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84" r:id="rId1"/>
  </p:sldMasterIdLst>
  <p:notesMasterIdLst>
    <p:notesMasterId r:id="rId3"/>
  </p:notesMasterIdLst>
  <p:sldIdLst>
    <p:sldId id="257" r:id="rId2"/>
  </p:sldIdLst>
  <p:sldSz cx="21383625" cy="3027521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45" userDrawn="1">
          <p15:clr>
            <a:srgbClr val="A4A3A4"/>
          </p15:clr>
        </p15:guide>
        <p15:guide id="2" pos="9522" userDrawn="1">
          <p15:clr>
            <a:srgbClr val="A4A3A4"/>
          </p15:clr>
        </p15:guide>
        <p15:guide id="3" orient="horz" pos="9536" userDrawn="1">
          <p15:clr>
            <a:srgbClr val="A4A3A4"/>
          </p15:clr>
        </p15:guide>
        <p15:guide id="4" pos="673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.W.Dickinson" initials="J" lastIdx="1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0FC3"/>
    <a:srgbClr val="F4F4F4"/>
    <a:srgbClr val="FFFFFF"/>
    <a:srgbClr val="24A2F8"/>
    <a:srgbClr val="0468FC"/>
    <a:srgbClr val="37A9FF"/>
    <a:srgbClr val="0774F9"/>
    <a:srgbClr val="2595FB"/>
    <a:srgbClr val="008D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75000" autoAdjust="0"/>
  </p:normalViewPr>
  <p:slideViewPr>
    <p:cSldViewPr>
      <p:cViewPr>
        <p:scale>
          <a:sx n="40" d="100"/>
          <a:sy n="40" d="100"/>
        </p:scale>
        <p:origin x="2796" y="-1410"/>
      </p:cViewPr>
      <p:guideLst>
        <p:guide orient="horz" pos="6745"/>
        <p:guide pos="9522"/>
        <p:guide orient="horz" pos="9536"/>
        <p:guide pos="673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2027" tIns="46013" rIns="92027" bIns="46013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837" y="0"/>
            <a:ext cx="2945659" cy="496332"/>
          </a:xfrm>
          <a:prstGeom prst="rect">
            <a:avLst/>
          </a:prstGeom>
        </p:spPr>
        <p:txBody>
          <a:bodyPr vert="horz" lIns="92027" tIns="46013" rIns="92027" bIns="46013" rtlCol="0"/>
          <a:lstStyle>
            <a:lvl1pPr algn="r">
              <a:defRPr sz="1200"/>
            </a:lvl1pPr>
          </a:lstStyle>
          <a:p>
            <a:fld id="{080B7A12-A445-43EB-9386-FEDF2200A6E6}" type="datetimeFigureOut">
              <a:rPr lang="en-GB" smtClean="0"/>
              <a:pPr/>
              <a:t>18/05/2017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84388" y="744538"/>
            <a:ext cx="26289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27" tIns="46013" rIns="92027" bIns="46013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027" tIns="46013" rIns="92027" bIns="4601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009"/>
            <a:ext cx="2945659" cy="496332"/>
          </a:xfrm>
          <a:prstGeom prst="rect">
            <a:avLst/>
          </a:prstGeom>
        </p:spPr>
        <p:txBody>
          <a:bodyPr vert="horz" lIns="92027" tIns="46013" rIns="92027" bIns="46013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837" y="9428009"/>
            <a:ext cx="2945659" cy="496332"/>
          </a:xfrm>
          <a:prstGeom prst="rect">
            <a:avLst/>
          </a:prstGeom>
        </p:spPr>
        <p:txBody>
          <a:bodyPr vert="horz" lIns="92027" tIns="46013" rIns="92027" bIns="46013" rtlCol="0" anchor="b"/>
          <a:lstStyle>
            <a:lvl1pPr algn="r">
              <a:defRPr sz="1200"/>
            </a:lvl1pPr>
          </a:lstStyle>
          <a:p>
            <a:fld id="{3FF9ECAC-652C-4B7B-A17A-E31F19EEF61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2424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45641" rtl="0" eaLnBrk="1" latinLnBrk="0" hangingPunct="1">
      <a:defRPr sz="989" kern="1200">
        <a:solidFill>
          <a:schemeClr val="tx1"/>
        </a:solidFill>
        <a:latin typeface="+mn-lt"/>
        <a:ea typeface="+mn-ea"/>
        <a:cs typeface="+mn-cs"/>
      </a:defRPr>
    </a:lvl1pPr>
    <a:lvl2pPr marL="322819" algn="l" defTabSz="645641" rtl="0" eaLnBrk="1" latinLnBrk="0" hangingPunct="1">
      <a:defRPr sz="989" kern="1200">
        <a:solidFill>
          <a:schemeClr val="tx1"/>
        </a:solidFill>
        <a:latin typeface="+mn-lt"/>
        <a:ea typeface="+mn-ea"/>
        <a:cs typeface="+mn-cs"/>
      </a:defRPr>
    </a:lvl2pPr>
    <a:lvl3pPr marL="645641" algn="l" defTabSz="645641" rtl="0" eaLnBrk="1" latinLnBrk="0" hangingPunct="1">
      <a:defRPr sz="989" kern="1200">
        <a:solidFill>
          <a:schemeClr val="tx1"/>
        </a:solidFill>
        <a:latin typeface="+mn-lt"/>
        <a:ea typeface="+mn-ea"/>
        <a:cs typeface="+mn-cs"/>
      </a:defRPr>
    </a:lvl3pPr>
    <a:lvl4pPr marL="968460" algn="l" defTabSz="645641" rtl="0" eaLnBrk="1" latinLnBrk="0" hangingPunct="1">
      <a:defRPr sz="989" kern="1200">
        <a:solidFill>
          <a:schemeClr val="tx1"/>
        </a:solidFill>
        <a:latin typeface="+mn-lt"/>
        <a:ea typeface="+mn-ea"/>
        <a:cs typeface="+mn-cs"/>
      </a:defRPr>
    </a:lvl4pPr>
    <a:lvl5pPr marL="1291283" algn="l" defTabSz="645641" rtl="0" eaLnBrk="1" latinLnBrk="0" hangingPunct="1">
      <a:defRPr sz="989" kern="1200">
        <a:solidFill>
          <a:schemeClr val="tx1"/>
        </a:solidFill>
        <a:latin typeface="+mn-lt"/>
        <a:ea typeface="+mn-ea"/>
        <a:cs typeface="+mn-cs"/>
      </a:defRPr>
    </a:lvl5pPr>
    <a:lvl6pPr marL="1614102" algn="l" defTabSz="645641" rtl="0" eaLnBrk="1" latinLnBrk="0" hangingPunct="1">
      <a:defRPr sz="989" kern="1200">
        <a:solidFill>
          <a:schemeClr val="tx1"/>
        </a:solidFill>
        <a:latin typeface="+mn-lt"/>
        <a:ea typeface="+mn-ea"/>
        <a:cs typeface="+mn-cs"/>
      </a:defRPr>
    </a:lvl6pPr>
    <a:lvl7pPr marL="1936923" algn="l" defTabSz="645641" rtl="0" eaLnBrk="1" latinLnBrk="0" hangingPunct="1">
      <a:defRPr sz="989" kern="1200">
        <a:solidFill>
          <a:schemeClr val="tx1"/>
        </a:solidFill>
        <a:latin typeface="+mn-lt"/>
        <a:ea typeface="+mn-ea"/>
        <a:cs typeface="+mn-cs"/>
      </a:defRPr>
    </a:lvl7pPr>
    <a:lvl8pPr marL="2259747" algn="l" defTabSz="645641" rtl="0" eaLnBrk="1" latinLnBrk="0" hangingPunct="1">
      <a:defRPr sz="989" kern="1200">
        <a:solidFill>
          <a:schemeClr val="tx1"/>
        </a:solidFill>
        <a:latin typeface="+mn-lt"/>
        <a:ea typeface="+mn-ea"/>
        <a:cs typeface="+mn-cs"/>
      </a:defRPr>
    </a:lvl8pPr>
    <a:lvl9pPr marL="2582567" algn="l" defTabSz="645641" rtl="0" eaLnBrk="1" latinLnBrk="0" hangingPunct="1">
      <a:defRPr sz="98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F9ECAC-652C-4B7B-A17A-E31F19EEF61A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44569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D1F1-1370-417A-8CB5-6B44A23F6F01}" type="datetimeFigureOut">
              <a:rPr lang="en-GB" smtClean="0"/>
              <a:pPr/>
              <a:t>18/05/2017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B737-4647-4F24-81C1-F56D83E91C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6699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D1F1-1370-417A-8CB5-6B44A23F6F01}" type="datetimeFigureOut">
              <a:rPr lang="en-GB" smtClean="0"/>
              <a:pPr/>
              <a:t>18/05/2017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B737-4647-4F24-81C1-F56D83E91C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5467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D1F1-1370-417A-8CB5-6B44A23F6F01}" type="datetimeFigureOut">
              <a:rPr lang="en-GB" smtClean="0"/>
              <a:pPr/>
              <a:t>18/05/2017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B737-4647-4F24-81C1-F56D83E91C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8251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D1F1-1370-417A-8CB5-6B44A23F6F01}" type="datetimeFigureOut">
              <a:rPr lang="en-GB" smtClean="0"/>
              <a:pPr/>
              <a:t>18/05/2017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B737-4647-4F24-81C1-F56D83E91C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5660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D1F1-1370-417A-8CB5-6B44A23F6F01}" type="datetimeFigureOut">
              <a:rPr lang="en-GB" smtClean="0"/>
              <a:pPr/>
              <a:t>18/05/2017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B737-4647-4F24-81C1-F56D83E91C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5997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D1F1-1370-417A-8CB5-6B44A23F6F01}" type="datetimeFigureOut">
              <a:rPr lang="en-GB" smtClean="0"/>
              <a:pPr/>
              <a:t>18/05/2017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B737-4647-4F24-81C1-F56D83E91C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5401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D1F1-1370-417A-8CB5-6B44A23F6F01}" type="datetimeFigureOut">
              <a:rPr lang="en-GB" smtClean="0"/>
              <a:pPr/>
              <a:t>18/05/2017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B737-4647-4F24-81C1-F56D83E91C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1967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D1F1-1370-417A-8CB5-6B44A23F6F01}" type="datetimeFigureOut">
              <a:rPr lang="en-GB" smtClean="0"/>
              <a:pPr/>
              <a:t>18/05/2017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B737-4647-4F24-81C1-F56D83E91C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4692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D1F1-1370-417A-8CB5-6B44A23F6F01}" type="datetimeFigureOut">
              <a:rPr lang="en-GB" smtClean="0"/>
              <a:pPr/>
              <a:t>18/05/2017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B737-4647-4F24-81C1-F56D83E91C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9901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D1F1-1370-417A-8CB5-6B44A23F6F01}" type="datetimeFigureOut">
              <a:rPr lang="en-GB" smtClean="0"/>
              <a:pPr/>
              <a:t>18/05/2017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B737-4647-4F24-81C1-F56D83E91C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7358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D1F1-1370-417A-8CB5-6B44A23F6F01}" type="datetimeFigureOut">
              <a:rPr lang="en-GB" smtClean="0"/>
              <a:pPr/>
              <a:t>18/05/2017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B737-4647-4F24-81C1-F56D83E91C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7628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CED1F1-1370-417A-8CB5-6B44A23F6F01}" type="datetimeFigureOut">
              <a:rPr lang="en-GB" smtClean="0"/>
              <a:pPr/>
              <a:t>18/05/2017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EB737-4647-4F24-81C1-F56D83E91C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82939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emf"/><Relationship Id="rId4" Type="http://schemas.openxmlformats.org/officeDocument/2006/relationships/hyperlink" Target="mailto:s.meadows@kent.ac.u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8" descr="https://elizabethevenden.files.wordpress.com/2014/12/uok_logo_rgb294-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75588" y="29915"/>
            <a:ext cx="4398782" cy="3043303"/>
          </a:xfrm>
          <a:prstGeom prst="rect">
            <a:avLst/>
          </a:prstGeom>
          <a:noFill/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415516" y="3145505"/>
            <a:ext cx="20107564" cy="1550942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vert="horz" lIns="294819" tIns="147411" rIns="294819" bIns="147411" rtlCol="0" anchor="ctr" anchorCtr="0">
            <a:noAutofit/>
          </a:bodyPr>
          <a:lstStyle/>
          <a:p>
            <a:pPr algn="ctr" defTabSz="2948092">
              <a:spcBef>
                <a:spcPct val="0"/>
              </a:spcBef>
              <a:defRPr/>
            </a:pPr>
            <a:r>
              <a:rPr lang="en-GB" sz="4000" b="1" dirty="0" smtClean="0"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lang="en-GB" sz="4000" b="1" dirty="0" smtClean="0">
                <a:latin typeface="Arial" pitchFamily="34" charset="0"/>
                <a:ea typeface="+mj-ea"/>
                <a:cs typeface="Arial" pitchFamily="34" charset="0"/>
              </a:rPr>
            </a:br>
            <a:endParaRPr lang="en-GB" sz="4000" b="1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algn="ctr" defTabSz="2948092">
              <a:spcBef>
                <a:spcPct val="0"/>
              </a:spcBef>
              <a:defRPr/>
            </a:pPr>
            <a:endParaRPr lang="en-GB" sz="4000" b="1" i="1" dirty="0">
              <a:latin typeface="Arial" pitchFamily="34" charset="0"/>
              <a:ea typeface="+mj-ea"/>
              <a:cs typeface="Arial" pitchFamily="34" charset="0"/>
            </a:endParaRPr>
          </a:p>
          <a:p>
            <a:pPr algn="ctr" defTabSz="2948092">
              <a:spcBef>
                <a:spcPct val="0"/>
              </a:spcBef>
              <a:defRPr/>
            </a:pPr>
            <a:r>
              <a:rPr lang="en-GB" sz="2400" b="1" i="1" dirty="0" smtClean="0">
                <a:latin typeface="Arial" pitchFamily="34" charset="0"/>
                <a:ea typeface="+mj-ea"/>
                <a:cs typeface="Arial" pitchFamily="34" charset="0"/>
              </a:rPr>
              <a:t>School of Sport and Exercise Sciences, University of Kent, The Medway Building, Chatham Maritime, Kent. ME4 4AG</a:t>
            </a:r>
            <a:endParaRPr lang="en-GB" sz="3000" b="1" i="1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algn="ctr" defTabSz="2948092">
              <a:spcBef>
                <a:spcPct val="0"/>
              </a:spcBef>
              <a:defRPr/>
            </a:pPr>
            <a:endParaRPr lang="en-GB" sz="1200" b="1" i="1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algn="ctr" defTabSz="2948092">
              <a:spcBef>
                <a:spcPct val="0"/>
              </a:spcBef>
              <a:defRPr/>
            </a:pPr>
            <a:r>
              <a:rPr lang="en-GB" sz="4400" b="1" cap="all" dirty="0" smtClean="0">
                <a:solidFill>
                  <a:schemeClr val="bg1"/>
                </a:solidFill>
              </a:rPr>
              <a:t>Appropriateness </a:t>
            </a:r>
            <a:r>
              <a:rPr lang="en-GB" sz="4400" b="1" cap="all" dirty="0">
                <a:solidFill>
                  <a:schemeClr val="bg1"/>
                </a:solidFill>
              </a:rPr>
              <a:t>of the metabolic equivalent (MET) as </a:t>
            </a:r>
            <a:r>
              <a:rPr lang="en-GB" sz="4400" b="1" cap="all" dirty="0" smtClean="0">
                <a:solidFill>
                  <a:schemeClr val="bg1"/>
                </a:solidFill>
              </a:rPr>
              <a:t>an estimate </a:t>
            </a:r>
            <a:r>
              <a:rPr lang="en-GB" sz="4400" b="1" cap="all" dirty="0">
                <a:solidFill>
                  <a:schemeClr val="bg1"/>
                </a:solidFill>
              </a:rPr>
              <a:t>of </a:t>
            </a:r>
            <a:endParaRPr lang="en-GB" sz="4400" b="1" cap="all" dirty="0" smtClean="0">
              <a:solidFill>
                <a:schemeClr val="bg1"/>
              </a:solidFill>
            </a:endParaRPr>
          </a:p>
          <a:p>
            <a:pPr algn="ctr" defTabSz="2948092">
              <a:spcBef>
                <a:spcPct val="0"/>
              </a:spcBef>
              <a:defRPr/>
            </a:pPr>
            <a:r>
              <a:rPr lang="en-GB" sz="4400" b="1" cap="all" dirty="0" smtClean="0">
                <a:solidFill>
                  <a:schemeClr val="bg1"/>
                </a:solidFill>
              </a:rPr>
              <a:t>exercise </a:t>
            </a:r>
            <a:r>
              <a:rPr lang="en-GB" sz="4400" b="1" cap="all" dirty="0">
                <a:solidFill>
                  <a:schemeClr val="bg1"/>
                </a:solidFill>
              </a:rPr>
              <a:t>intensity for post-myocardial infarction </a:t>
            </a:r>
            <a:r>
              <a:rPr lang="en-GB" sz="4400" b="1" cap="all" dirty="0" smtClean="0">
                <a:solidFill>
                  <a:schemeClr val="bg1"/>
                </a:solidFill>
              </a:rPr>
              <a:t>patients</a:t>
            </a:r>
            <a:r>
              <a:rPr lang="en-GB" sz="2400" b="1" cap="all" dirty="0"/>
              <a:t>	</a:t>
            </a:r>
            <a:endParaRPr lang="en-GB" sz="2400" dirty="0"/>
          </a:p>
          <a:p>
            <a:pPr algn="ctr" defTabSz="2948092">
              <a:spcBef>
                <a:spcPct val="0"/>
              </a:spcBef>
              <a:defRPr/>
            </a:pPr>
            <a:endParaRPr lang="en-GB" sz="2400" b="1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algn="ctr" defTabSz="2948092">
              <a:spcBef>
                <a:spcPct val="0"/>
              </a:spcBef>
              <a:defRPr/>
            </a:pPr>
            <a:r>
              <a:rPr lang="en-GB" sz="2400" b="1" dirty="0" err="1" smtClean="0">
                <a:latin typeface="Arial" pitchFamily="34" charset="0"/>
                <a:ea typeface="+mj-ea"/>
                <a:cs typeface="Arial" pitchFamily="34" charset="0"/>
              </a:rPr>
              <a:t>K.Woolf</a:t>
            </a:r>
            <a:r>
              <a:rPr lang="en-GB" sz="2400" b="1" dirty="0" smtClean="0">
                <a:latin typeface="Arial" pitchFamily="34" charset="0"/>
                <a:ea typeface="+mj-ea"/>
                <a:cs typeface="Arial" pitchFamily="34" charset="0"/>
              </a:rPr>
              <a:t>-May &amp; S.N. Meadows</a:t>
            </a:r>
          </a:p>
          <a:p>
            <a:pPr algn="ctr" defTabSz="2948092">
              <a:spcBef>
                <a:spcPct val="0"/>
              </a:spcBef>
              <a:defRPr/>
            </a:pPr>
            <a:r>
              <a:rPr lang="en-GB" sz="2400" b="1" dirty="0" smtClean="0">
                <a:latin typeface="Arial" pitchFamily="34" charset="0"/>
                <a:ea typeface="+mj-ea"/>
                <a:cs typeface="Arial" pitchFamily="34" charset="0"/>
                <a:hlinkClick r:id="rId4"/>
              </a:rPr>
              <a:t>s.meadows@kent.ac.uk</a:t>
            </a:r>
            <a:r>
              <a:rPr lang="en-GB" sz="2400" b="1" dirty="0" smtClean="0">
                <a:latin typeface="Arial" pitchFamily="34" charset="0"/>
                <a:ea typeface="+mj-ea"/>
                <a:cs typeface="Arial" pitchFamily="34" charset="0"/>
              </a:rPr>
              <a:t>  </a:t>
            </a:r>
            <a:endParaRPr lang="en-GB" sz="2400" b="1" dirty="0">
              <a:latin typeface="Arial" pitchFamily="34" charset="0"/>
              <a:ea typeface="+mj-ea"/>
              <a:cs typeface="Arial" pitchFamily="34" charset="0"/>
            </a:endParaRPr>
          </a:p>
          <a:p>
            <a:pPr algn="ctr" defTabSz="2948092">
              <a:spcBef>
                <a:spcPct val="0"/>
              </a:spcBef>
              <a:defRPr/>
            </a:pPr>
            <a:r>
              <a:rPr lang="en-GB" sz="3200" b="1" dirty="0"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lang="en-GB" sz="3200" b="1" dirty="0">
                <a:latin typeface="Arial" pitchFamily="34" charset="0"/>
                <a:ea typeface="+mj-ea"/>
                <a:cs typeface="Arial" pitchFamily="34" charset="0"/>
              </a:rPr>
            </a:br>
            <a:r>
              <a:rPr lang="en-GB" sz="3200" b="1" dirty="0"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lang="en-GB" sz="3200" b="1" dirty="0">
                <a:latin typeface="Arial" pitchFamily="34" charset="0"/>
                <a:ea typeface="+mj-ea"/>
                <a:cs typeface="Arial" pitchFamily="34" charset="0"/>
              </a:rPr>
            </a:br>
            <a:endParaRPr lang="en-GB" sz="2895" b="1" dirty="0"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8250" y="6023353"/>
            <a:ext cx="9738901" cy="6159154"/>
          </a:xfrm>
          <a:prstGeom prst="rect">
            <a:avLst/>
          </a:prstGeom>
          <a:noFill/>
        </p:spPr>
        <p:txBody>
          <a:bodyPr wrap="square" lIns="64549" tIns="32274" rIns="64549" bIns="32274" rtlCol="0">
            <a:spAutoFit/>
          </a:bodyPr>
          <a:lstStyle/>
          <a:p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Exercise is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an important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intervention used in cardiac rehabilitation to improve patient health outcomes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and for secondary prevention of cardiac and othe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r co-morbidities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 recent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times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there has been some debate amongst researchers and practitioners over the use of equations and indices, which are mainly based on healthy individuals, to estimate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exercise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intensity. Often these are used to provide assistance with exercise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prescription and/or to establish exercise capacity for risk stratification purposes, in settings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like cardiac rehabilitation. The metabolic equivalent (MET) is one such metric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MET ~ VO</a:t>
            </a:r>
            <a:r>
              <a:rPr lang="en-GB" sz="2800" b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of 3.5 </a:t>
            </a:r>
            <a:r>
              <a:rPr lang="en-GB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ml.kg.min</a:t>
            </a:r>
            <a:endParaRPr lang="en-GB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97010" y="12535255"/>
            <a:ext cx="9837290" cy="3635386"/>
          </a:xfrm>
          <a:prstGeom prst="rect">
            <a:avLst/>
          </a:prstGeom>
          <a:noFill/>
        </p:spPr>
        <p:txBody>
          <a:bodyPr wrap="square" lIns="64549" tIns="32274" rIns="64549" bIns="32274" rtlCol="0">
            <a:spAutoFit/>
          </a:bodyPr>
          <a:lstStyle/>
          <a:p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Study </a:t>
            </a:r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Aims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Whether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during exercise metabolic equivalents (METs) appropriately indicate the intensity and/or metabolic cost for post-myocardial infarction (MI)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males. </a:t>
            </a:r>
            <a:endParaRPr lang="en-GB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Whether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post-exercise VO</a:t>
            </a:r>
            <a:r>
              <a:rPr lang="en-GB" sz="28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 parameters provide insight into the intensity and/or metabolic cost of the prior exercise.</a:t>
            </a:r>
          </a:p>
          <a:p>
            <a:pPr algn="just"/>
            <a:endParaRPr lang="en-GB" sz="3200" dirty="0">
              <a:latin typeface="Arial" panose="020B0604020202020204" pitchFamily="34" charset="0"/>
              <a:cs typeface="Arial" panose="020B0604020202020204" pitchFamily="34" charset="0"/>
              <a:sym typeface="Symbo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4162" y="15853010"/>
            <a:ext cx="9517058" cy="4004718"/>
          </a:xfrm>
          <a:prstGeom prst="rect">
            <a:avLst/>
          </a:prstGeom>
          <a:noFill/>
        </p:spPr>
        <p:txBody>
          <a:bodyPr wrap="square" lIns="64549" tIns="32274" rIns="64549" bIns="32274" rtlCol="0">
            <a:spAutoFit/>
          </a:bodyPr>
          <a:lstStyle/>
          <a:p>
            <a:pPr algn="just"/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  <a:r>
              <a:rPr lang="en-GB" sz="2600" spc="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15 male phase-IV post-MIs (64.4±6.5 years) and 16 apparently healthy males (63.0±6.4 years)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were recruited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. Participants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performed a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graded cycle ergometer test (CET) of 50, 75 and 100 W, followed by 10 min active recovery (at 50 W) and 22 min seated recovery.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Heart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rate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(bpm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), expired air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parameters (VO</a:t>
            </a:r>
            <a:r>
              <a:rPr lang="en-GB" sz="2800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VCO</a:t>
            </a:r>
            <a:r>
              <a:rPr lang="en-GB" sz="2800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Borg (6 – 20) ratings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of perceived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exertion (RPE), the latter for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exercise only,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were measured.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7010" y="28066088"/>
            <a:ext cx="20213400" cy="1788727"/>
          </a:xfrm>
          <a:prstGeom prst="rect">
            <a:avLst/>
          </a:prstGeom>
          <a:noFill/>
        </p:spPr>
        <p:txBody>
          <a:bodyPr wrap="square" lIns="64549" tIns="32274" rIns="64549" bIns="32274" rtlCol="0">
            <a:spAutoFit/>
          </a:bodyPr>
          <a:lstStyle/>
          <a:p>
            <a:pPr algn="just"/>
            <a:r>
              <a:rPr lang="en-GB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</a:p>
          <a:p>
            <a:pPr lvl="0" algn="just"/>
            <a:r>
              <a:rPr lang="en-GB" dirty="0" smtClean="0"/>
              <a:t>Meadows, S., Woolf-May, </a:t>
            </a:r>
            <a:r>
              <a:rPr lang="en-GB" dirty="0"/>
              <a:t>K</a:t>
            </a:r>
            <a:r>
              <a:rPr lang="en-GB" dirty="0" smtClean="0"/>
              <a:t>., Kearney, E. (2013) Metabolic </a:t>
            </a:r>
            <a:r>
              <a:rPr lang="en-GB" dirty="0"/>
              <a:t>equivalents for post-myocardial infarction patients during a g</a:t>
            </a:r>
            <a:r>
              <a:rPr lang="en-GB" dirty="0" smtClean="0"/>
              <a:t>raded </a:t>
            </a:r>
            <a:r>
              <a:rPr lang="en-GB" dirty="0"/>
              <a:t>treadmill walking test. </a:t>
            </a:r>
            <a:r>
              <a:rPr lang="en-GB" i="1" dirty="0" err="1" smtClean="0"/>
              <a:t>JEPOnline</a:t>
            </a:r>
            <a:r>
              <a:rPr lang="en-GB" i="1" dirty="0" smtClean="0"/>
              <a:t>, </a:t>
            </a:r>
            <a:r>
              <a:rPr lang="en-GB" dirty="0" smtClean="0"/>
              <a:t>16(2): </a:t>
            </a:r>
            <a:r>
              <a:rPr lang="en-GB" dirty="0"/>
              <a:t>60-68</a:t>
            </a:r>
            <a:r>
              <a:rPr lang="en-GB" dirty="0" smtClean="0"/>
              <a:t>.</a:t>
            </a:r>
          </a:p>
          <a:p>
            <a:pPr algn="just"/>
            <a:r>
              <a:rPr lang="en-US" dirty="0" smtClean="0"/>
              <a:t>Woolf-May, K. &amp; Meadows, S. (2016) Appropriateness of the metabolic equivalent (MET) as an estimate of exercise intensity for post-myocardial infarction patients. </a:t>
            </a:r>
            <a:r>
              <a:rPr lang="en-US" i="1" dirty="0" err="1" smtClean="0"/>
              <a:t>BMJOpen</a:t>
            </a:r>
            <a:r>
              <a:rPr lang="en-US" i="1" dirty="0" smtClean="0"/>
              <a:t> Sport </a:t>
            </a:r>
            <a:r>
              <a:rPr lang="en-US" i="1" dirty="0" err="1" smtClean="0"/>
              <a:t>Exerc</a:t>
            </a:r>
            <a:r>
              <a:rPr lang="en-US" i="1" dirty="0" smtClean="0"/>
              <a:t> Med 2016</a:t>
            </a:r>
            <a:r>
              <a:rPr lang="en-US" dirty="0" smtClean="0"/>
              <a:t>; 1:e000172. </a:t>
            </a:r>
            <a:r>
              <a:rPr lang="en-US" dirty="0" err="1" smtClean="0"/>
              <a:t>doi</a:t>
            </a:r>
            <a:r>
              <a:rPr lang="en-US" dirty="0" smtClean="0"/>
              <a:t>: 10.1136/bmjsem-2016-000172.</a:t>
            </a:r>
          </a:p>
          <a:p>
            <a:pPr lvl="0" algn="just"/>
            <a:r>
              <a:rPr lang="fr-FR" dirty="0" smtClean="0"/>
              <a:t>Woolf-May, K., Meadows, S., </a:t>
            </a:r>
            <a:r>
              <a:rPr lang="fr-FR" dirty="0" err="1" smtClean="0"/>
              <a:t>Ferrett</a:t>
            </a:r>
            <a:r>
              <a:rPr lang="fr-FR" dirty="0" smtClean="0"/>
              <a:t>, D. &amp; Kearney, E. (2017) M</a:t>
            </a:r>
            <a:r>
              <a:rPr lang="en-US" dirty="0" err="1" smtClean="0"/>
              <a:t>etabolic</a:t>
            </a:r>
            <a:r>
              <a:rPr lang="en-US" dirty="0" smtClean="0"/>
              <a:t> </a:t>
            </a:r>
            <a:r>
              <a:rPr lang="en-US" dirty="0"/>
              <a:t>equivalents (METs) </a:t>
            </a:r>
            <a:r>
              <a:rPr lang="en-US" dirty="0" smtClean="0"/>
              <a:t>fail to indicate metabolic load in post-myocardial infarction patients during the modified Bruce treadmill walking test. </a:t>
            </a:r>
            <a:r>
              <a:rPr lang="en-US" i="1" dirty="0" err="1" smtClean="0"/>
              <a:t>BMJOpen</a:t>
            </a:r>
            <a:r>
              <a:rPr lang="en-US" i="1" dirty="0" smtClean="0"/>
              <a:t> Sport </a:t>
            </a:r>
            <a:r>
              <a:rPr lang="en-US" i="1" dirty="0" err="1" smtClean="0"/>
              <a:t>Exerc</a:t>
            </a:r>
            <a:r>
              <a:rPr lang="en-US" i="1" dirty="0" smtClean="0"/>
              <a:t> Med 2017</a:t>
            </a:r>
            <a:r>
              <a:rPr lang="en-US" dirty="0" smtClean="0"/>
              <a:t>; 2:e0000173; doi:10.1136/bmjsem-2016-000173.</a:t>
            </a:r>
            <a:endParaRPr lang="en-GB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247150" y="6023353"/>
            <a:ext cx="10813813" cy="5297380"/>
          </a:xfrm>
          <a:prstGeom prst="rect">
            <a:avLst/>
          </a:prstGeom>
          <a:noFill/>
        </p:spPr>
        <p:txBody>
          <a:bodyPr wrap="square" lIns="64549" tIns="32274" rIns="64549" bIns="32274" rtlCol="0">
            <a:spAutoFit/>
          </a:bodyPr>
          <a:lstStyle/>
          <a:p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Significantly lower HR values in post-MI participants that were related to β-blocker medication (</a:t>
            </a:r>
            <a:r>
              <a:rPr lang="en-GB" sz="2800" i="1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baseline="-25000" dirty="0">
                <a:latin typeface="Arial" panose="020B0604020202020204" pitchFamily="34" charset="0"/>
                <a:cs typeface="Arial" panose="020B0604020202020204" pitchFamily="34" charset="0"/>
              </a:rPr>
              <a:t>(2,5)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=18.47, p&lt;0.01), with significantly higher VCO</a:t>
            </a:r>
            <a:r>
              <a:rPr lang="en-GB" sz="28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/VO</a:t>
            </a:r>
            <a:r>
              <a:rPr lang="en-GB" sz="28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GB" sz="2800" i="1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baseline="-25000" dirty="0">
                <a:latin typeface="Arial" panose="020B0604020202020204" pitchFamily="34" charset="0"/>
                <a:cs typeface="Arial" panose="020B0604020202020204" pitchFamily="34" charset="0"/>
              </a:rPr>
              <a:t>(2,5)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=11.25, p&lt;0.001) and gross kcals/LO</a:t>
            </a:r>
            <a:r>
              <a:rPr lang="en-GB" sz="28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/min (</a:t>
            </a:r>
            <a:r>
              <a:rPr lang="en-GB" sz="2800" i="1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baseline="-25000" dirty="0">
                <a:latin typeface="Arial" panose="020B0604020202020204" pitchFamily="34" charset="0"/>
                <a:cs typeface="Arial" panose="020B0604020202020204" pitchFamily="34" charset="0"/>
              </a:rPr>
              <a:t>(2,5)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=11.25, p&lt;0.001). Analysis comparing lines of regression showed, during the CET: post-MI participants worked at higher percentage of their anaerobic threshold (%AT)/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MET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GB" sz="2800" i="1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baseline="-25000" dirty="0">
                <a:latin typeface="Arial" panose="020B0604020202020204" pitchFamily="34" charset="0"/>
                <a:cs typeface="Arial" panose="020B0604020202020204" pitchFamily="34" charset="0"/>
              </a:rPr>
              <a:t>(2,90)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=18.98, p&lt;0.001), as well as during active recovery (100–50 W) (</a:t>
            </a:r>
            <a:r>
              <a:rPr lang="en-GB" sz="2800" i="1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baseline="-25000" dirty="0">
                <a:latin typeface="Arial" panose="020B0604020202020204" pitchFamily="34" charset="0"/>
                <a:cs typeface="Arial" panose="020B0604020202020204" pitchFamily="34" charset="0"/>
              </a:rPr>
              <a:t>(2,56)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=20.81, p&lt;0.001); during seated recovery: GLM analysis showed significantly higher values of VCO</a:t>
            </a:r>
            <a:r>
              <a:rPr lang="en-GB" sz="28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/VO</a:t>
            </a:r>
            <a:r>
              <a:rPr lang="en-GB" sz="28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 for post-MI participants compared with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non-</a:t>
            </a:r>
            <a:r>
              <a:rPr lang="en-GB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cardiacs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GB" sz="2800" i="1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baseline="-25000" dirty="0">
                <a:latin typeface="Arial" panose="020B0604020202020204" pitchFamily="34" charset="0"/>
                <a:cs typeface="Arial" panose="020B0604020202020204" pitchFamily="34" charset="0"/>
              </a:rPr>
              <a:t>(2,3)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=21.48, p=0.001) as well as gross kcals/LO</a:t>
            </a:r>
            <a:r>
              <a:rPr lang="en-GB" sz="28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/min (</a:t>
            </a:r>
            <a:r>
              <a:rPr lang="en-GB" sz="2800" i="1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baseline="-25000" dirty="0">
                <a:latin typeface="Arial" panose="020B0604020202020204" pitchFamily="34" charset="0"/>
                <a:cs typeface="Arial" panose="020B0604020202020204" pitchFamily="34" charset="0"/>
              </a:rPr>
              <a:t>(2,3)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=21.48, p=0.001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0286397" y="19159541"/>
            <a:ext cx="10544279" cy="9052254"/>
          </a:xfrm>
          <a:prstGeom prst="rect">
            <a:avLst/>
          </a:prstGeom>
          <a:noFill/>
        </p:spPr>
        <p:txBody>
          <a:bodyPr wrap="square" lIns="64549" tIns="32274" rIns="64549" bIns="32274" rtlCol="0">
            <a:spAutoFit/>
          </a:bodyPr>
          <a:lstStyle/>
          <a:p>
            <a:pPr algn="just"/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</a:p>
          <a:p>
            <a:pPr algn="just"/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METs take no consideration of any anaerobic component, therefore  failing to reflect the significantly greater anaerobic contribution during exercise per MET for phase-IV post-MI patients. Given the anaerobic component will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likely be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greater for those with more severe forms of cardiac disease, current METs should be used with caution when determining exercise intensity in cardiac patients.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Limitations</a:t>
            </a:r>
          </a:p>
          <a:p>
            <a:pPr algn="just"/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MET investigation studies need to be extended to other cardiac populations beyond male post-MIs. Females and older cardiac groups need to be investigated and informed. This study utilised cycling, which is not the norm exercise mode used in Phase III and IV cardiac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rehabilitation classes. Lactate measurement should be incorporated to better quantify anaerobic component.</a:t>
            </a:r>
            <a:endParaRPr lang="en-GB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GB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Further </a:t>
            </a:r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Research </a:t>
            </a:r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Recommendations</a:t>
            </a:r>
          </a:p>
          <a:p>
            <a:pPr algn="just"/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Similar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investigations need to be conducted using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popular Phase III and IV exercise modes, e.g. circuit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training, gym-based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training, walking,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and across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 greater range of cardiac patients.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9514011"/>
              </p:ext>
            </p:extLst>
          </p:nvPr>
        </p:nvGraphicFramePr>
        <p:xfrm>
          <a:off x="497010" y="20704712"/>
          <a:ext cx="9484210" cy="6927908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983906">
                  <a:extLst>
                    <a:ext uri="{9D8B030D-6E8A-4147-A177-3AD203B41FA5}">
                      <a16:colId xmlns:a16="http://schemas.microsoft.com/office/drawing/2014/main" val="4170623101"/>
                    </a:ext>
                  </a:extLst>
                </a:gridCol>
                <a:gridCol w="3290956">
                  <a:extLst>
                    <a:ext uri="{9D8B030D-6E8A-4147-A177-3AD203B41FA5}">
                      <a16:colId xmlns:a16="http://schemas.microsoft.com/office/drawing/2014/main" val="1384948302"/>
                    </a:ext>
                  </a:extLst>
                </a:gridCol>
                <a:gridCol w="3209348">
                  <a:extLst>
                    <a:ext uri="{9D8B030D-6E8A-4147-A177-3AD203B41FA5}">
                      <a16:colId xmlns:a16="http://schemas.microsoft.com/office/drawing/2014/main" val="275517666"/>
                    </a:ext>
                  </a:extLst>
                </a:gridCol>
              </a:tblGrid>
              <a:tr h="830022"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Post-MIs (n=15)</a:t>
                      </a:r>
                      <a:r>
                        <a:rPr lang="en-GB" sz="20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GB" sz="2000" b="1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GB" sz="2000" b="1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Mean</a:t>
                      </a:r>
                      <a:r>
                        <a:rPr lang="en-GB" sz="2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±SD</a:t>
                      </a:r>
                      <a:r>
                        <a:rPr lang="en-GB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(range)</a:t>
                      </a:r>
                      <a:endParaRPr lang="en-GB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21383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Non-</a:t>
                      </a:r>
                      <a:r>
                        <a:rPr lang="en-GB" sz="2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cardiacs</a:t>
                      </a:r>
                      <a:r>
                        <a:rPr lang="en-GB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(n=16)</a:t>
                      </a:r>
                      <a:r>
                        <a:rPr lang="en-GB" sz="20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000" b="1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mean</a:t>
                      </a:r>
                      <a:r>
                        <a:rPr lang="en-GB" sz="2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±SD</a:t>
                      </a:r>
                      <a:r>
                        <a:rPr lang="en-GB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(range)</a:t>
                      </a:r>
                      <a:endParaRPr lang="en-GB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8922306"/>
                  </a:ext>
                </a:extLst>
              </a:tr>
              <a:tr h="738080">
                <a:tc>
                  <a:txBody>
                    <a:bodyPr/>
                    <a:lstStyle/>
                    <a:p>
                      <a:pPr algn="l"/>
                      <a:r>
                        <a:rPr lang="en-GB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Age (years)</a:t>
                      </a:r>
                      <a:endParaRPr lang="en-GB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64.4±6.5 (53-73)</a:t>
                      </a:r>
                      <a:endParaRPr lang="en-GB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63.0±6.4 (51-73)</a:t>
                      </a:r>
                      <a:endParaRPr lang="en-GB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10940158"/>
                  </a:ext>
                </a:extLst>
              </a:tr>
              <a:tr h="738080">
                <a:tc>
                  <a:txBody>
                    <a:bodyPr/>
                    <a:lstStyle/>
                    <a:p>
                      <a:pPr algn="l"/>
                      <a:r>
                        <a:rPr lang="en-GB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Body mass (kg)</a:t>
                      </a:r>
                      <a:endParaRPr lang="en-GB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88.4±13.5 (64.5-113)</a:t>
                      </a:r>
                      <a:endParaRPr lang="en-GB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83.1±10.5 (65.5-98)</a:t>
                      </a:r>
                      <a:endParaRPr lang="en-GB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52541828"/>
                  </a:ext>
                </a:extLst>
              </a:tr>
              <a:tr h="738080">
                <a:tc>
                  <a:txBody>
                    <a:bodyPr/>
                    <a:lstStyle/>
                    <a:p>
                      <a:pPr algn="l"/>
                      <a:r>
                        <a:rPr lang="en-GB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BMI (kg.m</a:t>
                      </a:r>
                      <a:r>
                        <a:rPr lang="en-GB" sz="2000" b="1" baseline="30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GB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en-GB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27.7±3.7 (20.6-35.5)</a:t>
                      </a:r>
                      <a:endParaRPr lang="en-GB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26.6±3.2 (18.9-32)</a:t>
                      </a:r>
                      <a:endParaRPr lang="en-GB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1614118"/>
                  </a:ext>
                </a:extLst>
              </a:tr>
              <a:tr h="1048522">
                <a:tc>
                  <a:txBody>
                    <a:bodyPr/>
                    <a:lstStyle/>
                    <a:p>
                      <a:pPr marL="0" marR="0" indent="0" algn="l" defTabSz="21383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HR (bpm)</a:t>
                      </a:r>
                      <a:endParaRPr lang="en-GB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58.7±7.4 (48-73)</a:t>
                      </a:r>
                      <a:endParaRPr lang="en-GB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70.3±(55-89)</a:t>
                      </a:r>
                      <a:endParaRPr lang="en-GB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89316284"/>
                  </a:ext>
                </a:extLst>
              </a:tr>
              <a:tr h="1048522">
                <a:tc>
                  <a:txBody>
                    <a:bodyPr/>
                    <a:lstStyle/>
                    <a:p>
                      <a:pPr marL="0" marR="0" indent="0" algn="l" defTabSz="21383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</a:t>
                      </a:r>
                      <a:r>
                        <a:rPr lang="en-GB" sz="2000" b="1" baseline="-25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GB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GB" sz="2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ml.kg.min</a:t>
                      </a:r>
                      <a:r>
                        <a:rPr lang="en-GB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en-GB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3.47±0.57 (2.31-4.31)</a:t>
                      </a:r>
                      <a:endParaRPr lang="en-GB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3.61± (2.24-4.38)</a:t>
                      </a:r>
                      <a:endParaRPr lang="en-GB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68538252"/>
                  </a:ext>
                </a:extLst>
              </a:tr>
              <a:tr h="738080">
                <a:tc>
                  <a:txBody>
                    <a:bodyPr/>
                    <a:lstStyle/>
                    <a:p>
                      <a:pPr marL="0" marR="0" indent="0" algn="l" defTabSz="21383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VCO</a:t>
                      </a:r>
                      <a:r>
                        <a:rPr lang="en-GB" sz="2000" b="1" baseline="-25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</a:t>
                      </a:r>
                      <a:r>
                        <a:rPr lang="en-GB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 VO</a:t>
                      </a:r>
                      <a:r>
                        <a:rPr lang="en-GB" sz="2000" b="1" baseline="-25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GB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(L/min)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1.02±0.18 (0.74-1.37)</a:t>
                      </a:r>
                      <a:endParaRPr lang="en-GB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0.96±0.24 (0.77-1.75)</a:t>
                      </a:r>
                      <a:endParaRPr lang="en-GB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20427470"/>
                  </a:ext>
                </a:extLst>
              </a:tr>
              <a:tr h="1048522">
                <a:tc>
                  <a:txBody>
                    <a:bodyPr/>
                    <a:lstStyle/>
                    <a:p>
                      <a:pPr algn="l"/>
                      <a:r>
                        <a:rPr lang="en-GB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kcal.LO</a:t>
                      </a:r>
                      <a:r>
                        <a:rPr lang="en-GB" sz="2000" b="1" baseline="-25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GB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.min</a:t>
                      </a:r>
                      <a:endParaRPr lang="en-GB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5.25±0.13 (5.01-5.36)</a:t>
                      </a:r>
                      <a:endParaRPr lang="en-GB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5.25±0.08 (5.12-5.36)</a:t>
                      </a:r>
                      <a:endParaRPr lang="en-GB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10763753"/>
                  </a:ext>
                </a:extLst>
              </a:tr>
            </a:tbl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459055" y="20237053"/>
            <a:ext cx="10305394" cy="372955"/>
          </a:xfrm>
          <a:prstGeom prst="rect">
            <a:avLst/>
          </a:prstGeom>
          <a:noFill/>
        </p:spPr>
        <p:txBody>
          <a:bodyPr wrap="square" lIns="64549" tIns="32274" rIns="64549" bIns="32274" rtlCol="0">
            <a:spAutoFit/>
          </a:bodyPr>
          <a:lstStyle/>
          <a:p>
            <a:pPr algn="just"/>
            <a:r>
              <a:rPr lang="en-GB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Table 1. Participant resting 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GB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haracteristics </a:t>
            </a:r>
            <a:endParaRPr lang="en-GB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247151" y="11539174"/>
            <a:ext cx="10813812" cy="6898152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10335785" y="18275747"/>
            <a:ext cx="10494891" cy="680731"/>
          </a:xfrm>
          <a:prstGeom prst="rect">
            <a:avLst/>
          </a:prstGeom>
          <a:noFill/>
        </p:spPr>
        <p:txBody>
          <a:bodyPr wrap="square" lIns="64549" tIns="32274" rIns="64549" bIns="32274" rtlCol="0">
            <a:spAutoFit/>
          </a:bodyPr>
          <a:lstStyle/>
          <a:p>
            <a:pPr algn="just"/>
            <a:r>
              <a:rPr lang="en-GB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Figure 1. Percentage of anaerobic threshold-metabolic equivalent (MET) relationship during cycle </a:t>
            </a:r>
            <a:r>
              <a:rPr lang="en-GB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ergometry</a:t>
            </a:r>
            <a:r>
              <a:rPr lang="en-GB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active and seated recovery for post-MI vs non-</a:t>
            </a:r>
            <a:r>
              <a:rPr lang="en-GB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cardiacs</a:t>
            </a:r>
            <a:r>
              <a:rPr lang="en-GB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1824</TotalTime>
  <Words>800</Words>
  <Application>Microsoft Office PowerPoint</Application>
  <PresentationFormat>Custom</PresentationFormat>
  <Paragraphs>60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Symbol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effects of breathing training in phase IV cardiac rehabilitation patients  R.C. Sullivan</dc:title>
  <dc:creator>Roisin</dc:creator>
  <cp:lastModifiedBy>Steve Meadows</cp:lastModifiedBy>
  <cp:revision>221</cp:revision>
  <cp:lastPrinted>2017-05-17T18:37:52Z</cp:lastPrinted>
  <dcterms:created xsi:type="dcterms:W3CDTF">2015-03-05T09:54:15Z</dcterms:created>
  <dcterms:modified xsi:type="dcterms:W3CDTF">2017-05-18T09:37:56Z</dcterms:modified>
</cp:coreProperties>
</file>