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21383625" cy="302752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45" userDrawn="1">
          <p15:clr>
            <a:srgbClr val="A4A3A4"/>
          </p15:clr>
        </p15:guide>
        <p15:guide id="2" pos="9522" userDrawn="1">
          <p15:clr>
            <a:srgbClr val="A4A3A4"/>
          </p15:clr>
        </p15:guide>
        <p15:guide id="3" orient="horz" pos="9536" userDrawn="1">
          <p15:clr>
            <a:srgbClr val="A4A3A4"/>
          </p15:clr>
        </p15:guide>
        <p15:guide id="4" pos="67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.W.Dickinson" initials="J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FC3"/>
    <a:srgbClr val="F4F4F4"/>
    <a:srgbClr val="FFFFFF"/>
    <a:srgbClr val="24A2F8"/>
    <a:srgbClr val="0468FC"/>
    <a:srgbClr val="37A9FF"/>
    <a:srgbClr val="0774F9"/>
    <a:srgbClr val="2595FB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5000" autoAdjust="0"/>
  </p:normalViewPr>
  <p:slideViewPr>
    <p:cSldViewPr>
      <p:cViewPr varScale="1">
        <p:scale>
          <a:sx n="26" d="100"/>
          <a:sy n="26" d="100"/>
        </p:scale>
        <p:origin x="3780" y="198"/>
      </p:cViewPr>
      <p:guideLst>
        <p:guide orient="horz" pos="6745"/>
        <p:guide pos="9522"/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77728835051891"/>
          <c:y val="6.8563684624238924E-2"/>
          <c:w val="0.73926184474563816"/>
          <c:h val="0.619754437310677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6MWD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AE9-47D9-8FE5-830B53B926B5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8B-416A-9ACF-628EB36CA344}"/>
              </c:ext>
            </c:extLst>
          </c:dPt>
          <c:dLbls>
            <c:delete val="1"/>
          </c:dLbls>
          <c:errBars>
            <c:errBarType val="both"/>
            <c:errValType val="cust"/>
            <c:noEndCap val="0"/>
            <c:plus>
              <c:numRef>
                <c:f>Sheet1!$H$2:$H$3</c:f>
                <c:numCache>
                  <c:formatCode>General</c:formatCode>
                  <c:ptCount val="2"/>
                  <c:pt idx="0">
                    <c:v>110.5</c:v>
                  </c:pt>
                  <c:pt idx="1">
                    <c:v>119.92</c:v>
                  </c:pt>
                </c:numCache>
              </c:numRef>
            </c:plus>
            <c:minus>
              <c:numRef>
                <c:f>Sheet1!$H$2:$H$3</c:f>
                <c:numCache>
                  <c:formatCode>General</c:formatCode>
                  <c:ptCount val="2"/>
                  <c:pt idx="0">
                    <c:v>110.5</c:v>
                  </c:pt>
                  <c:pt idx="1">
                    <c:v>119.92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342.65000000000003</c:v>
                </c:pt>
                <c:pt idx="1">
                  <c:v>420.06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9-47D9-8FE5-830B53B926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0454528"/>
        <c:axId val="50456448"/>
      </c:barChart>
      <c:catAx>
        <c:axId val="504545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400" b="1" dirty="0" smtClean="0"/>
                  <a:t> 6MWD </a:t>
                </a:r>
                <a:r>
                  <a:rPr lang="en-GB" sz="2400" b="1" dirty="0"/>
                  <a:t>(m)</a:t>
                </a:r>
                <a:endParaRPr lang="en-US" sz="2400" b="1" dirty="0"/>
              </a:p>
            </c:rich>
          </c:tx>
          <c:layout>
            <c:manualLayout>
              <c:xMode val="edge"/>
              <c:yMode val="edge"/>
              <c:x val="2.5301463450591671E-2"/>
              <c:y val="0.275024632907338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0456448"/>
        <c:crosses val="autoZero"/>
        <c:auto val="1"/>
        <c:lblAlgn val="ctr"/>
        <c:lblOffset val="100"/>
        <c:noMultiLvlLbl val="0"/>
      </c:catAx>
      <c:valAx>
        <c:axId val="50456448"/>
        <c:scaling>
          <c:orientation val="minMax"/>
          <c:min val="1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0454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05000076337655"/>
          <c:y val="4.5592189969538774E-2"/>
          <c:w val="0.79900964618545745"/>
          <c:h val="0.696064615202767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SBP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411-4C42-809A-893D49E3605F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1DF-4815-8BE7-4B4E23D90A97}"/>
              </c:ext>
            </c:extLst>
          </c:dPt>
          <c:errBars>
            <c:errBarType val="both"/>
            <c:errValType val="cust"/>
            <c:noEndCap val="0"/>
            <c:plus>
              <c:numRef>
                <c:f>Sheet1!$G$2:$G$3</c:f>
                <c:numCache>
                  <c:formatCode>General</c:formatCode>
                  <c:ptCount val="2"/>
                  <c:pt idx="0">
                    <c:v>16.75</c:v>
                  </c:pt>
                  <c:pt idx="1">
                    <c:v>14.41</c:v>
                  </c:pt>
                </c:numCache>
              </c:numRef>
            </c:plus>
            <c:minus>
              <c:numRef>
                <c:f>Sheet1!$G$2:$G$3</c:f>
                <c:numCache>
                  <c:formatCode>General</c:formatCode>
                  <c:ptCount val="2"/>
                  <c:pt idx="0">
                    <c:v>16.75</c:v>
                  </c:pt>
                  <c:pt idx="1">
                    <c:v>14.41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148.18</c:v>
                </c:pt>
                <c:pt idx="1">
                  <c:v>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11-4C42-809A-893D49E360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771264"/>
        <c:axId val="53773056"/>
      </c:barChart>
      <c:catAx>
        <c:axId val="5377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3773056"/>
        <c:crosses val="autoZero"/>
        <c:auto val="1"/>
        <c:lblAlgn val="ctr"/>
        <c:lblOffset val="100"/>
        <c:noMultiLvlLbl val="0"/>
      </c:catAx>
      <c:valAx>
        <c:axId val="53773056"/>
        <c:scaling>
          <c:orientation val="minMax"/>
          <c:max val="165"/>
          <c:min val="1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400" b="1" dirty="0"/>
                  <a:t>Systolic</a:t>
                </a:r>
                <a:r>
                  <a:rPr lang="en-GB" sz="2400" b="1" baseline="0" dirty="0"/>
                  <a:t> </a:t>
                </a:r>
                <a:r>
                  <a:rPr lang="en-GB" sz="2400" b="1" baseline="0" dirty="0" smtClean="0"/>
                  <a:t>Blood Pressure </a:t>
                </a:r>
                <a:r>
                  <a:rPr lang="en-GB" sz="2400" b="1" baseline="0" dirty="0"/>
                  <a:t>(mmHg) </a:t>
                </a:r>
                <a:endParaRPr lang="en-US" sz="24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377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37" y="0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/>
          <a:lstStyle>
            <a:lvl1pPr algn="r">
              <a:defRPr sz="1200"/>
            </a:lvl1pPr>
          </a:lstStyle>
          <a:p>
            <a:fld id="{080B7A12-A445-43EB-9386-FEDF2200A6E6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7" tIns="46013" rIns="92027" bIns="4601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027" tIns="46013" rIns="92027" bIns="460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009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37" y="9428009"/>
            <a:ext cx="2945659" cy="496332"/>
          </a:xfrm>
          <a:prstGeom prst="rect">
            <a:avLst/>
          </a:prstGeom>
        </p:spPr>
        <p:txBody>
          <a:bodyPr vert="horz" lIns="92027" tIns="46013" rIns="92027" bIns="46013" rtlCol="0" anchor="b"/>
          <a:lstStyle>
            <a:lvl1pPr algn="r">
              <a:defRPr sz="1200"/>
            </a:lvl1pPr>
          </a:lstStyle>
          <a:p>
            <a:fld id="{3FF9ECAC-652C-4B7B-A17A-E31F19EEF6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4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1pPr>
    <a:lvl2pPr marL="322819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2pPr>
    <a:lvl3pPr marL="645641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3pPr>
    <a:lvl4pPr marL="968460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4pPr>
    <a:lvl5pPr marL="129128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5pPr>
    <a:lvl6pPr marL="1614102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6pPr>
    <a:lvl7pPr marL="1936923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7pPr>
    <a:lvl8pPr marL="225974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8pPr>
    <a:lvl9pPr marL="2582567" algn="l" defTabSz="645641" rtl="0" eaLnBrk="1" latinLnBrk="0" hangingPunct="1">
      <a:defRPr sz="9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9ECAC-652C-4B7B-A17A-E31F19EEF6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45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25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660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9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40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6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9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6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D1F1-1370-417A-8CB5-6B44A23F6F01}" type="datetimeFigureOut">
              <a:rPr lang="en-GB" smtClean="0"/>
              <a:pPr/>
              <a:t>18/05/2017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EB737-4647-4F24-81C1-F56D83E91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93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mailto:rs494@kent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ttps://elizabethevenden.files.wordpress.com/2014/12/uok_logo_rgb294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75588" y="29915"/>
            <a:ext cx="4398782" cy="3043303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-35871" y="3872051"/>
            <a:ext cx="21383625" cy="886366"/>
          </a:xfrm>
          <a:prstGeom prst="rect">
            <a:avLst/>
          </a:prstGeom>
        </p:spPr>
        <p:txBody>
          <a:bodyPr vert="horz" lIns="294819" tIns="147411" rIns="294819" bIns="147411" rtlCol="0" anchor="ctr" anchorCtr="0">
            <a:noAutofit/>
          </a:bodyPr>
          <a:lstStyle/>
          <a:p>
            <a:pPr algn="ctr" defTabSz="2948092">
              <a:spcBef>
                <a:spcPct val="0"/>
              </a:spcBef>
              <a:defRPr/>
            </a:pPr>
            <a:r>
              <a:rPr lang="en-GB" sz="4000" b="1" dirty="0" smtClean="0">
                <a:latin typeface="Arial" pitchFamily="34" charset="0"/>
                <a:ea typeface="+mj-ea"/>
                <a:cs typeface="Arial" pitchFamily="34" charset="0"/>
              </a:rPr>
              <a:t>The Effects of Group Based Exercise Rehabilitation in Stroke Survivors - Update</a:t>
            </a:r>
            <a:br>
              <a:rPr lang="en-GB" sz="4000" b="1" dirty="0" smtClean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2400" b="1" i="1" dirty="0" smtClean="0">
                <a:latin typeface="Arial" pitchFamily="34" charset="0"/>
                <a:ea typeface="+mj-ea"/>
                <a:cs typeface="Arial" pitchFamily="34" charset="0"/>
              </a:rPr>
              <a:t>School of Sport and Exercise Sciences, University of Kent, The Medway Building, Chatham Maritime, Kent. ME4 4AG</a:t>
            </a:r>
            <a:endParaRPr lang="en-GB" sz="3000" b="1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endParaRPr lang="en-GB" sz="1200" b="1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</a:rPr>
              <a:t>R.C</a:t>
            </a:r>
            <a:r>
              <a:rPr lang="en-GB" sz="2400" b="1" dirty="0">
                <a:latin typeface="Arial" pitchFamily="34" charset="0"/>
                <a:ea typeface="+mj-ea"/>
                <a:cs typeface="Arial" pitchFamily="34" charset="0"/>
              </a:rPr>
              <a:t>. Sullivan </a:t>
            </a: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</a:rPr>
              <a:t>&amp; S.N. Meadows</a:t>
            </a:r>
          </a:p>
          <a:p>
            <a:pPr algn="ctr" defTabSz="2948092">
              <a:spcBef>
                <a:spcPct val="0"/>
              </a:spcBef>
              <a:defRPr/>
            </a:pP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  <a:hlinkClick r:id="rId4"/>
              </a:rPr>
              <a:t>rs494@kentforlife.net</a:t>
            </a:r>
            <a:r>
              <a:rPr lang="en-GB" sz="2400" b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lang="en-GB" sz="2400" b="1" dirty="0">
              <a:latin typeface="Arial" pitchFamily="34" charset="0"/>
              <a:ea typeface="+mj-ea"/>
              <a:cs typeface="Arial" pitchFamily="34" charset="0"/>
            </a:endParaRPr>
          </a:p>
          <a:p>
            <a:pPr algn="ctr" defTabSz="2948092">
              <a:spcBef>
                <a:spcPct val="0"/>
              </a:spcBef>
              <a:defRPr/>
            </a:pP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GB" sz="3200" b="1" dirty="0">
                <a:latin typeface="Arial" pitchFamily="34" charset="0"/>
                <a:ea typeface="+mj-ea"/>
                <a:cs typeface="Arial" pitchFamily="34" charset="0"/>
              </a:rPr>
            </a:br>
            <a:endParaRPr lang="en-GB" sz="2895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0344" y="4586622"/>
            <a:ext cx="9738901" cy="385083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 algn="just"/>
            <a:r>
              <a:rPr lang="en-GB" sz="2200" dirty="0" smtClean="0">
                <a:latin typeface="Arial" pitchFamily="34" charset="0"/>
                <a:cs typeface="Arial" pitchFamily="34" charset="0"/>
              </a:rPr>
              <a:t>Stroke is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the second leading cause of death (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WHO, 2015) &amp; disability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adjusted life years worldwide (Murray, et al., 2012).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Following a stroke, it is important to manage modifiable risk factors. Hypertension contributes to around half of strokes in the UK. Exercise training post-stroke has been shown to significantly reduce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blood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pressure (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Faulkner, et al., 2013).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Physical inactivity also increases the incidence of stroke. Activity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levels often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decline post-stroke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due to loss of movement, mobility &amp;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reduced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functional capacity (Saunders, et al., 2016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). The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benefits of exercise training in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stroke rehabilitation can improve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 wide range of factors including quality of life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secondary stroke incidence (Saunders, Grieg &amp; Mead 2014).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4668" y="8872910"/>
            <a:ext cx="9837290" cy="2281170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Study Aims and Hypothesis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Aims: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To provide a weekly group exercise session for stroke survivors in a local community setting using cardiovascular and strength exercises. To investigate the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benefits of exercise in stroke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rehabilitation.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  <a:sym typeface="Symbol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  <a:sym typeface="Symbol"/>
              </a:rPr>
              <a:t>Hypothesis: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Following a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12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week exercise programme functional ability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will improve, along with key </a:t>
            </a:r>
            <a:r>
              <a:rPr lang="en-GB" sz="2200" dirty="0">
                <a:latin typeface="Arial" pitchFamily="34" charset="0"/>
                <a:cs typeface="Arial" pitchFamily="34" charset="0"/>
                <a:sym typeface="Symbol"/>
              </a:rPr>
              <a:t>health parameters, e.g. reductions in </a:t>
            </a:r>
            <a:r>
              <a:rPr lang="en-GB" sz="2200" dirty="0" smtClean="0">
                <a:latin typeface="Arial" pitchFamily="34" charset="0"/>
                <a:cs typeface="Arial" pitchFamily="34" charset="0"/>
                <a:sym typeface="Symbol"/>
              </a:rPr>
              <a:t>SBP.</a:t>
            </a:r>
            <a:endParaRPr lang="en-GB" sz="2200" dirty="0">
              <a:latin typeface="Arial" pitchFamily="34" charset="0"/>
              <a:cs typeface="Arial" pitchFamily="34" charset="0"/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4668" y="11465198"/>
            <a:ext cx="9837997" cy="4651049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600" b="1" dirty="0">
                <a:latin typeface="Arial" pitchFamily="34" charset="0"/>
                <a:cs typeface="Arial" pitchFamily="34" charset="0"/>
              </a:rPr>
              <a:t>Methods</a:t>
            </a:r>
            <a:r>
              <a:rPr lang="en-GB" sz="2600" spc="3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Recruitment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Individuals were either referred by the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local stroke services or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their GP. Promoting the exercise class at stroke support groups also had a positive impact on attendance. Universal referral criteria does not exist so a referral form was designed to facilitate patient screening &amp; risk stratification. 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Assessments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Health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functional assessments were completed before attendance &amp; repeated following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an average of 12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exercise sessions.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Health assessments: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 Resting heart rate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(RHR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),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blood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pressure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(BP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), height, weight, BMI, waist circumference. 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Functional Assessments: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 Six-minute walk distance (6MWD), timed up &amp;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go (TUG)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&amp; bilateral grip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strength (GS).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75788" y="27378966"/>
            <a:ext cx="10377402" cy="2588946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References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Faulkner, J., et al. (2014). Effect of early exercise engagement on cardiovascular and cerebrovascular health in stroke and TIA patients: Clinical trial protocol. 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Journal of Clinical Trials,</a:t>
            </a:r>
            <a:r>
              <a:rPr lang="en-US" dirty="0">
                <a:latin typeface="Arial" pitchFamily="34" charset="0"/>
                <a:cs typeface="Arial" pitchFamily="34" charset="0"/>
              </a:rPr>
              <a:t> 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4, </a:t>
            </a:r>
            <a:r>
              <a:rPr lang="en-US" dirty="0">
                <a:latin typeface="Arial" pitchFamily="34" charset="0"/>
                <a:cs typeface="Arial" pitchFamily="34" charset="0"/>
              </a:rPr>
              <a:t>154-159.</a:t>
            </a:r>
          </a:p>
          <a:p>
            <a:pPr lvl="0" algn="just">
              <a:spcAft>
                <a:spcPts val="600"/>
              </a:spcAft>
            </a:pPr>
            <a:r>
              <a:rPr lang="en-GB" altLang="en-US" dirty="0">
                <a:latin typeface="Arial" pitchFamily="34" charset="0"/>
                <a:cs typeface="Arial" pitchFamily="34" charset="0"/>
              </a:rPr>
              <a:t>Saunders, D.H., </a:t>
            </a:r>
            <a:r>
              <a:rPr lang="en-GB" altLang="en-US" dirty="0" err="1">
                <a:latin typeface="Arial" pitchFamily="34" charset="0"/>
                <a:cs typeface="Arial" pitchFamily="34" charset="0"/>
              </a:rPr>
              <a:t>Greig</a:t>
            </a:r>
            <a:r>
              <a:rPr lang="en-GB" altLang="en-US" dirty="0">
                <a:latin typeface="Arial" pitchFamily="34" charset="0"/>
                <a:cs typeface="Arial" pitchFamily="34" charset="0"/>
              </a:rPr>
              <a:t>, C. &amp; Mead, G. (2014). Physical activity and exercise after stroke: review of multiple meaningful benefits. </a:t>
            </a:r>
            <a:r>
              <a:rPr lang="en-GB" altLang="en-US" i="1" dirty="0">
                <a:latin typeface="Arial" pitchFamily="34" charset="0"/>
                <a:cs typeface="Arial" pitchFamily="34" charset="0"/>
              </a:rPr>
              <a:t>Stroke, 45, 12, </a:t>
            </a:r>
            <a:r>
              <a:rPr lang="en-GB" altLang="en-US" dirty="0">
                <a:latin typeface="Arial" pitchFamily="34" charset="0"/>
                <a:cs typeface="Arial" pitchFamily="34" charset="0"/>
              </a:rPr>
              <a:t>3742–3747.</a:t>
            </a:r>
          </a:p>
          <a:p>
            <a:pPr lvl="0" algn="just">
              <a:spcAft>
                <a:spcPts val="600"/>
              </a:spcAft>
            </a:pPr>
            <a:r>
              <a:rPr lang="en-US" altLang="en-US" dirty="0">
                <a:latin typeface="Arial" pitchFamily="34" charset="0"/>
                <a:cs typeface="Arial" pitchFamily="34" charset="0"/>
              </a:rPr>
              <a:t>Saunders, D. H.,  et al. (2016). Physical fitness training for stroke patients.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Cochrane Database of Systematic Reviews 2016, </a:t>
            </a:r>
            <a:r>
              <a:rPr lang="en-US" dirty="0">
                <a:latin typeface="Arial" pitchFamily="34" charset="0"/>
                <a:cs typeface="Arial" pitchFamily="34" charset="0"/>
              </a:rPr>
              <a:t>Issue 3. Art. No.: CD003316. DOI: 10.1002/14651858.CD003316.pub6. </a:t>
            </a:r>
            <a:endParaRPr lang="en-US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6676" y="23418526"/>
            <a:ext cx="9916106" cy="465288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r>
              <a:rPr lang="en-GB" sz="2600" b="1" dirty="0">
                <a:latin typeface="Arial" pitchFamily="34" charset="0"/>
                <a:cs typeface="Arial" pitchFamily="34" charset="0"/>
              </a:rPr>
              <a:t>Results</a:t>
            </a:r>
            <a:endParaRPr lang="en-GB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403780" y="17513870"/>
            <a:ext cx="10338453" cy="9861604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200" b="1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GB" sz="22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dirty="0" smtClean="0">
                <a:latin typeface="Arial" pitchFamily="34" charset="0"/>
                <a:cs typeface="Arial" pitchFamily="34" charset="0"/>
              </a:rPr>
              <a:t>Once weekly exercise sessions for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post-stroke survivors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can place SBP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DBP into an anti-hypertensive range,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despite no alterations in resting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HR or medications.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Functional capacity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improved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as indicated by an increase in 6MWD.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Peak HR increased without any increase in Peak RPE suggesting improved exercise tolerance that may facilitate greater confidence in ability. TUG improved by approximately10% suggesting greater strength, speed &amp; balance. GS improved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for all participants, with the greatest change on their effected side. These results show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a general improvement in health &amp; functional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parameters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suggesting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that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long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term stroke rehabilitation is effective in helping manage post-stroke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recovery.</a:t>
            </a:r>
          </a:p>
          <a:p>
            <a:pPr algn="just"/>
            <a:endParaRPr lang="en-GB" sz="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 smtClean="0">
                <a:latin typeface="Arial" pitchFamily="34" charset="0"/>
                <a:cs typeface="Arial" pitchFamily="34" charset="0"/>
              </a:rPr>
              <a:t>Limitations </a:t>
            </a:r>
          </a:p>
          <a:p>
            <a:pPr algn="just"/>
            <a:r>
              <a:rPr lang="en-GB" sz="2200" dirty="0" smtClean="0">
                <a:latin typeface="Arial" pitchFamily="34" charset="0"/>
                <a:cs typeface="Arial" pitchFamily="34" charset="0"/>
              </a:rPr>
              <a:t>There is a lack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of post-stroke care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to help patients suffering with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long-term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disability. This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impacts on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patient function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, quality of life &amp;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 an increased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burden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on the  healthcare system. Exercise after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stroke is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not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a nationally recognised pathway, as it is in other clinical populations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e.g. cardiac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&amp; pulmonary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rehabilitation. This presents a barrier to promotion &amp; referral rates. If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support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is provided  with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 continued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exercise rehabilitation, this may help individuals regain  &amp; sustain their independence. It also provides an effective secondary prevention strategy, helping to reduce costs &amp; burden to the healthcare system. Ongoing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stroke related appointments, e.g. physiotherapy,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speech/language 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occupational therapy resulted in numerous missed sessions. Illnesses, fatigue or lack of motivation also influenced attendance.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Further Research Recommendations</a:t>
            </a:r>
          </a:p>
          <a:p>
            <a:pPr algn="just"/>
            <a:r>
              <a:rPr lang="en-GB" sz="2200" dirty="0" smtClean="0">
                <a:latin typeface="Arial" pitchFamily="34" charset="0"/>
                <a:cs typeface="Arial" pitchFamily="34" charset="0"/>
              </a:rPr>
              <a:t>Stroke is a recovering condition, unlike a lot of neurodegenerative conditions. This study provides a compelling case for supportive therapies. Promising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results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following 12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weeks of exercise.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Larger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longitudinal studies are needed to quantify dose-response benefits of exercise to support the routine use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post-stroke recovery, secondary prevention &amp; reduced co-morbidities.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4668" y="16361742"/>
            <a:ext cx="9799906" cy="6713152"/>
          </a:xfrm>
          <a:prstGeom prst="rect">
            <a:avLst/>
          </a:prstGeom>
          <a:noFill/>
        </p:spPr>
        <p:txBody>
          <a:bodyPr wrap="square" lIns="64549" tIns="32274" rIns="64549" bIns="32274" rtlCol="0">
            <a:spAutoFit/>
          </a:bodyPr>
          <a:lstStyle/>
          <a:p>
            <a:pPr algn="just"/>
            <a:r>
              <a:rPr lang="en-GB" sz="2600" b="1" dirty="0">
                <a:latin typeface="Arial" pitchFamily="34" charset="0"/>
                <a:cs typeface="Arial" pitchFamily="34" charset="0"/>
              </a:rPr>
              <a:t>Exercise Intervention</a:t>
            </a: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Warm Up 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Graded 15 minute cardiovascular warm-up, consisting of various multi-directional mobility movements, co-ordination &amp; stretching exercises.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Cardiovascular (CV) Conditioning Component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Circuit format of 10 exercise stations. Each station represented a functional skill related to daily activities e.g. shuttle walking, sit to stand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step-ups. The circuit was completed twice (continuously), with 1 minute on each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station 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30 seconds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active transition between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stations. Total CV duration = 30 minutes. 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CV Cool Down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Graduated 10 minute cool down using walking or gentle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stationary movements for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those less mobile. Stretching also included.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b="1" dirty="0">
                <a:latin typeface="Arial" pitchFamily="34" charset="0"/>
                <a:cs typeface="Arial" pitchFamily="34" charset="0"/>
              </a:rPr>
              <a:t>Strength Conditioning Component</a:t>
            </a: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A combination of 3 – 4 strength exercises to promote upper limb mobility.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– 10 reps, focused on quality of movement, posture </a:t>
            </a:r>
            <a:r>
              <a:rPr lang="en-GB" sz="22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200" dirty="0">
                <a:latin typeface="Arial" pitchFamily="34" charset="0"/>
                <a:cs typeface="Arial" pitchFamily="34" charset="0"/>
              </a:rPr>
              <a:t>symmetry. </a:t>
            </a:r>
          </a:p>
          <a:p>
            <a:pPr algn="just"/>
            <a:endParaRPr lang="en-GB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sz="2200" dirty="0">
                <a:latin typeface="Arial" pitchFamily="34" charset="0"/>
                <a:cs typeface="Arial" pitchFamily="34" charset="0"/>
              </a:rPr>
              <a:t>Upper &amp; lower limb stretches concluded the session. Stretches held for 10-30 seconds to promote muscle lengthening &amp; avoid adaptive shortening, especially around the shoulders.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448307325"/>
              </p:ext>
            </p:extLst>
          </p:nvPr>
        </p:nvGraphicFramePr>
        <p:xfrm>
          <a:off x="10521578" y="11893545"/>
          <a:ext cx="10038945" cy="4852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1930480943"/>
              </p:ext>
            </p:extLst>
          </p:nvPr>
        </p:nvGraphicFramePr>
        <p:xfrm>
          <a:off x="394668" y="23994590"/>
          <a:ext cx="9768726" cy="4671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0437490" y="4952055"/>
            <a:ext cx="10197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>
                <a:latin typeface="Arial" pitchFamily="34" charset="0"/>
                <a:cs typeface="Arial" pitchFamily="34" charset="0"/>
              </a:rPr>
              <a:t>Table 1. </a:t>
            </a:r>
            <a:r>
              <a:rPr lang="en-GB" dirty="0">
                <a:latin typeface="Arial" pitchFamily="34" charset="0"/>
                <a:cs typeface="Arial" pitchFamily="34" charset="0"/>
              </a:rPr>
              <a:t>Results of health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GB" dirty="0">
                <a:latin typeface="Arial" pitchFamily="34" charset="0"/>
                <a:cs typeface="Arial" pitchFamily="34" charset="0"/>
              </a:rPr>
              <a:t>functional assessments (mean ± SD) at baseline &amp;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post-12 </a:t>
            </a:r>
            <a:r>
              <a:rPr lang="en-GB" dirty="0">
                <a:latin typeface="Arial" pitchFamily="34" charset="0"/>
                <a:cs typeface="Arial" pitchFamily="34" charset="0"/>
              </a:rPr>
              <a:t>week exercise programme.  Resting SBP,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DBP, 6MWD (m), peak HR (bpm), TUG mean (secs) &amp; GS left (mean) showed </a:t>
            </a:r>
            <a:r>
              <a:rPr lang="en-GB" dirty="0">
                <a:latin typeface="Arial" pitchFamily="34" charset="0"/>
                <a:cs typeface="Arial" pitchFamily="34" charset="0"/>
              </a:rPr>
              <a:t>marked improvements</a:t>
            </a:r>
            <a:r>
              <a:rPr lang="en-GB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GB" dirty="0" smtClean="0">
                <a:latin typeface="Arial" pitchFamily="34" charset="0"/>
                <a:cs typeface="Arial" pitchFamily="34" charset="0"/>
              </a:rPr>
              <a:t>Mean age of participants = 60.9 (±11.8) years.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488518" y="16719568"/>
            <a:ext cx="10146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b="1" dirty="0">
                <a:latin typeface="Arial" pitchFamily="34" charset="0"/>
                <a:cs typeface="Arial" pitchFamily="34" charset="0"/>
              </a:rPr>
              <a:t>Figure 2.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Mean ±SD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change between baseline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342.65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±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110.50m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&amp;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post-intervention 420.06 ±119.92m assessments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for 6MWD (m).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676" y="28891134"/>
            <a:ext cx="98115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b="1" dirty="0">
                <a:latin typeface="Arial" pitchFamily="34" charset="0"/>
                <a:cs typeface="Arial" pitchFamily="34" charset="0"/>
              </a:rPr>
              <a:t>Figure 1.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Mean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(±SD)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change in SBP (mmHg) from baseline 148.18 (±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16.75) mmHg &amp;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post-intervention of 135 (±14.41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mmHg. The difference shown is a mean reduction of -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13.18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mmHg at post-intervention stage.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382262"/>
              </p:ext>
            </p:extLst>
          </p:nvPr>
        </p:nvGraphicFramePr>
        <p:xfrm>
          <a:off x="10500394" y="6322033"/>
          <a:ext cx="10135012" cy="548428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917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3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5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08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Assessment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Pre (n=17)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(mean ±SD)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Post (n=17)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(mean ±SD)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Difference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 </a:t>
                      </a: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Weight (kg)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84.47 (±11.65)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85.15 (±12.32)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0.68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0.33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BMI (kg.m</a:t>
                      </a:r>
                      <a:r>
                        <a:rPr lang="en-GB" sz="1600" kern="1200" baseline="30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29.35 (±4.44)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29.71 (±4.99)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0.36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0.22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Waist Circumference (cm)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97 (±10.40)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97.16 (±10.07)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0.16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0.82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Resting HR (bpm)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70.65 (±12.84)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73 (±13.16)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2.35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0.21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Resting SBP (mmHg)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148.18 (±16.75)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135 (±14.41)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-13.18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0.001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Resting DBP (mmHg)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83.06 (±13.12)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77.82 (±10.22)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-5.24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0.02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6MWD (m)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342.65 (±110.50)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420.06 (±119.92)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77.41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0.00002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6MWD Peak 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HR (bpm)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94.60 (±17.21)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102 (20.27)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7.40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0.01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6MWD Peak 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RPE (Borg 6-20)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11.53 (±3.18)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11.18 (2.79)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-0.35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0.65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TUG mean 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GB" sz="1600" kern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secs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12.77 (±7.38)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11.02 (±5.65)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-1.75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0.02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TUG RPE </a:t>
                      </a: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(Borg 6-20)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8.94 (±2.61)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8.86 (±2.10)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-0.08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0.82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>
                          <a:effectLst/>
                          <a:latin typeface="Arial" pitchFamily="34" charset="0"/>
                          <a:cs typeface="Arial" pitchFamily="34" charset="0"/>
                        </a:rPr>
                        <a:t>GS Left (mean)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24.62 (±15.37)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27.72 (±14.76)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3.1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0.04</a:t>
                      </a:r>
                      <a:endParaRPr lang="en-GB" sz="1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4108"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GS Right (mean)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" pitchFamily="34" charset="0"/>
                          <a:cs typeface="Arial" pitchFamily="34" charset="0"/>
                        </a:rPr>
                        <a:t>26.06 (±12.09)</a:t>
                      </a:r>
                      <a:endParaRPr lang="en-GB" sz="1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28.26 (±9.27)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2.2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0.14</a:t>
                      </a:r>
                      <a:endParaRPr lang="en-GB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1485</TotalTime>
  <Words>1074</Words>
  <Application>Microsoft Office PowerPoint</Application>
  <PresentationFormat>Custom</PresentationFormat>
  <Paragraphs>125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breathing training in phase IV cardiac rehabilitation patients  R.C. Sullivan</dc:title>
  <dc:creator>Roisin</dc:creator>
  <cp:lastModifiedBy>Steve Meadows</cp:lastModifiedBy>
  <cp:revision>197</cp:revision>
  <cp:lastPrinted>2017-05-18T09:41:38Z</cp:lastPrinted>
  <dcterms:created xsi:type="dcterms:W3CDTF">2015-03-05T09:54:15Z</dcterms:created>
  <dcterms:modified xsi:type="dcterms:W3CDTF">2017-05-18T09:42:00Z</dcterms:modified>
</cp:coreProperties>
</file>