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en-US"/>
    </a:defPPr>
    <a:lvl1pPr algn="l" defTabSz="2478088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238250" indent="-781050" algn="l" defTabSz="2478088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2478088" indent="-1563688" algn="l" defTabSz="2478088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3717925" indent="-2346325" algn="l" defTabSz="2478088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4957763" indent="-3128963" algn="l" defTabSz="2478088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434" autoAdjust="0"/>
  </p:normalViewPr>
  <p:slideViewPr>
    <p:cSldViewPr snapToGrid="0">
      <p:cViewPr varScale="1">
        <p:scale>
          <a:sx n="23" d="100"/>
          <a:sy n="23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2C43AC-63BD-4A92-BB95-1A6B76079E04}" type="doc">
      <dgm:prSet loTypeId="urn:microsoft.com/office/officeart/2005/8/layout/venn1" loCatId="relationship" qsTypeId="urn:microsoft.com/office/officeart/2005/8/quickstyle/simple4" qsCatId="simple" csTypeId="urn:microsoft.com/office/officeart/2005/8/colors/accent2_2" csCatId="accent2" phldr="1"/>
      <dgm:spPr/>
    </dgm:pt>
    <dgm:pt modelId="{64CA32E2-D41C-4913-92FA-857C2D08E8E2}">
      <dgm:prSet phldrT="[Text]" custT="1"/>
      <dgm:spPr/>
      <dgm:t>
        <a:bodyPr/>
        <a:lstStyle/>
        <a:p>
          <a:r>
            <a:rPr lang="en-GB" sz="3200" b="1" dirty="0" smtClean="0"/>
            <a:t>Patient and Public Involvement – </a:t>
          </a:r>
          <a:r>
            <a:rPr lang="en-GB" sz="3200" dirty="0" smtClean="0"/>
            <a:t>volunteers, advising, co-managing, co-investigating</a:t>
          </a:r>
          <a:endParaRPr lang="en-GB" sz="3200" dirty="0"/>
        </a:p>
      </dgm:t>
    </dgm:pt>
    <dgm:pt modelId="{C5D2826D-D045-4938-86C5-B8933529975E}" type="parTrans" cxnId="{40934BA0-FE2F-44DA-9691-381167A257AE}">
      <dgm:prSet/>
      <dgm:spPr/>
      <dgm:t>
        <a:bodyPr/>
        <a:lstStyle/>
        <a:p>
          <a:endParaRPr lang="en-GB"/>
        </a:p>
      </dgm:t>
    </dgm:pt>
    <dgm:pt modelId="{ACA0E27B-1EDB-43B5-A562-EA0F03F3724C}" type="sibTrans" cxnId="{40934BA0-FE2F-44DA-9691-381167A257AE}">
      <dgm:prSet/>
      <dgm:spPr/>
      <dgm:t>
        <a:bodyPr/>
        <a:lstStyle/>
        <a:p>
          <a:endParaRPr lang="en-GB"/>
        </a:p>
      </dgm:t>
    </dgm:pt>
    <dgm:pt modelId="{DC94FFC7-FD15-472E-A271-F12E61263F25}">
      <dgm:prSet phldrT="[Text]" custT="1"/>
      <dgm:spPr/>
      <dgm:t>
        <a:bodyPr/>
        <a:lstStyle/>
        <a:p>
          <a:r>
            <a:rPr lang="en-GB" sz="3200" b="1" dirty="0" smtClean="0"/>
            <a:t>Stakeholder activities </a:t>
          </a:r>
          <a:r>
            <a:rPr lang="en-GB" sz="3200" dirty="0" smtClean="0"/>
            <a:t>– professionals and organisations, helping develop and/or  implement research</a:t>
          </a:r>
          <a:endParaRPr lang="en-GB" sz="3200" dirty="0"/>
        </a:p>
      </dgm:t>
    </dgm:pt>
    <dgm:pt modelId="{F79731E2-69FC-4945-95DD-5A8FE9A9944E}" type="parTrans" cxnId="{87092F63-B912-4287-B208-2384CA70AA4D}">
      <dgm:prSet/>
      <dgm:spPr/>
      <dgm:t>
        <a:bodyPr/>
        <a:lstStyle/>
        <a:p>
          <a:endParaRPr lang="en-GB"/>
        </a:p>
      </dgm:t>
    </dgm:pt>
    <dgm:pt modelId="{C833AD1F-0D8F-425B-A8FA-8532A87EC751}" type="sibTrans" cxnId="{87092F63-B912-4287-B208-2384CA70AA4D}">
      <dgm:prSet/>
      <dgm:spPr/>
      <dgm:t>
        <a:bodyPr/>
        <a:lstStyle/>
        <a:p>
          <a:endParaRPr lang="en-GB"/>
        </a:p>
      </dgm:t>
    </dgm:pt>
    <dgm:pt modelId="{453B1772-5392-4C8A-A453-98BD4E3CCD64}">
      <dgm:prSet phldrT="[Text]" custT="1"/>
      <dgm:spPr/>
      <dgm:t>
        <a:bodyPr/>
        <a:lstStyle/>
        <a:p>
          <a:r>
            <a:rPr lang="en-GB" sz="3200" b="1" dirty="0" smtClean="0"/>
            <a:t>Qualitative Data </a:t>
          </a:r>
          <a:r>
            <a:rPr lang="en-GB" sz="3200" dirty="0" smtClean="0"/>
            <a:t>– only from consenting participants and if robustly collected and analysed</a:t>
          </a:r>
          <a:endParaRPr lang="en-GB" sz="3200" dirty="0"/>
        </a:p>
      </dgm:t>
    </dgm:pt>
    <dgm:pt modelId="{BE759328-1511-4C0D-8121-E4EFFD6800EC}" type="parTrans" cxnId="{28B2CD4F-F590-46A0-8E41-FF8BDE5FCECC}">
      <dgm:prSet/>
      <dgm:spPr/>
      <dgm:t>
        <a:bodyPr/>
        <a:lstStyle/>
        <a:p>
          <a:endParaRPr lang="en-GB"/>
        </a:p>
      </dgm:t>
    </dgm:pt>
    <dgm:pt modelId="{BD72EC3A-EF47-42C9-9F7B-06A4D7CDEFFF}" type="sibTrans" cxnId="{28B2CD4F-F590-46A0-8E41-FF8BDE5FCECC}">
      <dgm:prSet/>
      <dgm:spPr/>
      <dgm:t>
        <a:bodyPr/>
        <a:lstStyle/>
        <a:p>
          <a:endParaRPr lang="en-GB"/>
        </a:p>
      </dgm:t>
    </dgm:pt>
    <dgm:pt modelId="{CCA4475F-AE53-40E3-BEE5-8E935D3212CD}" type="pres">
      <dgm:prSet presAssocID="{E12C43AC-63BD-4A92-BB95-1A6B76079E04}" presName="compositeShape" presStyleCnt="0">
        <dgm:presLayoutVars>
          <dgm:chMax val="7"/>
          <dgm:dir/>
          <dgm:resizeHandles val="exact"/>
        </dgm:presLayoutVars>
      </dgm:prSet>
      <dgm:spPr/>
    </dgm:pt>
    <dgm:pt modelId="{843B13DC-C3EA-4841-BBAD-8590034A2F73}" type="pres">
      <dgm:prSet presAssocID="{64CA32E2-D41C-4913-92FA-857C2D08E8E2}" presName="circ1" presStyleLbl="vennNode1" presStyleIdx="0" presStyleCnt="3" custLinFactNeighborX="-566" custLinFactNeighborY="-1331"/>
      <dgm:spPr/>
      <dgm:t>
        <a:bodyPr/>
        <a:lstStyle/>
        <a:p>
          <a:endParaRPr lang="en-GB"/>
        </a:p>
      </dgm:t>
    </dgm:pt>
    <dgm:pt modelId="{A3128B6D-3647-4FA7-BBA6-D0EF67C95E62}" type="pres">
      <dgm:prSet presAssocID="{64CA32E2-D41C-4913-92FA-857C2D08E8E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5635BD-0217-4A85-BFEE-44AF6B63E6CC}" type="pres">
      <dgm:prSet presAssocID="{DC94FFC7-FD15-472E-A271-F12E61263F25}" presName="circ2" presStyleLbl="vennNode1" presStyleIdx="1" presStyleCnt="3" custLinFactNeighborX="-6182" custLinFactNeighborY="-941"/>
      <dgm:spPr/>
      <dgm:t>
        <a:bodyPr/>
        <a:lstStyle/>
        <a:p>
          <a:endParaRPr lang="en-GB"/>
        </a:p>
      </dgm:t>
    </dgm:pt>
    <dgm:pt modelId="{0DD58195-5B74-4911-BF9E-FC68E3BDBF00}" type="pres">
      <dgm:prSet presAssocID="{DC94FFC7-FD15-472E-A271-F12E61263F2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808C47-2934-46D2-B443-EB14280EE2C2}" type="pres">
      <dgm:prSet presAssocID="{453B1772-5392-4C8A-A453-98BD4E3CCD64}" presName="circ3" presStyleLbl="vennNode1" presStyleIdx="2" presStyleCnt="3" custLinFactNeighborX="-1021" custLinFactNeighborY="-1238"/>
      <dgm:spPr/>
      <dgm:t>
        <a:bodyPr/>
        <a:lstStyle/>
        <a:p>
          <a:endParaRPr lang="en-GB"/>
        </a:p>
      </dgm:t>
    </dgm:pt>
    <dgm:pt modelId="{6BA3E7DB-4572-4BD7-973F-E9F249668748}" type="pres">
      <dgm:prSet presAssocID="{453B1772-5392-4C8A-A453-98BD4E3CCD6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D511ED4-F33E-45A5-AFAC-AD8CCE340F6F}" type="presOf" srcId="{64CA32E2-D41C-4913-92FA-857C2D08E8E2}" destId="{A3128B6D-3647-4FA7-BBA6-D0EF67C95E62}" srcOrd="1" destOrd="0" presId="urn:microsoft.com/office/officeart/2005/8/layout/venn1"/>
    <dgm:cxn modelId="{7F06CA76-489E-4B7B-A8EF-8A881A6E13C1}" type="presOf" srcId="{DC94FFC7-FD15-472E-A271-F12E61263F25}" destId="{0DD58195-5B74-4911-BF9E-FC68E3BDBF00}" srcOrd="1" destOrd="0" presId="urn:microsoft.com/office/officeart/2005/8/layout/venn1"/>
    <dgm:cxn modelId="{A5EC626B-0A6F-494A-B2D5-12F78B252622}" type="presOf" srcId="{453B1772-5392-4C8A-A453-98BD4E3CCD64}" destId="{6BA3E7DB-4572-4BD7-973F-E9F249668748}" srcOrd="1" destOrd="0" presId="urn:microsoft.com/office/officeart/2005/8/layout/venn1"/>
    <dgm:cxn modelId="{9FEE7A25-F324-457A-8556-463D852A6B61}" type="presOf" srcId="{DC94FFC7-FD15-472E-A271-F12E61263F25}" destId="{D05635BD-0217-4A85-BFEE-44AF6B63E6CC}" srcOrd="0" destOrd="0" presId="urn:microsoft.com/office/officeart/2005/8/layout/venn1"/>
    <dgm:cxn modelId="{87092F63-B912-4287-B208-2384CA70AA4D}" srcId="{E12C43AC-63BD-4A92-BB95-1A6B76079E04}" destId="{DC94FFC7-FD15-472E-A271-F12E61263F25}" srcOrd="1" destOrd="0" parTransId="{F79731E2-69FC-4945-95DD-5A8FE9A9944E}" sibTransId="{C833AD1F-0D8F-425B-A8FA-8532A87EC751}"/>
    <dgm:cxn modelId="{28B2CD4F-F590-46A0-8E41-FF8BDE5FCECC}" srcId="{E12C43AC-63BD-4A92-BB95-1A6B76079E04}" destId="{453B1772-5392-4C8A-A453-98BD4E3CCD64}" srcOrd="2" destOrd="0" parTransId="{BE759328-1511-4C0D-8121-E4EFFD6800EC}" sibTransId="{BD72EC3A-EF47-42C9-9F7B-06A4D7CDEFFF}"/>
    <dgm:cxn modelId="{40934BA0-FE2F-44DA-9691-381167A257AE}" srcId="{E12C43AC-63BD-4A92-BB95-1A6B76079E04}" destId="{64CA32E2-D41C-4913-92FA-857C2D08E8E2}" srcOrd="0" destOrd="0" parTransId="{C5D2826D-D045-4938-86C5-B8933529975E}" sibTransId="{ACA0E27B-1EDB-43B5-A562-EA0F03F3724C}"/>
    <dgm:cxn modelId="{46423B84-EA2E-49F1-BEB7-E3CAC9362332}" type="presOf" srcId="{64CA32E2-D41C-4913-92FA-857C2D08E8E2}" destId="{843B13DC-C3EA-4841-BBAD-8590034A2F73}" srcOrd="0" destOrd="0" presId="urn:microsoft.com/office/officeart/2005/8/layout/venn1"/>
    <dgm:cxn modelId="{44C75F13-B1A0-44AA-9668-BC5C3C2A3808}" type="presOf" srcId="{453B1772-5392-4C8A-A453-98BD4E3CCD64}" destId="{51808C47-2934-46D2-B443-EB14280EE2C2}" srcOrd="0" destOrd="0" presId="urn:microsoft.com/office/officeart/2005/8/layout/venn1"/>
    <dgm:cxn modelId="{DD5F8398-C1A5-4A4B-A613-C8BC4874A2D6}" type="presOf" srcId="{E12C43AC-63BD-4A92-BB95-1A6B76079E04}" destId="{CCA4475F-AE53-40E3-BEE5-8E935D3212CD}" srcOrd="0" destOrd="0" presId="urn:microsoft.com/office/officeart/2005/8/layout/venn1"/>
    <dgm:cxn modelId="{2099A8AB-064D-4C9A-811B-6A9E64907031}" type="presParOf" srcId="{CCA4475F-AE53-40E3-BEE5-8E935D3212CD}" destId="{843B13DC-C3EA-4841-BBAD-8590034A2F73}" srcOrd="0" destOrd="0" presId="urn:microsoft.com/office/officeart/2005/8/layout/venn1"/>
    <dgm:cxn modelId="{5061C778-3FE9-4264-9372-91DBA0EAA098}" type="presParOf" srcId="{CCA4475F-AE53-40E3-BEE5-8E935D3212CD}" destId="{A3128B6D-3647-4FA7-BBA6-D0EF67C95E62}" srcOrd="1" destOrd="0" presId="urn:microsoft.com/office/officeart/2005/8/layout/venn1"/>
    <dgm:cxn modelId="{0943F60D-98CE-4FCD-B04F-BCBF51B0B1F2}" type="presParOf" srcId="{CCA4475F-AE53-40E3-BEE5-8E935D3212CD}" destId="{D05635BD-0217-4A85-BFEE-44AF6B63E6CC}" srcOrd="2" destOrd="0" presId="urn:microsoft.com/office/officeart/2005/8/layout/venn1"/>
    <dgm:cxn modelId="{7475AC55-5206-4E30-920F-4B72BC6234B8}" type="presParOf" srcId="{CCA4475F-AE53-40E3-BEE5-8E935D3212CD}" destId="{0DD58195-5B74-4911-BF9E-FC68E3BDBF00}" srcOrd="3" destOrd="0" presId="urn:microsoft.com/office/officeart/2005/8/layout/venn1"/>
    <dgm:cxn modelId="{D74277B4-D6F8-4028-BF55-4BFA59460A38}" type="presParOf" srcId="{CCA4475F-AE53-40E3-BEE5-8E935D3212CD}" destId="{51808C47-2934-46D2-B443-EB14280EE2C2}" srcOrd="4" destOrd="0" presId="urn:microsoft.com/office/officeart/2005/8/layout/venn1"/>
    <dgm:cxn modelId="{82F43923-0AC3-4BFF-88D7-43896C56F587}" type="presParOf" srcId="{CCA4475F-AE53-40E3-BEE5-8E935D3212CD}" destId="{6BA3E7DB-4572-4BD7-973F-E9F249668748}" srcOrd="5" destOrd="0" presId="urn:microsoft.com/office/officeart/2005/8/layout/venn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B13DC-C3EA-4841-BBAD-8590034A2F73}">
      <dsp:nvSpPr>
        <dsp:cNvPr id="0" name=""/>
        <dsp:cNvSpPr/>
      </dsp:nvSpPr>
      <dsp:spPr>
        <a:xfrm>
          <a:off x="3659423" y="168768"/>
          <a:ext cx="4818734" cy="481873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Patient and Public Involvement – </a:t>
          </a:r>
          <a:r>
            <a:rPr lang="en-GB" sz="3200" kern="1200" dirty="0" smtClean="0"/>
            <a:t>volunteers, advising, co-managing, co-investigating</a:t>
          </a:r>
          <a:endParaRPr lang="en-GB" sz="3200" kern="1200" dirty="0"/>
        </a:p>
      </dsp:txBody>
      <dsp:txXfrm>
        <a:off x="4301921" y="1012046"/>
        <a:ext cx="3533738" cy="2168430"/>
      </dsp:txXfrm>
    </dsp:sp>
    <dsp:sp modelId="{D05635BD-0217-4A85-BFEE-44AF6B63E6CC}">
      <dsp:nvSpPr>
        <dsp:cNvPr id="0" name=""/>
        <dsp:cNvSpPr/>
      </dsp:nvSpPr>
      <dsp:spPr>
        <a:xfrm>
          <a:off x="5127563" y="3199270"/>
          <a:ext cx="4818734" cy="481873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Stakeholder activities </a:t>
          </a:r>
          <a:r>
            <a:rPr lang="en-GB" sz="3200" kern="1200" dirty="0" smtClean="0"/>
            <a:t>– professionals and organisations, helping develop and/or  implement research</a:t>
          </a:r>
          <a:endParaRPr lang="en-GB" sz="3200" kern="1200" dirty="0"/>
        </a:p>
      </dsp:txBody>
      <dsp:txXfrm>
        <a:off x="6601292" y="4444109"/>
        <a:ext cx="2891240" cy="2650303"/>
      </dsp:txXfrm>
    </dsp:sp>
    <dsp:sp modelId="{51808C47-2934-46D2-B443-EB14280EE2C2}">
      <dsp:nvSpPr>
        <dsp:cNvPr id="0" name=""/>
        <dsp:cNvSpPr/>
      </dsp:nvSpPr>
      <dsp:spPr>
        <a:xfrm>
          <a:off x="1898738" y="3184958"/>
          <a:ext cx="4818734" cy="481873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Qualitative Data </a:t>
          </a:r>
          <a:r>
            <a:rPr lang="en-GB" sz="3200" kern="1200" dirty="0" smtClean="0"/>
            <a:t>– only from consenting participants and if robustly collected and analysed</a:t>
          </a:r>
          <a:endParaRPr lang="en-GB" sz="3200" kern="1200" dirty="0"/>
        </a:p>
      </dsp:txBody>
      <dsp:txXfrm>
        <a:off x="2352502" y="4429798"/>
        <a:ext cx="2891240" cy="2650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4795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24795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8B69B8-067F-4422-BEA6-40B1C50BE31C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4795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24795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91E611-A729-4E1D-8D00-0656C696E6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741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478088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8250" algn="l" defTabSz="2478088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8088" algn="l" defTabSz="2478088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17925" algn="l" defTabSz="2478088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57763" algn="l" defTabSz="2478088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3600" dirty="0" smtClean="0">
              <a:solidFill>
                <a:prstClr val="black"/>
              </a:solidFill>
            </a:endParaRPr>
          </a:p>
          <a:p>
            <a:pPr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3254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2478088" fontAlgn="base">
              <a:spcBef>
                <a:spcPct val="0"/>
              </a:spcBef>
              <a:spcAft>
                <a:spcPct val="0"/>
              </a:spcAft>
            </a:pPr>
            <a:fld id="{4C5DAFEE-8758-428A-9D0C-A9A718A6D5D1}" type="slidenum">
              <a:rPr lang="en-GB" altLang="en-US" sz="1200" smtClean="0"/>
              <a:pPr defTabSz="2478088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564261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1883" indent="0" algn="ctr">
              <a:buNone/>
              <a:defRPr sz="3508"/>
            </a:lvl2pPr>
            <a:lvl3pPr marL="1603766" indent="0" algn="ctr">
              <a:buNone/>
              <a:defRPr sz="3157"/>
            </a:lvl3pPr>
            <a:lvl4pPr marL="2405649" indent="0" algn="ctr">
              <a:buNone/>
              <a:defRPr sz="2806"/>
            </a:lvl4pPr>
            <a:lvl5pPr marL="3207532" indent="0" algn="ctr">
              <a:buNone/>
              <a:defRPr sz="2806"/>
            </a:lvl5pPr>
            <a:lvl6pPr marL="4009415" indent="0" algn="ctr">
              <a:buNone/>
              <a:defRPr sz="2806"/>
            </a:lvl6pPr>
            <a:lvl7pPr marL="4811298" indent="0" algn="ctr">
              <a:buNone/>
              <a:defRPr sz="2806"/>
            </a:lvl7pPr>
            <a:lvl8pPr marL="5613182" indent="0" algn="ctr">
              <a:buNone/>
              <a:defRPr sz="2806"/>
            </a:lvl8pPr>
            <a:lvl9pPr marL="6415065" indent="0" algn="ctr">
              <a:buNone/>
              <a:defRPr sz="2806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7DB7-29C8-4DC4-A01E-488EF337EDAE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41D2-5971-418F-8540-D9E224E3BF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6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2359-70F4-4CB5-8EFA-C39C5AEB964D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084B-A37C-453B-AE69-67BBED8378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23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7" y="1611875"/>
            <a:ext cx="4610844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4" y="1611875"/>
            <a:ext cx="135652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42658-31D3-4FF5-B6FB-2444387A7D1A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1900-379B-41A0-9132-B96632F519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43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82472-DC7D-4968-9F87-E3FB00259F69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3B31A-87A7-4F91-9C4D-0CE4224B8A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1pPr>
            <a:lvl2pPr marL="801883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3766" indent="0">
              <a:buNone/>
              <a:defRPr sz="3157">
                <a:solidFill>
                  <a:schemeClr val="tx1">
                    <a:tint val="75000"/>
                  </a:schemeClr>
                </a:solidFill>
              </a:defRPr>
            </a:lvl3pPr>
            <a:lvl4pPr marL="2405649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4pPr>
            <a:lvl5pPr marL="320753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5pPr>
            <a:lvl6pPr marL="400941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6pPr>
            <a:lvl7pPr marL="4811298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7pPr>
            <a:lvl8pPr marL="561318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8pPr>
            <a:lvl9pPr marL="641506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5910-4249-4271-B546-EA89524A6085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D3E20-6FF8-4FBA-BBFE-7682ACEC6D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306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3E3D9-E0BA-489C-A9E7-AE8BB483F289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A9A7D-09C1-4B47-A282-EE33D927D4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6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E5C19-6C6A-48E0-B8F9-62B4BB37902C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46D01-349B-4A37-9036-E17C2AFA8B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1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53FAC-3F27-449F-83CE-850D4C74D36A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7359-D926-4586-88F6-8159A6257B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5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B48CA-0AE6-4E05-AA24-43D256BD2A04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7F042-FD37-4C95-A850-5C313C4501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81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CBCF5-A459-48DC-BE35-9AC3B7A21678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04FA0-B098-4D55-94B1-BAB38A18D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8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 rtlCol="0">
            <a:normAutofit/>
          </a:bodyPr>
          <a:lstStyle>
            <a:lvl1pPr marL="0" indent="0">
              <a:buNone/>
              <a:defRPr sz="5612"/>
            </a:lvl1pPr>
            <a:lvl2pPr marL="801883" indent="0">
              <a:buNone/>
              <a:defRPr sz="4911"/>
            </a:lvl2pPr>
            <a:lvl3pPr marL="1603766" indent="0">
              <a:buNone/>
              <a:defRPr sz="4209"/>
            </a:lvl3pPr>
            <a:lvl4pPr marL="2405649" indent="0">
              <a:buNone/>
              <a:defRPr sz="3508"/>
            </a:lvl4pPr>
            <a:lvl5pPr marL="3207532" indent="0">
              <a:buNone/>
              <a:defRPr sz="3508"/>
            </a:lvl5pPr>
            <a:lvl6pPr marL="4009415" indent="0">
              <a:buNone/>
              <a:defRPr sz="3508"/>
            </a:lvl6pPr>
            <a:lvl7pPr marL="4811298" indent="0">
              <a:buNone/>
              <a:defRPr sz="3508"/>
            </a:lvl7pPr>
            <a:lvl8pPr marL="5613182" indent="0">
              <a:buNone/>
              <a:defRPr sz="3508"/>
            </a:lvl8pPr>
            <a:lvl9pPr marL="6415065" indent="0">
              <a:buNone/>
              <a:defRPr sz="3508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C9982-C1B4-4353-8BDB-FEB42E5AD67B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F3256-9D06-42AA-AB8A-79CFE2B54D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3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470025" y="1611313"/>
            <a:ext cx="18443575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70025" y="8059738"/>
            <a:ext cx="18443575" cy="192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025" y="28060650"/>
            <a:ext cx="4811713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0686FC-4ACF-4065-B4E0-B07B356A82AA}" type="datetimeFigureOut">
              <a:rPr lang="en-GB"/>
              <a:pPr>
                <a:defRPr/>
              </a:pPr>
              <a:t>24/03/2017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425" y="28060650"/>
            <a:ext cx="7216775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1888" y="28060650"/>
            <a:ext cx="4811712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0C2198-574C-458D-85BD-19DDED1E84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2pPr>
      <a:lvl3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3pPr>
      <a:lvl4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4pPr>
      <a:lvl5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00050" indent="-400050" algn="l" defTabSz="1603375" rtl="0" eaLnBrk="0" fontAlgn="base" hangingPunct="0">
        <a:lnSpc>
          <a:spcPct val="90000"/>
        </a:lnSpc>
        <a:spcBef>
          <a:spcPts val="1750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3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3425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5113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60838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23813"/>
            <a:ext cx="21383625" cy="343693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881" dirty="0"/>
          </a:p>
        </p:txBody>
      </p:sp>
      <p:sp>
        <p:nvSpPr>
          <p:cNvPr id="3075" name="Title 1"/>
          <p:cNvSpPr>
            <a:spLocks noGrp="1"/>
          </p:cNvSpPr>
          <p:nvPr>
            <p:ph type="ctrTitle"/>
          </p:nvPr>
        </p:nvSpPr>
        <p:spPr>
          <a:xfrm>
            <a:off x="1804988" y="598488"/>
            <a:ext cx="17981612" cy="1905000"/>
          </a:xfrm>
        </p:spPr>
        <p:txBody>
          <a:bodyPr rtlCol="0">
            <a:normAutofit fontScale="90000"/>
          </a:bodyPr>
          <a:lstStyle/>
          <a:p>
            <a:pPr defTabSz="2136775" eaLnBrk="1" hangingPunct="1">
              <a:defRPr/>
            </a:pPr>
            <a:r>
              <a:rPr lang="en-GB" altLang="en-US" sz="5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design boundaries for qualitative research, stakeholder and patient and public involvement, and why they matter. </a:t>
            </a:r>
            <a:endParaRPr lang="en-GB" altLang="en-US" sz="540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Subtitle 2"/>
          <p:cNvSpPr>
            <a:spLocks noGrp="1"/>
          </p:cNvSpPr>
          <p:nvPr>
            <p:ph type="subTitle" idx="1"/>
          </p:nvPr>
        </p:nvSpPr>
        <p:spPr>
          <a:xfrm>
            <a:off x="196850" y="2457450"/>
            <a:ext cx="21186775" cy="1039813"/>
          </a:xfrm>
        </p:spPr>
        <p:txBody>
          <a:bodyPr/>
          <a:lstStyle/>
          <a:p>
            <a:pPr eaLnBrk="1" hangingPunct="1"/>
            <a:r>
              <a:rPr lang="en-GB" altLang="en-US" sz="2800" i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Julia Keenan, Fiona Poland, Patricia Wilson, Elspeth Mathie, Jonathan Boote, Anna Varley, Helena Wythe, Amander Wellings (PPI), Penny Vicary (PPI), Marion Cowe (PPI), Diane Munday (PPI) and Amanda Howe. </a:t>
            </a:r>
          </a:p>
        </p:txBody>
      </p:sp>
      <p:pic>
        <p:nvPicPr>
          <p:cNvPr id="3077" name="Picture 85" descr="UH_LOGO_DARK_BLUE_P2757_SPOT_1115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75" y="28321000"/>
            <a:ext cx="60483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2684" y="28126671"/>
            <a:ext cx="3144837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28062440"/>
            <a:ext cx="4986337" cy="195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239802920"/>
              </p:ext>
            </p:extLst>
          </p:nvPr>
        </p:nvGraphicFramePr>
        <p:xfrm>
          <a:off x="4819961" y="13253066"/>
          <a:ext cx="12192129" cy="8296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081" name="TextBox 14"/>
          <p:cNvSpPr txBox="1">
            <a:spLocks noChangeArrowheads="1"/>
          </p:cNvSpPr>
          <p:nvPr/>
        </p:nvSpPr>
        <p:spPr bwMode="auto">
          <a:xfrm>
            <a:off x="3227388" y="3643313"/>
            <a:ext cx="138509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478088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200" b="1" dirty="0"/>
              <a:t>Case study findings from two recent </a:t>
            </a:r>
            <a:r>
              <a:rPr lang="en-GB" altLang="en-US" sz="3200" b="1" dirty="0" smtClean="0"/>
              <a:t>evaluations </a:t>
            </a:r>
            <a:r>
              <a:rPr lang="en-GB" altLang="en-US" sz="3200" b="1" dirty="0"/>
              <a:t>of PPI in health research have shown differences in how researchers understand the boundaries between qualitative research, stakeholder events and PPI.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82563" y="5478463"/>
            <a:ext cx="9501187" cy="457676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881" dirty="0"/>
          </a:p>
        </p:txBody>
      </p:sp>
      <p:sp>
        <p:nvSpPr>
          <p:cNvPr id="25" name="Rounded Rectangle 24"/>
          <p:cNvSpPr/>
          <p:nvPr/>
        </p:nvSpPr>
        <p:spPr>
          <a:xfrm>
            <a:off x="10021888" y="5422900"/>
            <a:ext cx="11155362" cy="46323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4881"/>
          </a:p>
        </p:txBody>
      </p:sp>
      <p:sp>
        <p:nvSpPr>
          <p:cNvPr id="28" name="TextBox 27"/>
          <p:cNvSpPr txBox="1"/>
          <p:nvPr/>
        </p:nvSpPr>
        <p:spPr>
          <a:xfrm>
            <a:off x="587375" y="5722938"/>
            <a:ext cx="9163050" cy="4246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+mn-lt"/>
              </a:rPr>
              <a:t>RAPPORT (</a:t>
            </a:r>
            <a:r>
              <a:rPr lang="en-GB" sz="3600" b="1" dirty="0" err="1">
                <a:latin typeface="+mn-lt"/>
              </a:rPr>
              <a:t>ReseArch</a:t>
            </a:r>
            <a:r>
              <a:rPr lang="en-GB" sz="3600" b="1" dirty="0">
                <a:latin typeface="+mn-lt"/>
              </a:rPr>
              <a:t> with Patient and Public </a:t>
            </a:r>
            <a:r>
              <a:rPr lang="en-GB" sz="3600" b="1" dirty="0" err="1">
                <a:latin typeface="+mn-lt"/>
              </a:rPr>
              <a:t>invOlvement</a:t>
            </a:r>
            <a:r>
              <a:rPr lang="en-GB" sz="3600" b="1" dirty="0">
                <a:latin typeface="+mn-lt"/>
              </a:rPr>
              <a:t>: a </a:t>
            </a:r>
            <a:r>
              <a:rPr lang="en-GB" sz="3600" b="1" dirty="0" err="1">
                <a:latin typeface="+mn-lt"/>
              </a:rPr>
              <a:t>RealisT</a:t>
            </a:r>
            <a:r>
              <a:rPr lang="en-GB" sz="3600" b="1" dirty="0">
                <a:latin typeface="+mn-lt"/>
              </a:rPr>
              <a:t> evaluation): </a:t>
            </a:r>
          </a:p>
          <a:p>
            <a:pPr marL="571500" indent="-571500" defTabSz="247957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+mn-lt"/>
              </a:rPr>
              <a:t>England-wide (2011-2015)</a:t>
            </a:r>
          </a:p>
          <a:p>
            <a:pPr marL="571500" indent="-571500" defTabSz="247957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+mn-lt"/>
              </a:rPr>
              <a:t>22 case studies: 206 interviews: 119 initial and 77 tracking interviews with researchers and PPI reps and 10 interviews with funders/network reps</a:t>
            </a:r>
          </a:p>
          <a:p>
            <a:pPr algn="ctr"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srgbClr val="000000"/>
                </a:solidFill>
              </a:rPr>
              <a:t>NIHR Health Services &amp; Delivery Research programme (project number 10/2001/36).</a:t>
            </a:r>
            <a:endParaRPr lang="en-GB" sz="1800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485438" y="5645150"/>
            <a:ext cx="10691812" cy="4246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+mn-lt"/>
              </a:rPr>
              <a:t>IMPRESS (the </a:t>
            </a:r>
            <a:r>
              <a:rPr lang="en-GB" sz="3600" b="1" u="sng" dirty="0" err="1">
                <a:latin typeface="+mn-lt"/>
              </a:rPr>
              <a:t>IMP</a:t>
            </a:r>
            <a:r>
              <a:rPr lang="en-GB" sz="3600" b="1" dirty="0" err="1">
                <a:latin typeface="+mn-lt"/>
              </a:rPr>
              <a:t>lementation</a:t>
            </a:r>
            <a:r>
              <a:rPr lang="en-GB" sz="3600" b="1" dirty="0">
                <a:latin typeface="+mn-lt"/>
              </a:rPr>
              <a:t> and evaluation of Patient and Public Involvement (PPI) in CLAHRC East of England </a:t>
            </a:r>
            <a:r>
              <a:rPr lang="en-GB" sz="3600" b="1" u="sng" dirty="0" err="1">
                <a:latin typeface="+mn-lt"/>
              </a:rPr>
              <a:t>RES</a:t>
            </a:r>
            <a:r>
              <a:rPr lang="en-GB" sz="3600" b="1" dirty="0" err="1">
                <a:latin typeface="+mn-lt"/>
              </a:rPr>
              <a:t>earch</a:t>
            </a:r>
            <a:r>
              <a:rPr lang="en-GB" sz="3600" b="1" dirty="0">
                <a:latin typeface="+mn-lt"/>
              </a:rPr>
              <a:t>): </a:t>
            </a:r>
          </a:p>
          <a:p>
            <a:pPr marL="571500" indent="-571500" defTabSz="247957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+mn-lt"/>
              </a:rPr>
              <a:t>regional research programme (2014-2016) </a:t>
            </a:r>
          </a:p>
          <a:p>
            <a:pPr marL="571500" indent="-571500" defTabSz="2479578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prstClr val="black"/>
                </a:solidFill>
                <a:latin typeface="+mn-lt"/>
              </a:rPr>
              <a:t>10 case studies: 37 interviews</a:t>
            </a:r>
            <a:r>
              <a:rPr lang="en-GB" sz="3600" dirty="0">
                <a:latin typeface="+mn-lt"/>
              </a:rPr>
              <a:t> with researchers and PPI reps</a:t>
            </a:r>
            <a:r>
              <a:rPr lang="en-GB" sz="3600" dirty="0">
                <a:solidFill>
                  <a:prstClr val="black"/>
                </a:solidFill>
                <a:latin typeface="+mn-lt"/>
              </a:rPr>
              <a:t>, 3 focus groups and 2 stakeholder events)</a:t>
            </a:r>
          </a:p>
          <a:p>
            <a:pPr defTabSz="24795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This is a summary of independent research funded by the National Institute for Health </a:t>
            </a:r>
            <a:r>
              <a:rPr lang="en-GB" sz="1800" dirty="0"/>
              <a:t>Research (</a:t>
            </a:r>
            <a:r>
              <a:rPr lang="en-GB" sz="1800" dirty="0" smtClean="0"/>
              <a:t>NIHR) </a:t>
            </a:r>
            <a:r>
              <a:rPr lang="en-GB" sz="1800" dirty="0"/>
              <a:t>CLAHRC </a:t>
            </a:r>
            <a:r>
              <a:rPr lang="en-GB" sz="1800" dirty="0">
                <a:solidFill>
                  <a:prstClr val="black"/>
                </a:solidFill>
              </a:rPr>
              <a:t>East of England Programme. The views expressed are those of the author(s) and not necessarily those of the NHS, the NIHR or the Department of Health.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endParaRPr lang="en-GB" sz="1800" dirty="0">
              <a:solidFill>
                <a:prstClr val="black"/>
              </a:solidFill>
            </a:endParaRPr>
          </a:p>
        </p:txBody>
      </p:sp>
      <p:pic>
        <p:nvPicPr>
          <p:cNvPr id="3086" name="Picture 3" descr="C:\Users\rpcshfw\AppData\Local\Microsoft\Windows\Temporary Internet Files\Content.Outlook\HQF617EY\Impress logo.t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0" y="3854450"/>
            <a:ext cx="417195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3802063"/>
            <a:ext cx="2568575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1804988" y="21651913"/>
            <a:ext cx="9547225" cy="2664498"/>
          </a:xfrm>
          <a:prstGeom prst="wedgeRoundRectCallout">
            <a:avLst>
              <a:gd name="adj1" fmla="val -96"/>
              <a:gd name="adj2" fmla="val -62776"/>
              <a:gd name="adj3" fmla="val 1666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Shared team understandings?: </a:t>
            </a:r>
            <a:r>
              <a:rPr lang="en-GB" sz="2800" i="1" dirty="0" smtClean="0"/>
              <a:t>‘There </a:t>
            </a:r>
            <a:r>
              <a:rPr lang="en-GB" sz="2800" i="1" dirty="0"/>
              <a:t>have been two steering group meetings since our last interview, but CI [Chief investigator] opened with and talked in detail about the qualitative part of the RCT [randomised controlled trial – the research] as PPI’</a:t>
            </a:r>
            <a:r>
              <a:rPr lang="en-GB" sz="2800" dirty="0"/>
              <a:t> (RAPPORT CS06Res02-2nd).</a:t>
            </a:r>
            <a:endParaRPr lang="en-GB" sz="2800" i="1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13479463" y="12034044"/>
            <a:ext cx="6823075" cy="2548731"/>
          </a:xfrm>
          <a:prstGeom prst="wedgeRoundRectCallout">
            <a:avLst>
              <a:gd name="adj1" fmla="val -57315"/>
              <a:gd name="adj2" fmla="val 44530"/>
              <a:gd name="adj3" fmla="val 1666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/>
              <a:t>Getting feedback on questionnaires: </a:t>
            </a:r>
            <a:r>
              <a:rPr lang="en-GB" sz="2800" dirty="0" smtClean="0"/>
              <a:t>‘</a:t>
            </a:r>
            <a:r>
              <a:rPr lang="en-GB" sz="2800" i="1" dirty="0" smtClean="0"/>
              <a:t>I </a:t>
            </a:r>
            <a:r>
              <a:rPr lang="en-GB" sz="2800" i="1" dirty="0"/>
              <a:t>think there’s a thing about terminology, like in economics we call it, we would call it piloting it, but here it’s PPI, like the lingo’s a bit different </a:t>
            </a:r>
            <a:r>
              <a:rPr lang="en-GB" sz="2800" dirty="0"/>
              <a:t>(IMPRESS CS05Res02). 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952500" y="11687175"/>
            <a:ext cx="7675563" cy="3430588"/>
          </a:xfrm>
          <a:prstGeom prst="wedgeRoundRectCallout">
            <a:avLst>
              <a:gd name="adj1" fmla="val 41198"/>
              <a:gd name="adj2" fmla="val 59080"/>
              <a:gd name="adj3" fmla="val 1666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Participant activity v PPI role:</a:t>
            </a:r>
          </a:p>
          <a:p>
            <a:pPr algn="ctr"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smtClean="0"/>
              <a:t>‘…</a:t>
            </a:r>
            <a:r>
              <a:rPr lang="en-GB" sz="2800" i="1" dirty="0" smtClean="0"/>
              <a:t>the </a:t>
            </a:r>
            <a:r>
              <a:rPr lang="en-GB" sz="2800" i="1" dirty="0"/>
              <a:t>(project) is all about for children, the adolescents, developing an ‘App’ [smart phone application in co-production research], so they had to be… I mean, it is a patient… it’s all about the patient doing the research, so it [PPI] kind of goes without saying with this project.</a:t>
            </a:r>
            <a:r>
              <a:rPr lang="en-GB" sz="2800" dirty="0"/>
              <a:t> </a:t>
            </a:r>
            <a:endParaRPr lang="en-GB" sz="2800" dirty="0" smtClean="0"/>
          </a:p>
          <a:p>
            <a:pPr algn="ctr">
              <a:defRPr/>
            </a:pPr>
            <a:r>
              <a:rPr lang="en-GB" sz="2800" dirty="0" smtClean="0"/>
              <a:t>(</a:t>
            </a:r>
            <a:r>
              <a:rPr lang="en-GB" sz="2800" dirty="0"/>
              <a:t>RAPPORT CS23Res03-1st).</a:t>
            </a:r>
            <a:endParaRPr lang="en-GB" sz="2800" i="1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11833224" y="21535117"/>
            <a:ext cx="8628063" cy="2773700"/>
          </a:xfrm>
          <a:prstGeom prst="wedgeRoundRectCallout">
            <a:avLst>
              <a:gd name="adj1" fmla="val 34"/>
              <a:gd name="adj2" fmla="val -67135"/>
              <a:gd name="adj3" fmla="val 1666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chemeClr val="bg1"/>
                </a:solidFill>
              </a:rPr>
              <a:t>I</a:t>
            </a:r>
            <a:r>
              <a:rPr lang="en-GB" sz="2800" dirty="0" smtClean="0">
                <a:solidFill>
                  <a:schemeClr val="bg1"/>
                </a:solidFill>
              </a:rPr>
              <a:t>s it analysed as research data?: </a:t>
            </a:r>
            <a:r>
              <a:rPr lang="en-GB" sz="2800" i="1" dirty="0" smtClean="0"/>
              <a:t>‘when </a:t>
            </a:r>
            <a:r>
              <a:rPr lang="en-GB" sz="2800" i="1" dirty="0"/>
              <a:t>we were looking at rheumatology outreach, and that was using two [PPI] focus groups to shape the questionnaire that was going to their participants, to look into two different systems, evaluate two different systems’ </a:t>
            </a:r>
            <a:r>
              <a:rPr lang="en-GB" sz="2800" dirty="0"/>
              <a:t>(IMPRESS CS07Res03). 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4951676" y="14922500"/>
            <a:ext cx="6127149" cy="5689600"/>
          </a:xfrm>
          <a:prstGeom prst="wedgeRoundRectCallout">
            <a:avLst>
              <a:gd name="adj1" fmla="val -71900"/>
              <a:gd name="adj2" fmla="val -23254"/>
              <a:gd name="adj3" fmla="val 1666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PPI design v research design: </a:t>
            </a:r>
            <a:r>
              <a:rPr lang="en-GB" sz="2800" i="1" dirty="0" smtClean="0"/>
              <a:t>‘I </a:t>
            </a:r>
            <a:r>
              <a:rPr lang="en-GB" sz="2800" i="1" dirty="0"/>
              <a:t>did an informal questionnaire amongst patients [PPI] asking them to identify suitable research topics. However, I didn’t find it was very useful, patients mainly said that research should be concentrating on identifying a cure for diabetes […] But I think retrospectively it would have been better if I’d done a small qualitative study asking patients,’ </a:t>
            </a:r>
            <a:r>
              <a:rPr lang="en-GB" sz="2800" dirty="0"/>
              <a:t>(RAPPORT CS02Res02-1st). </a:t>
            </a:r>
            <a:endParaRPr lang="en-GB" sz="2800" i="1" dirty="0"/>
          </a:p>
        </p:txBody>
      </p:sp>
      <p:sp>
        <p:nvSpPr>
          <p:cNvPr id="14" name="Rounded Rectangle 13"/>
          <p:cNvSpPr/>
          <p:nvPr/>
        </p:nvSpPr>
        <p:spPr>
          <a:xfrm>
            <a:off x="2179150" y="10190716"/>
            <a:ext cx="17395092" cy="137184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/>
              <a:t>Boundaries between </a:t>
            </a:r>
            <a:r>
              <a:rPr lang="en-GB" i="1" dirty="0" smtClean="0">
                <a:solidFill>
                  <a:schemeClr val="bg1"/>
                </a:solidFill>
              </a:rPr>
              <a:t>types of knowledge </a:t>
            </a:r>
            <a:r>
              <a:rPr lang="en-GB" dirty="0" smtClean="0">
                <a:solidFill>
                  <a:schemeClr val="bg1"/>
                </a:solidFill>
              </a:rPr>
              <a:t>and </a:t>
            </a:r>
            <a:r>
              <a:rPr lang="en-GB" i="1" dirty="0" smtClean="0">
                <a:solidFill>
                  <a:schemeClr val="bg1"/>
                </a:solidFill>
              </a:rPr>
              <a:t>knowledge use</a:t>
            </a:r>
            <a:r>
              <a:rPr lang="en-GB" dirty="0" smtClean="0">
                <a:solidFill>
                  <a:schemeClr val="bg1"/>
                </a:solidFill>
              </a:rPr>
              <a:t> are blurred </a:t>
            </a:r>
            <a:r>
              <a:rPr lang="en-GB" dirty="0">
                <a:solidFill>
                  <a:schemeClr val="bg1"/>
                </a:solidFill>
              </a:rPr>
              <a:t>in what </a:t>
            </a:r>
            <a:r>
              <a:rPr lang="en-GB" dirty="0" smtClean="0">
                <a:solidFill>
                  <a:schemeClr val="bg1"/>
                </a:solidFill>
              </a:rPr>
              <a:t>ways in these </a:t>
            </a:r>
            <a:r>
              <a:rPr lang="en-GB" dirty="0">
                <a:solidFill>
                  <a:schemeClr val="bg1"/>
                </a:solidFill>
              </a:rPr>
              <a:t>quotes from </a:t>
            </a:r>
            <a:r>
              <a:rPr lang="en-GB" dirty="0" smtClean="0">
                <a:solidFill>
                  <a:schemeClr val="bg1"/>
                </a:solidFill>
              </a:rPr>
              <a:t>researchers?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95275" y="15410103"/>
            <a:ext cx="6253162" cy="5903336"/>
          </a:xfrm>
          <a:prstGeom prst="wedgeRoundRectCallout">
            <a:avLst>
              <a:gd name="adj1" fmla="val 62915"/>
              <a:gd name="adj2" fmla="val -31989"/>
              <a:gd name="adj3" fmla="val 1666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/>
              <a:t>Can you include/pay support workers as PPI?: </a:t>
            </a:r>
            <a:r>
              <a:rPr lang="en-GB" sz="2800" i="1" dirty="0" smtClean="0"/>
              <a:t>‘…we’re </a:t>
            </a:r>
            <a:r>
              <a:rPr lang="en-GB" sz="2800" i="1" dirty="0"/>
              <a:t>gathering the views of the service users themselves about the service, their carers and or support workers, family carers or support workers about their view […] so we’ve got sort of like four stakeholder groups. But that actually support worker stakeholder group, well all the others really are not represented, it’s only the service users that are represented [as PPI]’ </a:t>
            </a:r>
            <a:r>
              <a:rPr lang="en-GB" sz="2800" dirty="0"/>
              <a:t>(IMPRESS CS02Res02)</a:t>
            </a:r>
          </a:p>
        </p:txBody>
      </p:sp>
      <p:pic>
        <p:nvPicPr>
          <p:cNvPr id="3095" name="Picture 25" descr="http://gnode1.mib.man.ac.uk/images/NIHR_logo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750" y="28113926"/>
            <a:ext cx="360045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>
          <a:xfrm rot="2391857">
            <a:off x="3090863" y="4686300"/>
            <a:ext cx="661987" cy="695325"/>
          </a:xfrm>
          <a:prstGeom prst="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Down Arrow 29"/>
          <p:cNvSpPr/>
          <p:nvPr/>
        </p:nvSpPr>
        <p:spPr>
          <a:xfrm rot="19167453">
            <a:off x="16425863" y="4664075"/>
            <a:ext cx="636587" cy="722313"/>
          </a:xfrm>
          <a:prstGeom prst="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376238" y="24541301"/>
            <a:ext cx="20777200" cy="34447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65163" y="24491132"/>
            <a:ext cx="1068705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u="sng" dirty="0">
                <a:solidFill>
                  <a:schemeClr val="bg1"/>
                </a:solidFill>
              </a:rPr>
              <a:t>Questions:</a:t>
            </a:r>
            <a:endParaRPr lang="en-GB" sz="28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chemeClr val="bg1"/>
                </a:solidFill>
              </a:rPr>
              <a:t>What </a:t>
            </a:r>
            <a:r>
              <a:rPr lang="en-GB" sz="2800" dirty="0" smtClean="0">
                <a:solidFill>
                  <a:schemeClr val="bg1"/>
                </a:solidFill>
              </a:rPr>
              <a:t>diverse types of knowledge </a:t>
            </a:r>
            <a:r>
              <a:rPr lang="en-GB" sz="2800" dirty="0">
                <a:solidFill>
                  <a:schemeClr val="bg1"/>
                </a:solidFill>
              </a:rPr>
              <a:t>are researchers seeking, and from what source(s)?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chemeClr val="bg1"/>
                </a:solidFill>
              </a:rPr>
              <a:t>Is knowledge: research ‘data’, or ‘advice/input’ to research design and conduct, or both?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chemeClr val="bg1"/>
                </a:solidFill>
              </a:rPr>
              <a:t>What </a:t>
            </a:r>
            <a:r>
              <a:rPr lang="en-GB" sz="2800" dirty="0" smtClean="0">
                <a:solidFill>
                  <a:schemeClr val="bg1"/>
                </a:solidFill>
              </a:rPr>
              <a:t>are potential </a:t>
            </a:r>
            <a:r>
              <a:rPr lang="en-GB" sz="2800" dirty="0">
                <a:solidFill>
                  <a:schemeClr val="bg1"/>
                </a:solidFill>
              </a:rPr>
              <a:t>tensions and </a:t>
            </a:r>
            <a:r>
              <a:rPr lang="en-GB" sz="2800" dirty="0" smtClean="0">
                <a:solidFill>
                  <a:schemeClr val="bg1"/>
                </a:solidFill>
              </a:rPr>
              <a:t>consequences from either/both?</a:t>
            </a:r>
            <a:endParaRPr lang="en-GB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Are </a:t>
            </a:r>
            <a:r>
              <a:rPr lang="en-GB" sz="2800" dirty="0">
                <a:solidFill>
                  <a:schemeClr val="bg1"/>
                </a:solidFill>
              </a:rPr>
              <a:t>there implications </a:t>
            </a:r>
            <a:r>
              <a:rPr lang="en-GB" sz="2800" dirty="0" smtClean="0">
                <a:solidFill>
                  <a:schemeClr val="bg1"/>
                </a:solidFill>
              </a:rPr>
              <a:t>for </a:t>
            </a:r>
            <a:r>
              <a:rPr lang="en-GB" sz="2800" dirty="0">
                <a:solidFill>
                  <a:schemeClr val="bg1"/>
                </a:solidFill>
              </a:rPr>
              <a:t>research governance and ethics?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chemeClr val="bg1"/>
                </a:solidFill>
              </a:rPr>
              <a:t>Are there implications for effective working relationships?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365707" y="24654989"/>
            <a:ext cx="9863137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u="sng" dirty="0">
                <a:solidFill>
                  <a:schemeClr val="bg1"/>
                </a:solidFill>
              </a:rPr>
              <a:t>Conclusions </a:t>
            </a:r>
            <a:endParaRPr lang="en-GB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>
                <a:solidFill>
                  <a:schemeClr val="bg1"/>
                </a:solidFill>
              </a:rPr>
              <a:t>Confusion and lack of clarity </a:t>
            </a:r>
            <a:r>
              <a:rPr lang="en-GB" sz="2800" dirty="0" smtClean="0">
                <a:solidFill>
                  <a:schemeClr val="bg1"/>
                </a:solidFill>
              </a:rPr>
              <a:t>neither aids </a:t>
            </a:r>
            <a:r>
              <a:rPr lang="en-GB" sz="2800" dirty="0">
                <a:solidFill>
                  <a:schemeClr val="bg1"/>
                </a:solidFill>
              </a:rPr>
              <a:t>good </a:t>
            </a:r>
            <a:r>
              <a:rPr lang="en-GB" sz="2800" dirty="0" smtClean="0">
                <a:solidFill>
                  <a:schemeClr val="bg1"/>
                </a:solidFill>
              </a:rPr>
              <a:t>design nor, therefore good experiences </a:t>
            </a:r>
            <a:r>
              <a:rPr lang="en-GB" sz="2800" dirty="0">
                <a:solidFill>
                  <a:schemeClr val="bg1"/>
                </a:solidFill>
              </a:rPr>
              <a:t>of PPI or </a:t>
            </a:r>
            <a:r>
              <a:rPr lang="en-GB" sz="2800" dirty="0" smtClean="0">
                <a:solidFill>
                  <a:schemeClr val="bg1"/>
                </a:solidFill>
              </a:rPr>
              <a:t>of research </a:t>
            </a:r>
            <a:r>
              <a:rPr lang="en-GB" sz="2800" dirty="0">
                <a:solidFill>
                  <a:schemeClr val="bg1"/>
                </a:solidFill>
              </a:rPr>
              <a:t>participation.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 smtClean="0">
                <a:solidFill>
                  <a:schemeClr val="bg1"/>
                </a:solidFill>
              </a:rPr>
              <a:t>Understandings </a:t>
            </a:r>
            <a:r>
              <a:rPr lang="en-GB" sz="2800" dirty="0">
                <a:solidFill>
                  <a:schemeClr val="bg1"/>
                </a:solidFill>
              </a:rPr>
              <a:t>of roles and purposes of </a:t>
            </a:r>
            <a:r>
              <a:rPr lang="en-GB" sz="2800" dirty="0" smtClean="0">
                <a:solidFill>
                  <a:schemeClr val="bg1"/>
                </a:solidFill>
              </a:rPr>
              <a:t>activities need to be clear and shared. </a:t>
            </a:r>
            <a:endParaRPr lang="en-GB" sz="2800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GB" sz="2800" dirty="0">
                <a:solidFill>
                  <a:schemeClr val="bg1"/>
                </a:solidFill>
              </a:rPr>
              <a:t>Where there are ‘dual roles’ </a:t>
            </a:r>
            <a:r>
              <a:rPr lang="en-GB" sz="2800" dirty="0" smtClean="0">
                <a:solidFill>
                  <a:schemeClr val="bg1"/>
                </a:solidFill>
              </a:rPr>
              <a:t>during research processes, set clear purposes </a:t>
            </a:r>
            <a:r>
              <a:rPr lang="en-GB" sz="2800" dirty="0">
                <a:solidFill>
                  <a:schemeClr val="bg1"/>
                </a:solidFill>
              </a:rPr>
              <a:t>and </a:t>
            </a:r>
            <a:r>
              <a:rPr lang="en-GB" sz="2800" dirty="0" smtClean="0">
                <a:solidFill>
                  <a:schemeClr val="bg1"/>
                </a:solidFill>
              </a:rPr>
              <a:t>boundaries </a:t>
            </a:r>
            <a:r>
              <a:rPr lang="en-GB" sz="2800" dirty="0">
                <a:solidFill>
                  <a:schemeClr val="bg1"/>
                </a:solidFill>
              </a:rPr>
              <a:t>at each </a:t>
            </a:r>
            <a:r>
              <a:rPr lang="en-GB" sz="2800" dirty="0" smtClean="0">
                <a:solidFill>
                  <a:schemeClr val="bg1"/>
                </a:solidFill>
              </a:rPr>
              <a:t>stage. 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794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Research design boundaries for qualitative research, stakeholder and patient and public involvement, and why they matter. </vt:lpstr>
    </vt:vector>
  </TitlesOfParts>
  <Company>University of East Anglia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design boundaries for qualitative research and patient and public involvement, and why they matter.</dc:title>
  <dc:creator>Julia Keenan (HSC)</dc:creator>
  <cp:lastModifiedBy>Paula Loader</cp:lastModifiedBy>
  <cp:revision>34</cp:revision>
  <cp:lastPrinted>2017-02-01T12:04:03Z</cp:lastPrinted>
  <dcterms:created xsi:type="dcterms:W3CDTF">2017-01-20T12:42:42Z</dcterms:created>
  <dcterms:modified xsi:type="dcterms:W3CDTF">2017-03-24T15:47:07Z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