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90" r:id="rId3"/>
    <p:sldId id="264" r:id="rId4"/>
    <p:sldId id="259" r:id="rId5"/>
    <p:sldId id="260" r:id="rId6"/>
    <p:sldId id="281" r:id="rId7"/>
    <p:sldId id="291" r:id="rId8"/>
    <p:sldId id="262" r:id="rId9"/>
    <p:sldId id="263" r:id="rId10"/>
    <p:sldId id="293" r:id="rId11"/>
    <p:sldId id="292" r:id="rId12"/>
    <p:sldId id="267" r:id="rId13"/>
    <p:sldId id="271" r:id="rId14"/>
    <p:sldId id="295" r:id="rId15"/>
    <p:sldId id="297" r:id="rId16"/>
    <p:sldId id="300" r:id="rId17"/>
    <p:sldId id="306" r:id="rId18"/>
    <p:sldId id="302" r:id="rId19"/>
    <p:sldId id="303" r:id="rId20"/>
    <p:sldId id="304" r:id="rId21"/>
    <p:sldId id="305" r:id="rId22"/>
    <p:sldId id="277" r:id="rId23"/>
    <p:sldId id="273" r:id="rId24"/>
    <p:sldId id="275" r:id="rId25"/>
    <p:sldId id="278" r:id="rId26"/>
    <p:sldId id="276" r:id="rId27"/>
    <p:sldId id="269" r:id="rId28"/>
    <p:sldId id="279" r:id="rId29"/>
    <p:sldId id="28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FFBD"/>
    <a:srgbClr val="86342A"/>
    <a:srgbClr val="A28136"/>
    <a:srgbClr val="CBB58B"/>
    <a:srgbClr val="8299C2"/>
    <a:srgbClr val="A98183"/>
    <a:srgbClr val="FFFFFF"/>
    <a:srgbClr val="99A581"/>
    <a:srgbClr val="C78B67"/>
    <a:srgbClr val="8A96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42" autoAdjust="0"/>
    <p:restoredTop sz="86131" autoAdjust="0"/>
  </p:normalViewPr>
  <p:slideViewPr>
    <p:cSldViewPr snapToGrid="0">
      <p:cViewPr varScale="1">
        <p:scale>
          <a:sx n="99" d="100"/>
          <a:sy n="99" d="100"/>
        </p:scale>
        <p:origin x="8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329AFB-59F5-4C94-8FCA-0AB5B31055A1}" type="doc">
      <dgm:prSet loTypeId="urn:microsoft.com/office/officeart/2005/8/layout/cycle3" loCatId="cycle" qsTypeId="urn:microsoft.com/office/officeart/2005/8/quickstyle/simple1" qsCatId="simple" csTypeId="urn:microsoft.com/office/officeart/2005/8/colors/accent3_2" csCatId="accent3" phldr="1"/>
      <dgm:spPr/>
      <dgm:t>
        <a:bodyPr/>
        <a:lstStyle/>
        <a:p>
          <a:endParaRPr lang="en-GB"/>
        </a:p>
      </dgm:t>
    </dgm:pt>
    <dgm:pt modelId="{70938492-2E26-48F7-9EB7-F79362F54C14}">
      <dgm:prSet phldrT="[Text]"/>
      <dgm:spPr>
        <a:xfrm>
          <a:off x="1296140" y="1"/>
          <a:ext cx="953921" cy="476960"/>
        </a:xfrm>
        <a:prstGeom prst="roundRect">
          <a:avLst/>
        </a:prstGeom>
        <a:solidFill>
          <a:srgbClr val="517D5E"/>
        </a:solidFill>
        <a:ln w="25400" cap="flat" cmpd="sng" algn="ctr">
          <a:solidFill>
            <a:srgbClr val="548235"/>
          </a:solidFill>
          <a:prstDash val="solid"/>
        </a:ln>
        <a:effectLst/>
      </dgm:spPr>
      <dgm:t>
        <a:bodyPr/>
        <a:lstStyle/>
        <a:p>
          <a:r>
            <a:rPr lang="en-GB" b="1" dirty="0" smtClean="0">
              <a:solidFill>
                <a:schemeClr val="bg1"/>
              </a:solidFill>
              <a:latin typeface="Calibri"/>
              <a:ea typeface="+mn-ea"/>
              <a:cs typeface="+mn-cs"/>
            </a:rPr>
            <a:t>Project Background</a:t>
          </a:r>
          <a:endParaRPr lang="en-GB" b="1" dirty="0">
            <a:solidFill>
              <a:schemeClr val="bg1"/>
            </a:solidFill>
            <a:latin typeface="Calibri"/>
            <a:ea typeface="+mn-ea"/>
            <a:cs typeface="+mn-cs"/>
          </a:endParaRPr>
        </a:p>
      </dgm:t>
    </dgm:pt>
    <dgm:pt modelId="{74A0347C-F0A9-4598-B564-4F21E463F451}" type="parTrans" cxnId="{80AA2B70-355A-4FA4-9FB9-137CD1E9EF85}">
      <dgm:prSet/>
      <dgm:spPr/>
      <dgm:t>
        <a:bodyPr/>
        <a:lstStyle/>
        <a:p>
          <a:endParaRPr lang="en-GB"/>
        </a:p>
      </dgm:t>
    </dgm:pt>
    <dgm:pt modelId="{1A65F0E2-F1C8-4F9D-8591-A02D69F746E0}" type="sibTrans" cxnId="{80AA2B70-355A-4FA4-9FB9-137CD1E9EF85}">
      <dgm:prSet/>
      <dgm:spPr>
        <a:xfrm>
          <a:off x="415838" y="-5282"/>
          <a:ext cx="2714525" cy="2714525"/>
        </a:xfrm>
        <a:prstGeom prst="circularArrow">
          <a:avLst>
            <a:gd name="adj1" fmla="val 5274"/>
            <a:gd name="adj2" fmla="val 312630"/>
            <a:gd name="adj3" fmla="val 14360755"/>
            <a:gd name="adj4" fmla="val 17049821"/>
            <a:gd name="adj5" fmla="val 5477"/>
          </a:avLst>
        </a:prstGeom>
        <a:solidFill>
          <a:srgbClr val="B1B18F"/>
        </a:solidFill>
        <a:ln>
          <a:noFill/>
        </a:ln>
        <a:effectLst/>
      </dgm:spPr>
      <dgm:t>
        <a:bodyPr/>
        <a:lstStyle/>
        <a:p>
          <a:endParaRPr lang="en-GB"/>
        </a:p>
      </dgm:t>
    </dgm:pt>
    <dgm:pt modelId="{11FE78AA-94D0-4EA4-9A04-4CF9DBA8DD9D}">
      <dgm:prSet phldrT="[Text]"/>
      <dgm:spPr>
        <a:xfrm>
          <a:off x="2252758" y="550942"/>
          <a:ext cx="953921" cy="476960"/>
        </a:xfrm>
        <a:prstGeom prst="roundRect">
          <a:avLst/>
        </a:prstGeom>
        <a:solidFill>
          <a:srgbClr val="517D5E"/>
        </a:solidFill>
        <a:ln w="25400" cap="flat" cmpd="sng" algn="ctr">
          <a:solidFill>
            <a:srgbClr val="548235"/>
          </a:solidFill>
          <a:prstDash val="solid"/>
        </a:ln>
        <a:effectLst/>
      </dgm:spPr>
      <dgm:t>
        <a:bodyPr/>
        <a:lstStyle/>
        <a:p>
          <a:r>
            <a:rPr lang="en-GB" b="1" dirty="0" smtClean="0">
              <a:solidFill>
                <a:srgbClr val="548235"/>
              </a:solidFill>
              <a:latin typeface="Calibri"/>
              <a:ea typeface="+mn-ea"/>
              <a:cs typeface="+mn-cs"/>
            </a:rPr>
            <a:t> </a:t>
          </a:r>
          <a:r>
            <a:rPr lang="en-GB" b="1" dirty="0" smtClean="0">
              <a:solidFill>
                <a:schemeClr val="bg1"/>
              </a:solidFill>
              <a:latin typeface="Calibri"/>
              <a:ea typeface="+mn-ea"/>
              <a:cs typeface="+mn-cs"/>
            </a:rPr>
            <a:t>Project Planning</a:t>
          </a:r>
          <a:endParaRPr lang="en-GB" b="1" dirty="0">
            <a:solidFill>
              <a:schemeClr val="bg1"/>
            </a:solidFill>
            <a:latin typeface="Calibri"/>
            <a:ea typeface="+mn-ea"/>
            <a:cs typeface="+mn-cs"/>
          </a:endParaRPr>
        </a:p>
      </dgm:t>
    </dgm:pt>
    <dgm:pt modelId="{2DDE25B9-0791-4514-91C3-4E680CC9AB1B}" type="parTrans" cxnId="{B21BF4FE-A866-4BB1-9EC8-D0119E73974A}">
      <dgm:prSet/>
      <dgm:spPr/>
      <dgm:t>
        <a:bodyPr/>
        <a:lstStyle/>
        <a:p>
          <a:endParaRPr lang="en-GB"/>
        </a:p>
      </dgm:t>
    </dgm:pt>
    <dgm:pt modelId="{97892508-0E46-43AC-8DDB-6B6423E1B22B}" type="sibTrans" cxnId="{B21BF4FE-A866-4BB1-9EC8-D0119E73974A}">
      <dgm:prSet/>
      <dgm:spPr/>
      <dgm:t>
        <a:bodyPr/>
        <a:lstStyle/>
        <a:p>
          <a:endParaRPr lang="en-GB"/>
        </a:p>
      </dgm:t>
    </dgm:pt>
    <dgm:pt modelId="{43E5C990-BC01-49B2-A495-2065E2B7915D}">
      <dgm:prSet phldrT="[Text]"/>
      <dgm:spPr>
        <a:xfrm>
          <a:off x="2252758" y="1652169"/>
          <a:ext cx="953921" cy="476960"/>
        </a:xfrm>
        <a:prstGeom prst="roundRect">
          <a:avLst/>
        </a:prstGeom>
        <a:solidFill>
          <a:srgbClr val="517D5E"/>
        </a:solidFill>
        <a:ln w="25400" cap="flat" cmpd="sng" algn="ctr">
          <a:solidFill>
            <a:srgbClr val="548235"/>
          </a:solidFill>
          <a:prstDash val="solid"/>
        </a:ln>
        <a:effectLst/>
      </dgm:spPr>
      <dgm:t>
        <a:bodyPr/>
        <a:lstStyle/>
        <a:p>
          <a:r>
            <a:rPr lang="en-GB" b="1" dirty="0" smtClean="0">
              <a:solidFill>
                <a:schemeClr val="bg1"/>
              </a:solidFill>
              <a:latin typeface="Calibri"/>
              <a:ea typeface="+mn-ea"/>
              <a:cs typeface="+mn-cs"/>
            </a:rPr>
            <a:t>Cataloguing Standards</a:t>
          </a:r>
          <a:endParaRPr lang="en-GB" b="1" dirty="0">
            <a:solidFill>
              <a:schemeClr val="bg1"/>
            </a:solidFill>
            <a:latin typeface="Calibri"/>
            <a:ea typeface="+mn-ea"/>
            <a:cs typeface="+mn-cs"/>
          </a:endParaRPr>
        </a:p>
      </dgm:t>
    </dgm:pt>
    <dgm:pt modelId="{01D1D6A6-C2D8-4610-A779-58AF66FBB451}" type="parTrans" cxnId="{181D0586-5DCD-460D-8949-1226E4CAD3FD}">
      <dgm:prSet/>
      <dgm:spPr/>
      <dgm:t>
        <a:bodyPr/>
        <a:lstStyle/>
        <a:p>
          <a:endParaRPr lang="en-GB"/>
        </a:p>
      </dgm:t>
    </dgm:pt>
    <dgm:pt modelId="{1594A925-F6A3-490F-ADD1-C18404D0FAB9}" type="sibTrans" cxnId="{181D0586-5DCD-460D-8949-1226E4CAD3FD}">
      <dgm:prSet/>
      <dgm:spPr/>
      <dgm:t>
        <a:bodyPr/>
        <a:lstStyle/>
        <a:p>
          <a:endParaRPr lang="en-GB"/>
        </a:p>
      </dgm:t>
    </dgm:pt>
    <dgm:pt modelId="{F93DF7C0-7508-4FA7-A14F-C0833F7989FE}">
      <dgm:prSet phldrT="[Text]"/>
      <dgm:spPr>
        <a:xfrm>
          <a:off x="345376" y="1652169"/>
          <a:ext cx="953921" cy="476960"/>
        </a:xfrm>
        <a:prstGeom prst="roundRect">
          <a:avLst/>
        </a:prstGeom>
        <a:solidFill>
          <a:srgbClr val="517D5E"/>
        </a:solidFill>
        <a:ln w="25400" cap="flat" cmpd="sng" algn="ctr">
          <a:solidFill>
            <a:srgbClr val="548235"/>
          </a:solidFill>
          <a:prstDash val="solid"/>
        </a:ln>
        <a:effectLst/>
      </dgm:spPr>
      <dgm:t>
        <a:bodyPr/>
        <a:lstStyle/>
        <a:p>
          <a:r>
            <a:rPr lang="en-GB" b="1" dirty="0" smtClean="0">
              <a:solidFill>
                <a:schemeClr val="bg1"/>
              </a:solidFill>
              <a:latin typeface="Calibri"/>
              <a:ea typeface="+mn-ea"/>
              <a:cs typeface="+mn-cs"/>
            </a:rPr>
            <a:t>Post Project Review</a:t>
          </a:r>
          <a:endParaRPr lang="en-GB" b="1" dirty="0">
            <a:solidFill>
              <a:schemeClr val="bg1"/>
            </a:solidFill>
            <a:latin typeface="Calibri"/>
            <a:ea typeface="+mn-ea"/>
            <a:cs typeface="+mn-cs"/>
          </a:endParaRPr>
        </a:p>
      </dgm:t>
    </dgm:pt>
    <dgm:pt modelId="{B2BC54D8-A5CD-4E6E-BF91-9511CB54AA17}" type="parTrans" cxnId="{F4A15F0D-97D6-481A-96D1-2E50B1384D6B}">
      <dgm:prSet/>
      <dgm:spPr/>
      <dgm:t>
        <a:bodyPr/>
        <a:lstStyle/>
        <a:p>
          <a:endParaRPr lang="en-GB"/>
        </a:p>
      </dgm:t>
    </dgm:pt>
    <dgm:pt modelId="{E20E2F6A-8550-4BB0-8872-F0D8C4ED541C}" type="sibTrans" cxnId="{F4A15F0D-97D6-481A-96D1-2E50B1384D6B}">
      <dgm:prSet/>
      <dgm:spPr/>
      <dgm:t>
        <a:bodyPr/>
        <a:lstStyle/>
        <a:p>
          <a:endParaRPr lang="en-GB"/>
        </a:p>
      </dgm:t>
    </dgm:pt>
    <dgm:pt modelId="{03FB6D69-7BBA-457F-A039-23A6E113196A}">
      <dgm:prSet phldrT="[Text]"/>
      <dgm:spPr>
        <a:xfrm>
          <a:off x="345376" y="550942"/>
          <a:ext cx="953921" cy="476960"/>
        </a:xfrm>
        <a:prstGeom prst="roundRect">
          <a:avLst/>
        </a:prstGeom>
        <a:solidFill>
          <a:srgbClr val="517D5E"/>
        </a:solidFill>
        <a:ln w="25400" cap="flat" cmpd="sng" algn="ctr">
          <a:solidFill>
            <a:srgbClr val="548235"/>
          </a:solidFill>
          <a:prstDash val="solid"/>
        </a:ln>
        <a:effectLst/>
      </dgm:spPr>
      <dgm:t>
        <a:bodyPr/>
        <a:lstStyle/>
        <a:p>
          <a:r>
            <a:rPr lang="en-GB" b="1" dirty="0" smtClean="0">
              <a:solidFill>
                <a:schemeClr val="bg1"/>
              </a:solidFill>
              <a:latin typeface="Calibri"/>
              <a:ea typeface="+mn-ea"/>
              <a:cs typeface="+mn-cs"/>
            </a:rPr>
            <a:t>Achievements</a:t>
          </a:r>
          <a:endParaRPr lang="en-GB" b="1" dirty="0">
            <a:solidFill>
              <a:schemeClr val="bg1"/>
            </a:solidFill>
            <a:latin typeface="Calibri"/>
            <a:ea typeface="+mn-ea"/>
            <a:cs typeface="+mn-cs"/>
          </a:endParaRPr>
        </a:p>
      </dgm:t>
    </dgm:pt>
    <dgm:pt modelId="{774D3DAA-F615-4C6E-8AF1-689BBD15FB8F}" type="parTrans" cxnId="{D5F097AD-0038-4E41-B413-1CD8195BF946}">
      <dgm:prSet/>
      <dgm:spPr/>
      <dgm:t>
        <a:bodyPr/>
        <a:lstStyle/>
        <a:p>
          <a:endParaRPr lang="en-GB"/>
        </a:p>
      </dgm:t>
    </dgm:pt>
    <dgm:pt modelId="{E470E79C-346C-404A-A9FE-693677EA7448}" type="sibTrans" cxnId="{D5F097AD-0038-4E41-B413-1CD8195BF946}">
      <dgm:prSet/>
      <dgm:spPr/>
      <dgm:t>
        <a:bodyPr/>
        <a:lstStyle/>
        <a:p>
          <a:endParaRPr lang="en-GB"/>
        </a:p>
      </dgm:t>
    </dgm:pt>
    <dgm:pt modelId="{0E076F2D-29B6-4BE6-953B-E02C29A415E1}">
      <dgm:prSet phldrT="[Text]"/>
      <dgm:spPr>
        <a:xfrm>
          <a:off x="1299067" y="2202782"/>
          <a:ext cx="953921" cy="476960"/>
        </a:xfrm>
        <a:prstGeom prst="roundRect">
          <a:avLst/>
        </a:prstGeom>
        <a:solidFill>
          <a:srgbClr val="517D5E"/>
        </a:solidFill>
        <a:ln w="25400" cap="flat" cmpd="sng" algn="ctr">
          <a:solidFill>
            <a:srgbClr val="548235"/>
          </a:solidFill>
          <a:prstDash val="solid"/>
        </a:ln>
        <a:effectLst/>
      </dgm:spPr>
      <dgm:t>
        <a:bodyPr/>
        <a:lstStyle/>
        <a:p>
          <a:r>
            <a:rPr lang="en-GB" b="1" dirty="0" smtClean="0">
              <a:solidFill>
                <a:schemeClr val="bg1"/>
              </a:solidFill>
              <a:latin typeface="Calibri"/>
              <a:ea typeface="+mn-ea"/>
              <a:cs typeface="+mn-cs"/>
            </a:rPr>
            <a:t>Communication Strategy</a:t>
          </a:r>
          <a:endParaRPr lang="en-GB" b="1" dirty="0">
            <a:solidFill>
              <a:schemeClr val="bg1"/>
            </a:solidFill>
            <a:latin typeface="Calibri"/>
            <a:ea typeface="+mn-ea"/>
            <a:cs typeface="+mn-cs"/>
          </a:endParaRPr>
        </a:p>
      </dgm:t>
    </dgm:pt>
    <dgm:pt modelId="{A551CB95-F54E-4DC0-B606-CA7CEC79DD20}" type="parTrans" cxnId="{1A794471-8DA5-4CD3-807E-28FB1E9B34CC}">
      <dgm:prSet/>
      <dgm:spPr/>
      <dgm:t>
        <a:bodyPr/>
        <a:lstStyle/>
        <a:p>
          <a:endParaRPr lang="en-GB"/>
        </a:p>
      </dgm:t>
    </dgm:pt>
    <dgm:pt modelId="{8F2C7463-D012-40AA-818A-30E8BDC68992}" type="sibTrans" cxnId="{1A794471-8DA5-4CD3-807E-28FB1E9B34CC}">
      <dgm:prSet/>
      <dgm:spPr/>
      <dgm:t>
        <a:bodyPr/>
        <a:lstStyle/>
        <a:p>
          <a:endParaRPr lang="en-GB"/>
        </a:p>
      </dgm:t>
    </dgm:pt>
    <dgm:pt modelId="{A8E25276-E0BD-4887-91AF-277E5BE97D57}" type="pres">
      <dgm:prSet presAssocID="{C5329AFB-59F5-4C94-8FCA-0AB5B31055A1}" presName="Name0" presStyleCnt="0">
        <dgm:presLayoutVars>
          <dgm:dir/>
          <dgm:resizeHandles val="exact"/>
        </dgm:presLayoutVars>
      </dgm:prSet>
      <dgm:spPr/>
      <dgm:t>
        <a:bodyPr/>
        <a:lstStyle/>
        <a:p>
          <a:endParaRPr lang="en-GB"/>
        </a:p>
      </dgm:t>
    </dgm:pt>
    <dgm:pt modelId="{08D60657-85F1-42F6-B1BA-5EEEF4DABB05}" type="pres">
      <dgm:prSet presAssocID="{C5329AFB-59F5-4C94-8FCA-0AB5B31055A1}" presName="cycle" presStyleCnt="0"/>
      <dgm:spPr/>
      <dgm:t>
        <a:bodyPr/>
        <a:lstStyle/>
        <a:p>
          <a:endParaRPr lang="en-GB"/>
        </a:p>
      </dgm:t>
    </dgm:pt>
    <dgm:pt modelId="{69EE2C61-6425-4640-909C-00656A7B900D}" type="pres">
      <dgm:prSet presAssocID="{70938492-2E26-48F7-9EB7-F79362F54C14}" presName="nodeFirstNode" presStyleLbl="node1" presStyleIdx="0" presStyleCnt="6" custRadScaleRad="100030" custRadScaleInc="-296">
        <dgm:presLayoutVars>
          <dgm:bulletEnabled val="1"/>
        </dgm:presLayoutVars>
      </dgm:prSet>
      <dgm:spPr/>
      <dgm:t>
        <a:bodyPr/>
        <a:lstStyle/>
        <a:p>
          <a:endParaRPr lang="en-GB"/>
        </a:p>
      </dgm:t>
    </dgm:pt>
    <dgm:pt modelId="{C057B53F-C3BB-483B-8C8D-2531B5A6F112}" type="pres">
      <dgm:prSet presAssocID="{1A65F0E2-F1C8-4F9D-8591-A02D69F746E0}" presName="sibTransFirstNode" presStyleLbl="bgShp" presStyleIdx="0" presStyleCnt="1"/>
      <dgm:spPr/>
      <dgm:t>
        <a:bodyPr/>
        <a:lstStyle/>
        <a:p>
          <a:endParaRPr lang="en-GB"/>
        </a:p>
      </dgm:t>
    </dgm:pt>
    <dgm:pt modelId="{FBF47795-8134-4B54-AF37-523ED6FDEF9F}" type="pres">
      <dgm:prSet presAssocID="{11FE78AA-94D0-4EA4-9A04-4CF9DBA8DD9D}" presName="nodeFollowingNodes" presStyleLbl="node1" presStyleIdx="1" presStyleCnt="6">
        <dgm:presLayoutVars>
          <dgm:bulletEnabled val="1"/>
        </dgm:presLayoutVars>
      </dgm:prSet>
      <dgm:spPr/>
      <dgm:t>
        <a:bodyPr/>
        <a:lstStyle/>
        <a:p>
          <a:endParaRPr lang="en-GB"/>
        </a:p>
      </dgm:t>
    </dgm:pt>
    <dgm:pt modelId="{C45297F9-5019-40F1-BC26-11A696317A55}" type="pres">
      <dgm:prSet presAssocID="{43E5C990-BC01-49B2-A495-2065E2B7915D}" presName="nodeFollowingNodes" presStyleLbl="node1" presStyleIdx="2" presStyleCnt="6" custRadScaleRad="101963" custRadScaleInc="-20846">
        <dgm:presLayoutVars>
          <dgm:bulletEnabled val="1"/>
        </dgm:presLayoutVars>
      </dgm:prSet>
      <dgm:spPr/>
      <dgm:t>
        <a:bodyPr/>
        <a:lstStyle/>
        <a:p>
          <a:endParaRPr lang="en-GB"/>
        </a:p>
      </dgm:t>
    </dgm:pt>
    <dgm:pt modelId="{62AA2BA5-611F-494C-B1D0-A0921BBFACD9}" type="pres">
      <dgm:prSet presAssocID="{0E076F2D-29B6-4BE6-953B-E02C29A415E1}" presName="nodeFollowingNodes" presStyleLbl="node1" presStyleIdx="3" presStyleCnt="6">
        <dgm:presLayoutVars>
          <dgm:bulletEnabled val="1"/>
        </dgm:presLayoutVars>
      </dgm:prSet>
      <dgm:spPr/>
      <dgm:t>
        <a:bodyPr/>
        <a:lstStyle/>
        <a:p>
          <a:endParaRPr lang="en-GB"/>
        </a:p>
      </dgm:t>
    </dgm:pt>
    <dgm:pt modelId="{E068E2B9-1EF1-481C-B52A-467A3FF42150}" type="pres">
      <dgm:prSet presAssocID="{F93DF7C0-7508-4FA7-A14F-C0833F7989FE}" presName="nodeFollowingNodes" presStyleLbl="node1" presStyleIdx="4" presStyleCnt="6">
        <dgm:presLayoutVars>
          <dgm:bulletEnabled val="1"/>
        </dgm:presLayoutVars>
      </dgm:prSet>
      <dgm:spPr/>
      <dgm:t>
        <a:bodyPr/>
        <a:lstStyle/>
        <a:p>
          <a:endParaRPr lang="en-GB"/>
        </a:p>
      </dgm:t>
    </dgm:pt>
    <dgm:pt modelId="{4526CD32-D2FE-40FD-89A3-A6382E0D23EE}" type="pres">
      <dgm:prSet presAssocID="{03FB6D69-7BBA-457F-A039-23A6E113196A}" presName="nodeFollowingNodes" presStyleLbl="node1" presStyleIdx="5" presStyleCnt="6">
        <dgm:presLayoutVars>
          <dgm:bulletEnabled val="1"/>
        </dgm:presLayoutVars>
      </dgm:prSet>
      <dgm:spPr/>
      <dgm:t>
        <a:bodyPr/>
        <a:lstStyle/>
        <a:p>
          <a:endParaRPr lang="en-GB"/>
        </a:p>
      </dgm:t>
    </dgm:pt>
  </dgm:ptLst>
  <dgm:cxnLst>
    <dgm:cxn modelId="{35B4B670-8511-45EB-A61F-AB9D89A2D19F}" type="presOf" srcId="{1A65F0E2-F1C8-4F9D-8591-A02D69F746E0}" destId="{C057B53F-C3BB-483B-8C8D-2531B5A6F112}" srcOrd="0" destOrd="0" presId="urn:microsoft.com/office/officeart/2005/8/layout/cycle3"/>
    <dgm:cxn modelId="{7A33CE99-8FA8-4B9C-9141-AB88F055613A}" type="presOf" srcId="{03FB6D69-7BBA-457F-A039-23A6E113196A}" destId="{4526CD32-D2FE-40FD-89A3-A6382E0D23EE}" srcOrd="0" destOrd="0" presId="urn:microsoft.com/office/officeart/2005/8/layout/cycle3"/>
    <dgm:cxn modelId="{30EFE898-AA8E-4537-AAAA-28A2BE34AD26}" type="presOf" srcId="{11FE78AA-94D0-4EA4-9A04-4CF9DBA8DD9D}" destId="{FBF47795-8134-4B54-AF37-523ED6FDEF9F}" srcOrd="0" destOrd="0" presId="urn:microsoft.com/office/officeart/2005/8/layout/cycle3"/>
    <dgm:cxn modelId="{181D0586-5DCD-460D-8949-1226E4CAD3FD}" srcId="{C5329AFB-59F5-4C94-8FCA-0AB5B31055A1}" destId="{43E5C990-BC01-49B2-A495-2065E2B7915D}" srcOrd="2" destOrd="0" parTransId="{01D1D6A6-C2D8-4610-A779-58AF66FBB451}" sibTransId="{1594A925-F6A3-490F-ADD1-C18404D0FAB9}"/>
    <dgm:cxn modelId="{8BE4C993-5DCC-4FDC-8F3F-45E481A6CFFC}" type="presOf" srcId="{C5329AFB-59F5-4C94-8FCA-0AB5B31055A1}" destId="{A8E25276-E0BD-4887-91AF-277E5BE97D57}" srcOrd="0" destOrd="0" presId="urn:microsoft.com/office/officeart/2005/8/layout/cycle3"/>
    <dgm:cxn modelId="{F4A15F0D-97D6-481A-96D1-2E50B1384D6B}" srcId="{C5329AFB-59F5-4C94-8FCA-0AB5B31055A1}" destId="{F93DF7C0-7508-4FA7-A14F-C0833F7989FE}" srcOrd="4" destOrd="0" parTransId="{B2BC54D8-A5CD-4E6E-BF91-9511CB54AA17}" sibTransId="{E20E2F6A-8550-4BB0-8872-F0D8C4ED541C}"/>
    <dgm:cxn modelId="{CB1EF8AE-1529-461A-B4C6-C67F5F4186BE}" type="presOf" srcId="{43E5C990-BC01-49B2-A495-2065E2B7915D}" destId="{C45297F9-5019-40F1-BC26-11A696317A55}" srcOrd="0" destOrd="0" presId="urn:microsoft.com/office/officeart/2005/8/layout/cycle3"/>
    <dgm:cxn modelId="{E086D03E-67F7-45DF-B28C-0F730737D877}" type="presOf" srcId="{70938492-2E26-48F7-9EB7-F79362F54C14}" destId="{69EE2C61-6425-4640-909C-00656A7B900D}" srcOrd="0" destOrd="0" presId="urn:microsoft.com/office/officeart/2005/8/layout/cycle3"/>
    <dgm:cxn modelId="{80AA2B70-355A-4FA4-9FB9-137CD1E9EF85}" srcId="{C5329AFB-59F5-4C94-8FCA-0AB5B31055A1}" destId="{70938492-2E26-48F7-9EB7-F79362F54C14}" srcOrd="0" destOrd="0" parTransId="{74A0347C-F0A9-4598-B564-4F21E463F451}" sibTransId="{1A65F0E2-F1C8-4F9D-8591-A02D69F746E0}"/>
    <dgm:cxn modelId="{CF558641-DC5F-49C4-BC68-916A81548463}" type="presOf" srcId="{F93DF7C0-7508-4FA7-A14F-C0833F7989FE}" destId="{E068E2B9-1EF1-481C-B52A-467A3FF42150}" srcOrd="0" destOrd="0" presId="urn:microsoft.com/office/officeart/2005/8/layout/cycle3"/>
    <dgm:cxn modelId="{43B4D813-2AAD-4F0D-A232-894D50C21D60}" type="presOf" srcId="{0E076F2D-29B6-4BE6-953B-E02C29A415E1}" destId="{62AA2BA5-611F-494C-B1D0-A0921BBFACD9}" srcOrd="0" destOrd="0" presId="urn:microsoft.com/office/officeart/2005/8/layout/cycle3"/>
    <dgm:cxn modelId="{D5F097AD-0038-4E41-B413-1CD8195BF946}" srcId="{C5329AFB-59F5-4C94-8FCA-0AB5B31055A1}" destId="{03FB6D69-7BBA-457F-A039-23A6E113196A}" srcOrd="5" destOrd="0" parTransId="{774D3DAA-F615-4C6E-8AF1-689BBD15FB8F}" sibTransId="{E470E79C-346C-404A-A9FE-693677EA7448}"/>
    <dgm:cxn modelId="{1A794471-8DA5-4CD3-807E-28FB1E9B34CC}" srcId="{C5329AFB-59F5-4C94-8FCA-0AB5B31055A1}" destId="{0E076F2D-29B6-4BE6-953B-E02C29A415E1}" srcOrd="3" destOrd="0" parTransId="{A551CB95-F54E-4DC0-B606-CA7CEC79DD20}" sibTransId="{8F2C7463-D012-40AA-818A-30E8BDC68992}"/>
    <dgm:cxn modelId="{B21BF4FE-A866-4BB1-9EC8-D0119E73974A}" srcId="{C5329AFB-59F5-4C94-8FCA-0AB5B31055A1}" destId="{11FE78AA-94D0-4EA4-9A04-4CF9DBA8DD9D}" srcOrd="1" destOrd="0" parTransId="{2DDE25B9-0791-4514-91C3-4E680CC9AB1B}" sibTransId="{97892508-0E46-43AC-8DDB-6B6423E1B22B}"/>
    <dgm:cxn modelId="{54F7C31D-8681-48F7-81A4-27B621653F00}" type="presParOf" srcId="{A8E25276-E0BD-4887-91AF-277E5BE97D57}" destId="{08D60657-85F1-42F6-B1BA-5EEEF4DABB05}" srcOrd="0" destOrd="0" presId="urn:microsoft.com/office/officeart/2005/8/layout/cycle3"/>
    <dgm:cxn modelId="{64DA8B13-6B76-4BF0-9275-87093079E5CC}" type="presParOf" srcId="{08D60657-85F1-42F6-B1BA-5EEEF4DABB05}" destId="{69EE2C61-6425-4640-909C-00656A7B900D}" srcOrd="0" destOrd="0" presId="urn:microsoft.com/office/officeart/2005/8/layout/cycle3"/>
    <dgm:cxn modelId="{EA660DB6-C3CD-4DA3-8EF3-8F13A439B7D3}" type="presParOf" srcId="{08D60657-85F1-42F6-B1BA-5EEEF4DABB05}" destId="{C057B53F-C3BB-483B-8C8D-2531B5A6F112}" srcOrd="1" destOrd="0" presId="urn:microsoft.com/office/officeart/2005/8/layout/cycle3"/>
    <dgm:cxn modelId="{FFB747DA-97EB-4901-934F-D99ECAAB66E2}" type="presParOf" srcId="{08D60657-85F1-42F6-B1BA-5EEEF4DABB05}" destId="{FBF47795-8134-4B54-AF37-523ED6FDEF9F}" srcOrd="2" destOrd="0" presId="urn:microsoft.com/office/officeart/2005/8/layout/cycle3"/>
    <dgm:cxn modelId="{B53C19BF-5D55-49C8-A926-36C2B11603CD}" type="presParOf" srcId="{08D60657-85F1-42F6-B1BA-5EEEF4DABB05}" destId="{C45297F9-5019-40F1-BC26-11A696317A55}" srcOrd="3" destOrd="0" presId="urn:microsoft.com/office/officeart/2005/8/layout/cycle3"/>
    <dgm:cxn modelId="{42C52C55-92B7-4FCD-B2F8-C923CEC59A45}" type="presParOf" srcId="{08D60657-85F1-42F6-B1BA-5EEEF4DABB05}" destId="{62AA2BA5-611F-494C-B1D0-A0921BBFACD9}" srcOrd="4" destOrd="0" presId="urn:microsoft.com/office/officeart/2005/8/layout/cycle3"/>
    <dgm:cxn modelId="{0D643531-C49C-4137-9D85-33639AC489D6}" type="presParOf" srcId="{08D60657-85F1-42F6-B1BA-5EEEF4DABB05}" destId="{E068E2B9-1EF1-481C-B52A-467A3FF42150}" srcOrd="5" destOrd="0" presId="urn:microsoft.com/office/officeart/2005/8/layout/cycle3"/>
    <dgm:cxn modelId="{9ECFBB4C-F153-4B35-B448-59277C899B6C}" type="presParOf" srcId="{08D60657-85F1-42F6-B1BA-5EEEF4DABB05}" destId="{4526CD32-D2FE-40FD-89A3-A6382E0D23EE}"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57B53F-C3BB-483B-8C8D-2531B5A6F112}">
      <dsp:nvSpPr>
        <dsp:cNvPr id="0" name=""/>
        <dsp:cNvSpPr/>
      </dsp:nvSpPr>
      <dsp:spPr>
        <a:xfrm>
          <a:off x="337408" y="-7807"/>
          <a:ext cx="5961635" cy="5961635"/>
        </a:xfrm>
        <a:prstGeom prst="circularArrow">
          <a:avLst>
            <a:gd name="adj1" fmla="val 5274"/>
            <a:gd name="adj2" fmla="val 312630"/>
            <a:gd name="adj3" fmla="val 14360755"/>
            <a:gd name="adj4" fmla="val 17049821"/>
            <a:gd name="adj5" fmla="val 5477"/>
          </a:avLst>
        </a:prstGeom>
        <a:solidFill>
          <a:srgbClr val="B1B18F"/>
        </a:solidFill>
        <a:ln>
          <a:noFill/>
        </a:ln>
        <a:effectLst/>
      </dsp:spPr>
      <dsp:style>
        <a:lnRef idx="0">
          <a:scrgbClr r="0" g="0" b="0"/>
        </a:lnRef>
        <a:fillRef idx="1">
          <a:scrgbClr r="0" g="0" b="0"/>
        </a:fillRef>
        <a:effectRef idx="0">
          <a:scrgbClr r="0" g="0" b="0"/>
        </a:effectRef>
        <a:fontRef idx="minor"/>
      </dsp:style>
    </dsp:sp>
    <dsp:sp modelId="{69EE2C61-6425-4640-909C-00656A7B900D}">
      <dsp:nvSpPr>
        <dsp:cNvPr id="0" name=""/>
        <dsp:cNvSpPr/>
      </dsp:nvSpPr>
      <dsp:spPr>
        <a:xfrm>
          <a:off x="2201350" y="6"/>
          <a:ext cx="2233751" cy="1116875"/>
        </a:xfrm>
        <a:prstGeom prst="roundRect">
          <a:avLst/>
        </a:prstGeom>
        <a:solidFill>
          <a:srgbClr val="517D5E"/>
        </a:solidFill>
        <a:ln w="25400" cap="flat" cmpd="sng" algn="ctr">
          <a:solidFill>
            <a:srgbClr val="54823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b="1" kern="1200" dirty="0" smtClean="0">
              <a:solidFill>
                <a:schemeClr val="bg1"/>
              </a:solidFill>
              <a:latin typeface="Calibri"/>
              <a:ea typeface="+mn-ea"/>
              <a:cs typeface="+mn-cs"/>
            </a:rPr>
            <a:t>Project Background</a:t>
          </a:r>
          <a:endParaRPr lang="en-GB" sz="2300" b="1" kern="1200" dirty="0">
            <a:solidFill>
              <a:schemeClr val="bg1"/>
            </a:solidFill>
            <a:latin typeface="Calibri"/>
            <a:ea typeface="+mn-ea"/>
            <a:cs typeface="+mn-cs"/>
          </a:endParaRPr>
        </a:p>
      </dsp:txBody>
      <dsp:txXfrm>
        <a:off x="2255871" y="54527"/>
        <a:ext cx="2124709" cy="1007833"/>
      </dsp:txXfrm>
    </dsp:sp>
    <dsp:sp modelId="{FBF47795-8134-4B54-AF37-523ED6FDEF9F}">
      <dsp:nvSpPr>
        <dsp:cNvPr id="0" name=""/>
        <dsp:cNvSpPr/>
      </dsp:nvSpPr>
      <dsp:spPr>
        <a:xfrm>
          <a:off x="4302271" y="1209980"/>
          <a:ext cx="2233751" cy="1116875"/>
        </a:xfrm>
        <a:prstGeom prst="roundRect">
          <a:avLst/>
        </a:prstGeom>
        <a:solidFill>
          <a:srgbClr val="517D5E"/>
        </a:solidFill>
        <a:ln w="25400" cap="flat" cmpd="sng" algn="ctr">
          <a:solidFill>
            <a:srgbClr val="54823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b="1" kern="1200" dirty="0" smtClean="0">
              <a:solidFill>
                <a:srgbClr val="548235"/>
              </a:solidFill>
              <a:latin typeface="Calibri"/>
              <a:ea typeface="+mn-ea"/>
              <a:cs typeface="+mn-cs"/>
            </a:rPr>
            <a:t> </a:t>
          </a:r>
          <a:r>
            <a:rPr lang="en-GB" sz="2300" b="1" kern="1200" dirty="0" smtClean="0">
              <a:solidFill>
                <a:schemeClr val="bg1"/>
              </a:solidFill>
              <a:latin typeface="Calibri"/>
              <a:ea typeface="+mn-ea"/>
              <a:cs typeface="+mn-cs"/>
            </a:rPr>
            <a:t>Project Planning</a:t>
          </a:r>
          <a:endParaRPr lang="en-GB" sz="2300" b="1" kern="1200" dirty="0">
            <a:solidFill>
              <a:schemeClr val="bg1"/>
            </a:solidFill>
            <a:latin typeface="Calibri"/>
            <a:ea typeface="+mn-ea"/>
            <a:cs typeface="+mn-cs"/>
          </a:endParaRPr>
        </a:p>
      </dsp:txBody>
      <dsp:txXfrm>
        <a:off x="4356792" y="1264501"/>
        <a:ext cx="2124709" cy="1007833"/>
      </dsp:txXfrm>
    </dsp:sp>
    <dsp:sp modelId="{C45297F9-5019-40F1-BC26-11A696317A55}">
      <dsp:nvSpPr>
        <dsp:cNvPr id="0" name=""/>
        <dsp:cNvSpPr/>
      </dsp:nvSpPr>
      <dsp:spPr>
        <a:xfrm>
          <a:off x="4415555" y="3233436"/>
          <a:ext cx="2233751" cy="1116875"/>
        </a:xfrm>
        <a:prstGeom prst="roundRect">
          <a:avLst/>
        </a:prstGeom>
        <a:solidFill>
          <a:srgbClr val="517D5E"/>
        </a:solidFill>
        <a:ln w="25400" cap="flat" cmpd="sng" algn="ctr">
          <a:solidFill>
            <a:srgbClr val="54823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b="1" kern="1200" dirty="0" smtClean="0">
              <a:solidFill>
                <a:schemeClr val="bg1"/>
              </a:solidFill>
              <a:latin typeface="Calibri"/>
              <a:ea typeface="+mn-ea"/>
              <a:cs typeface="+mn-cs"/>
            </a:rPr>
            <a:t>Cataloguing Standards</a:t>
          </a:r>
          <a:endParaRPr lang="en-GB" sz="2300" b="1" kern="1200" dirty="0">
            <a:solidFill>
              <a:schemeClr val="bg1"/>
            </a:solidFill>
            <a:latin typeface="Calibri"/>
            <a:ea typeface="+mn-ea"/>
            <a:cs typeface="+mn-cs"/>
          </a:endParaRPr>
        </a:p>
      </dsp:txBody>
      <dsp:txXfrm>
        <a:off x="4470076" y="3287957"/>
        <a:ext cx="2124709" cy="1007833"/>
      </dsp:txXfrm>
    </dsp:sp>
    <dsp:sp modelId="{62AA2BA5-611F-494C-B1D0-A0921BBFACD9}">
      <dsp:nvSpPr>
        <dsp:cNvPr id="0" name=""/>
        <dsp:cNvSpPr/>
      </dsp:nvSpPr>
      <dsp:spPr>
        <a:xfrm>
          <a:off x="2207777" y="4837750"/>
          <a:ext cx="2233751" cy="1116875"/>
        </a:xfrm>
        <a:prstGeom prst="roundRect">
          <a:avLst/>
        </a:prstGeom>
        <a:solidFill>
          <a:srgbClr val="517D5E"/>
        </a:solidFill>
        <a:ln w="25400" cap="flat" cmpd="sng" algn="ctr">
          <a:solidFill>
            <a:srgbClr val="54823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b="1" kern="1200" dirty="0" smtClean="0">
              <a:solidFill>
                <a:schemeClr val="bg1"/>
              </a:solidFill>
              <a:latin typeface="Calibri"/>
              <a:ea typeface="+mn-ea"/>
              <a:cs typeface="+mn-cs"/>
            </a:rPr>
            <a:t>Communication Strategy</a:t>
          </a:r>
          <a:endParaRPr lang="en-GB" sz="2300" b="1" kern="1200" dirty="0">
            <a:solidFill>
              <a:schemeClr val="bg1"/>
            </a:solidFill>
            <a:latin typeface="Calibri"/>
            <a:ea typeface="+mn-ea"/>
            <a:cs typeface="+mn-cs"/>
          </a:endParaRPr>
        </a:p>
      </dsp:txBody>
      <dsp:txXfrm>
        <a:off x="2262298" y="4892271"/>
        <a:ext cx="2124709" cy="1007833"/>
      </dsp:txXfrm>
    </dsp:sp>
    <dsp:sp modelId="{E068E2B9-1EF1-481C-B52A-467A3FF42150}">
      <dsp:nvSpPr>
        <dsp:cNvPr id="0" name=""/>
        <dsp:cNvSpPr/>
      </dsp:nvSpPr>
      <dsp:spPr>
        <a:xfrm>
          <a:off x="113283" y="3628493"/>
          <a:ext cx="2233751" cy="1116875"/>
        </a:xfrm>
        <a:prstGeom prst="roundRect">
          <a:avLst/>
        </a:prstGeom>
        <a:solidFill>
          <a:srgbClr val="517D5E"/>
        </a:solidFill>
        <a:ln w="25400" cap="flat" cmpd="sng" algn="ctr">
          <a:solidFill>
            <a:srgbClr val="54823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b="1" kern="1200" dirty="0" smtClean="0">
              <a:solidFill>
                <a:schemeClr val="bg1"/>
              </a:solidFill>
              <a:latin typeface="Calibri"/>
              <a:ea typeface="+mn-ea"/>
              <a:cs typeface="+mn-cs"/>
            </a:rPr>
            <a:t>Post Project Review</a:t>
          </a:r>
          <a:endParaRPr lang="en-GB" sz="2300" b="1" kern="1200" dirty="0">
            <a:solidFill>
              <a:schemeClr val="bg1"/>
            </a:solidFill>
            <a:latin typeface="Calibri"/>
            <a:ea typeface="+mn-ea"/>
            <a:cs typeface="+mn-cs"/>
          </a:endParaRPr>
        </a:p>
      </dsp:txBody>
      <dsp:txXfrm>
        <a:off x="167804" y="3683014"/>
        <a:ext cx="2124709" cy="1007833"/>
      </dsp:txXfrm>
    </dsp:sp>
    <dsp:sp modelId="{4526CD32-D2FE-40FD-89A3-A6382E0D23EE}">
      <dsp:nvSpPr>
        <dsp:cNvPr id="0" name=""/>
        <dsp:cNvSpPr/>
      </dsp:nvSpPr>
      <dsp:spPr>
        <a:xfrm>
          <a:off x="113283" y="1209980"/>
          <a:ext cx="2233751" cy="1116875"/>
        </a:xfrm>
        <a:prstGeom prst="roundRect">
          <a:avLst/>
        </a:prstGeom>
        <a:solidFill>
          <a:srgbClr val="517D5E"/>
        </a:solidFill>
        <a:ln w="25400" cap="flat" cmpd="sng" algn="ctr">
          <a:solidFill>
            <a:srgbClr val="54823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b="1" kern="1200" dirty="0" smtClean="0">
              <a:solidFill>
                <a:schemeClr val="bg1"/>
              </a:solidFill>
              <a:latin typeface="Calibri"/>
              <a:ea typeface="+mn-ea"/>
              <a:cs typeface="+mn-cs"/>
            </a:rPr>
            <a:t>Achievements</a:t>
          </a:r>
          <a:endParaRPr lang="en-GB" sz="2300" b="1" kern="1200" dirty="0">
            <a:solidFill>
              <a:schemeClr val="bg1"/>
            </a:solidFill>
            <a:latin typeface="Calibri"/>
            <a:ea typeface="+mn-ea"/>
            <a:cs typeface="+mn-cs"/>
          </a:endParaRPr>
        </a:p>
      </dsp:txBody>
      <dsp:txXfrm>
        <a:off x="167804" y="1264501"/>
        <a:ext cx="2124709" cy="1007833"/>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8A0F89-E333-4439-9C14-048E12F323C2}" type="datetimeFigureOut">
              <a:rPr lang="en-GB" smtClean="0"/>
              <a:t>20/03/2018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754483-2A05-4CF8-B093-C033CB294120}" type="slidenum">
              <a:rPr lang="en-GB" smtClean="0"/>
              <a:t>‹#›</a:t>
            </a:fld>
            <a:endParaRPr lang="en-GB"/>
          </a:p>
        </p:txBody>
      </p:sp>
    </p:spTree>
    <p:extLst>
      <p:ext uri="{BB962C8B-B14F-4D97-AF65-F5344CB8AC3E}">
        <p14:creationId xmlns:p14="http://schemas.microsoft.com/office/powerpoint/2010/main" val="1022211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2754483-2A05-4CF8-B093-C033CB294120}" type="slidenum">
              <a:rPr lang="en-GB" smtClean="0"/>
              <a:t>1</a:t>
            </a:fld>
            <a:endParaRPr lang="en-GB" dirty="0"/>
          </a:p>
        </p:txBody>
      </p:sp>
    </p:spTree>
    <p:extLst>
      <p:ext uri="{BB962C8B-B14F-4D97-AF65-F5344CB8AC3E}">
        <p14:creationId xmlns:p14="http://schemas.microsoft.com/office/powerpoint/2010/main" val="589433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2754483-2A05-4CF8-B093-C033CB294120}" type="slidenum">
              <a:rPr lang="en-GB" smtClean="0"/>
              <a:t>10</a:t>
            </a:fld>
            <a:endParaRPr lang="en-GB" dirty="0"/>
          </a:p>
        </p:txBody>
      </p:sp>
    </p:spTree>
    <p:extLst>
      <p:ext uri="{BB962C8B-B14F-4D97-AF65-F5344CB8AC3E}">
        <p14:creationId xmlns:p14="http://schemas.microsoft.com/office/powerpoint/2010/main" val="2161242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92754483-2A05-4CF8-B093-C033CB294120}" type="slidenum">
              <a:rPr lang="en-GB" smtClean="0"/>
              <a:t>11</a:t>
            </a:fld>
            <a:endParaRPr lang="en-GB"/>
          </a:p>
        </p:txBody>
      </p:sp>
    </p:spTree>
    <p:extLst>
      <p:ext uri="{BB962C8B-B14F-4D97-AF65-F5344CB8AC3E}">
        <p14:creationId xmlns:p14="http://schemas.microsoft.com/office/powerpoint/2010/main" val="1578863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2754483-2A05-4CF8-B093-C033CB294120}" type="slidenum">
              <a:rPr lang="en-GB" smtClean="0"/>
              <a:t>13</a:t>
            </a:fld>
            <a:endParaRPr lang="en-GB"/>
          </a:p>
        </p:txBody>
      </p:sp>
    </p:spTree>
    <p:extLst>
      <p:ext uri="{BB962C8B-B14F-4D97-AF65-F5344CB8AC3E}">
        <p14:creationId xmlns:p14="http://schemas.microsoft.com/office/powerpoint/2010/main" val="2816265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2754483-2A05-4CF8-B093-C033CB294120}" type="slidenum">
              <a:rPr lang="en-GB" smtClean="0"/>
              <a:t>14</a:t>
            </a:fld>
            <a:endParaRPr lang="en-GB"/>
          </a:p>
        </p:txBody>
      </p:sp>
    </p:spTree>
    <p:extLst>
      <p:ext uri="{BB962C8B-B14F-4D97-AF65-F5344CB8AC3E}">
        <p14:creationId xmlns:p14="http://schemas.microsoft.com/office/powerpoint/2010/main" val="3767507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2754483-2A05-4CF8-B093-C033CB294120}" type="slidenum">
              <a:rPr lang="en-GB" smtClean="0"/>
              <a:t>16</a:t>
            </a:fld>
            <a:endParaRPr lang="en-GB"/>
          </a:p>
        </p:txBody>
      </p:sp>
    </p:spTree>
    <p:extLst>
      <p:ext uri="{BB962C8B-B14F-4D97-AF65-F5344CB8AC3E}">
        <p14:creationId xmlns:p14="http://schemas.microsoft.com/office/powerpoint/2010/main" val="2537010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2754483-2A05-4CF8-B093-C033CB294120}" type="slidenum">
              <a:rPr lang="en-GB" smtClean="0"/>
              <a:t>18</a:t>
            </a:fld>
            <a:endParaRPr lang="en-GB"/>
          </a:p>
        </p:txBody>
      </p:sp>
    </p:spTree>
    <p:extLst>
      <p:ext uri="{BB962C8B-B14F-4D97-AF65-F5344CB8AC3E}">
        <p14:creationId xmlns:p14="http://schemas.microsoft.com/office/powerpoint/2010/main" val="2917478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10"/>
          </p:nvPr>
        </p:nvSpPr>
        <p:spPr/>
        <p:txBody>
          <a:bodyPr/>
          <a:lstStyle/>
          <a:p>
            <a:fld id="{92754483-2A05-4CF8-B093-C033CB294120}" type="slidenum">
              <a:rPr lang="en-GB" smtClean="0"/>
              <a:t>19</a:t>
            </a:fld>
            <a:endParaRPr lang="en-GB"/>
          </a:p>
        </p:txBody>
      </p:sp>
    </p:spTree>
    <p:extLst>
      <p:ext uri="{BB962C8B-B14F-4D97-AF65-F5344CB8AC3E}">
        <p14:creationId xmlns:p14="http://schemas.microsoft.com/office/powerpoint/2010/main" val="2678861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2754483-2A05-4CF8-B093-C033CB294120}" type="slidenum">
              <a:rPr lang="en-GB" smtClean="0"/>
              <a:t>22</a:t>
            </a:fld>
            <a:endParaRPr lang="en-GB"/>
          </a:p>
        </p:txBody>
      </p:sp>
    </p:spTree>
    <p:extLst>
      <p:ext uri="{BB962C8B-B14F-4D97-AF65-F5344CB8AC3E}">
        <p14:creationId xmlns:p14="http://schemas.microsoft.com/office/powerpoint/2010/main" val="3083697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2754483-2A05-4CF8-B093-C033CB294120}" type="slidenum">
              <a:rPr lang="en-GB" smtClean="0"/>
              <a:t>23</a:t>
            </a:fld>
            <a:endParaRPr lang="en-GB"/>
          </a:p>
        </p:txBody>
      </p:sp>
    </p:spTree>
    <p:extLst>
      <p:ext uri="{BB962C8B-B14F-4D97-AF65-F5344CB8AC3E}">
        <p14:creationId xmlns:p14="http://schemas.microsoft.com/office/powerpoint/2010/main" val="34917670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2754483-2A05-4CF8-B093-C033CB294120}" type="slidenum">
              <a:rPr lang="en-GB" smtClean="0"/>
              <a:t>24</a:t>
            </a:fld>
            <a:endParaRPr lang="en-GB"/>
          </a:p>
        </p:txBody>
      </p:sp>
    </p:spTree>
    <p:extLst>
      <p:ext uri="{BB962C8B-B14F-4D97-AF65-F5344CB8AC3E}">
        <p14:creationId xmlns:p14="http://schemas.microsoft.com/office/powerpoint/2010/main" val="3466966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2754483-2A05-4CF8-B093-C033CB294120}" type="slidenum">
              <a:rPr lang="en-GB" smtClean="0"/>
              <a:t>2</a:t>
            </a:fld>
            <a:endParaRPr lang="en-GB"/>
          </a:p>
        </p:txBody>
      </p:sp>
    </p:spTree>
    <p:extLst>
      <p:ext uri="{BB962C8B-B14F-4D97-AF65-F5344CB8AC3E}">
        <p14:creationId xmlns:p14="http://schemas.microsoft.com/office/powerpoint/2010/main" val="2687398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2754483-2A05-4CF8-B093-C033CB294120}" type="slidenum">
              <a:rPr lang="en-GB" smtClean="0"/>
              <a:t>25</a:t>
            </a:fld>
            <a:endParaRPr lang="en-GB"/>
          </a:p>
        </p:txBody>
      </p:sp>
    </p:spTree>
    <p:extLst>
      <p:ext uri="{BB962C8B-B14F-4D97-AF65-F5344CB8AC3E}">
        <p14:creationId xmlns:p14="http://schemas.microsoft.com/office/powerpoint/2010/main" val="204023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2754483-2A05-4CF8-B093-C033CB294120}" type="slidenum">
              <a:rPr lang="en-GB" smtClean="0"/>
              <a:t>26</a:t>
            </a:fld>
            <a:endParaRPr lang="en-GB"/>
          </a:p>
        </p:txBody>
      </p:sp>
    </p:spTree>
    <p:extLst>
      <p:ext uri="{BB962C8B-B14F-4D97-AF65-F5344CB8AC3E}">
        <p14:creationId xmlns:p14="http://schemas.microsoft.com/office/powerpoint/2010/main" val="644118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2754483-2A05-4CF8-B093-C033CB294120}" type="slidenum">
              <a:rPr lang="en-GB" smtClean="0"/>
              <a:t>29</a:t>
            </a:fld>
            <a:endParaRPr lang="en-GB"/>
          </a:p>
        </p:txBody>
      </p:sp>
    </p:spTree>
    <p:extLst>
      <p:ext uri="{BB962C8B-B14F-4D97-AF65-F5344CB8AC3E}">
        <p14:creationId xmlns:p14="http://schemas.microsoft.com/office/powerpoint/2010/main" val="1751180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project cost about £7 million in total, with around £5 million coming from HLF. Over £1 million was raised through grants from other sources such as </a:t>
            </a:r>
            <a:r>
              <a:rPr lang="en-US" sz="1200" b="0" i="0" kern="1200" dirty="0" err="1" smtClean="0">
                <a:solidFill>
                  <a:schemeClr val="tx1"/>
                </a:solidFill>
                <a:effectLst/>
                <a:latin typeface="+mn-lt"/>
                <a:ea typeface="+mn-ea"/>
                <a:cs typeface="+mn-cs"/>
              </a:rPr>
              <a:t>Colyer</a:t>
            </a:r>
            <a:r>
              <a:rPr lang="en-US" sz="1200" b="0" i="0" kern="1200" dirty="0" smtClean="0">
                <a:solidFill>
                  <a:schemeClr val="tx1"/>
                </a:solidFill>
                <a:effectLst/>
                <a:latin typeface="+mn-lt"/>
                <a:ea typeface="+mn-ea"/>
                <a:cs typeface="+mn-cs"/>
              </a:rPr>
              <a:t>-Fergusson, Friends of Rochester Cathedral, Rochester Bridge Trust, Garfield Weston Foundation, Wolfson Foundation, The Headley Trust and the </a:t>
            </a:r>
            <a:r>
              <a:rPr lang="en-US" sz="1200" b="0" i="0" kern="1200" dirty="0" err="1" smtClean="0">
                <a:solidFill>
                  <a:schemeClr val="tx1"/>
                </a:solidFill>
                <a:effectLst/>
                <a:latin typeface="+mn-lt"/>
                <a:ea typeface="+mn-ea"/>
                <a:cs typeface="+mn-cs"/>
              </a:rPr>
              <a:t>Esmée</a:t>
            </a:r>
            <a:r>
              <a:rPr lang="en-US" sz="1200" b="0" i="0" kern="1200" dirty="0" smtClean="0">
                <a:solidFill>
                  <a:schemeClr val="tx1"/>
                </a:solidFill>
                <a:effectLst/>
                <a:latin typeface="+mn-lt"/>
                <a:ea typeface="+mn-ea"/>
                <a:cs typeface="+mn-cs"/>
              </a:rPr>
              <a:t> Fairbairn Foundation.</a:t>
            </a:r>
          </a:p>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2754483-2A05-4CF8-B093-C033CB294120}" type="slidenum">
              <a:rPr lang="en-GB" smtClean="0"/>
              <a:t>3</a:t>
            </a:fld>
            <a:endParaRPr lang="en-GB"/>
          </a:p>
        </p:txBody>
      </p:sp>
    </p:spTree>
    <p:extLst>
      <p:ext uri="{BB962C8B-B14F-4D97-AF65-F5344CB8AC3E}">
        <p14:creationId xmlns:p14="http://schemas.microsoft.com/office/powerpoint/2010/main" val="1960213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2754483-2A05-4CF8-B093-C033CB294120}" type="slidenum">
              <a:rPr lang="en-GB" smtClean="0"/>
              <a:t>4</a:t>
            </a:fld>
            <a:endParaRPr lang="en-GB"/>
          </a:p>
        </p:txBody>
      </p:sp>
    </p:spTree>
    <p:extLst>
      <p:ext uri="{BB962C8B-B14F-4D97-AF65-F5344CB8AC3E}">
        <p14:creationId xmlns:p14="http://schemas.microsoft.com/office/powerpoint/2010/main" val="3808918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2754483-2A05-4CF8-B093-C033CB294120}" type="slidenum">
              <a:rPr lang="en-GB" smtClean="0"/>
              <a:t>5</a:t>
            </a:fld>
            <a:endParaRPr lang="en-GB"/>
          </a:p>
        </p:txBody>
      </p:sp>
    </p:spTree>
    <p:extLst>
      <p:ext uri="{BB962C8B-B14F-4D97-AF65-F5344CB8AC3E}">
        <p14:creationId xmlns:p14="http://schemas.microsoft.com/office/powerpoint/2010/main" val="435011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2754483-2A05-4CF8-B093-C033CB294120}" type="slidenum">
              <a:rPr lang="en-GB" smtClean="0"/>
              <a:t>6</a:t>
            </a:fld>
            <a:endParaRPr lang="en-GB"/>
          </a:p>
        </p:txBody>
      </p:sp>
    </p:spTree>
    <p:extLst>
      <p:ext uri="{BB962C8B-B14F-4D97-AF65-F5344CB8AC3E}">
        <p14:creationId xmlns:p14="http://schemas.microsoft.com/office/powerpoint/2010/main" val="1960043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2754483-2A05-4CF8-B093-C033CB294120}" type="slidenum">
              <a:rPr lang="en-GB" smtClean="0"/>
              <a:t>7</a:t>
            </a:fld>
            <a:endParaRPr lang="en-GB"/>
          </a:p>
        </p:txBody>
      </p:sp>
    </p:spTree>
    <p:extLst>
      <p:ext uri="{BB962C8B-B14F-4D97-AF65-F5344CB8AC3E}">
        <p14:creationId xmlns:p14="http://schemas.microsoft.com/office/powerpoint/2010/main" val="2636241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2754483-2A05-4CF8-B093-C033CB294120}" type="slidenum">
              <a:rPr lang="en-GB" smtClean="0"/>
              <a:t>8</a:t>
            </a:fld>
            <a:endParaRPr lang="en-GB"/>
          </a:p>
        </p:txBody>
      </p:sp>
    </p:spTree>
    <p:extLst>
      <p:ext uri="{BB962C8B-B14F-4D97-AF65-F5344CB8AC3E}">
        <p14:creationId xmlns:p14="http://schemas.microsoft.com/office/powerpoint/2010/main" val="2341912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12</a:t>
            </a:r>
            <a:r>
              <a:rPr lang="en-GB" baseline="0" dirty="0" smtClean="0"/>
              <a:t> identifiable risks</a:t>
            </a:r>
            <a:endParaRPr lang="en-GB" dirty="0"/>
          </a:p>
        </p:txBody>
      </p:sp>
      <p:sp>
        <p:nvSpPr>
          <p:cNvPr id="4" name="Slide Number Placeholder 3"/>
          <p:cNvSpPr>
            <a:spLocks noGrp="1"/>
          </p:cNvSpPr>
          <p:nvPr>
            <p:ph type="sldNum" sz="quarter" idx="10"/>
          </p:nvPr>
        </p:nvSpPr>
        <p:spPr/>
        <p:txBody>
          <a:bodyPr/>
          <a:lstStyle/>
          <a:p>
            <a:fld id="{92754483-2A05-4CF8-B093-C033CB294120}" type="slidenum">
              <a:rPr lang="en-GB" smtClean="0"/>
              <a:t>9</a:t>
            </a:fld>
            <a:endParaRPr lang="en-GB"/>
          </a:p>
        </p:txBody>
      </p:sp>
    </p:spTree>
    <p:extLst>
      <p:ext uri="{BB962C8B-B14F-4D97-AF65-F5344CB8AC3E}">
        <p14:creationId xmlns:p14="http://schemas.microsoft.com/office/powerpoint/2010/main" val="1908344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FE61FF4-0353-468B-A8D8-BFB8040C074B}" type="datetimeFigureOut">
              <a:rPr lang="en-GB" smtClean="0"/>
              <a:t>20/03/2018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F980D49-0888-4A6E-AE40-626018282D64}" type="slidenum">
              <a:rPr lang="en-GB" smtClean="0"/>
              <a:t>‹#›</a:t>
            </a:fld>
            <a:endParaRPr lang="en-GB"/>
          </a:p>
        </p:txBody>
      </p:sp>
    </p:spTree>
    <p:extLst>
      <p:ext uri="{BB962C8B-B14F-4D97-AF65-F5344CB8AC3E}">
        <p14:creationId xmlns:p14="http://schemas.microsoft.com/office/powerpoint/2010/main" val="4037221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FE61FF4-0353-468B-A8D8-BFB8040C074B}" type="datetimeFigureOut">
              <a:rPr lang="en-GB" smtClean="0"/>
              <a:t>20/03/2018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F980D49-0888-4A6E-AE40-626018282D64}" type="slidenum">
              <a:rPr lang="en-GB" smtClean="0"/>
              <a:t>‹#›</a:t>
            </a:fld>
            <a:endParaRPr lang="en-GB"/>
          </a:p>
        </p:txBody>
      </p:sp>
    </p:spTree>
    <p:extLst>
      <p:ext uri="{BB962C8B-B14F-4D97-AF65-F5344CB8AC3E}">
        <p14:creationId xmlns:p14="http://schemas.microsoft.com/office/powerpoint/2010/main" val="3023485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FE61FF4-0353-468B-A8D8-BFB8040C074B}" type="datetimeFigureOut">
              <a:rPr lang="en-GB" smtClean="0"/>
              <a:t>20/03/2018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F980D49-0888-4A6E-AE40-626018282D64}" type="slidenum">
              <a:rPr lang="en-GB" smtClean="0"/>
              <a:t>‹#›</a:t>
            </a:fld>
            <a:endParaRPr lang="en-GB"/>
          </a:p>
        </p:txBody>
      </p:sp>
    </p:spTree>
    <p:extLst>
      <p:ext uri="{BB962C8B-B14F-4D97-AF65-F5344CB8AC3E}">
        <p14:creationId xmlns:p14="http://schemas.microsoft.com/office/powerpoint/2010/main" val="2630176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FE61FF4-0353-468B-A8D8-BFB8040C074B}" type="datetimeFigureOut">
              <a:rPr lang="en-GB" smtClean="0"/>
              <a:t>20/03/2018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F980D49-0888-4A6E-AE40-626018282D64}" type="slidenum">
              <a:rPr lang="en-GB" smtClean="0"/>
              <a:t>‹#›</a:t>
            </a:fld>
            <a:endParaRPr lang="en-GB"/>
          </a:p>
        </p:txBody>
      </p:sp>
    </p:spTree>
    <p:extLst>
      <p:ext uri="{BB962C8B-B14F-4D97-AF65-F5344CB8AC3E}">
        <p14:creationId xmlns:p14="http://schemas.microsoft.com/office/powerpoint/2010/main" val="2941193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FE61FF4-0353-468B-A8D8-BFB8040C074B}" type="datetimeFigureOut">
              <a:rPr lang="en-GB" smtClean="0"/>
              <a:t>20/03/2018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F980D49-0888-4A6E-AE40-626018282D64}" type="slidenum">
              <a:rPr lang="en-GB" smtClean="0"/>
              <a:t>‹#›</a:t>
            </a:fld>
            <a:endParaRPr lang="en-GB"/>
          </a:p>
        </p:txBody>
      </p:sp>
    </p:spTree>
    <p:extLst>
      <p:ext uri="{BB962C8B-B14F-4D97-AF65-F5344CB8AC3E}">
        <p14:creationId xmlns:p14="http://schemas.microsoft.com/office/powerpoint/2010/main" val="4289357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FE61FF4-0353-468B-A8D8-BFB8040C074B}" type="datetimeFigureOut">
              <a:rPr lang="en-GB" smtClean="0"/>
              <a:t>20/03/2018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F980D49-0888-4A6E-AE40-626018282D64}" type="slidenum">
              <a:rPr lang="en-GB" smtClean="0"/>
              <a:t>‹#›</a:t>
            </a:fld>
            <a:endParaRPr lang="en-GB"/>
          </a:p>
        </p:txBody>
      </p:sp>
    </p:spTree>
    <p:extLst>
      <p:ext uri="{BB962C8B-B14F-4D97-AF65-F5344CB8AC3E}">
        <p14:creationId xmlns:p14="http://schemas.microsoft.com/office/powerpoint/2010/main" val="1702080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FE61FF4-0353-468B-A8D8-BFB8040C074B}" type="datetimeFigureOut">
              <a:rPr lang="en-GB" smtClean="0"/>
              <a:t>20/03/2018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F980D49-0888-4A6E-AE40-626018282D64}" type="slidenum">
              <a:rPr lang="en-GB" smtClean="0"/>
              <a:t>‹#›</a:t>
            </a:fld>
            <a:endParaRPr lang="en-GB"/>
          </a:p>
        </p:txBody>
      </p:sp>
    </p:spTree>
    <p:extLst>
      <p:ext uri="{BB962C8B-B14F-4D97-AF65-F5344CB8AC3E}">
        <p14:creationId xmlns:p14="http://schemas.microsoft.com/office/powerpoint/2010/main" val="1200278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FE61FF4-0353-468B-A8D8-BFB8040C074B}" type="datetimeFigureOut">
              <a:rPr lang="en-GB" smtClean="0"/>
              <a:t>20/03/2018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F980D49-0888-4A6E-AE40-626018282D64}" type="slidenum">
              <a:rPr lang="en-GB" smtClean="0"/>
              <a:t>‹#›</a:t>
            </a:fld>
            <a:endParaRPr lang="en-GB"/>
          </a:p>
        </p:txBody>
      </p:sp>
    </p:spTree>
    <p:extLst>
      <p:ext uri="{BB962C8B-B14F-4D97-AF65-F5344CB8AC3E}">
        <p14:creationId xmlns:p14="http://schemas.microsoft.com/office/powerpoint/2010/main" val="4253405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E61FF4-0353-468B-A8D8-BFB8040C074B}" type="datetimeFigureOut">
              <a:rPr lang="en-GB" smtClean="0"/>
              <a:t>20/03/2018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F980D49-0888-4A6E-AE40-626018282D64}" type="slidenum">
              <a:rPr lang="en-GB" smtClean="0"/>
              <a:t>‹#›</a:t>
            </a:fld>
            <a:endParaRPr lang="en-GB"/>
          </a:p>
        </p:txBody>
      </p:sp>
    </p:spTree>
    <p:extLst>
      <p:ext uri="{BB962C8B-B14F-4D97-AF65-F5344CB8AC3E}">
        <p14:creationId xmlns:p14="http://schemas.microsoft.com/office/powerpoint/2010/main" val="2264665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FE61FF4-0353-468B-A8D8-BFB8040C074B}" type="datetimeFigureOut">
              <a:rPr lang="en-GB" smtClean="0"/>
              <a:t>20/03/2018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F980D49-0888-4A6E-AE40-626018282D64}" type="slidenum">
              <a:rPr lang="en-GB" smtClean="0"/>
              <a:t>‹#›</a:t>
            </a:fld>
            <a:endParaRPr lang="en-GB"/>
          </a:p>
        </p:txBody>
      </p:sp>
    </p:spTree>
    <p:extLst>
      <p:ext uri="{BB962C8B-B14F-4D97-AF65-F5344CB8AC3E}">
        <p14:creationId xmlns:p14="http://schemas.microsoft.com/office/powerpoint/2010/main" val="1653046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FE61FF4-0353-468B-A8D8-BFB8040C074B}" type="datetimeFigureOut">
              <a:rPr lang="en-GB" smtClean="0"/>
              <a:t>20/03/2018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F980D49-0888-4A6E-AE40-626018282D64}" type="slidenum">
              <a:rPr lang="en-GB" smtClean="0"/>
              <a:t>‹#›</a:t>
            </a:fld>
            <a:endParaRPr lang="en-GB"/>
          </a:p>
        </p:txBody>
      </p:sp>
    </p:spTree>
    <p:extLst>
      <p:ext uri="{BB962C8B-B14F-4D97-AF65-F5344CB8AC3E}">
        <p14:creationId xmlns:p14="http://schemas.microsoft.com/office/powerpoint/2010/main" val="190061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E61FF4-0353-468B-A8D8-BFB8040C074B}" type="datetimeFigureOut">
              <a:rPr lang="en-GB" smtClean="0"/>
              <a:t>20/03/2018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980D49-0888-4A6E-AE40-626018282D64}" type="slidenum">
              <a:rPr lang="en-GB" smtClean="0"/>
              <a:t>‹#›</a:t>
            </a:fld>
            <a:endParaRPr lang="en-GB"/>
          </a:p>
        </p:txBody>
      </p:sp>
    </p:spTree>
    <p:extLst>
      <p:ext uri="{BB962C8B-B14F-4D97-AF65-F5344CB8AC3E}">
        <p14:creationId xmlns:p14="http://schemas.microsoft.com/office/powerpoint/2010/main" val="1682271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jpe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2.emf"/><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emf"/><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emf"/><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8596" b="15935"/>
          <a:stretch/>
        </p:blipFill>
        <p:spPr>
          <a:xfrm>
            <a:off x="0" y="-56271"/>
            <a:ext cx="12192000" cy="4508500"/>
          </a:xfrm>
          <a:prstGeom prst="rect">
            <a:avLst/>
          </a:prstGeom>
        </p:spPr>
      </p:pic>
      <p:sp>
        <p:nvSpPr>
          <p:cNvPr id="5" name="TextBox 4"/>
          <p:cNvSpPr txBox="1"/>
          <p:nvPr/>
        </p:nvSpPr>
        <p:spPr>
          <a:xfrm>
            <a:off x="214010" y="4591298"/>
            <a:ext cx="11731556" cy="2000548"/>
          </a:xfrm>
          <a:prstGeom prst="rect">
            <a:avLst/>
          </a:prstGeom>
          <a:noFill/>
        </p:spPr>
        <p:txBody>
          <a:bodyPr wrap="square" rtlCol="0">
            <a:spAutoFit/>
          </a:bodyPr>
          <a:lstStyle/>
          <a:p>
            <a:r>
              <a:rPr lang="en-GB" sz="3800" b="1" dirty="0" smtClean="0">
                <a:solidFill>
                  <a:schemeClr val="accent5">
                    <a:lumMod val="50000"/>
                  </a:schemeClr>
                </a:solidFill>
              </a:rPr>
              <a:t>University of Kent and Rochester Cathedral: </a:t>
            </a:r>
          </a:p>
          <a:p>
            <a:r>
              <a:rPr lang="en-GB" sz="3800" b="1" dirty="0" smtClean="0">
                <a:solidFill>
                  <a:schemeClr val="accent5">
                    <a:lumMod val="50000"/>
                  </a:schemeClr>
                </a:solidFill>
              </a:rPr>
              <a:t>Cataloguing and Collaboration</a:t>
            </a:r>
          </a:p>
          <a:p>
            <a:endParaRPr lang="en-GB" sz="1000" dirty="0"/>
          </a:p>
          <a:p>
            <a:r>
              <a:rPr lang="en-GB" dirty="0" smtClean="0">
                <a:solidFill>
                  <a:schemeClr val="accent5">
                    <a:lumMod val="50000"/>
                  </a:schemeClr>
                </a:solidFill>
              </a:rPr>
              <a:t>Josie Caplehorne</a:t>
            </a:r>
          </a:p>
          <a:p>
            <a:r>
              <a:rPr lang="en-GB" dirty="0" smtClean="0">
                <a:solidFill>
                  <a:schemeClr val="accent5">
                    <a:lumMod val="50000"/>
                  </a:schemeClr>
                </a:solidFill>
              </a:rPr>
              <a:t>j.caplehorne@kent.ac.uk</a:t>
            </a:r>
            <a:endParaRPr lang="en-GB" dirty="0" smtClean="0"/>
          </a:p>
          <a:p>
            <a:endParaRPr lang="en-GB" sz="100" dirty="0" smtClean="0"/>
          </a:p>
          <a:p>
            <a:endParaRPr lang="en-GB" sz="100" dirty="0" smtClean="0"/>
          </a:p>
        </p:txBody>
      </p:sp>
      <p:pic>
        <p:nvPicPr>
          <p:cNvPr id="7" name="Picture 6"/>
          <p:cNvPicPr>
            <a:picLocks noChangeAspect="1"/>
          </p:cNvPicPr>
          <p:nvPr/>
        </p:nvPicPr>
        <p:blipFill>
          <a:blip r:embed="rId4"/>
          <a:stretch>
            <a:fillRect/>
          </a:stretch>
        </p:blipFill>
        <p:spPr>
          <a:xfrm>
            <a:off x="10501098" y="5944472"/>
            <a:ext cx="1331673" cy="770484"/>
          </a:xfrm>
          <a:prstGeom prst="rect">
            <a:avLst/>
          </a:prstGeom>
        </p:spPr>
      </p:pic>
      <p:pic>
        <p:nvPicPr>
          <p:cNvPr id="8" name="Picture 7"/>
          <p:cNvPicPr>
            <a:picLocks noChangeAspect="1"/>
          </p:cNvPicPr>
          <p:nvPr/>
        </p:nvPicPr>
        <p:blipFill>
          <a:blip r:embed="rId5"/>
          <a:stretch>
            <a:fillRect/>
          </a:stretch>
        </p:blipFill>
        <p:spPr>
          <a:xfrm>
            <a:off x="8610482" y="5799614"/>
            <a:ext cx="1528106" cy="915342"/>
          </a:xfrm>
          <a:prstGeom prst="rect">
            <a:avLst/>
          </a:prstGeom>
        </p:spPr>
      </p:pic>
    </p:spTree>
    <p:extLst>
      <p:ext uri="{BB962C8B-B14F-4D97-AF65-F5344CB8AC3E}">
        <p14:creationId xmlns:p14="http://schemas.microsoft.com/office/powerpoint/2010/main" val="41801560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12192000" cy="1613646"/>
          </a:xfrm>
          <a:solidFill>
            <a:srgbClr val="C54E26"/>
          </a:solidFill>
        </p:spPr>
        <p:txBody>
          <a:bodyPr>
            <a:normAutofit/>
          </a:bodyPr>
          <a:lstStyle/>
          <a:p>
            <a:pPr marL="0" indent="0" algn="ctr">
              <a:buNone/>
            </a:pPr>
            <a:endParaRPr lang="en-GB" sz="500" b="1" dirty="0" smtClean="0">
              <a:solidFill>
                <a:srgbClr val="516196"/>
              </a:solidFill>
            </a:endParaRPr>
          </a:p>
          <a:p>
            <a:pPr marL="0" indent="0" algn="ctr">
              <a:buNone/>
            </a:pPr>
            <a:r>
              <a:rPr lang="en-GB" sz="8000" b="1" dirty="0" smtClean="0">
                <a:solidFill>
                  <a:schemeClr val="bg1"/>
                </a:solidFill>
              </a:rPr>
              <a:t>Cataloguing Standards</a:t>
            </a:r>
            <a:endParaRPr lang="en-GB" sz="8000" b="1" dirty="0">
              <a:solidFill>
                <a:schemeClr val="bg1"/>
              </a:solidFill>
            </a:endParaRPr>
          </a:p>
        </p:txBody>
      </p:sp>
      <p:sp>
        <p:nvSpPr>
          <p:cNvPr id="4" name="Rectangle 3"/>
          <p:cNvSpPr/>
          <p:nvPr/>
        </p:nvSpPr>
        <p:spPr>
          <a:xfrm>
            <a:off x="197226" y="2115625"/>
            <a:ext cx="6364940" cy="4185761"/>
          </a:xfrm>
          <a:prstGeom prst="rect">
            <a:avLst/>
          </a:prstGeom>
        </p:spPr>
        <p:txBody>
          <a:bodyPr wrap="square">
            <a:spAutoFit/>
          </a:bodyPr>
          <a:lstStyle/>
          <a:p>
            <a:pPr marL="342900" indent="-342900" algn="just">
              <a:buFont typeface="Arial" panose="020B0604020202020204" pitchFamily="34" charset="0"/>
              <a:buChar char="•"/>
            </a:pPr>
            <a:r>
              <a:rPr lang="en-GB" sz="3000" b="1" dirty="0"/>
              <a:t>In 2013 the University of Kent transitioned all bibliographic records from AACR2 to RDA</a:t>
            </a:r>
          </a:p>
          <a:p>
            <a:pPr marL="342900" indent="-342900">
              <a:buFont typeface="Arial" panose="020B0604020202020204" pitchFamily="34" charset="0"/>
              <a:buChar char="•"/>
            </a:pPr>
            <a:endParaRPr lang="en-GB" sz="2800" b="1" dirty="0"/>
          </a:p>
          <a:p>
            <a:pPr marL="342900" indent="-342900" algn="just">
              <a:buFont typeface="Arial" panose="020B0604020202020204" pitchFamily="34" charset="0"/>
              <a:buChar char="•"/>
            </a:pPr>
            <a:r>
              <a:rPr lang="en-GB" sz="3000" b="1" dirty="0"/>
              <a:t>Rare </a:t>
            </a:r>
            <a:r>
              <a:rPr lang="en-GB" sz="3000" b="1" dirty="0" smtClean="0"/>
              <a:t>&amp; </a:t>
            </a:r>
            <a:r>
              <a:rPr lang="en-GB" sz="3000" b="1" dirty="0"/>
              <a:t>special book collections </a:t>
            </a:r>
            <a:r>
              <a:rPr lang="en-GB" sz="3000" b="1" dirty="0" smtClean="0"/>
              <a:t>partially </a:t>
            </a:r>
            <a:r>
              <a:rPr lang="en-GB" sz="3000" b="1" dirty="0"/>
              <a:t>transitioned to RDA</a:t>
            </a:r>
          </a:p>
          <a:p>
            <a:pPr marL="342900" indent="-342900">
              <a:buFont typeface="Arial" panose="020B0604020202020204" pitchFamily="34" charset="0"/>
              <a:buChar char="•"/>
            </a:pPr>
            <a:endParaRPr lang="en-GB" sz="2800" b="1" dirty="0"/>
          </a:p>
          <a:p>
            <a:pPr marL="342900" indent="-342900" algn="just">
              <a:buFont typeface="Arial" panose="020B0604020202020204" pitchFamily="34" charset="0"/>
              <a:buChar char="•"/>
            </a:pPr>
            <a:r>
              <a:rPr lang="en-GB" sz="3000" b="1" dirty="0"/>
              <a:t>Forthcoming implementation </a:t>
            </a:r>
            <a:r>
              <a:rPr lang="en-GB" sz="3000" b="1" dirty="0" smtClean="0"/>
              <a:t>of a </a:t>
            </a:r>
            <a:r>
              <a:rPr lang="en-GB" sz="3000" b="1" dirty="0"/>
              <a:t>Unified Library Management System </a:t>
            </a: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6992471" y="1613647"/>
            <a:ext cx="5199529" cy="5261114"/>
          </a:xfrm>
          <a:prstGeom prst="rect">
            <a:avLst/>
          </a:prstGeom>
        </p:spPr>
      </p:pic>
    </p:spTree>
    <p:extLst>
      <p:ext uri="{BB962C8B-B14F-4D97-AF65-F5344CB8AC3E}">
        <p14:creationId xmlns:p14="http://schemas.microsoft.com/office/powerpoint/2010/main" val="36092019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flipH="1">
            <a:off x="7432637" y="394447"/>
            <a:ext cx="3020210" cy="369332"/>
          </a:xfrm>
          <a:prstGeom prst="rect">
            <a:avLst/>
          </a:prstGeom>
          <a:noFill/>
        </p:spPr>
        <p:txBody>
          <a:bodyPr wrap="square" rtlCol="0">
            <a:spAutoFit/>
          </a:bodyPr>
          <a:lstStyle/>
          <a:p>
            <a:r>
              <a:rPr lang="en-GB" dirty="0" smtClean="0">
                <a:solidFill>
                  <a:schemeClr val="bg1"/>
                </a:solidFill>
              </a:rPr>
              <a:t>Working group </a:t>
            </a:r>
            <a:endParaRPr lang="en-GB" dirty="0">
              <a:solidFill>
                <a:schemeClr val="bg1"/>
              </a:solidFill>
            </a:endParaRPr>
          </a:p>
        </p:txBody>
      </p:sp>
      <p:sp>
        <p:nvSpPr>
          <p:cNvPr id="8" name="TextBox 7"/>
          <p:cNvSpPr txBox="1"/>
          <p:nvPr/>
        </p:nvSpPr>
        <p:spPr>
          <a:xfrm>
            <a:off x="6508376" y="394447"/>
            <a:ext cx="5450542" cy="6078587"/>
          </a:xfrm>
          <a:prstGeom prst="rect">
            <a:avLst/>
          </a:prstGeom>
          <a:noFill/>
        </p:spPr>
        <p:txBody>
          <a:bodyPr wrap="square" rtlCol="0">
            <a:spAutoFit/>
          </a:bodyPr>
          <a:lstStyle/>
          <a:p>
            <a:pPr marL="342900" indent="-342900">
              <a:buFont typeface="Arial" panose="020B0604020202020204" pitchFamily="34" charset="0"/>
              <a:buChar char="•"/>
            </a:pPr>
            <a:r>
              <a:rPr lang="en-GB" sz="2400" b="1" dirty="0" smtClean="0"/>
              <a:t>Working group</a:t>
            </a:r>
          </a:p>
          <a:p>
            <a:endParaRPr lang="en-GB" sz="500" b="1" dirty="0" smtClean="0"/>
          </a:p>
          <a:p>
            <a:r>
              <a:rPr lang="en-GB" sz="2400" dirty="0"/>
              <a:t> </a:t>
            </a:r>
            <a:r>
              <a:rPr lang="en-GB" sz="2400" dirty="0" smtClean="0"/>
              <a:t>        - </a:t>
            </a:r>
            <a:r>
              <a:rPr lang="en-GB" sz="2400" i="1" dirty="0" smtClean="0"/>
              <a:t>review current practices</a:t>
            </a:r>
          </a:p>
          <a:p>
            <a:r>
              <a:rPr lang="en-GB" sz="2400" i="1" dirty="0"/>
              <a:t> </a:t>
            </a:r>
            <a:r>
              <a:rPr lang="en-GB" sz="2400" i="1" dirty="0" smtClean="0"/>
              <a:t>        - develop RDA/DCRM(b) hybrid</a:t>
            </a:r>
          </a:p>
          <a:p>
            <a:r>
              <a:rPr lang="en-GB" sz="2400" i="1" dirty="0"/>
              <a:t> </a:t>
            </a:r>
            <a:r>
              <a:rPr lang="en-GB" sz="2400" i="1" dirty="0" smtClean="0"/>
              <a:t>        - implement revised standard</a:t>
            </a:r>
          </a:p>
          <a:p>
            <a:endParaRPr lang="en-GB" sz="2400" dirty="0"/>
          </a:p>
          <a:p>
            <a:pPr marL="342900" indent="-342900">
              <a:buFont typeface="Arial" panose="020B0604020202020204" pitchFamily="34" charset="0"/>
              <a:buChar char="•"/>
            </a:pPr>
            <a:r>
              <a:rPr lang="en-GB" sz="2400" b="1" dirty="0" smtClean="0"/>
              <a:t>External to project lifecycle</a:t>
            </a:r>
          </a:p>
          <a:p>
            <a:pPr marL="342900" indent="-342900">
              <a:buFont typeface="Arial" panose="020B0604020202020204" pitchFamily="34" charset="0"/>
              <a:buChar char="•"/>
            </a:pPr>
            <a:endParaRPr lang="en-GB" sz="2400" b="1" dirty="0"/>
          </a:p>
          <a:p>
            <a:pPr marL="342900" indent="-342900">
              <a:buFont typeface="Arial" panose="020B0604020202020204" pitchFamily="34" charset="0"/>
              <a:buChar char="•"/>
            </a:pPr>
            <a:r>
              <a:rPr lang="en-GB" sz="2400" b="1" dirty="0"/>
              <a:t>P</a:t>
            </a:r>
            <a:r>
              <a:rPr lang="en-GB" sz="2400" b="1" dirty="0" smtClean="0"/>
              <a:t>ublic </a:t>
            </a:r>
            <a:r>
              <a:rPr lang="en-GB" sz="2400" b="1" dirty="0"/>
              <a:t>as </a:t>
            </a:r>
            <a:r>
              <a:rPr lang="en-GB" sz="2400" b="1" dirty="0" smtClean="0"/>
              <a:t>audience</a:t>
            </a:r>
            <a:r>
              <a:rPr lang="en-GB" sz="2400" b="1" dirty="0"/>
              <a:t>, not just academics</a:t>
            </a:r>
          </a:p>
          <a:p>
            <a:pPr marL="342900" indent="-342900">
              <a:buFont typeface="Arial" panose="020B0604020202020204" pitchFamily="34" charset="0"/>
              <a:buChar char="•"/>
            </a:pPr>
            <a:endParaRPr lang="en-GB" sz="2400" b="1" dirty="0" smtClean="0"/>
          </a:p>
          <a:p>
            <a:pPr marL="342900" indent="-342900">
              <a:buFont typeface="Arial" panose="020B0604020202020204" pitchFamily="34" charset="0"/>
              <a:buChar char="•"/>
            </a:pPr>
            <a:r>
              <a:rPr lang="en-GB" sz="2400" b="1" dirty="0" smtClean="0"/>
              <a:t>Global resource discovery system</a:t>
            </a:r>
          </a:p>
          <a:p>
            <a:pPr marL="342900" indent="-342900">
              <a:buFont typeface="Arial" panose="020B0604020202020204" pitchFamily="34" charset="0"/>
              <a:buChar char="•"/>
            </a:pPr>
            <a:endParaRPr lang="en-GB" sz="2400" b="1" dirty="0"/>
          </a:p>
          <a:p>
            <a:pPr marL="342900" indent="-342900">
              <a:buFont typeface="Arial" panose="020B0604020202020204" pitchFamily="34" charset="0"/>
              <a:buChar char="•"/>
            </a:pPr>
            <a:r>
              <a:rPr lang="en-GB" sz="2400" b="1" dirty="0" smtClean="0"/>
              <a:t>Volunteer managed Cathedral library</a:t>
            </a:r>
          </a:p>
          <a:p>
            <a:pPr marL="342900" indent="-342900">
              <a:buFont typeface="Arial" panose="020B0604020202020204" pitchFamily="34" charset="0"/>
              <a:buChar char="•"/>
            </a:pPr>
            <a:endParaRPr lang="en-GB" sz="2400" b="1" dirty="0"/>
          </a:p>
          <a:p>
            <a:pPr marL="342900" indent="-342900">
              <a:buFont typeface="Arial" panose="020B0604020202020204" pitchFamily="34" charset="0"/>
              <a:buChar char="•"/>
            </a:pPr>
            <a:r>
              <a:rPr lang="en-GB" sz="2400" b="1" dirty="0" smtClean="0"/>
              <a:t>Consider future application &amp; revisions</a:t>
            </a:r>
          </a:p>
          <a:p>
            <a:pPr marL="342900" indent="-342900">
              <a:buFont typeface="Arial" panose="020B0604020202020204" pitchFamily="34" charset="0"/>
              <a:buChar char="•"/>
            </a:pPr>
            <a:endParaRPr lang="en-GB" sz="2400" b="1" dirty="0"/>
          </a:p>
          <a:p>
            <a:pPr marL="342900" indent="-342900">
              <a:buFont typeface="Arial" panose="020B0604020202020204" pitchFamily="34" charset="0"/>
              <a:buChar char="•"/>
            </a:pPr>
            <a:r>
              <a:rPr lang="en-GB" sz="2400" b="1" dirty="0" smtClean="0"/>
              <a:t>Engaging with secondary stakeholder </a:t>
            </a:r>
          </a:p>
        </p:txBody>
      </p:sp>
      <p:sp>
        <p:nvSpPr>
          <p:cNvPr id="12" name="Content Placeholder 2"/>
          <p:cNvSpPr>
            <a:spLocks noGrp="1"/>
          </p:cNvSpPr>
          <p:nvPr>
            <p:ph idx="1"/>
          </p:nvPr>
        </p:nvSpPr>
        <p:spPr>
          <a:xfrm>
            <a:off x="0" y="-1"/>
            <a:ext cx="6293224" cy="3130405"/>
          </a:xfrm>
          <a:solidFill>
            <a:srgbClr val="C54E26"/>
          </a:solidFill>
        </p:spPr>
        <p:txBody>
          <a:bodyPr>
            <a:normAutofit/>
          </a:bodyPr>
          <a:lstStyle/>
          <a:p>
            <a:pPr marL="0" indent="0" algn="ctr">
              <a:buNone/>
            </a:pPr>
            <a:endParaRPr lang="en-GB" sz="2200" b="1" dirty="0" smtClean="0">
              <a:solidFill>
                <a:schemeClr val="bg1"/>
              </a:solidFill>
            </a:endParaRPr>
          </a:p>
          <a:p>
            <a:pPr marL="0" indent="0" algn="ctr">
              <a:buNone/>
            </a:pPr>
            <a:r>
              <a:rPr lang="en-GB" sz="8000" b="1" dirty="0" smtClean="0">
                <a:solidFill>
                  <a:schemeClr val="bg1"/>
                </a:solidFill>
              </a:rPr>
              <a:t>Cataloguing Review</a:t>
            </a:r>
            <a:endParaRPr lang="en-GB" sz="8000" b="1" dirty="0">
              <a:solidFill>
                <a:schemeClr val="bg1"/>
              </a:solidFill>
            </a:endParaRPr>
          </a:p>
        </p:txBody>
      </p:sp>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7897"/>
          <a:stretch/>
        </p:blipFill>
        <p:spPr>
          <a:xfrm>
            <a:off x="0" y="3130405"/>
            <a:ext cx="6293224" cy="3727596"/>
          </a:xfrm>
          <a:prstGeom prst="rect">
            <a:avLst/>
          </a:prstGeom>
        </p:spPr>
      </p:pic>
    </p:spTree>
    <p:extLst>
      <p:ext uri="{BB962C8B-B14F-4D97-AF65-F5344CB8AC3E}">
        <p14:creationId xmlns:p14="http://schemas.microsoft.com/office/powerpoint/2010/main" val="29906064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rgbClr val="C54E26"/>
          </a:solidFill>
        </p:spPr>
        <p:txBody>
          <a:bodyPr>
            <a:normAutofit/>
          </a:bodyPr>
          <a:lstStyle/>
          <a:p>
            <a:pPr algn="ctr"/>
            <a:r>
              <a:rPr lang="en-GB" sz="6000" b="1" dirty="0" smtClean="0">
                <a:solidFill>
                  <a:schemeClr val="bg1"/>
                </a:solidFill>
              </a:rPr>
              <a:t>Cataloguing Review: Key Changes</a:t>
            </a:r>
            <a:endParaRPr lang="en-GB" sz="6000" dirty="0"/>
          </a:p>
        </p:txBody>
      </p:sp>
      <p:graphicFrame>
        <p:nvGraphicFramePr>
          <p:cNvPr id="8" name="Table 7"/>
          <p:cNvGraphicFramePr>
            <a:graphicFrameLocks noGrp="1"/>
          </p:cNvGraphicFramePr>
          <p:nvPr>
            <p:extLst>
              <p:ext uri="{D42A27DB-BD31-4B8C-83A1-F6EECF244321}">
                <p14:modId xmlns:p14="http://schemas.microsoft.com/office/powerpoint/2010/main" val="4096669768"/>
              </p:ext>
            </p:extLst>
          </p:nvPr>
        </p:nvGraphicFramePr>
        <p:xfrm>
          <a:off x="638143" y="1751842"/>
          <a:ext cx="10915714" cy="4451244"/>
        </p:xfrm>
        <a:graphic>
          <a:graphicData uri="http://schemas.openxmlformats.org/drawingml/2006/table">
            <a:tbl>
              <a:tblPr firstRow="1" bandRow="1">
                <a:tableStyleId>{21E4AEA4-8DFA-4A89-87EB-49C32662AFE0}</a:tableStyleId>
              </a:tblPr>
              <a:tblGrid>
                <a:gridCol w="4343942">
                  <a:extLst>
                    <a:ext uri="{9D8B030D-6E8A-4147-A177-3AD203B41FA5}">
                      <a16:colId xmlns:a16="http://schemas.microsoft.com/office/drawing/2014/main" val="2226090591"/>
                    </a:ext>
                  </a:extLst>
                </a:gridCol>
                <a:gridCol w="6571772">
                  <a:extLst>
                    <a:ext uri="{9D8B030D-6E8A-4147-A177-3AD203B41FA5}">
                      <a16:colId xmlns:a16="http://schemas.microsoft.com/office/drawing/2014/main" val="3908666637"/>
                    </a:ext>
                  </a:extLst>
                </a:gridCol>
              </a:tblGrid>
              <a:tr h="553325">
                <a:tc>
                  <a:txBody>
                    <a:bodyPr/>
                    <a:lstStyle/>
                    <a:p>
                      <a:pPr algn="ctr"/>
                      <a:r>
                        <a:rPr lang="en-GB" sz="3200" dirty="0" smtClean="0"/>
                        <a:t>Change</a:t>
                      </a:r>
                      <a:endParaRPr lang="en-GB" sz="3200" dirty="0"/>
                    </a:p>
                  </a:txBody>
                  <a:tcPr/>
                </a:tc>
                <a:tc>
                  <a:txBody>
                    <a:bodyPr/>
                    <a:lstStyle/>
                    <a:p>
                      <a:pPr algn="ctr"/>
                      <a:r>
                        <a:rPr lang="en-GB" sz="3200" dirty="0" smtClean="0"/>
                        <a:t>Benefit</a:t>
                      </a:r>
                      <a:r>
                        <a:rPr lang="en-GB" sz="3200" baseline="0" dirty="0" smtClean="0"/>
                        <a:t> of Change</a:t>
                      </a:r>
                      <a:endParaRPr lang="en-GB" sz="3200" dirty="0"/>
                    </a:p>
                  </a:txBody>
                  <a:tcPr/>
                </a:tc>
                <a:extLst>
                  <a:ext uri="{0D108BD9-81ED-4DB2-BD59-A6C34878D82A}">
                    <a16:rowId xmlns:a16="http://schemas.microsoft.com/office/drawing/2014/main" val="3554353371"/>
                  </a:ext>
                </a:extLst>
              </a:tr>
              <a:tr h="518742">
                <a:tc>
                  <a:txBody>
                    <a:bodyPr/>
                    <a:lstStyle/>
                    <a:p>
                      <a:pPr algn="just"/>
                      <a:r>
                        <a:rPr lang="en-GB" sz="2800" dirty="0" smtClean="0"/>
                        <a:t>Tag 260 replaced by 264 </a:t>
                      </a:r>
                      <a:endParaRPr lang="en-GB" sz="2800" dirty="0"/>
                    </a:p>
                  </a:txBody>
                  <a:tcPr/>
                </a:tc>
                <a:tc>
                  <a:txBody>
                    <a:bodyPr/>
                    <a:lstStyle/>
                    <a:p>
                      <a:pPr algn="just"/>
                      <a:r>
                        <a:rPr lang="en-GB" sz="2800" dirty="0" smtClean="0"/>
                        <a:t>Repeatable if used with variant</a:t>
                      </a:r>
                      <a:r>
                        <a:rPr lang="en-GB" sz="2800" baseline="0" dirty="0" smtClean="0"/>
                        <a:t> second indictor.</a:t>
                      </a:r>
                      <a:endParaRPr lang="en-GB" sz="2800" dirty="0"/>
                    </a:p>
                  </a:txBody>
                  <a:tcPr/>
                </a:tc>
                <a:extLst>
                  <a:ext uri="{0D108BD9-81ED-4DB2-BD59-A6C34878D82A}">
                    <a16:rowId xmlns:a16="http://schemas.microsoft.com/office/drawing/2014/main" val="1065231663"/>
                  </a:ext>
                </a:extLst>
              </a:tr>
              <a:tr h="933736">
                <a:tc>
                  <a:txBody>
                    <a:bodyPr/>
                    <a:lstStyle/>
                    <a:p>
                      <a:pPr algn="just"/>
                      <a:r>
                        <a:rPr lang="en-GB" sz="2800" dirty="0" smtClean="0"/>
                        <a:t>Unlimited</a:t>
                      </a:r>
                      <a:r>
                        <a:rPr lang="en-GB" sz="2800" baseline="0" dirty="0" smtClean="0"/>
                        <a:t> use of 7XX tags</a:t>
                      </a:r>
                      <a:endParaRPr lang="en-GB" sz="2800" dirty="0"/>
                    </a:p>
                  </a:txBody>
                  <a:tcPr/>
                </a:tc>
                <a:tc>
                  <a:txBody>
                    <a:bodyPr/>
                    <a:lstStyle/>
                    <a:p>
                      <a:pPr algn="just"/>
                      <a:r>
                        <a:rPr lang="en-GB" sz="2800" dirty="0" smtClean="0"/>
                        <a:t>All</a:t>
                      </a:r>
                      <a:r>
                        <a:rPr lang="en-GB" sz="2800" baseline="0" dirty="0" smtClean="0"/>
                        <a:t> creators of work can be identified by an authorised heading. </a:t>
                      </a:r>
                      <a:endParaRPr lang="en-GB" sz="2800" dirty="0"/>
                    </a:p>
                  </a:txBody>
                  <a:tcPr/>
                </a:tc>
                <a:extLst>
                  <a:ext uri="{0D108BD9-81ED-4DB2-BD59-A6C34878D82A}">
                    <a16:rowId xmlns:a16="http://schemas.microsoft.com/office/drawing/2014/main" val="1213963600"/>
                  </a:ext>
                </a:extLst>
              </a:tr>
              <a:tr h="518742">
                <a:tc>
                  <a:txBody>
                    <a:bodyPr/>
                    <a:lstStyle/>
                    <a:p>
                      <a:pPr algn="just"/>
                      <a:r>
                        <a:rPr lang="en-GB" sz="2800" dirty="0" smtClean="0"/>
                        <a:t>Extension of abbreviated terms</a:t>
                      </a:r>
                    </a:p>
                  </a:txBody>
                  <a:tcPr/>
                </a:tc>
                <a:tc rowSpan="3">
                  <a:txBody>
                    <a:bodyPr/>
                    <a:lstStyle/>
                    <a:p>
                      <a:pPr algn="just"/>
                      <a:endParaRPr lang="en-GB" sz="2800" dirty="0" smtClean="0"/>
                    </a:p>
                    <a:p>
                      <a:pPr algn="just"/>
                      <a:r>
                        <a:rPr lang="en-GB" sz="2800" dirty="0" smtClean="0"/>
                        <a:t>Ensures </a:t>
                      </a:r>
                      <a:r>
                        <a:rPr lang="en-GB" sz="2800" baseline="0" dirty="0" smtClean="0"/>
                        <a:t>local and global audiences can interpret the catalogue without the need for training</a:t>
                      </a:r>
                      <a:endParaRPr lang="en-GB" sz="2800" dirty="0"/>
                    </a:p>
                  </a:txBody>
                  <a:tcPr/>
                </a:tc>
                <a:extLst>
                  <a:ext uri="{0D108BD9-81ED-4DB2-BD59-A6C34878D82A}">
                    <a16:rowId xmlns:a16="http://schemas.microsoft.com/office/drawing/2014/main" val="923780011"/>
                  </a:ext>
                </a:extLst>
              </a:tr>
              <a:tr h="518742">
                <a:tc>
                  <a:txBody>
                    <a:bodyPr/>
                    <a:lstStyle/>
                    <a:p>
                      <a:pPr algn="just"/>
                      <a:r>
                        <a:rPr lang="en-GB" sz="2800" dirty="0" smtClean="0"/>
                        <a:t>Replacement of Latin terms</a:t>
                      </a:r>
                      <a:endParaRPr lang="en-GB" sz="2800" dirty="0"/>
                    </a:p>
                  </a:txBody>
                  <a:tcPr/>
                </a:tc>
                <a:tc vMerge="1">
                  <a:txBody>
                    <a:bodyPr/>
                    <a:lstStyle/>
                    <a:p>
                      <a:pPr algn="just"/>
                      <a:endParaRPr lang="en-GB" sz="2400" dirty="0"/>
                    </a:p>
                  </a:txBody>
                  <a:tcPr/>
                </a:tc>
                <a:extLst>
                  <a:ext uri="{0D108BD9-81ED-4DB2-BD59-A6C34878D82A}">
                    <a16:rowId xmlns:a16="http://schemas.microsoft.com/office/drawing/2014/main" val="1017138262"/>
                  </a:ext>
                </a:extLst>
              </a:tr>
              <a:tr h="518742">
                <a:tc>
                  <a:txBody>
                    <a:bodyPr/>
                    <a:lstStyle/>
                    <a:p>
                      <a:pPr algn="just"/>
                      <a:r>
                        <a:rPr lang="en-GB" sz="2800" dirty="0" smtClean="0"/>
                        <a:t>Clear</a:t>
                      </a:r>
                      <a:r>
                        <a:rPr lang="en-GB" sz="2800" baseline="0" dirty="0" smtClean="0"/>
                        <a:t> signature statement</a:t>
                      </a:r>
                      <a:endParaRPr lang="en-GB" sz="2800" dirty="0"/>
                    </a:p>
                  </a:txBody>
                  <a:tcPr/>
                </a:tc>
                <a:tc vMerge="1">
                  <a:txBody>
                    <a:bodyPr/>
                    <a:lstStyle/>
                    <a:p>
                      <a:pPr algn="just"/>
                      <a:endParaRPr lang="en-GB" sz="2400" dirty="0"/>
                    </a:p>
                  </a:txBody>
                  <a:tcPr/>
                </a:tc>
                <a:extLst>
                  <a:ext uri="{0D108BD9-81ED-4DB2-BD59-A6C34878D82A}">
                    <a16:rowId xmlns:a16="http://schemas.microsoft.com/office/drawing/2014/main" val="749061352"/>
                  </a:ext>
                </a:extLst>
              </a:tr>
            </a:tbl>
          </a:graphicData>
        </a:graphic>
      </p:graphicFrame>
    </p:spTree>
    <p:extLst>
      <p:ext uri="{BB962C8B-B14F-4D97-AF65-F5344CB8AC3E}">
        <p14:creationId xmlns:p14="http://schemas.microsoft.com/office/powerpoint/2010/main" val="743842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8000" contrast="17000"/>
                    </a14:imgEffect>
                  </a14:imgLayer>
                </a14:imgProps>
              </a:ext>
            </a:extLst>
          </a:blip>
          <a:stretch>
            <a:fillRect/>
          </a:stretch>
        </p:blipFill>
        <p:spPr>
          <a:xfrm>
            <a:off x="5516168" y="0"/>
            <a:ext cx="6675830" cy="6795040"/>
          </a:xfrm>
          <a:prstGeom prst="rect">
            <a:avLst/>
          </a:prstGeom>
        </p:spPr>
      </p:pic>
      <p:sp>
        <p:nvSpPr>
          <p:cNvPr id="11" name="Rectangle 10"/>
          <p:cNvSpPr/>
          <p:nvPr/>
        </p:nvSpPr>
        <p:spPr>
          <a:xfrm>
            <a:off x="0" y="0"/>
            <a:ext cx="5516169" cy="3036498"/>
          </a:xfrm>
          <a:prstGeom prst="rect">
            <a:avLst/>
          </a:prstGeom>
          <a:solidFill>
            <a:srgbClr val="7B3037"/>
          </a:solidFill>
          <a:ln>
            <a:solidFill>
              <a:srgbClr val="7B3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5516167" y="2635991"/>
            <a:ext cx="6675829" cy="4230864"/>
          </a:xfrm>
          <a:prstGeom prst="rect">
            <a:avLst/>
          </a:prstGeom>
          <a:solidFill>
            <a:srgbClr val="7B3037"/>
          </a:solidFill>
          <a:ln>
            <a:solidFill>
              <a:srgbClr val="7B3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descr="https://pbs.twimg.com/media/CZMfsBXWYAAUyKX.jpg"/>
          <p:cNvPicPr>
            <a:picLocks noChangeAspect="1" noChangeArrowheads="1"/>
          </p:cNvPicPr>
          <p:nvPr/>
        </p:nvPicPr>
        <p:blipFill rotWithShape="1">
          <a:blip r:embed="rId5">
            <a:extLst>
              <a:ext uri="{28A0092B-C50C-407E-A947-70E740481C1C}">
                <a14:useLocalDpi xmlns:a14="http://schemas.microsoft.com/office/drawing/2010/main" val="0"/>
              </a:ext>
            </a:extLst>
          </a:blip>
          <a:srcRect l="1915" t="5310" r="4171" b="7906"/>
          <a:stretch/>
        </p:blipFill>
        <p:spPr bwMode="auto">
          <a:xfrm>
            <a:off x="0" y="2627136"/>
            <a:ext cx="5516171" cy="42308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flipH="1">
            <a:off x="0" y="257808"/>
            <a:ext cx="5641675" cy="1938992"/>
          </a:xfrm>
          <a:prstGeom prst="rect">
            <a:avLst/>
          </a:prstGeom>
          <a:noFill/>
        </p:spPr>
        <p:txBody>
          <a:bodyPr wrap="square" rtlCol="0">
            <a:spAutoFit/>
          </a:bodyPr>
          <a:lstStyle/>
          <a:p>
            <a:pPr algn="ctr"/>
            <a:r>
              <a:rPr lang="en-GB" sz="6000" b="1" dirty="0" smtClean="0">
                <a:solidFill>
                  <a:schemeClr val="bg1"/>
                </a:solidFill>
              </a:rPr>
              <a:t>Communication Strategy</a:t>
            </a:r>
          </a:p>
        </p:txBody>
      </p:sp>
      <p:sp>
        <p:nvSpPr>
          <p:cNvPr id="4" name="TextBox 3"/>
          <p:cNvSpPr txBox="1"/>
          <p:nvPr/>
        </p:nvSpPr>
        <p:spPr>
          <a:xfrm>
            <a:off x="6027326" y="3095963"/>
            <a:ext cx="5653516" cy="3293209"/>
          </a:xfrm>
          <a:prstGeom prst="rect">
            <a:avLst/>
          </a:prstGeom>
          <a:noFill/>
        </p:spPr>
        <p:txBody>
          <a:bodyPr wrap="square" rtlCol="0">
            <a:spAutoFit/>
          </a:bodyPr>
          <a:lstStyle/>
          <a:p>
            <a:pPr algn="just"/>
            <a:r>
              <a:rPr lang="en-US" sz="2600" smtClean="0">
                <a:solidFill>
                  <a:schemeClr val="bg1"/>
                </a:solidFill>
              </a:rPr>
              <a:t>“Engage </a:t>
            </a:r>
            <a:r>
              <a:rPr lang="en-US" sz="2600" dirty="0" smtClean="0">
                <a:solidFill>
                  <a:schemeClr val="bg1"/>
                </a:solidFill>
              </a:rPr>
              <a:t>with University of Kent </a:t>
            </a:r>
            <a:r>
              <a:rPr lang="en-US" sz="2600" dirty="0">
                <a:solidFill>
                  <a:schemeClr val="bg1"/>
                </a:solidFill>
              </a:rPr>
              <a:t>students and </a:t>
            </a:r>
            <a:r>
              <a:rPr lang="en-US" sz="2600" dirty="0" smtClean="0">
                <a:solidFill>
                  <a:schemeClr val="bg1"/>
                </a:solidFill>
              </a:rPr>
              <a:t>staff, at </a:t>
            </a:r>
            <a:r>
              <a:rPr lang="en-US" sz="2600" dirty="0">
                <a:solidFill>
                  <a:schemeClr val="bg1"/>
                </a:solidFill>
              </a:rPr>
              <a:t>Canterbury </a:t>
            </a:r>
            <a:r>
              <a:rPr lang="en-US" sz="2600">
                <a:solidFill>
                  <a:schemeClr val="bg1"/>
                </a:solidFill>
              </a:rPr>
              <a:t>and </a:t>
            </a:r>
            <a:r>
              <a:rPr lang="en-US" sz="2600" smtClean="0">
                <a:solidFill>
                  <a:schemeClr val="bg1"/>
                </a:solidFill>
              </a:rPr>
              <a:t>Medway, </a:t>
            </a:r>
            <a:r>
              <a:rPr lang="en-US" sz="2600" dirty="0">
                <a:solidFill>
                  <a:schemeClr val="bg1"/>
                </a:solidFill>
              </a:rPr>
              <a:t>and Canterbury Cathedral </a:t>
            </a:r>
            <a:r>
              <a:rPr lang="en-US" sz="2600" dirty="0" smtClean="0">
                <a:solidFill>
                  <a:schemeClr val="bg1"/>
                </a:solidFill>
              </a:rPr>
              <a:t>library,  </a:t>
            </a:r>
            <a:r>
              <a:rPr lang="en-US" sz="2600" dirty="0">
                <a:solidFill>
                  <a:schemeClr val="bg1"/>
                </a:solidFill>
              </a:rPr>
              <a:t>in developing and furthering access and understanding of Rochester Cathedral’s </a:t>
            </a:r>
            <a:r>
              <a:rPr lang="en-US" sz="2600">
                <a:solidFill>
                  <a:schemeClr val="bg1"/>
                </a:solidFill>
              </a:rPr>
              <a:t>library </a:t>
            </a:r>
            <a:r>
              <a:rPr lang="en-US" sz="2600" smtClean="0">
                <a:solidFill>
                  <a:schemeClr val="bg1"/>
                </a:solidFill>
              </a:rPr>
              <a:t>collections and </a:t>
            </a:r>
            <a:r>
              <a:rPr lang="en-US" sz="2600" dirty="0">
                <a:solidFill>
                  <a:schemeClr val="bg1"/>
                </a:solidFill>
              </a:rPr>
              <a:t>to engage with community volunteers involved in the HLF </a:t>
            </a:r>
            <a:r>
              <a:rPr lang="en-US" sz="2600">
                <a:solidFill>
                  <a:schemeClr val="bg1"/>
                </a:solidFill>
              </a:rPr>
              <a:t>project</a:t>
            </a:r>
            <a:r>
              <a:rPr lang="en-US" sz="2600" smtClean="0">
                <a:solidFill>
                  <a:schemeClr val="bg1"/>
                </a:solidFill>
              </a:rPr>
              <a:t>.” </a:t>
            </a:r>
            <a:endParaRPr lang="en-GB" sz="2600">
              <a:solidFill>
                <a:schemeClr val="bg1"/>
              </a:solidFill>
            </a:endParaRPr>
          </a:p>
        </p:txBody>
      </p:sp>
    </p:spTree>
    <p:extLst>
      <p:ext uri="{BB962C8B-B14F-4D97-AF65-F5344CB8AC3E}">
        <p14:creationId xmlns:p14="http://schemas.microsoft.com/office/powerpoint/2010/main" val="24450584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B3037"/>
        </a:solidFill>
        <a:effectLst/>
      </p:bgPr>
    </p:bg>
    <p:spTree>
      <p:nvGrpSpPr>
        <p:cNvPr id="1" name=""/>
        <p:cNvGrpSpPr/>
        <p:nvPr/>
      </p:nvGrpSpPr>
      <p:grpSpPr>
        <a:xfrm>
          <a:off x="0" y="0"/>
          <a:ext cx="0" cy="0"/>
          <a:chOff x="0" y="0"/>
          <a:chExt cx="0" cy="0"/>
        </a:xfrm>
      </p:grpSpPr>
      <p:sp>
        <p:nvSpPr>
          <p:cNvPr id="4" name="Rectangle 3"/>
          <p:cNvSpPr/>
          <p:nvPr/>
        </p:nvSpPr>
        <p:spPr>
          <a:xfrm>
            <a:off x="486461" y="2804615"/>
            <a:ext cx="4543246" cy="3539430"/>
          </a:xfrm>
          <a:prstGeom prst="rect">
            <a:avLst/>
          </a:prstGeom>
        </p:spPr>
        <p:txBody>
          <a:bodyPr wrap="square">
            <a:spAutoFit/>
          </a:bodyPr>
          <a:lstStyle/>
          <a:p>
            <a:pPr algn="just"/>
            <a:r>
              <a:rPr lang="en-US" sz="2400" dirty="0" smtClean="0">
                <a:solidFill>
                  <a:schemeClr val="bg1"/>
                </a:solidFill>
              </a:rPr>
              <a:t>Blogging and </a:t>
            </a:r>
            <a:r>
              <a:rPr lang="en-US" sz="2400" dirty="0">
                <a:solidFill>
                  <a:schemeClr val="bg1"/>
                </a:solidFill>
              </a:rPr>
              <a:t>other activities to communicate about the project amongst relevant networks and wider </a:t>
            </a:r>
            <a:r>
              <a:rPr lang="en-US" sz="2400" dirty="0" smtClean="0">
                <a:solidFill>
                  <a:schemeClr val="bg1"/>
                </a:solidFill>
              </a:rPr>
              <a:t>communities</a:t>
            </a:r>
            <a:r>
              <a:rPr lang="en-US" sz="2400" dirty="0">
                <a:solidFill>
                  <a:schemeClr val="bg1"/>
                </a:solidFill>
              </a:rPr>
              <a:t>.</a:t>
            </a:r>
          </a:p>
          <a:p>
            <a:pPr algn="just"/>
            <a:endParaRPr lang="en-US" sz="3200" dirty="0">
              <a:solidFill>
                <a:schemeClr val="bg1"/>
              </a:solidFill>
            </a:endParaRPr>
          </a:p>
          <a:p>
            <a:pPr algn="just"/>
            <a:r>
              <a:rPr lang="en-US" sz="2400" dirty="0" smtClean="0">
                <a:solidFill>
                  <a:schemeClr val="bg1"/>
                </a:solidFill>
              </a:rPr>
              <a:t>Delivery two workshops, in </a:t>
            </a:r>
            <a:r>
              <a:rPr lang="en-US" sz="2400" dirty="0">
                <a:solidFill>
                  <a:schemeClr val="bg1"/>
                </a:solidFill>
              </a:rPr>
              <a:t>collaboration </a:t>
            </a:r>
            <a:r>
              <a:rPr lang="en-US" sz="2400" dirty="0" smtClean="0">
                <a:solidFill>
                  <a:schemeClr val="bg1"/>
                </a:solidFill>
              </a:rPr>
              <a:t>with HLF </a:t>
            </a:r>
            <a:r>
              <a:rPr lang="en-US" sz="2400" dirty="0">
                <a:solidFill>
                  <a:schemeClr val="bg1"/>
                </a:solidFill>
              </a:rPr>
              <a:t>project </a:t>
            </a:r>
            <a:r>
              <a:rPr lang="en-US" sz="2400" dirty="0" smtClean="0">
                <a:solidFill>
                  <a:schemeClr val="bg1"/>
                </a:solidFill>
              </a:rPr>
              <a:t>staff, to </a:t>
            </a:r>
            <a:r>
              <a:rPr lang="en-US" sz="2400" dirty="0">
                <a:solidFill>
                  <a:schemeClr val="bg1"/>
                </a:solidFill>
              </a:rPr>
              <a:t>introduce the collection to academics and researchers</a:t>
            </a:r>
            <a:r>
              <a:rPr lang="en-US" sz="2400" dirty="0" smtClean="0">
                <a:solidFill>
                  <a:schemeClr val="bg1"/>
                </a:solidFill>
              </a:rPr>
              <a:t>.</a:t>
            </a:r>
            <a:endParaRPr lang="en-US" sz="2400" dirty="0">
              <a:solidFill>
                <a:schemeClr val="bg1"/>
              </a:solidFill>
            </a:endParaRPr>
          </a:p>
        </p:txBody>
      </p:sp>
      <p:sp>
        <p:nvSpPr>
          <p:cNvPr id="5" name="Rectangle 4"/>
          <p:cNvSpPr/>
          <p:nvPr/>
        </p:nvSpPr>
        <p:spPr>
          <a:xfrm>
            <a:off x="0" y="203069"/>
            <a:ext cx="5516169" cy="2087592"/>
          </a:xfrm>
          <a:prstGeom prst="rect">
            <a:avLst/>
          </a:prstGeom>
          <a:solidFill>
            <a:srgbClr val="7B3037"/>
          </a:solidFill>
          <a:ln>
            <a:solidFill>
              <a:srgbClr val="7B3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smtClean="0">
                <a:solidFill>
                  <a:schemeClr val="bg1"/>
                </a:solidFill>
              </a:rPr>
              <a:t>Communication &amp; Engagement Activity</a:t>
            </a:r>
            <a:endParaRPr lang="en-GB" sz="4400" b="1" dirty="0">
              <a:solidFill>
                <a:schemeClr val="bg1"/>
              </a:solidFill>
            </a:endParaRPr>
          </a:p>
        </p:txBody>
      </p:sp>
      <p:pic>
        <p:nvPicPr>
          <p:cNvPr id="6" name="Picture 5"/>
          <p:cNvPicPr>
            <a:picLocks noChangeAspect="1"/>
          </p:cNvPicPr>
          <p:nvPr/>
        </p:nvPicPr>
        <p:blipFill rotWithShape="1">
          <a:blip r:embed="rId3"/>
          <a:srcRect l="1970" t="1761"/>
          <a:stretch/>
        </p:blipFill>
        <p:spPr>
          <a:xfrm>
            <a:off x="5348635" y="0"/>
            <a:ext cx="6843366" cy="6858000"/>
          </a:xfrm>
          <a:prstGeom prst="rect">
            <a:avLst/>
          </a:prstGeom>
        </p:spPr>
      </p:pic>
    </p:spTree>
    <p:extLst>
      <p:ext uri="{BB962C8B-B14F-4D97-AF65-F5344CB8AC3E}">
        <p14:creationId xmlns:p14="http://schemas.microsoft.com/office/powerpoint/2010/main" val="19261077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92067"/>
            <a:ext cx="12192000" cy="1325563"/>
          </a:xfrm>
        </p:spPr>
        <p:txBody>
          <a:bodyPr>
            <a:noAutofit/>
          </a:bodyPr>
          <a:lstStyle/>
          <a:p>
            <a:pPr algn="ctr"/>
            <a:r>
              <a:rPr lang="en-GB" sz="9500" b="1" dirty="0" smtClean="0">
                <a:solidFill>
                  <a:schemeClr val="accent6">
                    <a:lumMod val="50000"/>
                  </a:schemeClr>
                </a:solidFill>
              </a:rPr>
              <a:t>Post Project Review</a:t>
            </a:r>
            <a:endParaRPr lang="en-GB" sz="9500" b="1" dirty="0">
              <a:solidFill>
                <a:schemeClr val="accent6">
                  <a:lumMod val="50000"/>
                </a:schemeClr>
              </a:solidFill>
            </a:endParaRPr>
          </a:p>
        </p:txBody>
      </p:sp>
      <p:grpSp>
        <p:nvGrpSpPr>
          <p:cNvPr id="7" name="Group 6"/>
          <p:cNvGrpSpPr/>
          <p:nvPr/>
        </p:nvGrpSpPr>
        <p:grpSpPr>
          <a:xfrm>
            <a:off x="0" y="0"/>
            <a:ext cx="12192000" cy="3567289"/>
            <a:chOff x="0" y="0"/>
            <a:chExt cx="12192000" cy="3567289"/>
          </a:xfrm>
        </p:grpSpPr>
        <p:pic>
          <p:nvPicPr>
            <p:cNvPr id="4" name="Picture 3"/>
            <p:cNvPicPr>
              <a:picLocks noChangeAspect="1"/>
            </p:cNvPicPr>
            <p:nvPr/>
          </p:nvPicPr>
          <p:blipFill>
            <a:blip r:embed="rId2"/>
            <a:stretch>
              <a:fillRect/>
            </a:stretch>
          </p:blipFill>
          <p:spPr>
            <a:xfrm>
              <a:off x="0" y="0"/>
              <a:ext cx="12192000" cy="3567289"/>
            </a:xfrm>
            <a:prstGeom prst="rect">
              <a:avLst/>
            </a:prstGeom>
          </p:spPr>
        </p:pic>
        <p:sp>
          <p:nvSpPr>
            <p:cNvPr id="6" name="TextBox 5"/>
            <p:cNvSpPr txBox="1"/>
            <p:nvPr/>
          </p:nvSpPr>
          <p:spPr>
            <a:xfrm>
              <a:off x="0" y="3205491"/>
              <a:ext cx="2208363" cy="338554"/>
            </a:xfrm>
            <a:prstGeom prst="rect">
              <a:avLst/>
            </a:prstGeom>
            <a:noFill/>
          </p:spPr>
          <p:txBody>
            <a:bodyPr wrap="square" rtlCol="0">
              <a:spAutoFit/>
            </a:bodyPr>
            <a:lstStyle/>
            <a:p>
              <a:r>
                <a:rPr lang="en-GB" sz="1600" dirty="0" smtClean="0">
                  <a:solidFill>
                    <a:schemeClr val="bg1"/>
                  </a:solidFill>
                </a:rPr>
                <a:t>© All rights reserved</a:t>
              </a:r>
              <a:endParaRPr lang="en-GB" sz="1600" dirty="0">
                <a:solidFill>
                  <a:schemeClr val="bg1"/>
                </a:solidFill>
              </a:endParaRPr>
            </a:p>
          </p:txBody>
        </p:sp>
      </p:grpSp>
    </p:spTree>
    <p:extLst>
      <p:ext uri="{BB962C8B-B14F-4D97-AF65-F5344CB8AC3E}">
        <p14:creationId xmlns:p14="http://schemas.microsoft.com/office/powerpoint/2010/main" val="17904318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58423"/>
            <a:ext cx="12192000" cy="875898"/>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smtClean="0">
                <a:solidFill>
                  <a:schemeClr val="accent6">
                    <a:lumMod val="50000"/>
                  </a:schemeClr>
                </a:solidFill>
              </a:rPr>
              <a:t>Actual</a:t>
            </a:r>
            <a:r>
              <a:rPr lang="en-GB" sz="3600" b="1" dirty="0" smtClean="0">
                <a:solidFill>
                  <a:schemeClr val="accent6">
                    <a:lumMod val="50000"/>
                  </a:schemeClr>
                </a:solidFill>
              </a:rPr>
              <a:t> </a:t>
            </a:r>
            <a:r>
              <a:rPr lang="en-GB" sz="3600" b="1" dirty="0" smtClean="0">
                <a:solidFill>
                  <a:schemeClr val="accent6">
                    <a:lumMod val="50000"/>
                  </a:schemeClr>
                </a:solidFill>
              </a:rPr>
              <a:t>Project Timeframe</a:t>
            </a:r>
            <a:endParaRPr lang="en-GB" sz="3600" b="1" dirty="0">
              <a:solidFill>
                <a:schemeClr val="accent6">
                  <a:lumMod val="50000"/>
                </a:schemeClr>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499237868"/>
              </p:ext>
            </p:extLst>
          </p:nvPr>
        </p:nvGraphicFramePr>
        <p:xfrm>
          <a:off x="343649" y="934321"/>
          <a:ext cx="11504701" cy="1090584"/>
        </p:xfrm>
        <a:graphic>
          <a:graphicData uri="http://schemas.openxmlformats.org/drawingml/2006/table">
            <a:tbl>
              <a:tblPr firstRow="1" bandRow="1">
                <a:tableStyleId>{10A1B5D5-9B99-4C35-A422-299274C87663}</a:tableStyleId>
              </a:tblPr>
              <a:tblGrid>
                <a:gridCol w="884977">
                  <a:extLst>
                    <a:ext uri="{9D8B030D-6E8A-4147-A177-3AD203B41FA5}">
                      <a16:colId xmlns:a16="http://schemas.microsoft.com/office/drawing/2014/main" val="601760827"/>
                    </a:ext>
                  </a:extLst>
                </a:gridCol>
                <a:gridCol w="884977">
                  <a:extLst>
                    <a:ext uri="{9D8B030D-6E8A-4147-A177-3AD203B41FA5}">
                      <a16:colId xmlns:a16="http://schemas.microsoft.com/office/drawing/2014/main" val="2077489271"/>
                    </a:ext>
                  </a:extLst>
                </a:gridCol>
                <a:gridCol w="884977">
                  <a:extLst>
                    <a:ext uri="{9D8B030D-6E8A-4147-A177-3AD203B41FA5}">
                      <a16:colId xmlns:a16="http://schemas.microsoft.com/office/drawing/2014/main" val="1299097280"/>
                    </a:ext>
                  </a:extLst>
                </a:gridCol>
                <a:gridCol w="884977">
                  <a:extLst>
                    <a:ext uri="{9D8B030D-6E8A-4147-A177-3AD203B41FA5}">
                      <a16:colId xmlns:a16="http://schemas.microsoft.com/office/drawing/2014/main" val="390909932"/>
                    </a:ext>
                  </a:extLst>
                </a:gridCol>
                <a:gridCol w="884977">
                  <a:extLst>
                    <a:ext uri="{9D8B030D-6E8A-4147-A177-3AD203B41FA5}">
                      <a16:colId xmlns:a16="http://schemas.microsoft.com/office/drawing/2014/main" val="1953451355"/>
                    </a:ext>
                  </a:extLst>
                </a:gridCol>
                <a:gridCol w="884977">
                  <a:extLst>
                    <a:ext uri="{9D8B030D-6E8A-4147-A177-3AD203B41FA5}">
                      <a16:colId xmlns:a16="http://schemas.microsoft.com/office/drawing/2014/main" val="654006022"/>
                    </a:ext>
                  </a:extLst>
                </a:gridCol>
                <a:gridCol w="884977">
                  <a:extLst>
                    <a:ext uri="{9D8B030D-6E8A-4147-A177-3AD203B41FA5}">
                      <a16:colId xmlns:a16="http://schemas.microsoft.com/office/drawing/2014/main" val="1301266139"/>
                    </a:ext>
                  </a:extLst>
                </a:gridCol>
                <a:gridCol w="884977">
                  <a:extLst>
                    <a:ext uri="{9D8B030D-6E8A-4147-A177-3AD203B41FA5}">
                      <a16:colId xmlns:a16="http://schemas.microsoft.com/office/drawing/2014/main" val="896336222"/>
                    </a:ext>
                  </a:extLst>
                </a:gridCol>
                <a:gridCol w="884977">
                  <a:extLst>
                    <a:ext uri="{9D8B030D-6E8A-4147-A177-3AD203B41FA5}">
                      <a16:colId xmlns:a16="http://schemas.microsoft.com/office/drawing/2014/main" val="1987948769"/>
                    </a:ext>
                  </a:extLst>
                </a:gridCol>
                <a:gridCol w="884977">
                  <a:extLst>
                    <a:ext uri="{9D8B030D-6E8A-4147-A177-3AD203B41FA5}">
                      <a16:colId xmlns:a16="http://schemas.microsoft.com/office/drawing/2014/main" val="777987493"/>
                    </a:ext>
                  </a:extLst>
                </a:gridCol>
                <a:gridCol w="884977">
                  <a:extLst>
                    <a:ext uri="{9D8B030D-6E8A-4147-A177-3AD203B41FA5}">
                      <a16:colId xmlns:a16="http://schemas.microsoft.com/office/drawing/2014/main" val="1064970818"/>
                    </a:ext>
                  </a:extLst>
                </a:gridCol>
                <a:gridCol w="884977">
                  <a:extLst>
                    <a:ext uri="{9D8B030D-6E8A-4147-A177-3AD203B41FA5}">
                      <a16:colId xmlns:a16="http://schemas.microsoft.com/office/drawing/2014/main" val="3914027719"/>
                    </a:ext>
                  </a:extLst>
                </a:gridCol>
                <a:gridCol w="884977">
                  <a:extLst>
                    <a:ext uri="{9D8B030D-6E8A-4147-A177-3AD203B41FA5}">
                      <a16:colId xmlns:a16="http://schemas.microsoft.com/office/drawing/2014/main" val="1397484622"/>
                    </a:ext>
                  </a:extLst>
                </a:gridCol>
              </a:tblGrid>
              <a:tr h="519084">
                <a:tc>
                  <a:txBody>
                    <a:bodyPr/>
                    <a:lstStyle/>
                    <a:p>
                      <a:pPr algn="ctr"/>
                      <a:r>
                        <a:rPr lang="en-GB" sz="1200" dirty="0" smtClean="0"/>
                        <a:t>Major</a:t>
                      </a:r>
                    </a:p>
                    <a:p>
                      <a:pPr algn="ctr"/>
                      <a:r>
                        <a:rPr lang="en-GB" sz="1200" baseline="0" dirty="0" smtClean="0"/>
                        <a:t> </a:t>
                      </a:r>
                      <a:r>
                        <a:rPr lang="en-GB" sz="1200" baseline="0" dirty="0" smtClean="0"/>
                        <a:t>Task</a:t>
                      </a:r>
                      <a:endParaRPr lang="en-GB" sz="1200" dirty="0"/>
                    </a:p>
                  </a:txBody>
                  <a:tcPr/>
                </a:tc>
                <a:tc>
                  <a:txBody>
                    <a:bodyPr/>
                    <a:lstStyle/>
                    <a:p>
                      <a:pPr algn="ctr"/>
                      <a:r>
                        <a:rPr lang="en-GB" sz="1200" dirty="0" smtClean="0"/>
                        <a:t>Apr</a:t>
                      </a:r>
                      <a:r>
                        <a:rPr lang="en-GB" sz="1200" baseline="0" dirty="0" smtClean="0"/>
                        <a:t> </a:t>
                      </a:r>
                      <a:endParaRPr lang="en-GB" sz="1200" baseline="0" dirty="0" smtClean="0"/>
                    </a:p>
                    <a:p>
                      <a:pPr algn="ctr"/>
                      <a:r>
                        <a:rPr lang="en-GB" sz="1200" baseline="0" dirty="0" smtClean="0"/>
                        <a:t>2015</a:t>
                      </a:r>
                      <a:endParaRPr lang="en-GB" sz="1200" dirty="0"/>
                    </a:p>
                  </a:txBody>
                  <a:tcPr/>
                </a:tc>
                <a:tc>
                  <a:txBody>
                    <a:bodyPr/>
                    <a:lstStyle/>
                    <a:p>
                      <a:pPr algn="ctr"/>
                      <a:r>
                        <a:rPr lang="en-GB" sz="1200" dirty="0" smtClean="0"/>
                        <a:t>May </a:t>
                      </a:r>
                      <a:endParaRPr lang="en-GB" sz="1200" dirty="0" smtClean="0"/>
                    </a:p>
                    <a:p>
                      <a:pPr algn="ctr"/>
                      <a:r>
                        <a:rPr lang="en-GB" sz="1200" dirty="0" smtClean="0"/>
                        <a:t>2015</a:t>
                      </a:r>
                      <a:endParaRPr lang="en-GB" sz="1200" dirty="0"/>
                    </a:p>
                  </a:txBody>
                  <a:tcPr/>
                </a:tc>
                <a:tc>
                  <a:txBody>
                    <a:bodyPr/>
                    <a:lstStyle/>
                    <a:p>
                      <a:pPr algn="ctr"/>
                      <a:r>
                        <a:rPr lang="en-GB" sz="1200" dirty="0" smtClean="0"/>
                        <a:t>Jun </a:t>
                      </a:r>
                      <a:endParaRPr lang="en-GB" sz="1200" dirty="0" smtClean="0"/>
                    </a:p>
                    <a:p>
                      <a:pPr algn="ctr"/>
                      <a:r>
                        <a:rPr lang="en-GB" sz="1200" dirty="0" smtClean="0"/>
                        <a:t>2015</a:t>
                      </a:r>
                      <a:endParaRPr lang="en-GB" sz="1200" dirty="0"/>
                    </a:p>
                  </a:txBody>
                  <a:tcPr/>
                </a:tc>
                <a:tc>
                  <a:txBody>
                    <a:bodyPr/>
                    <a:lstStyle/>
                    <a:p>
                      <a:pPr algn="ctr"/>
                      <a:r>
                        <a:rPr lang="en-GB" sz="1200" dirty="0" smtClean="0"/>
                        <a:t>July </a:t>
                      </a:r>
                      <a:endParaRPr lang="en-GB" sz="1200" dirty="0" smtClean="0"/>
                    </a:p>
                    <a:p>
                      <a:pPr algn="ctr"/>
                      <a:r>
                        <a:rPr lang="en-GB" sz="1200" dirty="0" smtClean="0"/>
                        <a:t>2015</a:t>
                      </a:r>
                      <a:endParaRPr lang="en-GB" sz="1200" dirty="0"/>
                    </a:p>
                  </a:txBody>
                  <a:tcPr/>
                </a:tc>
                <a:tc>
                  <a:txBody>
                    <a:bodyPr/>
                    <a:lstStyle/>
                    <a:p>
                      <a:pPr algn="ctr"/>
                      <a:r>
                        <a:rPr lang="en-GB" sz="1200" dirty="0" smtClean="0"/>
                        <a:t>Aug </a:t>
                      </a:r>
                      <a:endParaRPr lang="en-GB" sz="1200" dirty="0" smtClean="0"/>
                    </a:p>
                    <a:p>
                      <a:pPr algn="ctr"/>
                      <a:r>
                        <a:rPr lang="en-GB" sz="1200" dirty="0" smtClean="0"/>
                        <a:t>2015</a:t>
                      </a:r>
                      <a:endParaRPr lang="en-GB" sz="1200" dirty="0"/>
                    </a:p>
                  </a:txBody>
                  <a:tcPr/>
                </a:tc>
                <a:tc>
                  <a:txBody>
                    <a:bodyPr/>
                    <a:lstStyle/>
                    <a:p>
                      <a:pPr algn="ctr"/>
                      <a:r>
                        <a:rPr lang="en-GB" sz="1200" dirty="0" smtClean="0"/>
                        <a:t>Sept</a:t>
                      </a:r>
                      <a:r>
                        <a:rPr lang="en-GB" sz="1200" baseline="0" dirty="0" smtClean="0"/>
                        <a:t> </a:t>
                      </a:r>
                      <a:endParaRPr lang="en-GB" sz="1200" baseline="0" dirty="0" smtClean="0"/>
                    </a:p>
                    <a:p>
                      <a:pPr algn="ctr"/>
                      <a:r>
                        <a:rPr lang="en-GB" sz="1200" baseline="0" dirty="0" smtClean="0"/>
                        <a:t>2015</a:t>
                      </a:r>
                      <a:endParaRPr lang="en-GB" sz="1200" dirty="0"/>
                    </a:p>
                  </a:txBody>
                  <a:tcPr/>
                </a:tc>
                <a:tc>
                  <a:txBody>
                    <a:bodyPr/>
                    <a:lstStyle/>
                    <a:p>
                      <a:pPr algn="ctr"/>
                      <a:r>
                        <a:rPr lang="en-GB" sz="1200" dirty="0" smtClean="0"/>
                        <a:t>Oct</a:t>
                      </a:r>
                      <a:r>
                        <a:rPr lang="en-GB" sz="1200" baseline="0" dirty="0" smtClean="0"/>
                        <a:t> </a:t>
                      </a:r>
                      <a:endParaRPr lang="en-GB" sz="1200" baseline="0" dirty="0" smtClean="0"/>
                    </a:p>
                    <a:p>
                      <a:pPr algn="ctr"/>
                      <a:r>
                        <a:rPr lang="en-GB" sz="1200" baseline="0" dirty="0" smtClean="0"/>
                        <a:t>2015</a:t>
                      </a:r>
                      <a:endParaRPr lang="en-GB" sz="1200" dirty="0"/>
                    </a:p>
                  </a:txBody>
                  <a:tcPr/>
                </a:tc>
                <a:tc>
                  <a:txBody>
                    <a:bodyPr/>
                    <a:lstStyle/>
                    <a:p>
                      <a:pPr algn="ctr"/>
                      <a:r>
                        <a:rPr lang="en-GB" sz="1200" dirty="0" smtClean="0"/>
                        <a:t>Nov </a:t>
                      </a:r>
                      <a:endParaRPr lang="en-GB" sz="1200" dirty="0" smtClean="0"/>
                    </a:p>
                    <a:p>
                      <a:pPr algn="ctr"/>
                      <a:r>
                        <a:rPr lang="en-GB" sz="1200" dirty="0" smtClean="0"/>
                        <a:t>2015</a:t>
                      </a:r>
                      <a:endParaRPr lang="en-GB" sz="1200" dirty="0"/>
                    </a:p>
                  </a:txBody>
                  <a:tcPr/>
                </a:tc>
                <a:tc>
                  <a:txBody>
                    <a:bodyPr/>
                    <a:lstStyle/>
                    <a:p>
                      <a:pPr algn="ctr"/>
                      <a:r>
                        <a:rPr lang="en-GB" sz="1200" dirty="0" smtClean="0"/>
                        <a:t>Dec </a:t>
                      </a:r>
                      <a:endParaRPr lang="en-GB" sz="1200" dirty="0" smtClean="0"/>
                    </a:p>
                    <a:p>
                      <a:pPr algn="ctr"/>
                      <a:r>
                        <a:rPr lang="en-GB" sz="1200" dirty="0" smtClean="0"/>
                        <a:t>2015</a:t>
                      </a:r>
                      <a:endParaRPr lang="en-GB" sz="1200" dirty="0"/>
                    </a:p>
                  </a:txBody>
                  <a:tcPr/>
                </a:tc>
                <a:tc>
                  <a:txBody>
                    <a:bodyPr/>
                    <a:lstStyle/>
                    <a:p>
                      <a:pPr algn="ctr"/>
                      <a:r>
                        <a:rPr lang="en-GB" sz="1200" dirty="0" smtClean="0"/>
                        <a:t>Jan </a:t>
                      </a:r>
                      <a:endParaRPr lang="en-GB" sz="1200" dirty="0" smtClean="0"/>
                    </a:p>
                    <a:p>
                      <a:pPr algn="ctr"/>
                      <a:r>
                        <a:rPr lang="en-GB" sz="1200" dirty="0" smtClean="0"/>
                        <a:t>2016</a:t>
                      </a:r>
                      <a:endParaRPr lang="en-GB" sz="1200" dirty="0"/>
                    </a:p>
                  </a:txBody>
                  <a:tcPr/>
                </a:tc>
                <a:tc>
                  <a:txBody>
                    <a:bodyPr/>
                    <a:lstStyle/>
                    <a:p>
                      <a:pPr algn="ctr"/>
                      <a:r>
                        <a:rPr lang="en-GB" sz="1200" dirty="0" smtClean="0"/>
                        <a:t>Feb </a:t>
                      </a:r>
                    </a:p>
                    <a:p>
                      <a:pPr algn="ctr"/>
                      <a:r>
                        <a:rPr lang="en-GB" sz="1200" dirty="0" smtClean="0"/>
                        <a:t>2016</a:t>
                      </a:r>
                      <a:endParaRPr lang="en-GB" sz="1200" dirty="0"/>
                    </a:p>
                  </a:txBody>
                  <a:tcPr/>
                </a:tc>
                <a:tc>
                  <a:txBody>
                    <a:bodyPr/>
                    <a:lstStyle/>
                    <a:p>
                      <a:pPr algn="ctr"/>
                      <a:r>
                        <a:rPr lang="en-GB" sz="1200" dirty="0" smtClean="0"/>
                        <a:t>Mar</a:t>
                      </a:r>
                    </a:p>
                    <a:p>
                      <a:pPr algn="ctr"/>
                      <a:r>
                        <a:rPr lang="en-GB" sz="1200" dirty="0" smtClean="0"/>
                        <a:t>2016</a:t>
                      </a:r>
                      <a:endParaRPr lang="en-GB" sz="1200" dirty="0"/>
                    </a:p>
                  </a:txBody>
                  <a:tcPr/>
                </a:tc>
                <a:extLst>
                  <a:ext uri="{0D108BD9-81ED-4DB2-BD59-A6C34878D82A}">
                    <a16:rowId xmlns:a16="http://schemas.microsoft.com/office/drawing/2014/main" val="1278344179"/>
                  </a:ext>
                </a:extLst>
              </a:tr>
              <a:tr h="464444">
                <a:tc>
                  <a:txBody>
                    <a:bodyPr/>
                    <a:lstStyle/>
                    <a:p>
                      <a:pPr algn="ctr"/>
                      <a:r>
                        <a:rPr lang="en-GB" sz="1050" dirty="0" smtClean="0"/>
                        <a:t>Catalogue pre 1901 volumes</a:t>
                      </a:r>
                      <a:endParaRPr lang="en-GB" sz="1050" b="1" dirty="0"/>
                    </a:p>
                  </a:txBody>
                  <a:tcPr/>
                </a:tc>
                <a:tc>
                  <a:txBody>
                    <a:bodyPr/>
                    <a:lstStyle/>
                    <a:p>
                      <a:pPr algn="ctr"/>
                      <a:r>
                        <a:rPr lang="en-GB" sz="2400" dirty="0" smtClean="0"/>
                        <a:t>▪</a:t>
                      </a:r>
                      <a:endParaRPr lang="en-GB" sz="2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smtClean="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smtClean="0">
                          <a:ln>
                            <a:noFill/>
                          </a:ln>
                          <a:effectLst/>
                          <a:uLnTx/>
                          <a:uFillTx/>
                        </a:rPr>
                        <a:t>▪</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smtClean="0">
                          <a:ln>
                            <a:noFill/>
                          </a:ln>
                          <a:effectLst/>
                          <a:uLnTx/>
                          <a:uFillTx/>
                        </a:rPr>
                        <a:t>▪</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smtClean="0">
                          <a:ln>
                            <a:noFill/>
                          </a:ln>
                          <a:effectLst/>
                          <a:uLnTx/>
                          <a:uFillTx/>
                        </a:rPr>
                        <a:t>▪</a:t>
                      </a:r>
                      <a:endParaRPr kumimoji="0" lang="en-GB" sz="24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smtClean="0">
                          <a:ln>
                            <a:noFill/>
                          </a:ln>
                          <a:effectLst/>
                          <a:uLnTx/>
                          <a:uFillTx/>
                        </a:rPr>
                        <a:t>▪</a:t>
                      </a:r>
                      <a:endParaRPr kumimoji="0" lang="en-GB" sz="24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smtClean="0">
                          <a:ln>
                            <a:noFill/>
                          </a:ln>
                          <a:effectLst/>
                          <a:uLnTx/>
                          <a:uFillTx/>
                        </a:rPr>
                        <a:t>▪</a:t>
                      </a:r>
                      <a:endParaRPr kumimoji="0" lang="en-GB" sz="24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smtClean="0">
                          <a:ln>
                            <a:noFill/>
                          </a:ln>
                          <a:effectLst/>
                          <a:uLnTx/>
                          <a:uFillTx/>
                        </a:rPr>
                        <a:t>▪</a:t>
                      </a:r>
                      <a:endParaRPr kumimoji="0" lang="en-GB" sz="24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smtClean="0">
                          <a:ln>
                            <a:noFill/>
                          </a:ln>
                          <a:effectLst/>
                          <a:uLnTx/>
                          <a:uFillTx/>
                        </a:rPr>
                        <a:t>▪</a:t>
                      </a:r>
                      <a:endParaRPr kumimoji="0" lang="en-GB" sz="24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smtClean="0">
                          <a:ln>
                            <a:noFill/>
                          </a:ln>
                          <a:effectLst/>
                          <a:uLnTx/>
                          <a:uFillTx/>
                        </a:rPr>
                        <a:t>▪</a:t>
                      </a:r>
                      <a:endParaRPr kumimoji="0" lang="en-GB" sz="24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smtClean="0">
                          <a:ln>
                            <a:noFill/>
                          </a:ln>
                          <a:effectLst/>
                          <a:uLnTx/>
                          <a:uFillTx/>
                        </a:rPr>
                        <a:t>▪</a:t>
                      </a:r>
                      <a:endParaRPr kumimoji="0" lang="en-GB" sz="24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smtClean="0">
                          <a:ln>
                            <a:noFill/>
                          </a:ln>
                          <a:effectLst/>
                          <a:uLnTx/>
                          <a:uFillTx/>
                        </a:rPr>
                        <a:t>▪</a:t>
                      </a:r>
                      <a:endParaRPr kumimoji="0" lang="en-GB" sz="2400" b="0" i="0" u="none" strike="noStrike" kern="1200" cap="none" spc="0" normalizeH="0" baseline="0" noProof="0" dirty="0" smtClean="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4008501178"/>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538635511"/>
              </p:ext>
            </p:extLst>
          </p:nvPr>
        </p:nvGraphicFramePr>
        <p:xfrm>
          <a:off x="343647" y="2141775"/>
          <a:ext cx="11504701" cy="1113444"/>
        </p:xfrm>
        <a:graphic>
          <a:graphicData uri="http://schemas.openxmlformats.org/drawingml/2006/table">
            <a:tbl>
              <a:tblPr firstRow="1" bandRow="1">
                <a:tableStyleId>{10A1B5D5-9B99-4C35-A422-299274C87663}</a:tableStyleId>
              </a:tblPr>
              <a:tblGrid>
                <a:gridCol w="884977">
                  <a:extLst>
                    <a:ext uri="{9D8B030D-6E8A-4147-A177-3AD203B41FA5}">
                      <a16:colId xmlns:a16="http://schemas.microsoft.com/office/drawing/2014/main" val="601760827"/>
                    </a:ext>
                  </a:extLst>
                </a:gridCol>
                <a:gridCol w="884977">
                  <a:extLst>
                    <a:ext uri="{9D8B030D-6E8A-4147-A177-3AD203B41FA5}">
                      <a16:colId xmlns:a16="http://schemas.microsoft.com/office/drawing/2014/main" val="2077489271"/>
                    </a:ext>
                  </a:extLst>
                </a:gridCol>
                <a:gridCol w="884977">
                  <a:extLst>
                    <a:ext uri="{9D8B030D-6E8A-4147-A177-3AD203B41FA5}">
                      <a16:colId xmlns:a16="http://schemas.microsoft.com/office/drawing/2014/main" val="1299097280"/>
                    </a:ext>
                  </a:extLst>
                </a:gridCol>
                <a:gridCol w="884977">
                  <a:extLst>
                    <a:ext uri="{9D8B030D-6E8A-4147-A177-3AD203B41FA5}">
                      <a16:colId xmlns:a16="http://schemas.microsoft.com/office/drawing/2014/main" val="390909932"/>
                    </a:ext>
                  </a:extLst>
                </a:gridCol>
                <a:gridCol w="884977">
                  <a:extLst>
                    <a:ext uri="{9D8B030D-6E8A-4147-A177-3AD203B41FA5}">
                      <a16:colId xmlns:a16="http://schemas.microsoft.com/office/drawing/2014/main" val="1953451355"/>
                    </a:ext>
                  </a:extLst>
                </a:gridCol>
                <a:gridCol w="884977">
                  <a:extLst>
                    <a:ext uri="{9D8B030D-6E8A-4147-A177-3AD203B41FA5}">
                      <a16:colId xmlns:a16="http://schemas.microsoft.com/office/drawing/2014/main" val="654006022"/>
                    </a:ext>
                  </a:extLst>
                </a:gridCol>
                <a:gridCol w="884977">
                  <a:extLst>
                    <a:ext uri="{9D8B030D-6E8A-4147-A177-3AD203B41FA5}">
                      <a16:colId xmlns:a16="http://schemas.microsoft.com/office/drawing/2014/main" val="1301266139"/>
                    </a:ext>
                  </a:extLst>
                </a:gridCol>
                <a:gridCol w="884977">
                  <a:extLst>
                    <a:ext uri="{9D8B030D-6E8A-4147-A177-3AD203B41FA5}">
                      <a16:colId xmlns:a16="http://schemas.microsoft.com/office/drawing/2014/main" val="896336222"/>
                    </a:ext>
                  </a:extLst>
                </a:gridCol>
                <a:gridCol w="884977">
                  <a:extLst>
                    <a:ext uri="{9D8B030D-6E8A-4147-A177-3AD203B41FA5}">
                      <a16:colId xmlns:a16="http://schemas.microsoft.com/office/drawing/2014/main" val="1987948769"/>
                    </a:ext>
                  </a:extLst>
                </a:gridCol>
                <a:gridCol w="884977">
                  <a:extLst>
                    <a:ext uri="{9D8B030D-6E8A-4147-A177-3AD203B41FA5}">
                      <a16:colId xmlns:a16="http://schemas.microsoft.com/office/drawing/2014/main" val="777987493"/>
                    </a:ext>
                  </a:extLst>
                </a:gridCol>
                <a:gridCol w="884977">
                  <a:extLst>
                    <a:ext uri="{9D8B030D-6E8A-4147-A177-3AD203B41FA5}">
                      <a16:colId xmlns:a16="http://schemas.microsoft.com/office/drawing/2014/main" val="1064970818"/>
                    </a:ext>
                  </a:extLst>
                </a:gridCol>
                <a:gridCol w="884977">
                  <a:extLst>
                    <a:ext uri="{9D8B030D-6E8A-4147-A177-3AD203B41FA5}">
                      <a16:colId xmlns:a16="http://schemas.microsoft.com/office/drawing/2014/main" val="1344784091"/>
                    </a:ext>
                  </a:extLst>
                </a:gridCol>
                <a:gridCol w="884977">
                  <a:extLst>
                    <a:ext uri="{9D8B030D-6E8A-4147-A177-3AD203B41FA5}">
                      <a16:colId xmlns:a16="http://schemas.microsoft.com/office/drawing/2014/main" val="1396589913"/>
                    </a:ext>
                  </a:extLst>
                </a:gridCol>
              </a:tblGrid>
              <a:tr h="519084">
                <a:tc>
                  <a:txBody>
                    <a:bodyPr/>
                    <a:lstStyle/>
                    <a:p>
                      <a:pPr algn="ctr"/>
                      <a:r>
                        <a:rPr lang="en-GB" sz="1200" dirty="0" smtClean="0"/>
                        <a:t>Major</a:t>
                      </a:r>
                      <a:r>
                        <a:rPr lang="en-GB" sz="1200" baseline="0" dirty="0" smtClean="0"/>
                        <a:t> </a:t>
                      </a:r>
                      <a:endParaRPr lang="en-GB" sz="1200" baseline="0" dirty="0" smtClean="0"/>
                    </a:p>
                    <a:p>
                      <a:pPr algn="ctr"/>
                      <a:r>
                        <a:rPr lang="en-GB" sz="1200" baseline="0" dirty="0" smtClean="0"/>
                        <a:t>Task</a:t>
                      </a:r>
                      <a:endParaRPr lang="en-GB" sz="1200" dirty="0"/>
                    </a:p>
                  </a:txBody>
                  <a:tcPr/>
                </a:tc>
                <a:tc>
                  <a:txBody>
                    <a:bodyPr/>
                    <a:lstStyle/>
                    <a:p>
                      <a:pPr algn="ctr"/>
                      <a:r>
                        <a:rPr lang="en-GB" sz="1200" dirty="0" smtClean="0"/>
                        <a:t>Apr</a:t>
                      </a:r>
                      <a:r>
                        <a:rPr lang="en-GB" sz="1200" baseline="0" dirty="0" smtClean="0"/>
                        <a:t> </a:t>
                      </a:r>
                      <a:endParaRPr lang="en-GB" sz="1200" baseline="0" dirty="0" smtClean="0"/>
                    </a:p>
                    <a:p>
                      <a:pPr algn="ctr"/>
                      <a:r>
                        <a:rPr lang="en-GB" sz="1200" baseline="0" dirty="0" smtClean="0"/>
                        <a:t>2016</a:t>
                      </a:r>
                      <a:endParaRPr lang="en-GB" sz="1200" dirty="0"/>
                    </a:p>
                  </a:txBody>
                  <a:tcPr/>
                </a:tc>
                <a:tc>
                  <a:txBody>
                    <a:bodyPr/>
                    <a:lstStyle/>
                    <a:p>
                      <a:pPr algn="ctr"/>
                      <a:r>
                        <a:rPr lang="en-GB" sz="1200" dirty="0" smtClean="0"/>
                        <a:t>May </a:t>
                      </a:r>
                      <a:endParaRPr lang="en-GB" sz="1200" dirty="0" smtClean="0"/>
                    </a:p>
                    <a:p>
                      <a:pPr algn="ctr"/>
                      <a:r>
                        <a:rPr lang="en-GB" sz="1200" dirty="0" smtClean="0"/>
                        <a:t>2016</a:t>
                      </a:r>
                      <a:endParaRPr lang="en-GB" sz="1200" dirty="0"/>
                    </a:p>
                  </a:txBody>
                  <a:tcPr/>
                </a:tc>
                <a:tc>
                  <a:txBody>
                    <a:bodyPr/>
                    <a:lstStyle/>
                    <a:p>
                      <a:pPr algn="ctr"/>
                      <a:r>
                        <a:rPr lang="en-GB" sz="1200" dirty="0" smtClean="0"/>
                        <a:t>Jun </a:t>
                      </a:r>
                      <a:endParaRPr lang="en-GB" sz="1200" dirty="0" smtClean="0"/>
                    </a:p>
                    <a:p>
                      <a:pPr algn="ctr"/>
                      <a:r>
                        <a:rPr lang="en-GB" sz="1200" dirty="0" smtClean="0"/>
                        <a:t>2016</a:t>
                      </a:r>
                      <a:endParaRPr lang="en-GB" sz="1200" dirty="0"/>
                    </a:p>
                  </a:txBody>
                  <a:tcPr/>
                </a:tc>
                <a:tc>
                  <a:txBody>
                    <a:bodyPr/>
                    <a:lstStyle/>
                    <a:p>
                      <a:pPr algn="ctr"/>
                      <a:r>
                        <a:rPr lang="en-GB" sz="1200" dirty="0" smtClean="0"/>
                        <a:t>July </a:t>
                      </a:r>
                      <a:endParaRPr lang="en-GB" sz="1200" dirty="0" smtClean="0"/>
                    </a:p>
                    <a:p>
                      <a:pPr algn="ctr"/>
                      <a:r>
                        <a:rPr lang="en-GB" sz="1200" dirty="0" smtClean="0"/>
                        <a:t>2016</a:t>
                      </a:r>
                      <a:endParaRPr lang="en-GB" sz="1200" dirty="0"/>
                    </a:p>
                  </a:txBody>
                  <a:tcPr/>
                </a:tc>
                <a:tc>
                  <a:txBody>
                    <a:bodyPr/>
                    <a:lstStyle/>
                    <a:p>
                      <a:pPr algn="ctr"/>
                      <a:r>
                        <a:rPr lang="en-GB" sz="1200" dirty="0" smtClean="0"/>
                        <a:t>Aug </a:t>
                      </a:r>
                      <a:endParaRPr lang="en-GB" sz="1200" dirty="0" smtClean="0"/>
                    </a:p>
                    <a:p>
                      <a:pPr algn="ctr"/>
                      <a:r>
                        <a:rPr lang="en-GB" sz="1200" dirty="0" smtClean="0"/>
                        <a:t>2016</a:t>
                      </a:r>
                      <a:endParaRPr lang="en-GB" sz="1200" dirty="0"/>
                    </a:p>
                  </a:txBody>
                  <a:tcPr/>
                </a:tc>
                <a:tc>
                  <a:txBody>
                    <a:bodyPr/>
                    <a:lstStyle/>
                    <a:p>
                      <a:pPr algn="ctr"/>
                      <a:r>
                        <a:rPr lang="en-GB" sz="1200" dirty="0" smtClean="0"/>
                        <a:t>Sept</a:t>
                      </a:r>
                      <a:r>
                        <a:rPr lang="en-GB" sz="1200" baseline="0" dirty="0" smtClean="0"/>
                        <a:t> </a:t>
                      </a:r>
                      <a:endParaRPr lang="en-GB" sz="1200" baseline="0" dirty="0" smtClean="0"/>
                    </a:p>
                    <a:p>
                      <a:pPr algn="ctr"/>
                      <a:r>
                        <a:rPr lang="en-GB" sz="1200" baseline="0" dirty="0" smtClean="0"/>
                        <a:t>2016</a:t>
                      </a:r>
                      <a:endParaRPr lang="en-GB" sz="1200" dirty="0"/>
                    </a:p>
                  </a:txBody>
                  <a:tcPr/>
                </a:tc>
                <a:tc>
                  <a:txBody>
                    <a:bodyPr/>
                    <a:lstStyle/>
                    <a:p>
                      <a:pPr algn="ctr"/>
                      <a:r>
                        <a:rPr lang="en-GB" sz="1200" dirty="0" smtClean="0"/>
                        <a:t>Oct</a:t>
                      </a:r>
                      <a:r>
                        <a:rPr lang="en-GB" sz="1200" baseline="0" dirty="0" smtClean="0"/>
                        <a:t> </a:t>
                      </a:r>
                      <a:endParaRPr lang="en-GB" sz="1200" baseline="0" dirty="0" smtClean="0"/>
                    </a:p>
                    <a:p>
                      <a:pPr algn="ctr"/>
                      <a:r>
                        <a:rPr lang="en-GB" sz="1200" baseline="0" dirty="0" smtClean="0"/>
                        <a:t>2016</a:t>
                      </a:r>
                      <a:endParaRPr lang="en-GB" sz="1200" dirty="0"/>
                    </a:p>
                  </a:txBody>
                  <a:tcPr/>
                </a:tc>
                <a:tc>
                  <a:txBody>
                    <a:bodyPr/>
                    <a:lstStyle/>
                    <a:p>
                      <a:pPr algn="ctr"/>
                      <a:r>
                        <a:rPr lang="en-GB" sz="1200" dirty="0" smtClean="0"/>
                        <a:t>Nov </a:t>
                      </a:r>
                      <a:endParaRPr lang="en-GB" sz="1200" dirty="0" smtClean="0"/>
                    </a:p>
                    <a:p>
                      <a:pPr algn="ctr"/>
                      <a:r>
                        <a:rPr lang="en-GB" sz="1200" dirty="0" smtClean="0"/>
                        <a:t>2016</a:t>
                      </a:r>
                      <a:endParaRPr lang="en-GB" sz="1200" dirty="0"/>
                    </a:p>
                  </a:txBody>
                  <a:tcPr/>
                </a:tc>
                <a:tc>
                  <a:txBody>
                    <a:bodyPr/>
                    <a:lstStyle/>
                    <a:p>
                      <a:pPr algn="ctr"/>
                      <a:r>
                        <a:rPr lang="en-GB" sz="1200" dirty="0" smtClean="0"/>
                        <a:t>Dec </a:t>
                      </a:r>
                      <a:endParaRPr lang="en-GB" sz="1200" dirty="0" smtClean="0"/>
                    </a:p>
                    <a:p>
                      <a:pPr algn="ctr"/>
                      <a:r>
                        <a:rPr lang="en-GB" sz="1200" dirty="0" smtClean="0"/>
                        <a:t>2016</a:t>
                      </a:r>
                      <a:endParaRPr lang="en-GB" sz="1200" dirty="0"/>
                    </a:p>
                  </a:txBody>
                  <a:tcPr/>
                </a:tc>
                <a:tc>
                  <a:txBody>
                    <a:bodyPr/>
                    <a:lstStyle/>
                    <a:p>
                      <a:pPr algn="ctr"/>
                      <a:r>
                        <a:rPr lang="en-GB" sz="1200" dirty="0" smtClean="0"/>
                        <a:t>Jan </a:t>
                      </a:r>
                      <a:endParaRPr lang="en-GB" sz="1200" dirty="0" smtClean="0"/>
                    </a:p>
                    <a:p>
                      <a:pPr algn="ctr"/>
                      <a:r>
                        <a:rPr lang="en-GB" sz="1200" dirty="0" smtClean="0"/>
                        <a:t>2017</a:t>
                      </a:r>
                      <a:endParaRPr lang="en-GB" sz="1200" dirty="0"/>
                    </a:p>
                  </a:txBody>
                  <a:tcPr/>
                </a:tc>
                <a:tc>
                  <a:txBody>
                    <a:bodyPr/>
                    <a:lstStyle/>
                    <a:p>
                      <a:pPr algn="ctr"/>
                      <a:r>
                        <a:rPr lang="en-GB" sz="1200" dirty="0" smtClean="0"/>
                        <a:t>Feb</a:t>
                      </a:r>
                    </a:p>
                    <a:p>
                      <a:pPr algn="ctr"/>
                      <a:r>
                        <a:rPr lang="en-GB" sz="1200" dirty="0" smtClean="0"/>
                        <a:t>2017</a:t>
                      </a:r>
                      <a:endParaRPr lang="en-GB" sz="1200" dirty="0"/>
                    </a:p>
                  </a:txBody>
                  <a:tcPr/>
                </a:tc>
                <a:tc>
                  <a:txBody>
                    <a:bodyPr/>
                    <a:lstStyle/>
                    <a:p>
                      <a:pPr algn="ctr"/>
                      <a:r>
                        <a:rPr lang="en-GB" sz="1200" dirty="0" smtClean="0"/>
                        <a:t>Mar</a:t>
                      </a:r>
                      <a:r>
                        <a:rPr lang="en-GB" sz="1200" baseline="0" dirty="0" smtClean="0"/>
                        <a:t> </a:t>
                      </a:r>
                    </a:p>
                    <a:p>
                      <a:pPr algn="ctr"/>
                      <a:r>
                        <a:rPr lang="en-GB" sz="1200" baseline="0" dirty="0" smtClean="0"/>
                        <a:t>2017</a:t>
                      </a:r>
                      <a:endParaRPr lang="en-GB" sz="1200" dirty="0"/>
                    </a:p>
                  </a:txBody>
                  <a:tcPr/>
                </a:tc>
                <a:extLst>
                  <a:ext uri="{0D108BD9-81ED-4DB2-BD59-A6C34878D82A}">
                    <a16:rowId xmlns:a16="http://schemas.microsoft.com/office/drawing/2014/main" val="1278344179"/>
                  </a:ext>
                </a:extLst>
              </a:tr>
              <a:tr h="464444">
                <a:tc>
                  <a:txBody>
                    <a:bodyPr/>
                    <a:lstStyle/>
                    <a:p>
                      <a:pPr algn="ctr"/>
                      <a:r>
                        <a:rPr lang="en-GB" sz="1100" dirty="0" smtClean="0"/>
                        <a:t>Catalogue pre 1901 volumes</a:t>
                      </a:r>
                      <a:endParaRPr lang="en-GB" sz="1100" b="1" dirty="0"/>
                    </a:p>
                  </a:txBody>
                  <a:tcPr/>
                </a:tc>
                <a:tc>
                  <a:txBody>
                    <a:bodyPr/>
                    <a:lstStyle/>
                    <a:p>
                      <a:pPr algn="ctr"/>
                      <a:r>
                        <a:rPr lang="en-GB" sz="2400" dirty="0" smtClean="0"/>
                        <a:t>▪</a:t>
                      </a:r>
                      <a:endParaRPr lang="en-GB" sz="2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smtClean="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smtClean="0">
                          <a:ln>
                            <a:noFill/>
                          </a:ln>
                          <a:effectLst/>
                          <a:uLnTx/>
                          <a:uFillTx/>
                        </a:rPr>
                        <a:t>▪</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smtClean="0">
                          <a:ln>
                            <a:noFill/>
                          </a:ln>
                          <a:effectLst/>
                          <a:uLnTx/>
                          <a:uFillTx/>
                        </a:rPr>
                        <a:t>▪</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smtClean="0">
                          <a:ln>
                            <a:noFill/>
                          </a:ln>
                          <a:effectLst/>
                          <a:uLnTx/>
                          <a:uFillTx/>
                        </a:rPr>
                        <a:t>▪</a:t>
                      </a:r>
                      <a:endParaRPr kumimoji="0" lang="en-GB" sz="24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smtClean="0">
                          <a:ln>
                            <a:noFill/>
                          </a:ln>
                          <a:effectLst/>
                          <a:uLnTx/>
                          <a:uFillTx/>
                        </a:rPr>
                        <a:t>▪</a:t>
                      </a:r>
                      <a:endParaRPr kumimoji="0" lang="en-GB" sz="24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smtClean="0">
                          <a:ln>
                            <a:noFill/>
                          </a:ln>
                          <a:effectLst/>
                          <a:uLnTx/>
                          <a:uFillTx/>
                        </a:rPr>
                        <a:t>▪</a:t>
                      </a:r>
                      <a:endParaRPr kumimoji="0" lang="en-GB" sz="24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smtClean="0">
                          <a:ln>
                            <a:noFill/>
                          </a:ln>
                          <a:effectLst/>
                          <a:uLnTx/>
                          <a:uFillTx/>
                        </a:rPr>
                        <a:t>▪</a:t>
                      </a:r>
                      <a:endParaRPr kumimoji="0" lang="en-GB" sz="24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smtClean="0">
                          <a:ln>
                            <a:noFill/>
                          </a:ln>
                          <a:effectLst/>
                          <a:uLnTx/>
                          <a:uFillTx/>
                        </a:rPr>
                        <a:t>▪</a:t>
                      </a:r>
                      <a:endParaRPr kumimoji="0" lang="en-GB" sz="2400" b="0" i="0" u="none" strike="noStrike" kern="1200" cap="none" spc="0" normalizeH="0" baseline="0" noProof="0" dirty="0" smtClean="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4008501178"/>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46380854"/>
              </p:ext>
            </p:extLst>
          </p:nvPr>
        </p:nvGraphicFramePr>
        <p:xfrm>
          <a:off x="343647" y="3372089"/>
          <a:ext cx="11504701" cy="1631604"/>
        </p:xfrm>
        <a:graphic>
          <a:graphicData uri="http://schemas.openxmlformats.org/drawingml/2006/table">
            <a:tbl>
              <a:tblPr firstRow="1" bandRow="1">
                <a:tableStyleId>{10A1B5D5-9B99-4C35-A422-299274C87663}</a:tableStyleId>
              </a:tblPr>
              <a:tblGrid>
                <a:gridCol w="884977">
                  <a:extLst>
                    <a:ext uri="{9D8B030D-6E8A-4147-A177-3AD203B41FA5}">
                      <a16:colId xmlns:a16="http://schemas.microsoft.com/office/drawing/2014/main" val="601760827"/>
                    </a:ext>
                  </a:extLst>
                </a:gridCol>
                <a:gridCol w="884977">
                  <a:extLst>
                    <a:ext uri="{9D8B030D-6E8A-4147-A177-3AD203B41FA5}">
                      <a16:colId xmlns:a16="http://schemas.microsoft.com/office/drawing/2014/main" val="2077489271"/>
                    </a:ext>
                  </a:extLst>
                </a:gridCol>
                <a:gridCol w="884977">
                  <a:extLst>
                    <a:ext uri="{9D8B030D-6E8A-4147-A177-3AD203B41FA5}">
                      <a16:colId xmlns:a16="http://schemas.microsoft.com/office/drawing/2014/main" val="1299097280"/>
                    </a:ext>
                  </a:extLst>
                </a:gridCol>
                <a:gridCol w="884977">
                  <a:extLst>
                    <a:ext uri="{9D8B030D-6E8A-4147-A177-3AD203B41FA5}">
                      <a16:colId xmlns:a16="http://schemas.microsoft.com/office/drawing/2014/main" val="390909932"/>
                    </a:ext>
                  </a:extLst>
                </a:gridCol>
                <a:gridCol w="884977">
                  <a:extLst>
                    <a:ext uri="{9D8B030D-6E8A-4147-A177-3AD203B41FA5}">
                      <a16:colId xmlns:a16="http://schemas.microsoft.com/office/drawing/2014/main" val="1953451355"/>
                    </a:ext>
                  </a:extLst>
                </a:gridCol>
                <a:gridCol w="884977">
                  <a:extLst>
                    <a:ext uri="{9D8B030D-6E8A-4147-A177-3AD203B41FA5}">
                      <a16:colId xmlns:a16="http://schemas.microsoft.com/office/drawing/2014/main" val="654006022"/>
                    </a:ext>
                  </a:extLst>
                </a:gridCol>
                <a:gridCol w="884977">
                  <a:extLst>
                    <a:ext uri="{9D8B030D-6E8A-4147-A177-3AD203B41FA5}">
                      <a16:colId xmlns:a16="http://schemas.microsoft.com/office/drawing/2014/main" val="1301266139"/>
                    </a:ext>
                  </a:extLst>
                </a:gridCol>
                <a:gridCol w="884977">
                  <a:extLst>
                    <a:ext uri="{9D8B030D-6E8A-4147-A177-3AD203B41FA5}">
                      <a16:colId xmlns:a16="http://schemas.microsoft.com/office/drawing/2014/main" val="896336222"/>
                    </a:ext>
                  </a:extLst>
                </a:gridCol>
                <a:gridCol w="884977">
                  <a:extLst>
                    <a:ext uri="{9D8B030D-6E8A-4147-A177-3AD203B41FA5}">
                      <a16:colId xmlns:a16="http://schemas.microsoft.com/office/drawing/2014/main" val="1987948769"/>
                    </a:ext>
                  </a:extLst>
                </a:gridCol>
                <a:gridCol w="884977">
                  <a:extLst>
                    <a:ext uri="{9D8B030D-6E8A-4147-A177-3AD203B41FA5}">
                      <a16:colId xmlns:a16="http://schemas.microsoft.com/office/drawing/2014/main" val="777987493"/>
                    </a:ext>
                  </a:extLst>
                </a:gridCol>
                <a:gridCol w="884977">
                  <a:extLst>
                    <a:ext uri="{9D8B030D-6E8A-4147-A177-3AD203B41FA5}">
                      <a16:colId xmlns:a16="http://schemas.microsoft.com/office/drawing/2014/main" val="1064970818"/>
                    </a:ext>
                  </a:extLst>
                </a:gridCol>
                <a:gridCol w="884977">
                  <a:extLst>
                    <a:ext uri="{9D8B030D-6E8A-4147-A177-3AD203B41FA5}">
                      <a16:colId xmlns:a16="http://schemas.microsoft.com/office/drawing/2014/main" val="1344784091"/>
                    </a:ext>
                  </a:extLst>
                </a:gridCol>
                <a:gridCol w="884977">
                  <a:extLst>
                    <a:ext uri="{9D8B030D-6E8A-4147-A177-3AD203B41FA5}">
                      <a16:colId xmlns:a16="http://schemas.microsoft.com/office/drawing/2014/main" val="1396589913"/>
                    </a:ext>
                  </a:extLst>
                </a:gridCol>
              </a:tblGrid>
              <a:tr h="519084">
                <a:tc>
                  <a:txBody>
                    <a:bodyPr/>
                    <a:lstStyle/>
                    <a:p>
                      <a:pPr algn="ctr"/>
                      <a:r>
                        <a:rPr lang="en-GB" sz="1200" dirty="0" smtClean="0"/>
                        <a:t>Major</a:t>
                      </a:r>
                    </a:p>
                    <a:p>
                      <a:pPr algn="ctr"/>
                      <a:r>
                        <a:rPr lang="en-GB" sz="1200" baseline="0" dirty="0" smtClean="0"/>
                        <a:t> </a:t>
                      </a:r>
                      <a:r>
                        <a:rPr lang="en-GB" sz="1200" baseline="0" dirty="0" smtClean="0"/>
                        <a:t>Task</a:t>
                      </a:r>
                      <a:endParaRPr lang="en-GB" sz="1200" dirty="0"/>
                    </a:p>
                  </a:txBody>
                  <a:tcPr/>
                </a:tc>
                <a:tc>
                  <a:txBody>
                    <a:bodyPr/>
                    <a:lstStyle/>
                    <a:p>
                      <a:pPr algn="ctr"/>
                      <a:r>
                        <a:rPr lang="en-GB" sz="1200" dirty="0" smtClean="0"/>
                        <a:t>Apr</a:t>
                      </a:r>
                      <a:r>
                        <a:rPr lang="en-GB" sz="1200" baseline="0" dirty="0" smtClean="0"/>
                        <a:t> </a:t>
                      </a:r>
                      <a:endParaRPr lang="en-GB" sz="1200" baseline="0" dirty="0" smtClean="0"/>
                    </a:p>
                    <a:p>
                      <a:pPr algn="ctr"/>
                      <a:r>
                        <a:rPr lang="en-GB" sz="1200" baseline="0" dirty="0" smtClean="0"/>
                        <a:t>2016</a:t>
                      </a:r>
                      <a:endParaRPr lang="en-GB" sz="1200" dirty="0"/>
                    </a:p>
                  </a:txBody>
                  <a:tcPr/>
                </a:tc>
                <a:tc>
                  <a:txBody>
                    <a:bodyPr/>
                    <a:lstStyle/>
                    <a:p>
                      <a:pPr algn="ctr"/>
                      <a:r>
                        <a:rPr lang="en-GB" sz="1200" dirty="0" smtClean="0"/>
                        <a:t>May </a:t>
                      </a:r>
                      <a:endParaRPr lang="en-GB" sz="1200" dirty="0" smtClean="0"/>
                    </a:p>
                    <a:p>
                      <a:pPr algn="ctr"/>
                      <a:r>
                        <a:rPr lang="en-GB" sz="1200" dirty="0" smtClean="0"/>
                        <a:t>2016</a:t>
                      </a:r>
                      <a:endParaRPr lang="en-GB" sz="1200" dirty="0"/>
                    </a:p>
                  </a:txBody>
                  <a:tcPr/>
                </a:tc>
                <a:tc>
                  <a:txBody>
                    <a:bodyPr/>
                    <a:lstStyle/>
                    <a:p>
                      <a:pPr algn="ctr"/>
                      <a:r>
                        <a:rPr lang="en-GB" sz="1200" dirty="0" smtClean="0"/>
                        <a:t>Jun </a:t>
                      </a:r>
                      <a:endParaRPr lang="en-GB" sz="1200" dirty="0" smtClean="0"/>
                    </a:p>
                    <a:p>
                      <a:pPr algn="ctr"/>
                      <a:r>
                        <a:rPr lang="en-GB" sz="1200" dirty="0" smtClean="0"/>
                        <a:t>2016</a:t>
                      </a:r>
                      <a:endParaRPr lang="en-GB" sz="1200" dirty="0"/>
                    </a:p>
                  </a:txBody>
                  <a:tcPr/>
                </a:tc>
                <a:tc>
                  <a:txBody>
                    <a:bodyPr/>
                    <a:lstStyle/>
                    <a:p>
                      <a:pPr algn="ctr"/>
                      <a:r>
                        <a:rPr lang="en-GB" sz="1200" dirty="0" smtClean="0"/>
                        <a:t>July </a:t>
                      </a:r>
                      <a:endParaRPr lang="en-GB" sz="1200" dirty="0" smtClean="0"/>
                    </a:p>
                    <a:p>
                      <a:pPr algn="ctr"/>
                      <a:r>
                        <a:rPr lang="en-GB" sz="1200" dirty="0" smtClean="0"/>
                        <a:t>2016</a:t>
                      </a:r>
                      <a:endParaRPr lang="en-GB" sz="1200" dirty="0"/>
                    </a:p>
                  </a:txBody>
                  <a:tcPr/>
                </a:tc>
                <a:tc>
                  <a:txBody>
                    <a:bodyPr/>
                    <a:lstStyle/>
                    <a:p>
                      <a:pPr algn="ctr"/>
                      <a:r>
                        <a:rPr lang="en-GB" sz="1200" dirty="0" smtClean="0"/>
                        <a:t>Aug </a:t>
                      </a:r>
                      <a:endParaRPr lang="en-GB" sz="1200" dirty="0" smtClean="0"/>
                    </a:p>
                    <a:p>
                      <a:pPr algn="ctr"/>
                      <a:r>
                        <a:rPr lang="en-GB" sz="1200" dirty="0" smtClean="0"/>
                        <a:t>2016</a:t>
                      </a:r>
                      <a:endParaRPr lang="en-GB" sz="1200" dirty="0"/>
                    </a:p>
                  </a:txBody>
                  <a:tcPr/>
                </a:tc>
                <a:tc>
                  <a:txBody>
                    <a:bodyPr/>
                    <a:lstStyle/>
                    <a:p>
                      <a:pPr algn="ctr"/>
                      <a:r>
                        <a:rPr lang="en-GB" sz="1200" dirty="0" smtClean="0"/>
                        <a:t>Sept</a:t>
                      </a:r>
                      <a:r>
                        <a:rPr lang="en-GB" sz="1200" baseline="0" dirty="0" smtClean="0"/>
                        <a:t> </a:t>
                      </a:r>
                      <a:endParaRPr lang="en-GB" sz="1200" baseline="0" dirty="0" smtClean="0"/>
                    </a:p>
                    <a:p>
                      <a:pPr algn="ctr"/>
                      <a:r>
                        <a:rPr lang="en-GB" sz="1200" baseline="0" dirty="0" smtClean="0"/>
                        <a:t>2016</a:t>
                      </a:r>
                      <a:endParaRPr lang="en-GB" sz="1200" dirty="0"/>
                    </a:p>
                  </a:txBody>
                  <a:tcPr/>
                </a:tc>
                <a:tc>
                  <a:txBody>
                    <a:bodyPr/>
                    <a:lstStyle/>
                    <a:p>
                      <a:pPr algn="ctr"/>
                      <a:r>
                        <a:rPr lang="en-GB" sz="1200" dirty="0" smtClean="0"/>
                        <a:t>Oct</a:t>
                      </a:r>
                      <a:r>
                        <a:rPr lang="en-GB" sz="1200" baseline="0" dirty="0" smtClean="0"/>
                        <a:t> </a:t>
                      </a:r>
                      <a:endParaRPr lang="en-GB" sz="1200" baseline="0" dirty="0" smtClean="0"/>
                    </a:p>
                    <a:p>
                      <a:pPr algn="ctr"/>
                      <a:r>
                        <a:rPr lang="en-GB" sz="1200" baseline="0" dirty="0" smtClean="0"/>
                        <a:t>2016</a:t>
                      </a:r>
                      <a:endParaRPr lang="en-GB" sz="1200" dirty="0"/>
                    </a:p>
                  </a:txBody>
                  <a:tcPr/>
                </a:tc>
                <a:tc>
                  <a:txBody>
                    <a:bodyPr/>
                    <a:lstStyle/>
                    <a:p>
                      <a:pPr algn="ctr"/>
                      <a:r>
                        <a:rPr lang="en-GB" sz="1200" dirty="0" smtClean="0"/>
                        <a:t>Nov</a:t>
                      </a:r>
                    </a:p>
                    <a:p>
                      <a:pPr algn="ctr"/>
                      <a:r>
                        <a:rPr lang="en-GB" sz="1200" dirty="0" smtClean="0"/>
                        <a:t> 2016</a:t>
                      </a:r>
                      <a:endParaRPr lang="en-GB" sz="1200" dirty="0"/>
                    </a:p>
                  </a:txBody>
                  <a:tcPr/>
                </a:tc>
                <a:tc>
                  <a:txBody>
                    <a:bodyPr/>
                    <a:lstStyle/>
                    <a:p>
                      <a:pPr algn="ctr"/>
                      <a:r>
                        <a:rPr lang="en-GB" sz="1200" dirty="0" smtClean="0"/>
                        <a:t>Dec </a:t>
                      </a:r>
                      <a:endParaRPr lang="en-GB" sz="1200" dirty="0" smtClean="0"/>
                    </a:p>
                    <a:p>
                      <a:pPr algn="ctr"/>
                      <a:r>
                        <a:rPr lang="en-GB" sz="1200" dirty="0" smtClean="0"/>
                        <a:t>2016</a:t>
                      </a:r>
                      <a:endParaRPr lang="en-GB" sz="1200" dirty="0"/>
                    </a:p>
                  </a:txBody>
                  <a:tcPr/>
                </a:tc>
                <a:tc>
                  <a:txBody>
                    <a:bodyPr/>
                    <a:lstStyle/>
                    <a:p>
                      <a:pPr algn="ctr"/>
                      <a:r>
                        <a:rPr lang="en-GB" sz="1200" dirty="0" smtClean="0"/>
                        <a:t>Jan</a:t>
                      </a:r>
                    </a:p>
                    <a:p>
                      <a:pPr algn="ctr"/>
                      <a:r>
                        <a:rPr lang="en-GB" sz="1200" dirty="0" smtClean="0"/>
                        <a:t> 2017</a:t>
                      </a:r>
                      <a:endParaRPr lang="en-GB" sz="1200" dirty="0"/>
                    </a:p>
                  </a:txBody>
                  <a:tcPr/>
                </a:tc>
                <a:tc>
                  <a:txBody>
                    <a:bodyPr/>
                    <a:lstStyle/>
                    <a:p>
                      <a:pPr algn="ctr"/>
                      <a:r>
                        <a:rPr lang="en-GB" sz="1200" dirty="0" smtClean="0"/>
                        <a:t>Feb</a:t>
                      </a:r>
                    </a:p>
                    <a:p>
                      <a:pPr algn="ctr"/>
                      <a:r>
                        <a:rPr lang="en-GB" sz="1200" dirty="0" smtClean="0"/>
                        <a:t>2017</a:t>
                      </a:r>
                      <a:endParaRPr lang="en-GB" sz="1200" dirty="0"/>
                    </a:p>
                  </a:txBody>
                  <a:tcPr/>
                </a:tc>
                <a:tc>
                  <a:txBody>
                    <a:bodyPr/>
                    <a:lstStyle/>
                    <a:p>
                      <a:pPr algn="ctr"/>
                      <a:r>
                        <a:rPr lang="en-GB" sz="1200" dirty="0" smtClean="0"/>
                        <a:t>Mar</a:t>
                      </a:r>
                      <a:r>
                        <a:rPr lang="en-GB" sz="1200" baseline="0" dirty="0" smtClean="0"/>
                        <a:t> </a:t>
                      </a:r>
                    </a:p>
                    <a:p>
                      <a:pPr algn="ctr"/>
                      <a:r>
                        <a:rPr lang="en-GB" sz="1200" baseline="0" dirty="0" smtClean="0"/>
                        <a:t>2017</a:t>
                      </a:r>
                      <a:endParaRPr lang="en-GB" sz="1200" dirty="0"/>
                    </a:p>
                  </a:txBody>
                  <a:tcPr/>
                </a:tc>
                <a:extLst>
                  <a:ext uri="{0D108BD9-81ED-4DB2-BD59-A6C34878D82A}">
                    <a16:rowId xmlns:a16="http://schemas.microsoft.com/office/drawing/2014/main" val="1278344179"/>
                  </a:ext>
                </a:extLst>
              </a:tr>
              <a:tr h="464444">
                <a:tc>
                  <a:txBody>
                    <a:bodyPr/>
                    <a:lstStyle/>
                    <a:p>
                      <a:pPr algn="ctr"/>
                      <a:r>
                        <a:rPr lang="en-GB" sz="1100" dirty="0" smtClean="0"/>
                        <a:t>Move books to</a:t>
                      </a:r>
                      <a:r>
                        <a:rPr lang="en-GB" sz="1100" baseline="0" dirty="0" smtClean="0"/>
                        <a:t> Cathedral</a:t>
                      </a:r>
                      <a:endParaRPr lang="en-GB" sz="1100" b="1" dirty="0"/>
                    </a:p>
                  </a:txBody>
                  <a:tcPr/>
                </a:tc>
                <a:tc>
                  <a:txBody>
                    <a:bodyPr/>
                    <a:lstStyle/>
                    <a:p>
                      <a:pPr algn="ctr"/>
                      <a:endParaRPr lang="en-GB" sz="2800" dirty="0"/>
                    </a:p>
                  </a:txBody>
                  <a:tcPr/>
                </a:tc>
                <a:tc>
                  <a:txBody>
                    <a:bodyPr/>
                    <a:lstStyle/>
                    <a:p>
                      <a:pPr algn="ctr"/>
                      <a:endParaRPr lang="en-GB" sz="2800" dirty="0"/>
                    </a:p>
                  </a:txBody>
                  <a:tcPr/>
                </a:tc>
                <a:tc>
                  <a:txBody>
                    <a:bodyPr/>
                    <a:lstStyle/>
                    <a:p>
                      <a:pPr algn="ctr"/>
                      <a:endParaRPr lang="en-GB" sz="2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u="none" strike="noStrike" kern="1200" cap="none" spc="0" normalizeH="0" baseline="0" noProof="0" dirty="0" smtClean="0">
                          <a:ln>
                            <a:noFill/>
                          </a:ln>
                          <a:effectLst/>
                          <a:uLnTx/>
                          <a:uFillTx/>
                        </a:rPr>
                        <a:t>▪</a:t>
                      </a:r>
                      <a:endParaRPr kumimoji="0" lang="en-GB" sz="28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u="none" strike="noStrike" kern="1200" cap="none" spc="0" normalizeH="0" baseline="0" noProof="0" dirty="0" smtClean="0">
                          <a:ln>
                            <a:noFill/>
                          </a:ln>
                          <a:effectLst/>
                          <a:uLnTx/>
                          <a:uFillTx/>
                        </a:rPr>
                        <a:t>▪</a:t>
                      </a:r>
                      <a:endParaRPr kumimoji="0" lang="en-GB" sz="28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smtClean="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1819881844"/>
                  </a:ext>
                </a:extLst>
              </a:tr>
              <a:tr h="464444">
                <a:tc>
                  <a:txBody>
                    <a:bodyPr/>
                    <a:lstStyle/>
                    <a:p>
                      <a:pPr algn="ctr"/>
                      <a:r>
                        <a:rPr lang="en-GB" sz="1100" dirty="0" smtClean="0"/>
                        <a:t>Materials</a:t>
                      </a:r>
                      <a:r>
                        <a:rPr lang="en-GB" sz="1100" baseline="0" dirty="0" smtClean="0"/>
                        <a:t> on shelf in Cathedral</a:t>
                      </a:r>
                      <a:endParaRPr lang="en-GB" sz="1100" b="1" dirty="0"/>
                    </a:p>
                  </a:txBody>
                  <a:tcPr/>
                </a:tc>
                <a:tc>
                  <a:txBody>
                    <a:bodyPr/>
                    <a:lstStyle/>
                    <a:p>
                      <a:pPr algn="ctr"/>
                      <a:endParaRPr lang="en-GB" sz="2800" dirty="0"/>
                    </a:p>
                  </a:txBody>
                  <a:tcPr/>
                </a:tc>
                <a:tc>
                  <a:txBody>
                    <a:bodyPr/>
                    <a:lstStyle/>
                    <a:p>
                      <a:pPr algn="ctr"/>
                      <a:endParaRPr lang="en-GB" sz="2800" dirty="0"/>
                    </a:p>
                  </a:txBody>
                  <a:tcPr/>
                </a:tc>
                <a:tc>
                  <a:txBody>
                    <a:bodyPr/>
                    <a:lstStyle/>
                    <a:p>
                      <a:pPr algn="ctr"/>
                      <a:endParaRPr lang="en-GB" sz="2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algn="ctr"/>
                      <a:endParaRPr lang="en-GB" sz="2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u="none" strike="noStrike" kern="1200" cap="none" spc="0" normalizeH="0" baseline="0" noProof="0" dirty="0" smtClean="0">
                          <a:ln>
                            <a:noFill/>
                          </a:ln>
                          <a:effectLst/>
                          <a:uLnTx/>
                          <a:uFillTx/>
                        </a:rPr>
                        <a:t>▪</a:t>
                      </a:r>
                      <a:endParaRPr kumimoji="0" lang="en-GB" sz="28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u="none" strike="noStrike" kern="1200" cap="none" spc="0" normalizeH="0" baseline="0" noProof="0" dirty="0" smtClean="0">
                          <a:ln>
                            <a:noFill/>
                          </a:ln>
                          <a:effectLst/>
                          <a:uLnTx/>
                          <a:uFillTx/>
                        </a:rPr>
                        <a:t>▪</a:t>
                      </a:r>
                      <a:endParaRPr kumimoji="0" lang="en-GB" sz="28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u="none" strike="noStrike" kern="1200" cap="none" spc="0" normalizeH="0" baseline="0" noProof="0" dirty="0" smtClean="0">
                          <a:ln>
                            <a:noFill/>
                          </a:ln>
                          <a:effectLst/>
                          <a:uLnTx/>
                          <a:uFillTx/>
                        </a:rPr>
                        <a:t>▪</a:t>
                      </a:r>
                      <a:endParaRPr kumimoji="0" lang="en-GB" sz="28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u="none" strike="noStrike" kern="1200" cap="none" spc="0" normalizeH="0" baseline="0" noProof="0" dirty="0" smtClean="0">
                          <a:ln>
                            <a:noFill/>
                          </a:ln>
                          <a:effectLst/>
                          <a:uLnTx/>
                          <a:uFillTx/>
                        </a:rPr>
                        <a:t>▪</a:t>
                      </a:r>
                      <a:endParaRPr kumimoji="0" lang="en-GB" sz="28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u="none" strike="noStrike" kern="1200" cap="none" spc="0" normalizeH="0" baseline="0" noProof="0" dirty="0" smtClean="0">
                          <a:ln>
                            <a:noFill/>
                          </a:ln>
                          <a:effectLst/>
                          <a:uLnTx/>
                          <a:uFillTx/>
                        </a:rPr>
                        <a:t>▪</a:t>
                      </a:r>
                      <a:endParaRPr kumimoji="0" lang="en-GB" sz="2800" b="0" i="0" u="none" strike="noStrike" kern="1200" cap="none" spc="0" normalizeH="0" baseline="0" noProof="0" dirty="0" smtClean="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2529067992"/>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553798822"/>
              </p:ext>
            </p:extLst>
          </p:nvPr>
        </p:nvGraphicFramePr>
        <p:xfrm>
          <a:off x="343646" y="5120563"/>
          <a:ext cx="11504701" cy="1577888"/>
        </p:xfrm>
        <a:graphic>
          <a:graphicData uri="http://schemas.openxmlformats.org/drawingml/2006/table">
            <a:tbl>
              <a:tblPr firstRow="1" bandRow="1">
                <a:tableStyleId>{10A1B5D5-9B99-4C35-A422-299274C87663}</a:tableStyleId>
              </a:tblPr>
              <a:tblGrid>
                <a:gridCol w="884977">
                  <a:extLst>
                    <a:ext uri="{9D8B030D-6E8A-4147-A177-3AD203B41FA5}">
                      <a16:colId xmlns:a16="http://schemas.microsoft.com/office/drawing/2014/main" val="601760827"/>
                    </a:ext>
                  </a:extLst>
                </a:gridCol>
                <a:gridCol w="884977">
                  <a:extLst>
                    <a:ext uri="{9D8B030D-6E8A-4147-A177-3AD203B41FA5}">
                      <a16:colId xmlns:a16="http://schemas.microsoft.com/office/drawing/2014/main" val="2077489271"/>
                    </a:ext>
                  </a:extLst>
                </a:gridCol>
                <a:gridCol w="884977">
                  <a:extLst>
                    <a:ext uri="{9D8B030D-6E8A-4147-A177-3AD203B41FA5}">
                      <a16:colId xmlns:a16="http://schemas.microsoft.com/office/drawing/2014/main" val="1299097280"/>
                    </a:ext>
                  </a:extLst>
                </a:gridCol>
                <a:gridCol w="884977">
                  <a:extLst>
                    <a:ext uri="{9D8B030D-6E8A-4147-A177-3AD203B41FA5}">
                      <a16:colId xmlns:a16="http://schemas.microsoft.com/office/drawing/2014/main" val="390909932"/>
                    </a:ext>
                  </a:extLst>
                </a:gridCol>
                <a:gridCol w="884977">
                  <a:extLst>
                    <a:ext uri="{9D8B030D-6E8A-4147-A177-3AD203B41FA5}">
                      <a16:colId xmlns:a16="http://schemas.microsoft.com/office/drawing/2014/main" val="1953451355"/>
                    </a:ext>
                  </a:extLst>
                </a:gridCol>
                <a:gridCol w="884977">
                  <a:extLst>
                    <a:ext uri="{9D8B030D-6E8A-4147-A177-3AD203B41FA5}">
                      <a16:colId xmlns:a16="http://schemas.microsoft.com/office/drawing/2014/main" val="654006022"/>
                    </a:ext>
                  </a:extLst>
                </a:gridCol>
                <a:gridCol w="884977">
                  <a:extLst>
                    <a:ext uri="{9D8B030D-6E8A-4147-A177-3AD203B41FA5}">
                      <a16:colId xmlns:a16="http://schemas.microsoft.com/office/drawing/2014/main" val="1301266139"/>
                    </a:ext>
                  </a:extLst>
                </a:gridCol>
                <a:gridCol w="884977">
                  <a:extLst>
                    <a:ext uri="{9D8B030D-6E8A-4147-A177-3AD203B41FA5}">
                      <a16:colId xmlns:a16="http://schemas.microsoft.com/office/drawing/2014/main" val="896336222"/>
                    </a:ext>
                  </a:extLst>
                </a:gridCol>
                <a:gridCol w="884977">
                  <a:extLst>
                    <a:ext uri="{9D8B030D-6E8A-4147-A177-3AD203B41FA5}">
                      <a16:colId xmlns:a16="http://schemas.microsoft.com/office/drawing/2014/main" val="1987948769"/>
                    </a:ext>
                  </a:extLst>
                </a:gridCol>
                <a:gridCol w="884977">
                  <a:extLst>
                    <a:ext uri="{9D8B030D-6E8A-4147-A177-3AD203B41FA5}">
                      <a16:colId xmlns:a16="http://schemas.microsoft.com/office/drawing/2014/main" val="777987493"/>
                    </a:ext>
                  </a:extLst>
                </a:gridCol>
                <a:gridCol w="884977">
                  <a:extLst>
                    <a:ext uri="{9D8B030D-6E8A-4147-A177-3AD203B41FA5}">
                      <a16:colId xmlns:a16="http://schemas.microsoft.com/office/drawing/2014/main" val="1064970818"/>
                    </a:ext>
                  </a:extLst>
                </a:gridCol>
                <a:gridCol w="884977">
                  <a:extLst>
                    <a:ext uri="{9D8B030D-6E8A-4147-A177-3AD203B41FA5}">
                      <a16:colId xmlns:a16="http://schemas.microsoft.com/office/drawing/2014/main" val="1344784091"/>
                    </a:ext>
                  </a:extLst>
                </a:gridCol>
                <a:gridCol w="884977">
                  <a:extLst>
                    <a:ext uri="{9D8B030D-6E8A-4147-A177-3AD203B41FA5}">
                      <a16:colId xmlns:a16="http://schemas.microsoft.com/office/drawing/2014/main" val="1396589913"/>
                    </a:ext>
                  </a:extLst>
                </a:gridCol>
              </a:tblGrid>
              <a:tr h="519084">
                <a:tc>
                  <a:txBody>
                    <a:bodyPr/>
                    <a:lstStyle/>
                    <a:p>
                      <a:pPr algn="ctr"/>
                      <a:r>
                        <a:rPr lang="en-GB" sz="1200" dirty="0" smtClean="0"/>
                        <a:t>Major</a:t>
                      </a:r>
                      <a:r>
                        <a:rPr lang="en-GB" sz="1200" baseline="0" dirty="0" smtClean="0"/>
                        <a:t> </a:t>
                      </a:r>
                      <a:endParaRPr lang="en-GB" sz="1200" baseline="0" dirty="0" smtClean="0"/>
                    </a:p>
                    <a:p>
                      <a:pPr algn="ctr"/>
                      <a:r>
                        <a:rPr lang="en-GB" sz="1200" baseline="0" dirty="0" smtClean="0"/>
                        <a:t>Task</a:t>
                      </a:r>
                      <a:endParaRPr lang="en-GB" sz="1200" dirty="0"/>
                    </a:p>
                  </a:txBody>
                  <a:tcPr/>
                </a:tc>
                <a:tc>
                  <a:txBody>
                    <a:bodyPr/>
                    <a:lstStyle/>
                    <a:p>
                      <a:pPr algn="ctr"/>
                      <a:r>
                        <a:rPr lang="en-GB" sz="1200" dirty="0" smtClean="0"/>
                        <a:t>Apr</a:t>
                      </a:r>
                      <a:r>
                        <a:rPr lang="en-GB" sz="1200" baseline="0" dirty="0" smtClean="0"/>
                        <a:t> </a:t>
                      </a:r>
                      <a:endParaRPr lang="en-GB" sz="1200" baseline="0" dirty="0" smtClean="0"/>
                    </a:p>
                    <a:p>
                      <a:pPr algn="ctr"/>
                      <a:r>
                        <a:rPr lang="en-GB" sz="1200" baseline="0" dirty="0" smtClean="0"/>
                        <a:t>2017</a:t>
                      </a:r>
                      <a:endParaRPr lang="en-GB" sz="1200" dirty="0"/>
                    </a:p>
                  </a:txBody>
                  <a:tcPr/>
                </a:tc>
                <a:tc>
                  <a:txBody>
                    <a:bodyPr/>
                    <a:lstStyle/>
                    <a:p>
                      <a:pPr algn="ctr"/>
                      <a:r>
                        <a:rPr lang="en-GB" sz="1200" dirty="0" smtClean="0"/>
                        <a:t>May </a:t>
                      </a:r>
                      <a:endParaRPr lang="en-GB" sz="1200" dirty="0" smtClean="0"/>
                    </a:p>
                    <a:p>
                      <a:pPr algn="ctr"/>
                      <a:r>
                        <a:rPr lang="en-GB" sz="1200" dirty="0" smtClean="0"/>
                        <a:t>2017</a:t>
                      </a:r>
                      <a:endParaRPr lang="en-GB" sz="1200" dirty="0"/>
                    </a:p>
                  </a:txBody>
                  <a:tcPr/>
                </a:tc>
                <a:tc>
                  <a:txBody>
                    <a:bodyPr/>
                    <a:lstStyle/>
                    <a:p>
                      <a:pPr algn="ctr"/>
                      <a:r>
                        <a:rPr lang="en-GB" sz="1200" dirty="0" smtClean="0"/>
                        <a:t>Jun </a:t>
                      </a:r>
                      <a:endParaRPr lang="en-GB" sz="1200" dirty="0" smtClean="0"/>
                    </a:p>
                    <a:p>
                      <a:pPr algn="ctr"/>
                      <a:r>
                        <a:rPr lang="en-GB" sz="1200" dirty="0" smtClean="0"/>
                        <a:t>2017</a:t>
                      </a:r>
                      <a:endParaRPr lang="en-GB" sz="1200" dirty="0"/>
                    </a:p>
                  </a:txBody>
                  <a:tcPr/>
                </a:tc>
                <a:tc>
                  <a:txBody>
                    <a:bodyPr/>
                    <a:lstStyle/>
                    <a:p>
                      <a:pPr algn="ctr"/>
                      <a:r>
                        <a:rPr lang="en-GB" sz="1200" dirty="0" smtClean="0"/>
                        <a:t>July </a:t>
                      </a:r>
                      <a:endParaRPr lang="en-GB" sz="1200" dirty="0" smtClean="0"/>
                    </a:p>
                    <a:p>
                      <a:pPr algn="ctr"/>
                      <a:r>
                        <a:rPr lang="en-GB" sz="1200" dirty="0" smtClean="0"/>
                        <a:t>2017</a:t>
                      </a:r>
                      <a:endParaRPr lang="en-GB" sz="1200" dirty="0"/>
                    </a:p>
                  </a:txBody>
                  <a:tcPr/>
                </a:tc>
                <a:tc>
                  <a:txBody>
                    <a:bodyPr/>
                    <a:lstStyle/>
                    <a:p>
                      <a:pPr algn="ctr"/>
                      <a:r>
                        <a:rPr lang="en-GB" sz="1200" dirty="0" smtClean="0"/>
                        <a:t>Aug </a:t>
                      </a:r>
                      <a:endParaRPr lang="en-GB" sz="1200" dirty="0" smtClean="0"/>
                    </a:p>
                    <a:p>
                      <a:pPr algn="ctr"/>
                      <a:r>
                        <a:rPr lang="en-GB" sz="1200" dirty="0" smtClean="0"/>
                        <a:t>2017</a:t>
                      </a:r>
                      <a:endParaRPr lang="en-GB" sz="1200" dirty="0"/>
                    </a:p>
                  </a:txBody>
                  <a:tcPr/>
                </a:tc>
                <a:tc>
                  <a:txBody>
                    <a:bodyPr/>
                    <a:lstStyle/>
                    <a:p>
                      <a:pPr algn="ctr"/>
                      <a:r>
                        <a:rPr lang="en-GB" sz="1200" dirty="0" smtClean="0"/>
                        <a:t>Sept</a:t>
                      </a:r>
                      <a:r>
                        <a:rPr lang="en-GB" sz="1200" baseline="0" dirty="0" smtClean="0"/>
                        <a:t> </a:t>
                      </a:r>
                      <a:endParaRPr lang="en-GB" sz="1200" baseline="0" dirty="0" smtClean="0"/>
                    </a:p>
                    <a:p>
                      <a:pPr algn="ctr"/>
                      <a:r>
                        <a:rPr lang="en-GB" sz="1200" baseline="0" dirty="0" smtClean="0"/>
                        <a:t>2017</a:t>
                      </a:r>
                      <a:endParaRPr lang="en-GB" sz="1200" dirty="0"/>
                    </a:p>
                  </a:txBody>
                  <a:tcPr/>
                </a:tc>
                <a:tc>
                  <a:txBody>
                    <a:bodyPr/>
                    <a:lstStyle/>
                    <a:p>
                      <a:pPr algn="ctr"/>
                      <a:r>
                        <a:rPr lang="en-GB" sz="1200" dirty="0" smtClean="0"/>
                        <a:t>Oct</a:t>
                      </a:r>
                      <a:r>
                        <a:rPr lang="en-GB" sz="1200" baseline="0" dirty="0" smtClean="0"/>
                        <a:t> </a:t>
                      </a:r>
                      <a:endParaRPr lang="en-GB" sz="1200" baseline="0" dirty="0" smtClean="0"/>
                    </a:p>
                    <a:p>
                      <a:pPr algn="ctr"/>
                      <a:r>
                        <a:rPr lang="en-GB" sz="1200" baseline="0" dirty="0" smtClean="0"/>
                        <a:t>2017</a:t>
                      </a:r>
                      <a:endParaRPr lang="en-GB" sz="1200" dirty="0"/>
                    </a:p>
                  </a:txBody>
                  <a:tcPr/>
                </a:tc>
                <a:tc>
                  <a:txBody>
                    <a:bodyPr/>
                    <a:lstStyle/>
                    <a:p>
                      <a:pPr algn="ctr"/>
                      <a:r>
                        <a:rPr lang="en-GB" sz="1200" dirty="0" smtClean="0"/>
                        <a:t>Nov </a:t>
                      </a:r>
                      <a:endParaRPr lang="en-GB" sz="1200" dirty="0" smtClean="0"/>
                    </a:p>
                    <a:p>
                      <a:pPr algn="ctr"/>
                      <a:r>
                        <a:rPr lang="en-GB" sz="1200" dirty="0" smtClean="0"/>
                        <a:t>2017</a:t>
                      </a:r>
                      <a:endParaRPr lang="en-GB" sz="1200" dirty="0"/>
                    </a:p>
                  </a:txBody>
                  <a:tcPr/>
                </a:tc>
                <a:tc>
                  <a:txBody>
                    <a:bodyPr/>
                    <a:lstStyle/>
                    <a:p>
                      <a:pPr algn="ctr"/>
                      <a:r>
                        <a:rPr lang="en-GB" sz="1200" dirty="0" smtClean="0"/>
                        <a:t>Dec </a:t>
                      </a:r>
                      <a:endParaRPr lang="en-GB" sz="1200" dirty="0" smtClean="0"/>
                    </a:p>
                    <a:p>
                      <a:pPr algn="ctr"/>
                      <a:r>
                        <a:rPr lang="en-GB" sz="1200" dirty="0" smtClean="0"/>
                        <a:t>2017</a:t>
                      </a:r>
                      <a:endParaRPr lang="en-GB" sz="1200" dirty="0"/>
                    </a:p>
                  </a:txBody>
                  <a:tcPr/>
                </a:tc>
                <a:tc>
                  <a:txBody>
                    <a:bodyPr/>
                    <a:lstStyle/>
                    <a:p>
                      <a:pPr algn="ctr"/>
                      <a:r>
                        <a:rPr lang="en-GB" sz="1200" dirty="0" smtClean="0"/>
                        <a:t>Jan </a:t>
                      </a:r>
                      <a:endParaRPr lang="en-GB" sz="1200" dirty="0" smtClean="0"/>
                    </a:p>
                    <a:p>
                      <a:pPr algn="ctr"/>
                      <a:r>
                        <a:rPr lang="en-GB" sz="1200" dirty="0" smtClean="0"/>
                        <a:t>2018</a:t>
                      </a:r>
                      <a:endParaRPr lang="en-GB" sz="1200" dirty="0"/>
                    </a:p>
                  </a:txBody>
                  <a:tcPr/>
                </a:tc>
                <a:tc>
                  <a:txBody>
                    <a:bodyPr/>
                    <a:lstStyle/>
                    <a:p>
                      <a:pPr algn="ctr"/>
                      <a:r>
                        <a:rPr lang="en-GB" sz="1200" dirty="0" smtClean="0"/>
                        <a:t>Feb</a:t>
                      </a:r>
                    </a:p>
                    <a:p>
                      <a:pPr algn="ctr"/>
                      <a:r>
                        <a:rPr lang="en-GB" sz="1200" dirty="0" smtClean="0"/>
                        <a:t>2018</a:t>
                      </a:r>
                      <a:endParaRPr lang="en-GB" sz="1200" dirty="0"/>
                    </a:p>
                  </a:txBody>
                  <a:tcPr/>
                </a:tc>
                <a:tc>
                  <a:txBody>
                    <a:bodyPr/>
                    <a:lstStyle/>
                    <a:p>
                      <a:pPr algn="ctr"/>
                      <a:r>
                        <a:rPr lang="en-GB" sz="1200" dirty="0" smtClean="0"/>
                        <a:t>Mar</a:t>
                      </a:r>
                      <a:r>
                        <a:rPr lang="en-GB" sz="1200" baseline="0" dirty="0" smtClean="0"/>
                        <a:t> </a:t>
                      </a:r>
                    </a:p>
                    <a:p>
                      <a:pPr algn="ctr"/>
                      <a:r>
                        <a:rPr lang="en-GB" sz="1200" baseline="0" dirty="0" smtClean="0"/>
                        <a:t>2018</a:t>
                      </a:r>
                      <a:endParaRPr lang="en-GB" sz="1200" dirty="0"/>
                    </a:p>
                  </a:txBody>
                  <a:tcPr/>
                </a:tc>
                <a:extLst>
                  <a:ext uri="{0D108BD9-81ED-4DB2-BD59-A6C34878D82A}">
                    <a16:rowId xmlns:a16="http://schemas.microsoft.com/office/drawing/2014/main" val="1278344179"/>
                  </a:ext>
                </a:extLst>
              </a:tr>
              <a:tr h="464444">
                <a:tc>
                  <a:txBody>
                    <a:bodyPr/>
                    <a:lstStyle/>
                    <a:p>
                      <a:pPr algn="ctr"/>
                      <a:r>
                        <a:rPr lang="en-GB" sz="1100" dirty="0" smtClean="0"/>
                        <a:t>Add</a:t>
                      </a:r>
                      <a:r>
                        <a:rPr lang="en-GB" sz="1100" baseline="0" dirty="0" smtClean="0"/>
                        <a:t> class marks to catalogue</a:t>
                      </a:r>
                      <a:endParaRPr lang="en-GB" sz="1100" b="1" dirty="0"/>
                    </a:p>
                  </a:txBody>
                  <a:tcPr/>
                </a:tc>
                <a:tc>
                  <a:txBody>
                    <a:bodyPr/>
                    <a:lstStyle/>
                    <a:p>
                      <a:pPr algn="ctr"/>
                      <a:endParaRPr lang="en-GB" sz="2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smtClean="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smtClean="0">
                          <a:ln>
                            <a:noFill/>
                          </a:ln>
                          <a:effectLst/>
                          <a:uLnTx/>
                          <a:uFillTx/>
                        </a:rPr>
                        <a:t>▪</a:t>
                      </a:r>
                      <a:endParaRPr kumimoji="0" lang="en-GB" sz="24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smtClean="0">
                          <a:ln>
                            <a:noFill/>
                          </a:ln>
                          <a:effectLst/>
                          <a:uLnTx/>
                          <a:uFillTx/>
                        </a:rPr>
                        <a:t>▪</a:t>
                      </a:r>
                      <a:endParaRPr kumimoji="0" lang="en-GB" sz="24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smtClean="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4008501178"/>
                  </a:ext>
                </a:extLst>
              </a:tr>
              <a:tr h="464444">
                <a:tc>
                  <a:txBody>
                    <a:bodyPr/>
                    <a:lstStyle/>
                    <a:p>
                      <a:pPr algn="ctr"/>
                      <a:r>
                        <a:rPr lang="en-GB" sz="1100" dirty="0" smtClean="0"/>
                        <a:t>Other </a:t>
                      </a:r>
                      <a:endParaRPr lang="en-GB" sz="1100" b="1" dirty="0"/>
                    </a:p>
                  </a:txBody>
                  <a:tcPr/>
                </a:tc>
                <a:tc>
                  <a:txBody>
                    <a:bodyPr/>
                    <a:lstStyle/>
                    <a:p>
                      <a:pPr algn="ctr"/>
                      <a:endParaRPr lang="en-GB" sz="2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smtClean="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smtClean="0">
                          <a:ln>
                            <a:noFill/>
                          </a:ln>
                          <a:effectLst/>
                          <a:uLnTx/>
                          <a:uFillTx/>
                        </a:rPr>
                        <a:t>▪</a:t>
                      </a:r>
                      <a:endParaRPr kumimoji="0" lang="en-GB" sz="24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smtClean="0">
                          <a:ln>
                            <a:noFill/>
                          </a:ln>
                          <a:effectLst/>
                          <a:uLnTx/>
                          <a:uFillTx/>
                        </a:rPr>
                        <a:t>▪</a:t>
                      </a:r>
                      <a:endParaRPr kumimoji="0" lang="en-GB" sz="2400" b="0" i="0" u="none" strike="noStrike" kern="1200" cap="none" spc="0" normalizeH="0" baseline="0" noProof="0" dirty="0" smtClean="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4083837715"/>
                  </a:ext>
                </a:extLst>
              </a:tr>
            </a:tbl>
          </a:graphicData>
        </a:graphic>
      </p:graphicFrame>
    </p:spTree>
    <p:extLst>
      <p:ext uri="{BB962C8B-B14F-4D97-AF65-F5344CB8AC3E}">
        <p14:creationId xmlns:p14="http://schemas.microsoft.com/office/powerpoint/2010/main" val="17904490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7000"/>
            <a:lum/>
          </a:blip>
          <a:srcRect/>
          <a:stretch>
            <a:fillRect t="-9000" b="-9000"/>
          </a:stretch>
        </a:blipFill>
        <a:effectLst/>
      </p:bgPr>
    </p:bg>
    <p:spTree>
      <p:nvGrpSpPr>
        <p:cNvPr id="1" name=""/>
        <p:cNvGrpSpPr/>
        <p:nvPr/>
      </p:nvGrpSpPr>
      <p:grpSpPr>
        <a:xfrm>
          <a:off x="0" y="0"/>
          <a:ext cx="0" cy="0"/>
          <a:chOff x="0" y="0"/>
          <a:chExt cx="0" cy="0"/>
        </a:xfrm>
      </p:grpSpPr>
      <p:sp>
        <p:nvSpPr>
          <p:cNvPr id="10" name="TextBox 9"/>
          <p:cNvSpPr txBox="1"/>
          <p:nvPr/>
        </p:nvSpPr>
        <p:spPr>
          <a:xfrm>
            <a:off x="98323" y="4690577"/>
            <a:ext cx="2208363" cy="338554"/>
          </a:xfrm>
          <a:prstGeom prst="rect">
            <a:avLst/>
          </a:prstGeom>
          <a:noFill/>
        </p:spPr>
        <p:txBody>
          <a:bodyPr wrap="square" rtlCol="0">
            <a:spAutoFit/>
          </a:bodyPr>
          <a:lstStyle/>
          <a:p>
            <a:r>
              <a:rPr lang="en-GB" sz="1600" dirty="0" smtClean="0">
                <a:solidFill>
                  <a:schemeClr val="bg1"/>
                </a:solidFill>
              </a:rPr>
              <a:t>© All rights reserved</a:t>
            </a:r>
            <a:endParaRPr lang="en-GB" sz="1600" dirty="0">
              <a:solidFill>
                <a:schemeClr val="bg1"/>
              </a:solidFill>
            </a:endParaRPr>
          </a:p>
        </p:txBody>
      </p:sp>
      <p:grpSp>
        <p:nvGrpSpPr>
          <p:cNvPr id="15" name="Group 14"/>
          <p:cNvGrpSpPr/>
          <p:nvPr/>
        </p:nvGrpSpPr>
        <p:grpSpPr>
          <a:xfrm>
            <a:off x="953934" y="529794"/>
            <a:ext cx="4781715" cy="5539978"/>
            <a:chOff x="414920" y="220720"/>
            <a:chExt cx="4781715" cy="5539978"/>
          </a:xfrm>
        </p:grpSpPr>
        <p:sp>
          <p:nvSpPr>
            <p:cNvPr id="4" name="TextBox 3"/>
            <p:cNvSpPr txBox="1"/>
            <p:nvPr/>
          </p:nvSpPr>
          <p:spPr>
            <a:xfrm>
              <a:off x="414920" y="743940"/>
              <a:ext cx="4781715" cy="5016758"/>
            </a:xfrm>
            <a:prstGeom prst="rect">
              <a:avLst/>
            </a:prstGeom>
            <a:noFill/>
            <a:ln w="63500">
              <a:solidFill>
                <a:schemeClr val="accent6">
                  <a:lumMod val="50000"/>
                </a:schemeClr>
              </a:solidFill>
            </a:ln>
          </p:spPr>
          <p:txBody>
            <a:bodyPr wrap="square" rtlCol="0">
              <a:spAutoFit/>
            </a:bodyPr>
            <a:lstStyle/>
            <a:p>
              <a:pPr algn="ctr"/>
              <a:r>
                <a:rPr lang="en-GB" sz="2000" b="1" dirty="0" smtClean="0">
                  <a:solidFill>
                    <a:schemeClr val="accent6">
                      <a:lumMod val="50000"/>
                    </a:schemeClr>
                  </a:solidFill>
                </a:rPr>
                <a:t>Average time to catalogue each book was variable</a:t>
              </a:r>
            </a:p>
            <a:p>
              <a:pPr algn="ctr"/>
              <a:endParaRPr lang="en-GB" sz="2000" b="1" dirty="0">
                <a:solidFill>
                  <a:schemeClr val="accent6">
                    <a:lumMod val="50000"/>
                  </a:schemeClr>
                </a:solidFill>
              </a:endParaRPr>
            </a:p>
            <a:p>
              <a:pPr algn="ctr"/>
              <a:r>
                <a:rPr lang="en-GB" sz="2000" b="1" dirty="0" smtClean="0">
                  <a:solidFill>
                    <a:schemeClr val="accent6">
                      <a:lumMod val="50000"/>
                    </a:schemeClr>
                  </a:solidFill>
                </a:rPr>
                <a:t>Careful handling of materials</a:t>
              </a:r>
            </a:p>
            <a:p>
              <a:pPr algn="ctr"/>
              <a:endParaRPr lang="en-GB" sz="2000" b="1" dirty="0">
                <a:solidFill>
                  <a:schemeClr val="accent6">
                    <a:lumMod val="50000"/>
                  </a:schemeClr>
                </a:solidFill>
              </a:endParaRPr>
            </a:p>
            <a:p>
              <a:pPr algn="ctr"/>
              <a:r>
                <a:rPr lang="en-GB" sz="2000" b="1" dirty="0" smtClean="0">
                  <a:solidFill>
                    <a:schemeClr val="accent6">
                      <a:lumMod val="50000"/>
                    </a:schemeClr>
                  </a:solidFill>
                </a:rPr>
                <a:t>Managing movement of books during cataloguing</a:t>
              </a:r>
            </a:p>
            <a:p>
              <a:pPr algn="ctr"/>
              <a:endParaRPr lang="en-GB" sz="2000" b="1" dirty="0">
                <a:solidFill>
                  <a:schemeClr val="accent6">
                    <a:lumMod val="50000"/>
                  </a:schemeClr>
                </a:solidFill>
              </a:endParaRPr>
            </a:p>
            <a:p>
              <a:pPr algn="ctr"/>
              <a:r>
                <a:rPr lang="en-GB" sz="2000" b="1" dirty="0" smtClean="0">
                  <a:solidFill>
                    <a:schemeClr val="accent6">
                      <a:lumMod val="50000"/>
                    </a:schemeClr>
                  </a:solidFill>
                </a:rPr>
                <a:t>Outreach and engagement</a:t>
              </a:r>
            </a:p>
            <a:p>
              <a:pPr algn="ctr"/>
              <a:endParaRPr lang="en-GB" sz="2000" b="1" dirty="0">
                <a:solidFill>
                  <a:schemeClr val="accent6">
                    <a:lumMod val="50000"/>
                  </a:schemeClr>
                </a:solidFill>
              </a:endParaRPr>
            </a:p>
            <a:p>
              <a:pPr algn="ctr"/>
              <a:r>
                <a:rPr lang="en-GB" sz="2000" b="1" dirty="0" smtClean="0">
                  <a:solidFill>
                    <a:schemeClr val="accent6">
                      <a:lumMod val="50000"/>
                    </a:schemeClr>
                  </a:solidFill>
                </a:rPr>
                <a:t>Impact of parallel projects – </a:t>
              </a:r>
              <a:r>
                <a:rPr lang="en-GB" sz="2000" b="1" dirty="0" err="1" smtClean="0">
                  <a:solidFill>
                    <a:schemeClr val="accent6">
                      <a:lumMod val="50000"/>
                    </a:schemeClr>
                  </a:solidFill>
                </a:rPr>
                <a:t>Templeman</a:t>
              </a:r>
              <a:r>
                <a:rPr lang="en-GB" sz="2000" b="1" dirty="0" smtClean="0">
                  <a:solidFill>
                    <a:schemeClr val="accent6">
                      <a:lumMod val="50000"/>
                    </a:schemeClr>
                  </a:solidFill>
                </a:rPr>
                <a:t> Development &amp; Unified Library Management System</a:t>
              </a:r>
            </a:p>
            <a:p>
              <a:pPr algn="ctr"/>
              <a:endParaRPr lang="en-GB" sz="2000" b="1" dirty="0">
                <a:solidFill>
                  <a:schemeClr val="accent6">
                    <a:lumMod val="50000"/>
                  </a:schemeClr>
                </a:solidFill>
              </a:endParaRPr>
            </a:p>
            <a:p>
              <a:pPr algn="ctr"/>
              <a:r>
                <a:rPr lang="en-GB" sz="2000" b="1" dirty="0">
                  <a:solidFill>
                    <a:schemeClr val="accent6">
                      <a:lumMod val="50000"/>
                    </a:schemeClr>
                  </a:solidFill>
                </a:rPr>
                <a:t>Challenging materials required additional </a:t>
              </a:r>
              <a:r>
                <a:rPr lang="en-GB" sz="2000" b="1" dirty="0" smtClean="0">
                  <a:solidFill>
                    <a:schemeClr val="accent6">
                      <a:lumMod val="50000"/>
                    </a:schemeClr>
                  </a:solidFill>
                </a:rPr>
                <a:t>research</a:t>
              </a:r>
            </a:p>
          </p:txBody>
        </p:sp>
        <p:sp>
          <p:nvSpPr>
            <p:cNvPr id="13" name="TextBox 12"/>
            <p:cNvSpPr txBox="1"/>
            <p:nvPr/>
          </p:nvSpPr>
          <p:spPr>
            <a:xfrm>
              <a:off x="414920" y="220720"/>
              <a:ext cx="4781715" cy="523220"/>
            </a:xfrm>
            <a:prstGeom prst="rect">
              <a:avLst/>
            </a:prstGeom>
            <a:solidFill>
              <a:schemeClr val="accent6">
                <a:lumMod val="50000"/>
              </a:schemeClr>
            </a:solidFill>
            <a:ln w="57150">
              <a:solidFill>
                <a:schemeClr val="accent6">
                  <a:lumMod val="50000"/>
                </a:schemeClr>
              </a:solidFill>
            </a:ln>
          </p:spPr>
          <p:txBody>
            <a:bodyPr wrap="square" rtlCol="0">
              <a:spAutoFit/>
            </a:bodyPr>
            <a:lstStyle/>
            <a:p>
              <a:pPr algn="ctr"/>
              <a:r>
                <a:rPr lang="en-GB" sz="2800" b="1" dirty="0" smtClean="0">
                  <a:solidFill>
                    <a:schemeClr val="bg1"/>
                  </a:solidFill>
                </a:rPr>
                <a:t>Cataloguing</a:t>
              </a:r>
              <a:endParaRPr lang="en-GB" sz="2800" b="1" dirty="0">
                <a:solidFill>
                  <a:schemeClr val="bg1"/>
                </a:solidFill>
              </a:endParaRPr>
            </a:p>
          </p:txBody>
        </p:sp>
      </p:grpSp>
      <p:grpSp>
        <p:nvGrpSpPr>
          <p:cNvPr id="16" name="Group 15"/>
          <p:cNvGrpSpPr/>
          <p:nvPr/>
        </p:nvGrpSpPr>
        <p:grpSpPr>
          <a:xfrm>
            <a:off x="6402738" y="529794"/>
            <a:ext cx="4781715" cy="5539978"/>
            <a:chOff x="7307511" y="1674135"/>
            <a:chExt cx="4781715" cy="5539978"/>
          </a:xfrm>
        </p:grpSpPr>
        <p:sp>
          <p:nvSpPr>
            <p:cNvPr id="5" name="Rectangle 4"/>
            <p:cNvSpPr/>
            <p:nvPr/>
          </p:nvSpPr>
          <p:spPr>
            <a:xfrm>
              <a:off x="7307511" y="2197355"/>
              <a:ext cx="4781715" cy="5016758"/>
            </a:xfrm>
            <a:prstGeom prst="rect">
              <a:avLst/>
            </a:prstGeom>
            <a:ln w="63500">
              <a:solidFill>
                <a:schemeClr val="accent6">
                  <a:lumMod val="50000"/>
                </a:schemeClr>
              </a:solidFill>
            </a:ln>
          </p:spPr>
          <p:txBody>
            <a:bodyPr wrap="square">
              <a:spAutoFit/>
            </a:bodyPr>
            <a:lstStyle/>
            <a:p>
              <a:pPr algn="ctr"/>
              <a:r>
                <a:rPr lang="en-GB" sz="2000" b="1" dirty="0" smtClean="0">
                  <a:solidFill>
                    <a:schemeClr val="accent6">
                      <a:lumMod val="50000"/>
                    </a:schemeClr>
                  </a:solidFill>
                </a:rPr>
                <a:t>Project Steering Group Meetings</a:t>
              </a:r>
            </a:p>
            <a:p>
              <a:pPr algn="ctr"/>
              <a:endParaRPr lang="en-GB" sz="2000" b="1" dirty="0">
                <a:solidFill>
                  <a:schemeClr val="accent6">
                    <a:lumMod val="50000"/>
                  </a:schemeClr>
                </a:solidFill>
              </a:endParaRPr>
            </a:p>
            <a:p>
              <a:pPr algn="ctr"/>
              <a:r>
                <a:rPr lang="en-GB" sz="2000" b="1" dirty="0">
                  <a:solidFill>
                    <a:schemeClr val="accent6">
                      <a:lumMod val="50000"/>
                    </a:schemeClr>
                  </a:solidFill>
                </a:rPr>
                <a:t>Stakeholders and communication</a:t>
              </a:r>
            </a:p>
            <a:p>
              <a:pPr algn="ctr"/>
              <a:endParaRPr lang="en-GB" sz="2000" b="1" dirty="0">
                <a:solidFill>
                  <a:schemeClr val="accent6">
                    <a:lumMod val="50000"/>
                  </a:schemeClr>
                </a:solidFill>
              </a:endParaRPr>
            </a:p>
            <a:p>
              <a:pPr algn="ctr"/>
              <a:r>
                <a:rPr lang="en-GB" sz="2000" b="1" dirty="0" smtClean="0">
                  <a:solidFill>
                    <a:schemeClr val="accent6">
                      <a:lumMod val="50000"/>
                    </a:schemeClr>
                  </a:solidFill>
                </a:rPr>
                <a:t>Move management</a:t>
              </a:r>
            </a:p>
            <a:p>
              <a:pPr algn="ctr"/>
              <a:endParaRPr lang="en-GB" sz="2000" b="1" dirty="0">
                <a:solidFill>
                  <a:schemeClr val="accent6">
                    <a:lumMod val="50000"/>
                  </a:schemeClr>
                </a:solidFill>
              </a:endParaRPr>
            </a:p>
            <a:p>
              <a:pPr algn="ctr"/>
              <a:r>
                <a:rPr lang="en-GB" sz="2000" b="1" dirty="0">
                  <a:solidFill>
                    <a:schemeClr val="accent6">
                      <a:lumMod val="50000"/>
                    </a:schemeClr>
                  </a:solidFill>
                </a:rPr>
                <a:t>Volunteer </a:t>
              </a:r>
              <a:r>
                <a:rPr lang="en-GB" sz="2000" b="1" dirty="0" smtClean="0">
                  <a:solidFill>
                    <a:schemeClr val="accent6">
                      <a:lumMod val="50000"/>
                    </a:schemeClr>
                  </a:solidFill>
                </a:rPr>
                <a:t>training</a:t>
              </a:r>
            </a:p>
            <a:p>
              <a:pPr algn="ctr"/>
              <a:endParaRPr lang="en-GB" sz="2000" b="1" dirty="0">
                <a:solidFill>
                  <a:schemeClr val="accent6">
                    <a:lumMod val="50000"/>
                  </a:schemeClr>
                </a:solidFill>
              </a:endParaRPr>
            </a:p>
            <a:p>
              <a:pPr algn="ctr"/>
              <a:r>
                <a:rPr lang="en-GB" sz="2000" b="1" dirty="0" smtClean="0">
                  <a:solidFill>
                    <a:schemeClr val="accent6">
                      <a:lumMod val="50000"/>
                    </a:schemeClr>
                  </a:solidFill>
                </a:rPr>
                <a:t>Cathedral catalogue &amp; reading room</a:t>
              </a:r>
            </a:p>
            <a:p>
              <a:pPr algn="ctr"/>
              <a:endParaRPr lang="en-GB" sz="2000" b="1" dirty="0">
                <a:solidFill>
                  <a:schemeClr val="accent6">
                    <a:lumMod val="50000"/>
                  </a:schemeClr>
                </a:solidFill>
              </a:endParaRPr>
            </a:p>
            <a:p>
              <a:pPr algn="ctr"/>
              <a:r>
                <a:rPr lang="en-GB" sz="2000" b="1" dirty="0" smtClean="0">
                  <a:solidFill>
                    <a:schemeClr val="accent6">
                      <a:lumMod val="50000"/>
                    </a:schemeClr>
                  </a:solidFill>
                </a:rPr>
                <a:t>Conferences, workshops and seminars</a:t>
              </a:r>
              <a:endParaRPr lang="en-GB" sz="2000" b="1" dirty="0">
                <a:solidFill>
                  <a:schemeClr val="accent6">
                    <a:lumMod val="50000"/>
                  </a:schemeClr>
                </a:solidFill>
              </a:endParaRPr>
            </a:p>
            <a:p>
              <a:pPr algn="ctr"/>
              <a:endParaRPr lang="en-GB" sz="2000" b="1" dirty="0">
                <a:solidFill>
                  <a:schemeClr val="accent6">
                    <a:lumMod val="50000"/>
                  </a:schemeClr>
                </a:solidFill>
              </a:endParaRPr>
            </a:p>
            <a:p>
              <a:pPr algn="ctr"/>
              <a:r>
                <a:rPr lang="en-GB" sz="2000" b="1" dirty="0" smtClean="0">
                  <a:solidFill>
                    <a:schemeClr val="accent6">
                      <a:lumMod val="50000"/>
                    </a:schemeClr>
                  </a:solidFill>
                </a:rPr>
                <a:t>Research opportunities for students and academics / Public engagement</a:t>
              </a:r>
            </a:p>
            <a:p>
              <a:pPr algn="ctr"/>
              <a:endParaRPr lang="en-GB" sz="2000" b="1" dirty="0" smtClean="0">
                <a:solidFill>
                  <a:schemeClr val="accent6">
                    <a:lumMod val="50000"/>
                  </a:schemeClr>
                </a:solidFill>
              </a:endParaRPr>
            </a:p>
            <a:p>
              <a:pPr algn="ctr"/>
              <a:r>
                <a:rPr lang="en-GB" sz="2000" b="1" dirty="0">
                  <a:solidFill>
                    <a:schemeClr val="accent6">
                      <a:lumMod val="50000"/>
                    </a:schemeClr>
                  </a:solidFill>
                </a:rPr>
                <a:t>Trusted </a:t>
              </a:r>
              <a:r>
                <a:rPr lang="en-GB" sz="2000" b="1" dirty="0" smtClean="0">
                  <a:solidFill>
                    <a:schemeClr val="accent6">
                      <a:lumMod val="50000"/>
                    </a:schemeClr>
                  </a:solidFill>
                </a:rPr>
                <a:t>partnership</a:t>
              </a:r>
              <a:endParaRPr lang="en-GB" sz="2000" b="1" dirty="0">
                <a:solidFill>
                  <a:schemeClr val="accent6">
                    <a:lumMod val="50000"/>
                  </a:schemeClr>
                </a:solidFill>
              </a:endParaRPr>
            </a:p>
          </p:txBody>
        </p:sp>
        <p:sp>
          <p:nvSpPr>
            <p:cNvPr id="14" name="TextBox 13"/>
            <p:cNvSpPr txBox="1"/>
            <p:nvPr/>
          </p:nvSpPr>
          <p:spPr>
            <a:xfrm>
              <a:off x="7307511" y="1674135"/>
              <a:ext cx="4781715" cy="523220"/>
            </a:xfrm>
            <a:prstGeom prst="rect">
              <a:avLst/>
            </a:prstGeom>
            <a:solidFill>
              <a:schemeClr val="accent6">
                <a:lumMod val="50000"/>
              </a:schemeClr>
            </a:solidFill>
            <a:ln w="57150">
              <a:solidFill>
                <a:schemeClr val="accent6">
                  <a:lumMod val="50000"/>
                </a:schemeClr>
              </a:solidFill>
            </a:ln>
          </p:spPr>
          <p:txBody>
            <a:bodyPr wrap="square" rtlCol="0">
              <a:spAutoFit/>
            </a:bodyPr>
            <a:lstStyle/>
            <a:p>
              <a:pPr algn="ctr"/>
              <a:r>
                <a:rPr lang="en-GB" sz="2800" b="1" dirty="0" smtClean="0">
                  <a:solidFill>
                    <a:schemeClr val="bg1"/>
                  </a:solidFill>
                </a:rPr>
                <a:t>Collaboration</a:t>
              </a:r>
              <a:endParaRPr lang="en-GB" sz="2800" b="1" dirty="0">
                <a:solidFill>
                  <a:schemeClr val="bg1"/>
                </a:solidFill>
              </a:endParaRPr>
            </a:p>
          </p:txBody>
        </p:sp>
      </p:grpSp>
    </p:spTree>
    <p:extLst>
      <p:ext uri="{BB962C8B-B14F-4D97-AF65-F5344CB8AC3E}">
        <p14:creationId xmlns:p14="http://schemas.microsoft.com/office/powerpoint/2010/main" val="37438373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s://pbs.twimg.com/media/CkgVy7HXEAAXS8B.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4000" contrast="14000"/>
                    </a14:imgEffect>
                  </a14:imgLayer>
                </a14:imgProps>
              </a:ext>
              <a:ext uri="{28A0092B-C50C-407E-A947-70E740481C1C}">
                <a14:useLocalDpi xmlns:a14="http://schemas.microsoft.com/office/drawing/2010/main" val="0"/>
              </a:ext>
            </a:extLst>
          </a:blip>
          <a:srcRect l="15759" t="17681" r="27023" b="15549"/>
          <a:stretch/>
        </p:blipFill>
        <p:spPr bwMode="auto">
          <a:xfrm>
            <a:off x="5276879" y="-1"/>
            <a:ext cx="6915122" cy="603021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flipH="1">
            <a:off x="0" y="0"/>
            <a:ext cx="5276876" cy="6030216"/>
          </a:xfrm>
          <a:prstGeom prst="rect">
            <a:avLst/>
          </a:prstGeom>
          <a:solidFill>
            <a:srgbClr val="C78B67"/>
          </a:solidFill>
          <a:ln>
            <a:solidFill>
              <a:srgbClr val="C78B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116022" y="660617"/>
            <a:ext cx="4978746" cy="4708981"/>
          </a:xfrm>
          <a:prstGeom prst="rect">
            <a:avLst/>
          </a:prstGeom>
          <a:ln>
            <a:solidFill>
              <a:srgbClr val="C78B67"/>
            </a:solidFill>
          </a:ln>
        </p:spPr>
        <p:txBody>
          <a:bodyPr wrap="square">
            <a:spAutoFit/>
          </a:bodyPr>
          <a:lstStyle/>
          <a:p>
            <a:pPr algn="ctr"/>
            <a:r>
              <a:rPr lang="en-GB" sz="4000" b="1" i="1" dirty="0" err="1">
                <a:solidFill>
                  <a:schemeClr val="tx2">
                    <a:lumMod val="50000"/>
                  </a:schemeClr>
                </a:solidFill>
              </a:rPr>
              <a:t>Missale</a:t>
            </a:r>
            <a:r>
              <a:rPr lang="en-GB" sz="4000" b="1" i="1" dirty="0">
                <a:solidFill>
                  <a:schemeClr val="tx2">
                    <a:lumMod val="50000"/>
                  </a:schemeClr>
                </a:solidFill>
              </a:rPr>
              <a:t> ad </a:t>
            </a:r>
            <a:r>
              <a:rPr lang="en-GB" sz="4000" b="1" i="1" dirty="0" err="1">
                <a:solidFill>
                  <a:schemeClr val="tx2">
                    <a:lumMod val="50000"/>
                  </a:schemeClr>
                </a:solidFill>
              </a:rPr>
              <a:t>usum</a:t>
            </a:r>
            <a:r>
              <a:rPr lang="en-GB" sz="4000" b="1" i="1" dirty="0">
                <a:solidFill>
                  <a:schemeClr val="tx2">
                    <a:lumMod val="50000"/>
                  </a:schemeClr>
                </a:solidFill>
              </a:rPr>
              <a:t> </a:t>
            </a:r>
          </a:p>
          <a:p>
            <a:pPr algn="ctr"/>
            <a:r>
              <a:rPr lang="en-GB" sz="4000" b="1" i="1" dirty="0" err="1">
                <a:solidFill>
                  <a:schemeClr val="tx2">
                    <a:lumMod val="50000"/>
                  </a:schemeClr>
                </a:solidFill>
              </a:rPr>
              <a:t>Sarisburiensis</a:t>
            </a:r>
            <a:endParaRPr lang="en-GB" sz="4000" b="1" i="1" dirty="0">
              <a:solidFill>
                <a:schemeClr val="tx2">
                  <a:lumMod val="50000"/>
                </a:schemeClr>
              </a:solidFill>
            </a:endParaRPr>
          </a:p>
          <a:p>
            <a:pPr algn="ctr"/>
            <a:endParaRPr lang="en-GB" sz="2400" b="1" i="1" dirty="0">
              <a:solidFill>
                <a:schemeClr val="tx2">
                  <a:lumMod val="50000"/>
                </a:schemeClr>
              </a:solidFill>
            </a:endParaRPr>
          </a:p>
          <a:p>
            <a:pPr marL="457200" indent="-457200">
              <a:buFont typeface="Arial" panose="020B0604020202020204" pitchFamily="34" charset="0"/>
              <a:buChar char="•"/>
            </a:pPr>
            <a:r>
              <a:rPr lang="en-GB" sz="2800" dirty="0">
                <a:solidFill>
                  <a:schemeClr val="tx2">
                    <a:lumMod val="50000"/>
                  </a:schemeClr>
                </a:solidFill>
              </a:rPr>
              <a:t>Leaf of unknown origin</a:t>
            </a:r>
          </a:p>
          <a:p>
            <a:pPr marL="457200" indent="-457200">
              <a:buFont typeface="Arial" panose="020B0604020202020204" pitchFamily="34" charset="0"/>
              <a:buChar char="•"/>
            </a:pPr>
            <a:endParaRPr lang="en-GB" sz="1400" dirty="0">
              <a:solidFill>
                <a:schemeClr val="tx2">
                  <a:lumMod val="50000"/>
                </a:schemeClr>
              </a:solidFill>
            </a:endParaRPr>
          </a:p>
          <a:p>
            <a:pPr marL="457200" indent="-457200">
              <a:buFont typeface="Arial" panose="020B0604020202020204" pitchFamily="34" charset="0"/>
              <a:buChar char="•"/>
            </a:pPr>
            <a:r>
              <a:rPr lang="en-GB" sz="2800" dirty="0">
                <a:solidFill>
                  <a:schemeClr val="tx2">
                    <a:lumMod val="50000"/>
                  </a:schemeClr>
                </a:solidFill>
              </a:rPr>
              <a:t>Further academic research required</a:t>
            </a:r>
          </a:p>
          <a:p>
            <a:pPr marL="457200" indent="-457200">
              <a:buFont typeface="Arial" panose="020B0604020202020204" pitchFamily="34" charset="0"/>
              <a:buChar char="•"/>
            </a:pPr>
            <a:endParaRPr lang="en-GB" sz="1400" dirty="0">
              <a:solidFill>
                <a:schemeClr val="tx2">
                  <a:lumMod val="50000"/>
                </a:schemeClr>
              </a:solidFill>
            </a:endParaRPr>
          </a:p>
          <a:p>
            <a:pPr marL="457200" indent="-457200">
              <a:buFont typeface="Arial" panose="020B0604020202020204" pitchFamily="34" charset="0"/>
              <a:buChar char="•"/>
            </a:pPr>
            <a:r>
              <a:rPr lang="en-GB" sz="2800" dirty="0">
                <a:solidFill>
                  <a:schemeClr val="tx2">
                    <a:lumMod val="50000"/>
                  </a:schemeClr>
                </a:solidFill>
              </a:rPr>
              <a:t>Making connections with Special Collections &amp; Archives at the University of Kent</a:t>
            </a:r>
          </a:p>
        </p:txBody>
      </p:sp>
      <p:sp>
        <p:nvSpPr>
          <p:cNvPr id="10" name="Rectangle 9"/>
          <p:cNvSpPr/>
          <p:nvPr/>
        </p:nvSpPr>
        <p:spPr>
          <a:xfrm>
            <a:off x="0" y="6225754"/>
            <a:ext cx="12192001" cy="353943"/>
          </a:xfrm>
          <a:prstGeom prst="rect">
            <a:avLst/>
          </a:prstGeom>
        </p:spPr>
        <p:txBody>
          <a:bodyPr wrap="square">
            <a:spAutoFit/>
          </a:bodyPr>
          <a:lstStyle/>
          <a:p>
            <a:pPr algn="ctr"/>
            <a:r>
              <a:rPr lang="en-GB" sz="1700" dirty="0">
                <a:solidFill>
                  <a:schemeClr val="tx2">
                    <a:lumMod val="50000"/>
                  </a:schemeClr>
                </a:solidFill>
              </a:rPr>
              <a:t>https://librarysearch.kent.ac.uk/client/en_GB/kent/search/detailnonmodal/ent:$002f$002fSD_ILS$002f0$002fSD_ILS:540400/ada</a:t>
            </a:r>
          </a:p>
        </p:txBody>
      </p:sp>
    </p:spTree>
    <p:extLst>
      <p:ext uri="{BB962C8B-B14F-4D97-AF65-F5344CB8AC3E}">
        <p14:creationId xmlns:p14="http://schemas.microsoft.com/office/powerpoint/2010/main" val="36775278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A969B"/>
        </a:solidFill>
        <a:effectLst/>
      </p:bgPr>
    </p:bg>
    <p:spTree>
      <p:nvGrpSpPr>
        <p:cNvPr id="1" name=""/>
        <p:cNvGrpSpPr/>
        <p:nvPr/>
      </p:nvGrpSpPr>
      <p:grpSpPr>
        <a:xfrm>
          <a:off x="0" y="0"/>
          <a:ext cx="0" cy="0"/>
          <a:chOff x="0" y="0"/>
          <a:chExt cx="0" cy="0"/>
        </a:xfrm>
      </p:grpSpPr>
      <p:sp>
        <p:nvSpPr>
          <p:cNvPr id="14" name="Rectangle 13"/>
          <p:cNvSpPr/>
          <p:nvPr/>
        </p:nvSpPr>
        <p:spPr>
          <a:xfrm>
            <a:off x="0" y="-2417"/>
            <a:ext cx="12192000" cy="11867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0" y="5671219"/>
            <a:ext cx="12192000" cy="11867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0" y="160087"/>
            <a:ext cx="12192000" cy="861774"/>
          </a:xfrm>
          <a:prstGeom prst="rect">
            <a:avLst/>
          </a:prstGeom>
        </p:spPr>
        <p:txBody>
          <a:bodyPr wrap="square">
            <a:spAutoFit/>
          </a:bodyPr>
          <a:lstStyle/>
          <a:p>
            <a:pPr algn="ctr"/>
            <a:r>
              <a:rPr lang="en-GB" sz="5000" i="1" dirty="0" smtClean="0">
                <a:solidFill>
                  <a:schemeClr val="accent5">
                    <a:lumMod val="50000"/>
                  </a:schemeClr>
                </a:solidFill>
              </a:rPr>
              <a:t>[The History of the Old and New Testament]</a:t>
            </a:r>
            <a:endParaRPr lang="en-GB" sz="5000" i="1" dirty="0">
              <a:solidFill>
                <a:schemeClr val="accent5">
                  <a:lumMod val="50000"/>
                </a:schemeClr>
              </a:solidFill>
            </a:endParaRPr>
          </a:p>
        </p:txBody>
      </p:sp>
      <p:pic>
        <p:nvPicPr>
          <p:cNvPr id="3074" name="Picture 2" descr="First few pages"/>
          <p:cNvPicPr>
            <a:picLocks noChangeAspect="1" noChangeArrowheads="1"/>
          </p:cNvPicPr>
          <p:nvPr/>
        </p:nvPicPr>
        <p:blipFill rotWithShape="1">
          <a:blip r:embed="rId3">
            <a:extLst>
              <a:ext uri="{28A0092B-C50C-407E-A947-70E740481C1C}">
                <a14:useLocalDpi xmlns:a14="http://schemas.microsoft.com/office/drawing/2010/main" val="0"/>
              </a:ext>
            </a:extLst>
          </a:blip>
          <a:srcRect t="8856" r="17546" b="8889"/>
          <a:stretch/>
        </p:blipFill>
        <p:spPr bwMode="auto">
          <a:xfrm>
            <a:off x="0" y="1208245"/>
            <a:ext cx="5089585" cy="446297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460520" y="4414450"/>
            <a:ext cx="6360544" cy="923330"/>
          </a:xfrm>
          <a:prstGeom prst="rect">
            <a:avLst/>
          </a:prstGeom>
        </p:spPr>
        <p:txBody>
          <a:bodyPr wrap="square">
            <a:spAutoFit/>
          </a:bodyPr>
          <a:lstStyle/>
          <a:p>
            <a:pPr algn="ctr"/>
            <a:r>
              <a:rPr lang="en-GB" b="1" u="sng" dirty="0" smtClean="0">
                <a:solidFill>
                  <a:schemeClr val="accent5">
                    <a:lumMod val="50000"/>
                  </a:schemeClr>
                </a:solidFill>
              </a:rPr>
              <a:t>Blog post: The Mystery of the Missing Title Page</a:t>
            </a:r>
          </a:p>
          <a:p>
            <a:pPr algn="ctr"/>
            <a:r>
              <a:rPr lang="en-GB" b="1" dirty="0" smtClean="0">
                <a:solidFill>
                  <a:schemeClr val="accent5">
                    <a:lumMod val="50000"/>
                  </a:schemeClr>
                </a:solidFill>
              </a:rPr>
              <a:t>https</a:t>
            </a:r>
            <a:r>
              <a:rPr lang="en-GB" b="1" dirty="0">
                <a:solidFill>
                  <a:schemeClr val="accent5">
                    <a:lumMod val="50000"/>
                  </a:schemeClr>
                </a:solidFill>
              </a:rPr>
              <a:t>://blogs.kent.ac.uk/specialcollections/2015/11/24/rochester-cathedral-cataloguing-the-mystery-of-the-missing-title-page/</a:t>
            </a:r>
          </a:p>
        </p:txBody>
      </p:sp>
      <p:sp>
        <p:nvSpPr>
          <p:cNvPr id="9" name="Rectangle 8"/>
          <p:cNvSpPr/>
          <p:nvPr/>
        </p:nvSpPr>
        <p:spPr>
          <a:xfrm>
            <a:off x="0" y="6170618"/>
            <a:ext cx="12192000" cy="353943"/>
          </a:xfrm>
          <a:prstGeom prst="rect">
            <a:avLst/>
          </a:prstGeom>
        </p:spPr>
        <p:txBody>
          <a:bodyPr wrap="square">
            <a:spAutoFit/>
          </a:bodyPr>
          <a:lstStyle/>
          <a:p>
            <a:pPr algn="ctr"/>
            <a:r>
              <a:rPr lang="en-GB" sz="1700" dirty="0">
                <a:solidFill>
                  <a:schemeClr val="accent5">
                    <a:lumMod val="50000"/>
                  </a:schemeClr>
                </a:solidFill>
              </a:rPr>
              <a:t>https://librarysearch.kent.ac.uk/client/en_GB/kent/search/detailnonmodal/ent:$002f$002fSD_ILS$002f0$002fSD_ILS:536903/ada</a:t>
            </a:r>
          </a:p>
        </p:txBody>
      </p:sp>
      <p:sp>
        <p:nvSpPr>
          <p:cNvPr id="15" name="Rectangle 14"/>
          <p:cNvSpPr/>
          <p:nvPr/>
        </p:nvSpPr>
        <p:spPr>
          <a:xfrm>
            <a:off x="5275053" y="1736759"/>
            <a:ext cx="6731479" cy="2246769"/>
          </a:xfrm>
          <a:prstGeom prst="rect">
            <a:avLst/>
          </a:prstGeom>
        </p:spPr>
        <p:txBody>
          <a:bodyPr wrap="square">
            <a:spAutoFit/>
          </a:bodyPr>
          <a:lstStyle/>
          <a:p>
            <a:pPr marL="457200" indent="-457200">
              <a:buFont typeface="Arial" panose="020B0604020202020204" pitchFamily="34" charset="0"/>
              <a:buChar char="•"/>
            </a:pPr>
            <a:r>
              <a:rPr lang="en-GB" sz="2800" dirty="0" smtClean="0">
                <a:solidFill>
                  <a:schemeClr val="accent5">
                    <a:lumMod val="50000"/>
                  </a:schemeClr>
                </a:solidFill>
              </a:rPr>
              <a:t>Partner institutions key to discovery</a:t>
            </a:r>
          </a:p>
          <a:p>
            <a:pPr marL="457200" indent="-457200">
              <a:buFont typeface="Arial" panose="020B0604020202020204" pitchFamily="34" charset="0"/>
              <a:buChar char="•"/>
            </a:pPr>
            <a:endParaRPr lang="en-GB" sz="2800" dirty="0" smtClean="0">
              <a:solidFill>
                <a:schemeClr val="accent5">
                  <a:lumMod val="50000"/>
                </a:schemeClr>
              </a:solidFill>
            </a:endParaRPr>
          </a:p>
          <a:p>
            <a:pPr marL="457200" indent="-457200">
              <a:buFont typeface="Arial" panose="020B0604020202020204" pitchFamily="34" charset="0"/>
              <a:buChar char="•"/>
            </a:pPr>
            <a:r>
              <a:rPr lang="en-GB" sz="2800" dirty="0" smtClean="0">
                <a:solidFill>
                  <a:schemeClr val="accent5">
                    <a:lumMod val="50000"/>
                  </a:schemeClr>
                </a:solidFill>
              </a:rPr>
              <a:t>Importance of accurate external metadata</a:t>
            </a:r>
          </a:p>
          <a:p>
            <a:pPr marL="457200" indent="-457200">
              <a:buFont typeface="Arial" panose="020B0604020202020204" pitchFamily="34" charset="0"/>
              <a:buChar char="•"/>
            </a:pPr>
            <a:endParaRPr lang="en-GB" sz="2800" dirty="0" smtClean="0">
              <a:solidFill>
                <a:schemeClr val="accent5">
                  <a:lumMod val="50000"/>
                </a:schemeClr>
              </a:solidFill>
            </a:endParaRPr>
          </a:p>
          <a:p>
            <a:pPr marL="457200" indent="-457200">
              <a:buFont typeface="Arial" panose="020B0604020202020204" pitchFamily="34" charset="0"/>
              <a:buChar char="•"/>
            </a:pPr>
            <a:r>
              <a:rPr lang="en-GB" sz="2800" dirty="0" smtClean="0">
                <a:solidFill>
                  <a:schemeClr val="accent5">
                    <a:lumMod val="50000"/>
                  </a:schemeClr>
                </a:solidFill>
              </a:rPr>
              <a:t>The clues are in the detail</a:t>
            </a:r>
          </a:p>
        </p:txBody>
      </p:sp>
    </p:spTree>
    <p:extLst>
      <p:ext uri="{BB962C8B-B14F-4D97-AF65-F5344CB8AC3E}">
        <p14:creationId xmlns:p14="http://schemas.microsoft.com/office/powerpoint/2010/main" val="31929012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2" name="Group 1"/>
          <p:cNvGrpSpPr/>
          <p:nvPr/>
        </p:nvGrpSpPr>
        <p:grpSpPr>
          <a:xfrm>
            <a:off x="0" y="0"/>
            <a:ext cx="11564207" cy="6858000"/>
            <a:chOff x="0" y="0"/>
            <a:chExt cx="11564207" cy="6858000"/>
          </a:xfrm>
        </p:grpSpPr>
        <p:graphicFrame>
          <p:nvGraphicFramePr>
            <p:cNvPr id="4" name="Diagram 3"/>
            <p:cNvGraphicFramePr/>
            <p:nvPr>
              <p:extLst>
                <p:ext uri="{D42A27DB-BD31-4B8C-83A1-F6EECF244321}">
                  <p14:modId xmlns:p14="http://schemas.microsoft.com/office/powerpoint/2010/main" val="102770235"/>
                </p:ext>
              </p:extLst>
            </p:nvPr>
          </p:nvGraphicFramePr>
          <p:xfrm>
            <a:off x="4914900" y="451325"/>
            <a:ext cx="6649307" cy="5955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rotWithShape="1">
            <a:blip r:embed="rId8"/>
            <a:srcRect l="2072" r="23364"/>
            <a:stretch/>
          </p:blipFill>
          <p:spPr>
            <a:xfrm>
              <a:off x="0" y="0"/>
              <a:ext cx="4114800" cy="6858000"/>
            </a:xfrm>
            <a:prstGeom prst="rect">
              <a:avLst/>
            </a:prstGeom>
          </p:spPr>
        </p:pic>
      </p:grpSp>
    </p:spTree>
    <p:extLst>
      <p:ext uri="{BB962C8B-B14F-4D97-AF65-F5344CB8AC3E}">
        <p14:creationId xmlns:p14="http://schemas.microsoft.com/office/powerpoint/2010/main" val="12815406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28136"/>
        </a:solidFill>
        <a:effectLst/>
      </p:bgPr>
    </p:bg>
    <p:spTree>
      <p:nvGrpSpPr>
        <p:cNvPr id="1" name=""/>
        <p:cNvGrpSpPr/>
        <p:nvPr/>
      </p:nvGrpSpPr>
      <p:grpSpPr>
        <a:xfrm>
          <a:off x="0" y="0"/>
          <a:ext cx="0" cy="0"/>
          <a:chOff x="0" y="0"/>
          <a:chExt cx="0" cy="0"/>
        </a:xfrm>
      </p:grpSpPr>
      <p:grpSp>
        <p:nvGrpSpPr>
          <p:cNvPr id="4" name="Group 3"/>
          <p:cNvGrpSpPr/>
          <p:nvPr/>
        </p:nvGrpSpPr>
        <p:grpSpPr>
          <a:xfrm>
            <a:off x="2076450" y="14"/>
            <a:ext cx="10115551" cy="6857986"/>
            <a:chOff x="5132387" y="10"/>
            <a:chExt cx="7059613" cy="4597852"/>
          </a:xfrm>
        </p:grpSpPr>
        <p:pic>
          <p:nvPicPr>
            <p:cNvPr id="5" name="Picture 2" descr="Book_of_Hours_001"/>
            <p:cNvPicPr>
              <a:picLocks noChangeAspect="1" noChangeArrowheads="1"/>
            </p:cNvPicPr>
            <p:nvPr/>
          </p:nvPicPr>
          <p:blipFill>
            <a:blip r:embed="rId2" cstate="print">
              <a:extLst>
                <a:ext uri="{28A0092B-C50C-407E-A947-70E740481C1C}">
                  <a14:useLocalDpi xmlns:a14="http://schemas.microsoft.com/office/drawing/2010/main" val="0"/>
                </a:ext>
              </a:extLst>
            </a:blip>
            <a:srcRect l="9966" t="21156" r="39494" b="38857"/>
            <a:stretch>
              <a:fillRect/>
            </a:stretch>
          </p:blipFill>
          <p:spPr bwMode="auto">
            <a:xfrm>
              <a:off x="5132880" y="3426956"/>
              <a:ext cx="1168400" cy="11684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6" name="Group 3"/>
            <p:cNvGrpSpPr>
              <a:grpSpLocks/>
            </p:cNvGrpSpPr>
            <p:nvPr/>
          </p:nvGrpSpPr>
          <p:grpSpPr bwMode="auto">
            <a:xfrm>
              <a:off x="5132387" y="10"/>
              <a:ext cx="7059613" cy="4597852"/>
              <a:chOff x="106254024" y="107700419"/>
              <a:chExt cx="7060062" cy="4598395"/>
            </a:xfrm>
          </p:grpSpPr>
          <p:pic>
            <p:nvPicPr>
              <p:cNvPr id="7" name="Picture 4" descr="CkYDgj_WkAANh15"/>
              <p:cNvPicPr>
                <a:picLocks noChangeAspect="1" noChangeArrowheads="1"/>
              </p:cNvPicPr>
              <p:nvPr/>
            </p:nvPicPr>
            <p:blipFill>
              <a:blip r:embed="rId3" cstate="print">
                <a:extLst>
                  <a:ext uri="{28A0092B-C50C-407E-A947-70E740481C1C}">
                    <a14:useLocalDpi xmlns:a14="http://schemas.microsoft.com/office/drawing/2010/main" val="0"/>
                  </a:ext>
                </a:extLst>
              </a:blip>
              <a:srcRect l="5630" t="26353" r="1390" b="12212"/>
              <a:stretch>
                <a:fillRect/>
              </a:stretch>
            </p:blipFill>
            <p:spPr bwMode="auto">
              <a:xfrm>
                <a:off x="107422991" y="111125892"/>
                <a:ext cx="3155924" cy="1172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8" name="Picture 5" descr="Rochester visual No"/>
              <p:cNvPicPr>
                <a:picLocks noChangeAspect="1" noChangeArrowheads="1"/>
              </p:cNvPicPr>
              <p:nvPr/>
            </p:nvPicPr>
            <p:blipFill>
              <a:blip r:embed="rId4" cstate="print">
                <a:lum contrast="20000"/>
                <a:extLst>
                  <a:ext uri="{28A0092B-C50C-407E-A947-70E740481C1C}">
                    <a14:useLocalDpi xmlns:a14="http://schemas.microsoft.com/office/drawing/2010/main" val="0"/>
                  </a:ext>
                </a:extLst>
              </a:blip>
              <a:srcRect l="25165" r="25165"/>
              <a:stretch>
                <a:fillRect/>
              </a:stretch>
            </p:blipFill>
            <p:spPr bwMode="auto">
              <a:xfrm>
                <a:off x="106254024" y="107700419"/>
                <a:ext cx="2280814" cy="342547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6" descr="Psalter_001"/>
              <p:cNvPicPr>
                <a:picLocks noChangeAspect="1" noChangeArrowheads="1"/>
              </p:cNvPicPr>
              <p:nvPr/>
            </p:nvPicPr>
            <p:blipFill>
              <a:blip r:embed="rId5" cstate="print">
                <a:lum contrast="20000"/>
                <a:extLst>
                  <a:ext uri="{28A0092B-C50C-407E-A947-70E740481C1C}">
                    <a14:useLocalDpi xmlns:a14="http://schemas.microsoft.com/office/drawing/2010/main" val="0"/>
                  </a:ext>
                </a:extLst>
              </a:blip>
              <a:srcRect t="3494" r="2843" b="7011"/>
              <a:stretch>
                <a:fillRect/>
              </a:stretch>
            </p:blipFill>
            <p:spPr bwMode="auto">
              <a:xfrm>
                <a:off x="108534838" y="107700419"/>
                <a:ext cx="2483390" cy="342547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Picture 7" descr="Great_Bible_1539_001"/>
              <p:cNvPicPr>
                <a:picLocks noChangeAspect="1" noChangeArrowheads="1"/>
              </p:cNvPicPr>
              <p:nvPr/>
            </p:nvPicPr>
            <p:blipFill>
              <a:blip r:embed="rId6" cstate="print">
                <a:extLst>
                  <a:ext uri="{28A0092B-C50C-407E-A947-70E740481C1C}">
                    <a14:useLocalDpi xmlns:a14="http://schemas.microsoft.com/office/drawing/2010/main" val="0"/>
                  </a:ext>
                </a:extLst>
              </a:blip>
              <a:srcRect r="4202" b="5217"/>
              <a:stretch>
                <a:fillRect/>
              </a:stretch>
            </p:blipFill>
            <p:spPr bwMode="auto">
              <a:xfrm>
                <a:off x="111029145" y="107700419"/>
                <a:ext cx="2265062" cy="342547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8" descr="CkgVyl9WUAAXuK_"/>
              <p:cNvPicPr>
                <a:picLocks noChangeAspect="1" noChangeArrowheads="1"/>
              </p:cNvPicPr>
              <p:nvPr/>
            </p:nvPicPr>
            <p:blipFill>
              <a:blip r:embed="rId7">
                <a:extLst>
                  <a:ext uri="{28A0092B-C50C-407E-A947-70E740481C1C}">
                    <a14:useLocalDpi xmlns:a14="http://schemas.microsoft.com/office/drawing/2010/main" val="0"/>
                  </a:ext>
                </a:extLst>
              </a:blip>
              <a:srcRect l="38170" t="35750" r="20453" b="40642"/>
              <a:stretch>
                <a:fillRect/>
              </a:stretch>
            </p:blipFill>
            <p:spPr bwMode="auto">
              <a:xfrm>
                <a:off x="110578915" y="111125892"/>
                <a:ext cx="2735171" cy="116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grpSp>
      <p:sp>
        <p:nvSpPr>
          <p:cNvPr id="13" name="Rectangle 12"/>
          <p:cNvSpPr/>
          <p:nvPr/>
        </p:nvSpPr>
        <p:spPr>
          <a:xfrm rot="16200000">
            <a:off x="-2112424" y="2957739"/>
            <a:ext cx="6496050" cy="938719"/>
          </a:xfrm>
          <a:prstGeom prst="rect">
            <a:avLst/>
          </a:prstGeom>
        </p:spPr>
        <p:txBody>
          <a:bodyPr wrap="square">
            <a:spAutoFit/>
          </a:bodyPr>
          <a:lstStyle/>
          <a:p>
            <a:pPr algn="ctr"/>
            <a:r>
              <a:rPr lang="en-GB" sz="5500" b="1" dirty="0" smtClean="0">
                <a:solidFill>
                  <a:srgbClr val="004376"/>
                </a:solidFill>
              </a:rPr>
              <a:t>Project Achievements</a:t>
            </a:r>
            <a:endParaRPr lang="en-US" sz="5500" b="1" dirty="0">
              <a:solidFill>
                <a:srgbClr val="004376"/>
              </a:solidFill>
            </a:endParaRPr>
          </a:p>
        </p:txBody>
      </p:sp>
    </p:spTree>
    <p:extLst>
      <p:ext uri="{BB962C8B-B14F-4D97-AF65-F5344CB8AC3E}">
        <p14:creationId xmlns:p14="http://schemas.microsoft.com/office/powerpoint/2010/main" val="20724046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8299C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5322" t="15662" r="16417" b="8571"/>
          <a:stretch/>
        </p:blipFill>
        <p:spPr>
          <a:xfrm>
            <a:off x="0" y="3142717"/>
            <a:ext cx="5381613" cy="3717063"/>
          </a:xfrm>
          <a:prstGeom prst="rect">
            <a:avLst/>
          </a:prstGeom>
        </p:spPr>
      </p:pic>
      <p:sp>
        <p:nvSpPr>
          <p:cNvPr id="7" name="TextBox 6"/>
          <p:cNvSpPr txBox="1"/>
          <p:nvPr/>
        </p:nvSpPr>
        <p:spPr>
          <a:xfrm>
            <a:off x="115363" y="417197"/>
            <a:ext cx="4994419" cy="2308324"/>
          </a:xfrm>
          <a:prstGeom prst="rect">
            <a:avLst/>
          </a:prstGeom>
          <a:noFill/>
        </p:spPr>
        <p:txBody>
          <a:bodyPr wrap="square" rtlCol="0">
            <a:spAutoFit/>
          </a:bodyPr>
          <a:lstStyle/>
          <a:p>
            <a:pPr algn="ctr"/>
            <a:r>
              <a:rPr lang="en-GB" sz="7200" b="1" dirty="0" smtClean="0">
                <a:solidFill>
                  <a:srgbClr val="101318"/>
                </a:solidFill>
              </a:rPr>
              <a:t>Outreach &amp; </a:t>
            </a:r>
          </a:p>
          <a:p>
            <a:pPr algn="ctr"/>
            <a:r>
              <a:rPr lang="en-GB" sz="7200" b="1" dirty="0" smtClean="0">
                <a:solidFill>
                  <a:srgbClr val="101318"/>
                </a:solidFill>
              </a:rPr>
              <a:t>Engagement</a:t>
            </a:r>
            <a:endParaRPr lang="en-US" sz="7200" b="1" dirty="0">
              <a:solidFill>
                <a:srgbClr val="101318"/>
              </a:solidFill>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878" b="9485"/>
          <a:stretch/>
        </p:blipFill>
        <p:spPr>
          <a:xfrm>
            <a:off x="5225145" y="-7196"/>
            <a:ext cx="2832806" cy="3357515"/>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373" t="2963" r="29648" b="27830"/>
          <a:stretch/>
        </p:blipFill>
        <p:spPr>
          <a:xfrm>
            <a:off x="5225145" y="3142717"/>
            <a:ext cx="2832808" cy="3715283"/>
          </a:xfrm>
          <a:prstGeom prst="rect">
            <a:avLst/>
          </a:prstGeom>
        </p:spPr>
      </p:pic>
      <p:sp>
        <p:nvSpPr>
          <p:cNvPr id="11" name="TextBox 10"/>
          <p:cNvSpPr txBox="1"/>
          <p:nvPr/>
        </p:nvSpPr>
        <p:spPr>
          <a:xfrm>
            <a:off x="8173314" y="417197"/>
            <a:ext cx="3543300" cy="5909310"/>
          </a:xfrm>
          <a:prstGeom prst="rect">
            <a:avLst/>
          </a:prstGeom>
          <a:noFill/>
        </p:spPr>
        <p:txBody>
          <a:bodyPr wrap="square" rtlCol="0">
            <a:spAutoFit/>
          </a:bodyPr>
          <a:lstStyle/>
          <a:p>
            <a:pPr marL="285750" indent="-285750" algn="just">
              <a:buFont typeface="Arial" panose="020B0604020202020204" pitchFamily="34" charset="0"/>
              <a:buChar char="•"/>
            </a:pPr>
            <a:r>
              <a:rPr lang="en-GB" b="1" dirty="0" smtClean="0"/>
              <a:t>Major public exhibition at  our Medway campus</a:t>
            </a:r>
          </a:p>
          <a:p>
            <a:pPr marL="285750" indent="-285750" algn="just">
              <a:buFont typeface="Arial" panose="020B0604020202020204" pitchFamily="34" charset="0"/>
              <a:buChar char="•"/>
            </a:pPr>
            <a:endParaRPr lang="en-GB" sz="1200" b="1" dirty="0"/>
          </a:p>
          <a:p>
            <a:pPr marL="285750" indent="-285750" algn="just">
              <a:buFont typeface="Arial" panose="020B0604020202020204" pitchFamily="34" charset="0"/>
              <a:buChar char="•"/>
            </a:pPr>
            <a:r>
              <a:rPr lang="en-GB" b="1" dirty="0" smtClean="0"/>
              <a:t>Medieval &amp; Early Modern Studies Summer Festival – workshop and exhibition</a:t>
            </a:r>
          </a:p>
          <a:p>
            <a:pPr marL="285750" indent="-285750" algn="just">
              <a:buFont typeface="Arial" panose="020B0604020202020204" pitchFamily="34" charset="0"/>
              <a:buChar char="•"/>
            </a:pPr>
            <a:endParaRPr lang="en-GB" sz="1200" b="1" dirty="0"/>
          </a:p>
          <a:p>
            <a:pPr marL="285750" indent="-285750" algn="just">
              <a:buFont typeface="Arial" panose="020B0604020202020204" pitchFamily="34" charset="0"/>
              <a:buChar char="•"/>
            </a:pPr>
            <a:r>
              <a:rPr lang="en-GB" b="1" dirty="0" smtClean="0"/>
              <a:t>Several academic led student seminars</a:t>
            </a:r>
          </a:p>
          <a:p>
            <a:pPr marL="285750" indent="-285750" algn="just">
              <a:buFont typeface="Arial" panose="020B0604020202020204" pitchFamily="34" charset="0"/>
              <a:buChar char="•"/>
            </a:pPr>
            <a:endParaRPr lang="en-GB" sz="1200" b="1" dirty="0"/>
          </a:p>
          <a:p>
            <a:pPr marL="285750" indent="-285750" algn="just">
              <a:buFont typeface="Arial" panose="020B0604020202020204" pitchFamily="34" charset="0"/>
              <a:buChar char="•"/>
            </a:pPr>
            <a:r>
              <a:rPr lang="en-GB" b="1" dirty="0" smtClean="0"/>
              <a:t>Open lecture by Professor James Carley</a:t>
            </a:r>
          </a:p>
          <a:p>
            <a:pPr marL="285750" indent="-285750" algn="just">
              <a:buFont typeface="Arial" panose="020B0604020202020204" pitchFamily="34" charset="0"/>
              <a:buChar char="•"/>
            </a:pPr>
            <a:endParaRPr lang="en-GB" sz="1200" b="1" dirty="0"/>
          </a:p>
          <a:p>
            <a:pPr marL="285750" indent="-285750" algn="just">
              <a:buFont typeface="Arial" panose="020B0604020202020204" pitchFamily="34" charset="0"/>
              <a:buChar char="•"/>
            </a:pPr>
            <a:r>
              <a:rPr lang="en-GB" b="1" dirty="0" err="1"/>
              <a:t>Pastoralia</a:t>
            </a:r>
            <a:r>
              <a:rPr lang="en-GB" b="1" dirty="0"/>
              <a:t> in the Late Middle Ages </a:t>
            </a:r>
            <a:r>
              <a:rPr lang="en-GB" b="1" dirty="0" smtClean="0"/>
              <a:t>Conference – seminar and exhibition</a:t>
            </a:r>
          </a:p>
          <a:p>
            <a:pPr marL="285750" indent="-285750" algn="just">
              <a:buFont typeface="Arial" panose="020B0604020202020204" pitchFamily="34" charset="0"/>
              <a:buChar char="•"/>
            </a:pPr>
            <a:endParaRPr lang="en-GB" sz="1200" b="1" dirty="0"/>
          </a:p>
          <a:p>
            <a:pPr marL="285750" indent="-285750" algn="just">
              <a:buFont typeface="Arial" panose="020B0604020202020204" pitchFamily="34" charset="0"/>
              <a:buChar char="•"/>
            </a:pPr>
            <a:r>
              <a:rPr lang="en-GB" b="1" dirty="0"/>
              <a:t>Kent Refugee and Action Network </a:t>
            </a:r>
            <a:r>
              <a:rPr lang="en-GB" b="1" dirty="0" smtClean="0"/>
              <a:t>seminar</a:t>
            </a:r>
          </a:p>
          <a:p>
            <a:pPr marL="285750" indent="-285750" algn="just">
              <a:buFont typeface="Arial" panose="020B0604020202020204" pitchFamily="34" charset="0"/>
              <a:buChar char="•"/>
            </a:pPr>
            <a:endParaRPr lang="en-GB" sz="1200" b="1" dirty="0"/>
          </a:p>
          <a:p>
            <a:pPr marL="285750" indent="-285750" algn="just">
              <a:buFont typeface="Arial" panose="020B0604020202020204" pitchFamily="34" charset="0"/>
              <a:buChar char="•"/>
            </a:pPr>
            <a:r>
              <a:rPr lang="en-GB" b="1" dirty="0"/>
              <a:t>P</a:t>
            </a:r>
            <a:r>
              <a:rPr lang="en-GB" b="1" dirty="0" smtClean="0"/>
              <a:t>romotion </a:t>
            </a:r>
            <a:r>
              <a:rPr lang="en-GB" b="1" dirty="0"/>
              <a:t>via various social media outlets have engaged global </a:t>
            </a:r>
            <a:r>
              <a:rPr lang="en-GB" b="1" dirty="0" smtClean="0"/>
              <a:t>communities</a:t>
            </a:r>
            <a:endParaRPr lang="en-GB" b="1" dirty="0"/>
          </a:p>
        </p:txBody>
      </p:sp>
    </p:spTree>
    <p:extLst>
      <p:ext uri="{BB962C8B-B14F-4D97-AF65-F5344CB8AC3E}">
        <p14:creationId xmlns:p14="http://schemas.microsoft.com/office/powerpoint/2010/main" val="33505128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rcRect t="14284" b="1"/>
          <a:stretch/>
        </p:blipFill>
        <p:spPr>
          <a:xfrm>
            <a:off x="-1" y="0"/>
            <a:ext cx="13106401" cy="6858000"/>
          </a:xfrm>
          <a:prstGeom prst="rect">
            <a:avLst/>
          </a:prstGeom>
        </p:spPr>
      </p:pic>
      <p:sp>
        <p:nvSpPr>
          <p:cNvPr id="2" name="Rectangle 1"/>
          <p:cNvSpPr/>
          <p:nvPr/>
        </p:nvSpPr>
        <p:spPr>
          <a:xfrm>
            <a:off x="-2" y="5724725"/>
            <a:ext cx="13106401" cy="954107"/>
          </a:xfrm>
          <a:prstGeom prst="rect">
            <a:avLst/>
          </a:prstGeom>
        </p:spPr>
        <p:txBody>
          <a:bodyPr wrap="square">
            <a:spAutoFit/>
          </a:bodyPr>
          <a:lstStyle/>
          <a:p>
            <a:pPr algn="ctr"/>
            <a:r>
              <a:rPr lang="en-GB" sz="2800" dirty="0"/>
              <a:t>https://</a:t>
            </a:r>
            <a:r>
              <a:rPr lang="en-GB" sz="2800" dirty="0" smtClean="0"/>
              <a:t>librarysearch.kent.ac.uk/client/en_GB/kent/search/detailnonmodal</a:t>
            </a:r>
          </a:p>
          <a:p>
            <a:pPr algn="ctr"/>
            <a:r>
              <a:rPr lang="en-GB" sz="2800" dirty="0" smtClean="0"/>
              <a:t>/</a:t>
            </a:r>
            <a:r>
              <a:rPr lang="en-GB" sz="2800" dirty="0" err="1" smtClean="0"/>
              <a:t>ent</a:t>
            </a:r>
            <a:r>
              <a:rPr lang="en-GB" sz="2800" dirty="0"/>
              <a:t>:$002f$002fSD_ILS$002f0$002fSD_ILS:540748/ada</a:t>
            </a:r>
          </a:p>
        </p:txBody>
      </p:sp>
      <p:sp>
        <p:nvSpPr>
          <p:cNvPr id="5" name="Rectangle 4"/>
          <p:cNvSpPr/>
          <p:nvPr/>
        </p:nvSpPr>
        <p:spPr>
          <a:xfrm>
            <a:off x="266698" y="172134"/>
            <a:ext cx="12268202" cy="1569660"/>
          </a:xfrm>
          <a:prstGeom prst="rect">
            <a:avLst/>
          </a:prstGeom>
        </p:spPr>
        <p:txBody>
          <a:bodyPr wrap="square">
            <a:spAutoFit/>
          </a:bodyPr>
          <a:lstStyle/>
          <a:p>
            <a:r>
              <a:rPr lang="pt-BR" sz="4800" b="1" dirty="0">
                <a:solidFill>
                  <a:srgbClr val="222222"/>
                </a:solidFill>
              </a:rPr>
              <a:t>Soliloquium de quatuor mentalibus exercitiis </a:t>
            </a:r>
            <a:endParaRPr lang="pt-BR" sz="4800" b="1" dirty="0" smtClean="0">
              <a:solidFill>
                <a:srgbClr val="222222"/>
              </a:solidFill>
            </a:endParaRPr>
          </a:p>
          <a:p>
            <a:r>
              <a:rPr lang="pt-BR" sz="4800" b="1" dirty="0" smtClean="0">
                <a:solidFill>
                  <a:srgbClr val="222222"/>
                </a:solidFill>
              </a:rPr>
              <a:t>[</a:t>
            </a:r>
            <a:r>
              <a:rPr lang="pt-BR" sz="4800" b="1" dirty="0">
                <a:solidFill>
                  <a:srgbClr val="222222"/>
                </a:solidFill>
              </a:rPr>
              <a:t>manuscript A.3.13]</a:t>
            </a:r>
            <a:endParaRPr lang="en-GB" sz="4800" dirty="0"/>
          </a:p>
        </p:txBody>
      </p:sp>
    </p:spTree>
    <p:extLst>
      <p:ext uri="{BB962C8B-B14F-4D97-AF65-F5344CB8AC3E}">
        <p14:creationId xmlns:p14="http://schemas.microsoft.com/office/powerpoint/2010/main" val="9258170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28189" y="0"/>
            <a:ext cx="6563810" cy="6858000"/>
          </a:xfrm>
          <a:prstGeom prst="rect">
            <a:avLst/>
          </a:prstGeom>
          <a:solidFill>
            <a:srgbClr val="99A581"/>
          </a:solidFill>
          <a:ln>
            <a:solidFill>
              <a:srgbClr val="99A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p:cNvSpPr>
            <a:spLocks noGrp="1"/>
          </p:cNvSpPr>
          <p:nvPr>
            <p:ph type="title"/>
          </p:nvPr>
        </p:nvSpPr>
        <p:spPr>
          <a:xfrm>
            <a:off x="5628190" y="284464"/>
            <a:ext cx="6563810" cy="1220055"/>
          </a:xfrm>
          <a:solidFill>
            <a:srgbClr val="99A581"/>
          </a:solidFill>
        </p:spPr>
        <p:txBody>
          <a:bodyPr>
            <a:normAutofit fontScale="90000"/>
          </a:bodyPr>
          <a:lstStyle/>
          <a:p>
            <a:pPr algn="ctr"/>
            <a:r>
              <a:rPr lang="en-GB" sz="4800" i="1" dirty="0" smtClean="0"/>
              <a:t/>
            </a:r>
            <a:br>
              <a:rPr lang="en-GB" sz="4800" i="1" dirty="0" smtClean="0"/>
            </a:br>
            <a:r>
              <a:rPr lang="en-GB" sz="5300" b="1" i="1" dirty="0" smtClean="0"/>
              <a:t>‘</a:t>
            </a:r>
            <a:r>
              <a:rPr lang="en-GB" sz="4900" b="1" i="1" dirty="0" smtClean="0"/>
              <a:t>A.3.16 St Augustine’</a:t>
            </a:r>
            <a:r>
              <a:rPr lang="en-GB" sz="4000" i="1" dirty="0" smtClean="0"/>
              <a:t/>
            </a:r>
            <a:br>
              <a:rPr lang="en-GB" sz="4000" i="1" dirty="0" smtClean="0"/>
            </a:br>
            <a:r>
              <a:rPr lang="en-GB" sz="4800" b="1" dirty="0" smtClean="0"/>
              <a:t> </a:t>
            </a:r>
            <a:endParaRPr lang="en-GB" sz="4800" b="1" dirty="0"/>
          </a:p>
        </p:txBody>
      </p:sp>
      <p:sp>
        <p:nvSpPr>
          <p:cNvPr id="6" name="Rectangle 5"/>
          <p:cNvSpPr/>
          <p:nvPr/>
        </p:nvSpPr>
        <p:spPr>
          <a:xfrm>
            <a:off x="6204993" y="1732721"/>
            <a:ext cx="5410201" cy="4524315"/>
          </a:xfrm>
          <a:prstGeom prst="rect">
            <a:avLst/>
          </a:prstGeom>
        </p:spPr>
        <p:txBody>
          <a:bodyPr wrap="square">
            <a:spAutoFit/>
          </a:bodyPr>
          <a:lstStyle/>
          <a:p>
            <a:pPr algn="just"/>
            <a:r>
              <a:rPr lang="en-US" sz="3200" smtClean="0"/>
              <a:t>Paleography paper on A.3.16 ‘De Consensu Evangelistarum Libri Quatuor / The Harmony of the Gospels’ by Laura Havemann, Medieval &amp; Early Modern Studies Post-Graduate.</a:t>
            </a:r>
          </a:p>
          <a:p>
            <a:pPr algn="just"/>
            <a:endParaRPr lang="en-US" sz="2800" dirty="0"/>
          </a:p>
          <a:p>
            <a:pPr algn="just"/>
            <a:endParaRPr lang="en-US" sz="2800" dirty="0" smtClean="0"/>
          </a:p>
          <a:p>
            <a:pPr algn="just"/>
            <a:endParaRPr lang="en-GB" sz="1200" smtClean="0"/>
          </a:p>
          <a:p>
            <a:pPr algn="ctr"/>
            <a:r>
              <a:rPr lang="en-GB" sz="2800" b="1" dirty="0" smtClean="0"/>
              <a:t>https://kar.kent.ac.uk/61336/</a:t>
            </a:r>
            <a:endParaRPr lang="en-GB" sz="2800" b="1"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1368" t="9247" r="7128" b="2739"/>
          <a:stretch/>
        </p:blipFill>
        <p:spPr>
          <a:xfrm>
            <a:off x="-1" y="3481754"/>
            <a:ext cx="5628191" cy="3376246"/>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3119" t="18506" r="750" b="1211"/>
          <a:stretch/>
        </p:blipFill>
        <p:spPr>
          <a:xfrm>
            <a:off x="0" y="-16312"/>
            <a:ext cx="5628191" cy="3498066"/>
          </a:xfrm>
          <a:prstGeom prst="rect">
            <a:avLst/>
          </a:prstGeom>
        </p:spPr>
      </p:pic>
    </p:spTree>
    <p:extLst>
      <p:ext uri="{BB962C8B-B14F-4D97-AF65-F5344CB8AC3E}">
        <p14:creationId xmlns:p14="http://schemas.microsoft.com/office/powerpoint/2010/main" val="9970877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2261219"/>
            <a:ext cx="7934893" cy="4637091"/>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0" y="187125"/>
            <a:ext cx="7934893" cy="1846659"/>
          </a:xfrm>
          <a:prstGeom prst="rect">
            <a:avLst/>
          </a:prstGeom>
          <a:noFill/>
        </p:spPr>
        <p:txBody>
          <a:bodyPr wrap="square" rtlCol="0">
            <a:spAutoFit/>
          </a:bodyPr>
          <a:lstStyle/>
          <a:p>
            <a:pPr algn="ctr"/>
            <a:r>
              <a:rPr lang="en-GB" sz="3800" dirty="0" smtClean="0">
                <a:solidFill>
                  <a:schemeClr val="accent6">
                    <a:lumMod val="75000"/>
                  </a:schemeClr>
                </a:solidFill>
              </a:rPr>
              <a:t>“The Medieval Library </a:t>
            </a:r>
            <a:r>
              <a:rPr lang="en-GB" sz="3800" smtClean="0">
                <a:solidFill>
                  <a:schemeClr val="accent6">
                    <a:lumMod val="75000"/>
                  </a:schemeClr>
                </a:solidFill>
              </a:rPr>
              <a:t>of  </a:t>
            </a:r>
          </a:p>
          <a:p>
            <a:pPr algn="ctr"/>
            <a:r>
              <a:rPr lang="en-GB" sz="3800" dirty="0" smtClean="0">
                <a:solidFill>
                  <a:schemeClr val="accent6">
                    <a:lumMod val="75000"/>
                  </a:schemeClr>
                </a:solidFill>
              </a:rPr>
              <a:t>Rochester Cathedral  Priory: </a:t>
            </a:r>
          </a:p>
          <a:p>
            <a:pPr algn="ctr"/>
            <a:r>
              <a:rPr lang="en-GB" sz="3800" dirty="0" smtClean="0">
                <a:solidFill>
                  <a:schemeClr val="accent6">
                    <a:lumMod val="75000"/>
                  </a:schemeClr>
                </a:solidFill>
              </a:rPr>
              <a:t>Survivors and Their Significance” </a:t>
            </a:r>
            <a:endParaRPr lang="en-US" sz="3800" dirty="0">
              <a:solidFill>
                <a:schemeClr val="accent6">
                  <a:lumMod val="75000"/>
                </a:schemeClr>
              </a:solidFill>
            </a:endParaRPr>
          </a:p>
        </p:txBody>
      </p:sp>
      <p:sp>
        <p:nvSpPr>
          <p:cNvPr id="5" name="TextBox 4"/>
          <p:cNvSpPr txBox="1"/>
          <p:nvPr/>
        </p:nvSpPr>
        <p:spPr>
          <a:xfrm>
            <a:off x="8068243" y="5014677"/>
            <a:ext cx="4123757" cy="1569660"/>
          </a:xfrm>
          <a:prstGeom prst="rect">
            <a:avLst/>
          </a:prstGeom>
          <a:noFill/>
        </p:spPr>
        <p:txBody>
          <a:bodyPr vert="horz" wrap="square" rtlCol="0">
            <a:spAutoFit/>
          </a:bodyPr>
          <a:lstStyle/>
          <a:p>
            <a:pPr algn="ctr"/>
            <a:r>
              <a:rPr lang="en-GB" sz="4800" dirty="0" smtClean="0">
                <a:solidFill>
                  <a:schemeClr val="accent6">
                    <a:lumMod val="75000"/>
                  </a:schemeClr>
                </a:solidFill>
              </a:rPr>
              <a:t>Professor James Carley</a:t>
            </a:r>
            <a:endParaRPr lang="en-US" sz="4800" dirty="0">
              <a:solidFill>
                <a:schemeClr val="accent6">
                  <a:lumMod val="75000"/>
                </a:schemeClr>
              </a:solidFill>
            </a:endParaRPr>
          </a:p>
        </p:txBody>
      </p:sp>
      <p:pic>
        <p:nvPicPr>
          <p:cNvPr id="7" name="Picture 4" descr="profile image for Professor James Carl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4893" y="0"/>
            <a:ext cx="4257107" cy="481493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87543" y="2853058"/>
            <a:ext cx="6759805" cy="3102451"/>
            <a:chOff x="795569" y="2281558"/>
            <a:chExt cx="6759805" cy="3102451"/>
          </a:xfrm>
        </p:grpSpPr>
        <p:sp>
          <p:nvSpPr>
            <p:cNvPr id="2" name="Rectangle 1"/>
            <p:cNvSpPr/>
            <p:nvPr/>
          </p:nvSpPr>
          <p:spPr>
            <a:xfrm>
              <a:off x="795569" y="4183680"/>
              <a:ext cx="6759805" cy="1200329"/>
            </a:xfrm>
            <a:prstGeom prst="rect">
              <a:avLst/>
            </a:prstGeom>
          </p:spPr>
          <p:txBody>
            <a:bodyPr wrap="square">
              <a:spAutoFit/>
            </a:bodyPr>
            <a:lstStyle/>
            <a:p>
              <a:r>
                <a:rPr lang="en-US" sz="2400" dirty="0" smtClean="0">
                  <a:solidFill>
                    <a:schemeClr val="bg1"/>
                  </a:solidFill>
                </a:rPr>
                <a:t>CILIP </a:t>
              </a:r>
              <a:r>
                <a:rPr lang="en-US" sz="2400" dirty="0">
                  <a:solidFill>
                    <a:schemeClr val="bg1"/>
                  </a:solidFill>
                </a:rPr>
                <a:t>Rare Books </a:t>
              </a:r>
              <a:r>
                <a:rPr lang="en-US" sz="2400" dirty="0" err="1" smtClean="0">
                  <a:solidFill>
                    <a:schemeClr val="bg1"/>
                  </a:solidFill>
                </a:rPr>
                <a:t>a</a:t>
              </a:r>
              <a:r>
                <a:rPr lang="en-US" sz="2400" dirty="0" err="1">
                  <a:solidFill>
                    <a:schemeClr val="bg1"/>
                  </a:solidFill>
                </a:rPr>
                <a:t>pp</a:t>
              </a:r>
              <a:r>
                <a:rPr lang="en-US" sz="2400" dirty="0" err="1" smtClean="0">
                  <a:solidFill>
                    <a:schemeClr val="bg1"/>
                  </a:solidFill>
                </a:rPr>
                <a:t>nd</a:t>
              </a:r>
              <a:r>
                <a:rPr lang="en-US" sz="2400" dirty="0" smtClean="0">
                  <a:solidFill>
                    <a:schemeClr val="bg1"/>
                  </a:solidFill>
                </a:rPr>
                <a:t> </a:t>
              </a:r>
              <a:r>
                <a:rPr lang="en-US" sz="2400" dirty="0">
                  <a:solidFill>
                    <a:schemeClr val="bg1"/>
                  </a:solidFill>
                </a:rPr>
                <a:t>Special Collections Newsletter, (104</a:t>
              </a:r>
              <a:r>
                <a:rPr lang="en-US" sz="2400" dirty="0" smtClean="0">
                  <a:solidFill>
                    <a:schemeClr val="bg1"/>
                  </a:solidFill>
                </a:rPr>
                <a:t>); November 2016; (p. </a:t>
              </a:r>
              <a:r>
                <a:rPr lang="en-US" sz="2400" smtClean="0">
                  <a:solidFill>
                    <a:schemeClr val="bg1"/>
                  </a:solidFill>
                </a:rPr>
                <a:t>13-18</a:t>
              </a:r>
              <a:r>
                <a:rPr lang="en-US" sz="2400" dirty="0" smtClean="0">
                  <a:solidFill>
                    <a:schemeClr val="bg1"/>
                  </a:solidFill>
                </a:rPr>
                <a:t>)</a:t>
              </a:r>
              <a:r>
                <a:rPr lang="en-US" sz="2400" smtClean="0">
                  <a:solidFill>
                    <a:schemeClr val="bg1"/>
                  </a:solidFill>
                </a:rPr>
                <a:t> </a:t>
              </a:r>
              <a:r>
                <a:rPr lang="en-US" sz="2400" dirty="0">
                  <a:solidFill>
                    <a:schemeClr val="bg1"/>
                  </a:solidFill>
                </a:rPr>
                <a:t>ISSN 0959-1656</a:t>
              </a:r>
              <a:endParaRPr lang="en-GB" sz="2400">
                <a:solidFill>
                  <a:schemeClr val="bg1"/>
                </a:solidFill>
              </a:endParaRPr>
            </a:p>
          </p:txBody>
        </p:sp>
        <p:sp>
          <p:nvSpPr>
            <p:cNvPr id="10" name="TextBox 9"/>
            <p:cNvSpPr txBox="1"/>
            <p:nvPr/>
          </p:nvSpPr>
          <p:spPr>
            <a:xfrm>
              <a:off x="795570" y="2743497"/>
              <a:ext cx="6759804" cy="830997"/>
            </a:xfrm>
            <a:prstGeom prst="rect">
              <a:avLst/>
            </a:prstGeom>
            <a:noFill/>
          </p:spPr>
          <p:txBody>
            <a:bodyPr wrap="square" rtlCol="0">
              <a:spAutoFit/>
            </a:bodyPr>
            <a:lstStyle/>
            <a:p>
              <a:r>
                <a:rPr lang="en-GB" sz="2400" dirty="0" smtClean="0">
                  <a:solidFill>
                    <a:schemeClr val="bg1"/>
                  </a:solidFill>
                </a:rPr>
                <a:t>CILIP Rare Books and Special Collections Newsletter: Issue 103; July 2016; (p. 10-15) </a:t>
              </a:r>
              <a:endParaRPr lang="en-US" sz="2400" dirty="0">
                <a:solidFill>
                  <a:schemeClr val="bg1"/>
                </a:solidFill>
              </a:endParaRPr>
            </a:p>
          </p:txBody>
        </p:sp>
        <p:sp>
          <p:nvSpPr>
            <p:cNvPr id="12" name="TextBox 11"/>
            <p:cNvSpPr txBox="1"/>
            <p:nvPr/>
          </p:nvSpPr>
          <p:spPr>
            <a:xfrm>
              <a:off x="795571" y="2281558"/>
              <a:ext cx="5719530" cy="461665"/>
            </a:xfrm>
            <a:prstGeom prst="rect">
              <a:avLst/>
            </a:prstGeom>
            <a:noFill/>
          </p:spPr>
          <p:txBody>
            <a:bodyPr wrap="square" rtlCol="0">
              <a:spAutoFit/>
            </a:bodyPr>
            <a:lstStyle/>
            <a:p>
              <a:r>
                <a:rPr lang="en-GB" sz="2400" b="1" dirty="0" smtClean="0">
                  <a:solidFill>
                    <a:schemeClr val="bg1"/>
                  </a:solidFill>
                </a:rPr>
                <a:t>Part I</a:t>
              </a:r>
            </a:p>
          </p:txBody>
        </p:sp>
        <p:sp>
          <p:nvSpPr>
            <p:cNvPr id="13" name="TextBox 12"/>
            <p:cNvSpPr txBox="1"/>
            <p:nvPr/>
          </p:nvSpPr>
          <p:spPr>
            <a:xfrm>
              <a:off x="795570" y="3738957"/>
              <a:ext cx="6759804" cy="461665"/>
            </a:xfrm>
            <a:prstGeom prst="rect">
              <a:avLst/>
            </a:prstGeom>
            <a:noFill/>
          </p:spPr>
          <p:txBody>
            <a:bodyPr wrap="square" rtlCol="0">
              <a:spAutoFit/>
            </a:bodyPr>
            <a:lstStyle/>
            <a:p>
              <a:r>
                <a:rPr lang="en-GB" sz="2400" b="1" dirty="0" smtClean="0">
                  <a:solidFill>
                    <a:schemeClr val="bg1"/>
                  </a:solidFill>
                </a:rPr>
                <a:t>Part II</a:t>
              </a:r>
            </a:p>
          </p:txBody>
        </p:sp>
      </p:grpSp>
    </p:spTree>
    <p:extLst>
      <p:ext uri="{BB962C8B-B14F-4D97-AF65-F5344CB8AC3E}">
        <p14:creationId xmlns:p14="http://schemas.microsoft.com/office/powerpoint/2010/main" val="18047396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9A581"/>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0" y="137818"/>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800" b="1" dirty="0" smtClean="0"/>
              <a:t>Original research enriches metadata</a:t>
            </a:r>
            <a:endParaRPr lang="en-GB" sz="4800" b="1" dirty="0"/>
          </a:p>
        </p:txBody>
      </p:sp>
      <p:sp>
        <p:nvSpPr>
          <p:cNvPr id="2" name="Rectangle 1"/>
          <p:cNvSpPr/>
          <p:nvPr/>
        </p:nvSpPr>
        <p:spPr>
          <a:xfrm>
            <a:off x="0" y="1548482"/>
            <a:ext cx="12192000" cy="415498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771525" y="1794703"/>
            <a:ext cx="10648950" cy="3662541"/>
          </a:xfrm>
          <a:prstGeom prst="rect">
            <a:avLst/>
          </a:prstGeom>
          <a:solidFill>
            <a:schemeClr val="bg1"/>
          </a:solidFill>
          <a:ln cmpd="dbl">
            <a:solidFill>
              <a:schemeClr val="bg1"/>
            </a:solidFill>
          </a:ln>
        </p:spPr>
        <p:txBody>
          <a:bodyPr wrap="square" rtlCol="0">
            <a:spAutoFit/>
          </a:bodyPr>
          <a:lstStyle/>
          <a:p>
            <a:r>
              <a:rPr lang="en-GB" sz="2800" b="1" i="1" dirty="0" smtClean="0"/>
              <a:t>‘A.3.16 St Augustine’</a:t>
            </a:r>
            <a:r>
              <a:rPr lang="en-GB" i="1" dirty="0" smtClean="0"/>
              <a:t>				</a:t>
            </a:r>
          </a:p>
          <a:p>
            <a:endParaRPr lang="en-US" sz="1200" dirty="0" smtClean="0"/>
          </a:p>
          <a:p>
            <a:r>
              <a:rPr lang="en-US" sz="3200" dirty="0" smtClean="0"/>
              <a:t>12th </a:t>
            </a:r>
            <a:r>
              <a:rPr lang="en-US" sz="3200" dirty="0"/>
              <a:t>century alum </a:t>
            </a:r>
            <a:r>
              <a:rPr lang="en-US" sz="3200" dirty="0" err="1"/>
              <a:t>tawed</a:t>
            </a:r>
            <a:r>
              <a:rPr lang="en-US" sz="3200" dirty="0"/>
              <a:t> sheepskin binding, flesh side out, over 11mm oak boards ; extended tabs at the head and tail of spine ; section of </a:t>
            </a:r>
            <a:r>
              <a:rPr lang="en-US" sz="3200" dirty="0" err="1"/>
              <a:t>whittawed</a:t>
            </a:r>
            <a:r>
              <a:rPr lang="en-US" sz="3200" dirty="0"/>
              <a:t> leather to the lower board and outer corners of old boards ; 4 of 5 original medieval bookmarks of stringed leather (one missing) ; parchment (vellum) writing supports.|5Local note – University of </a:t>
            </a:r>
            <a:r>
              <a:rPr lang="en-US" sz="3200" dirty="0" smtClean="0"/>
              <a:t>Kent</a:t>
            </a:r>
          </a:p>
        </p:txBody>
      </p:sp>
      <p:sp>
        <p:nvSpPr>
          <p:cNvPr id="7" name="Rectangle 6"/>
          <p:cNvSpPr/>
          <p:nvPr/>
        </p:nvSpPr>
        <p:spPr>
          <a:xfrm>
            <a:off x="133350" y="6173833"/>
            <a:ext cx="11906250" cy="353943"/>
          </a:xfrm>
          <a:prstGeom prst="rect">
            <a:avLst/>
          </a:prstGeom>
        </p:spPr>
        <p:txBody>
          <a:bodyPr wrap="square">
            <a:spAutoFit/>
          </a:bodyPr>
          <a:lstStyle/>
          <a:p>
            <a:pPr algn="ctr"/>
            <a:r>
              <a:rPr lang="en-GB" sz="1700" dirty="0"/>
              <a:t>https://librarysearch.kent.ac.uk/client/en_GB/kent/search/detailnonmodal/ent:$002f$002fSD_ILS$002f0$002fSD_ILS:544596/ada</a:t>
            </a:r>
          </a:p>
        </p:txBody>
      </p:sp>
    </p:spTree>
    <p:extLst>
      <p:ext uri="{BB962C8B-B14F-4D97-AF65-F5344CB8AC3E}">
        <p14:creationId xmlns:p14="http://schemas.microsoft.com/office/powerpoint/2010/main" val="34049863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2766D"/>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2721" r="17214"/>
          <a:stretch/>
        </p:blipFill>
        <p:spPr>
          <a:xfrm>
            <a:off x="0" y="3267538"/>
            <a:ext cx="3773510" cy="3590462"/>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37197" t="20282" r="17686" b="33710"/>
          <a:stretch/>
        </p:blipFill>
        <p:spPr>
          <a:xfrm>
            <a:off x="3636773" y="3267538"/>
            <a:ext cx="4700789" cy="3595277"/>
          </a:xfrm>
          <a:prstGeom prst="rect">
            <a:avLst/>
          </a:prstGeom>
        </p:spPr>
      </p:pic>
      <p:sp>
        <p:nvSpPr>
          <p:cNvPr id="6" name="TextBox 5"/>
          <p:cNvSpPr txBox="1"/>
          <p:nvPr/>
        </p:nvSpPr>
        <p:spPr>
          <a:xfrm>
            <a:off x="261003" y="168747"/>
            <a:ext cx="7662930" cy="2308324"/>
          </a:xfrm>
          <a:prstGeom prst="rect">
            <a:avLst/>
          </a:prstGeom>
          <a:noFill/>
        </p:spPr>
        <p:txBody>
          <a:bodyPr wrap="square" rtlCol="0">
            <a:spAutoFit/>
          </a:bodyPr>
          <a:lstStyle/>
          <a:p>
            <a:pPr algn="ctr"/>
            <a:r>
              <a:rPr lang="en-GB" sz="7200" b="1" dirty="0" smtClean="0">
                <a:solidFill>
                  <a:schemeClr val="bg1"/>
                </a:solidFill>
              </a:rPr>
              <a:t>Chatham Historic </a:t>
            </a:r>
          </a:p>
          <a:p>
            <a:pPr algn="ctr"/>
            <a:r>
              <a:rPr lang="en-GB" sz="7200" b="1" dirty="0" smtClean="0">
                <a:solidFill>
                  <a:schemeClr val="bg1"/>
                </a:solidFill>
              </a:rPr>
              <a:t>Dockyard Trust</a:t>
            </a:r>
            <a:endParaRPr lang="en-US" sz="7200" b="1" dirty="0">
              <a:solidFill>
                <a:schemeClr val="bg1"/>
              </a:solidFill>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7562" y="5665"/>
            <a:ext cx="3854438" cy="6852335"/>
          </a:xfrm>
          <a:prstGeom prst="rect">
            <a:avLst/>
          </a:prstGeom>
        </p:spPr>
      </p:pic>
      <p:sp>
        <p:nvSpPr>
          <p:cNvPr id="8" name="Rectangle 7"/>
          <p:cNvSpPr/>
          <p:nvPr/>
        </p:nvSpPr>
        <p:spPr>
          <a:xfrm>
            <a:off x="3046156" y="2718416"/>
            <a:ext cx="2092624" cy="307777"/>
          </a:xfrm>
          <a:prstGeom prst="rect">
            <a:avLst/>
          </a:prstGeom>
        </p:spPr>
        <p:txBody>
          <a:bodyPr wrap="none">
            <a:spAutoFit/>
          </a:bodyPr>
          <a:lstStyle/>
          <a:p>
            <a:r>
              <a:rPr lang="en-GB" sz="1400" dirty="0" smtClean="0">
                <a:solidFill>
                  <a:schemeClr val="bg1"/>
                </a:solidFill>
              </a:rPr>
              <a:t>http://thedockyard.co.uk/</a:t>
            </a:r>
            <a:endParaRPr lang="en-GB" sz="1400" dirty="0">
              <a:solidFill>
                <a:schemeClr val="bg1"/>
              </a:solidFill>
            </a:endParaRPr>
          </a:p>
        </p:txBody>
      </p:sp>
    </p:spTree>
    <p:extLst>
      <p:ext uri="{BB962C8B-B14F-4D97-AF65-F5344CB8AC3E}">
        <p14:creationId xmlns:p14="http://schemas.microsoft.com/office/powerpoint/2010/main" val="13994136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144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361950" y="1823621"/>
            <a:ext cx="11468100" cy="4524315"/>
          </a:xfrm>
          <a:prstGeom prst="rect">
            <a:avLst/>
          </a:prstGeom>
        </p:spPr>
        <p:txBody>
          <a:bodyPr wrap="square">
            <a:spAutoFit/>
          </a:bodyPr>
          <a:lstStyle/>
          <a:p>
            <a:pPr marL="342900" indent="-342900">
              <a:buFont typeface="Arial" panose="020B0604020202020204" pitchFamily="34" charset="0"/>
              <a:buChar char="•"/>
            </a:pPr>
            <a:r>
              <a:rPr lang="en-GB" sz="2400" dirty="0" smtClean="0">
                <a:solidFill>
                  <a:schemeClr val="accent5">
                    <a:lumMod val="50000"/>
                  </a:schemeClr>
                </a:solidFill>
              </a:rPr>
              <a:t>Use project management methodologies to manage changes in project timescale</a:t>
            </a:r>
          </a:p>
          <a:p>
            <a:pPr marL="342900" indent="-342900">
              <a:buFont typeface="Arial" panose="020B0604020202020204" pitchFamily="34" charset="0"/>
              <a:buChar char="•"/>
            </a:pPr>
            <a:endParaRPr lang="en-GB" sz="1200" dirty="0" smtClean="0">
              <a:solidFill>
                <a:schemeClr val="accent5">
                  <a:lumMod val="50000"/>
                </a:schemeClr>
              </a:solidFill>
            </a:endParaRPr>
          </a:p>
          <a:p>
            <a:pPr marL="342900" indent="-342900">
              <a:buFont typeface="Arial" panose="020B0604020202020204" pitchFamily="34" charset="0"/>
              <a:buChar char="•"/>
            </a:pPr>
            <a:r>
              <a:rPr lang="en-GB" sz="2400" dirty="0" smtClean="0">
                <a:solidFill>
                  <a:schemeClr val="accent5">
                    <a:lumMod val="50000"/>
                  </a:schemeClr>
                </a:solidFill>
              </a:rPr>
              <a:t>Anticipate realistic timescales for cataloguing by consulting experienced rare book cataloguers</a:t>
            </a:r>
          </a:p>
          <a:p>
            <a:pPr marL="342900" indent="-342900">
              <a:buFont typeface="Arial" panose="020B0604020202020204" pitchFamily="34" charset="0"/>
              <a:buChar char="•"/>
            </a:pPr>
            <a:endParaRPr lang="en-GB" sz="1200" dirty="0">
              <a:solidFill>
                <a:schemeClr val="accent5">
                  <a:lumMod val="50000"/>
                </a:schemeClr>
              </a:solidFill>
            </a:endParaRPr>
          </a:p>
          <a:p>
            <a:pPr marL="342900" indent="-342900">
              <a:buFont typeface="Arial" panose="020B0604020202020204" pitchFamily="34" charset="0"/>
              <a:buChar char="•"/>
            </a:pPr>
            <a:r>
              <a:rPr lang="en-GB" sz="2400" dirty="0" smtClean="0">
                <a:solidFill>
                  <a:schemeClr val="accent5">
                    <a:lumMod val="50000"/>
                  </a:schemeClr>
                </a:solidFill>
              </a:rPr>
              <a:t>Value the dedication &amp; enthusiasm / Capture the knowledge of your cataloguers</a:t>
            </a:r>
          </a:p>
          <a:p>
            <a:pPr marL="342900" indent="-342900">
              <a:buFont typeface="Arial" panose="020B0604020202020204" pitchFamily="34" charset="0"/>
              <a:buChar char="•"/>
            </a:pPr>
            <a:endParaRPr lang="en-GB" sz="1200" dirty="0">
              <a:solidFill>
                <a:schemeClr val="accent5">
                  <a:lumMod val="50000"/>
                </a:schemeClr>
              </a:solidFill>
            </a:endParaRPr>
          </a:p>
          <a:p>
            <a:pPr marL="342900" indent="-342900">
              <a:buFont typeface="Arial" panose="020B0604020202020204" pitchFamily="34" charset="0"/>
              <a:buChar char="•"/>
            </a:pPr>
            <a:r>
              <a:rPr lang="en-GB" sz="2400" dirty="0" smtClean="0">
                <a:solidFill>
                  <a:schemeClr val="accent5">
                    <a:lumMod val="50000"/>
                  </a:schemeClr>
                </a:solidFill>
              </a:rPr>
              <a:t>Plan for all anticipated outreach and engagement within project plan – including staff resource</a:t>
            </a:r>
          </a:p>
          <a:p>
            <a:pPr marL="342900" indent="-342900">
              <a:buFont typeface="Arial" panose="020B0604020202020204" pitchFamily="34" charset="0"/>
              <a:buChar char="•"/>
            </a:pPr>
            <a:endParaRPr lang="en-GB" sz="1200" dirty="0">
              <a:solidFill>
                <a:schemeClr val="accent5">
                  <a:lumMod val="50000"/>
                </a:schemeClr>
              </a:solidFill>
            </a:endParaRPr>
          </a:p>
          <a:p>
            <a:pPr marL="342900" indent="-342900">
              <a:buFont typeface="Arial" panose="020B0604020202020204" pitchFamily="34" charset="0"/>
              <a:buChar char="•"/>
            </a:pPr>
            <a:r>
              <a:rPr lang="en-GB" sz="2400" dirty="0" smtClean="0">
                <a:solidFill>
                  <a:schemeClr val="accent5">
                    <a:lumMod val="50000"/>
                  </a:schemeClr>
                </a:solidFill>
              </a:rPr>
              <a:t>Consider your audience for cataloguing as well as engagement activities</a:t>
            </a:r>
          </a:p>
          <a:p>
            <a:endParaRPr lang="en-GB" sz="1200" dirty="0">
              <a:solidFill>
                <a:schemeClr val="accent5">
                  <a:lumMod val="50000"/>
                </a:schemeClr>
              </a:solidFill>
            </a:endParaRPr>
          </a:p>
          <a:p>
            <a:pPr marL="342900" indent="-342900">
              <a:buFont typeface="Arial" panose="020B0604020202020204" pitchFamily="34" charset="0"/>
              <a:buChar char="•"/>
            </a:pPr>
            <a:r>
              <a:rPr lang="en-GB" sz="2400" dirty="0">
                <a:solidFill>
                  <a:schemeClr val="accent5">
                    <a:lumMod val="50000"/>
                  </a:schemeClr>
                </a:solidFill>
              </a:rPr>
              <a:t>Capture the power of social media</a:t>
            </a:r>
          </a:p>
          <a:p>
            <a:pPr marL="342900" indent="-342900">
              <a:buFont typeface="Arial" panose="020B0604020202020204" pitchFamily="34" charset="0"/>
              <a:buChar char="•"/>
            </a:pPr>
            <a:endParaRPr lang="en-GB" sz="1200" dirty="0" smtClean="0">
              <a:solidFill>
                <a:schemeClr val="accent5">
                  <a:lumMod val="50000"/>
                </a:schemeClr>
              </a:solidFill>
            </a:endParaRPr>
          </a:p>
          <a:p>
            <a:pPr marL="342900" indent="-342900">
              <a:buFont typeface="Arial" panose="020B0604020202020204" pitchFamily="34" charset="0"/>
              <a:buChar char="•"/>
            </a:pPr>
            <a:r>
              <a:rPr lang="en-GB" sz="2400" dirty="0" smtClean="0">
                <a:solidFill>
                  <a:schemeClr val="accent5">
                    <a:lumMod val="50000"/>
                  </a:schemeClr>
                </a:solidFill>
              </a:rPr>
              <a:t>Expect the unexpected</a:t>
            </a:r>
          </a:p>
        </p:txBody>
      </p:sp>
      <p:sp>
        <p:nvSpPr>
          <p:cNvPr id="2" name="Title 1"/>
          <p:cNvSpPr>
            <a:spLocks noGrp="1"/>
          </p:cNvSpPr>
          <p:nvPr>
            <p:ph type="title"/>
          </p:nvPr>
        </p:nvSpPr>
        <p:spPr>
          <a:xfrm>
            <a:off x="838200" y="61118"/>
            <a:ext cx="10515600" cy="1325563"/>
          </a:xfrm>
        </p:spPr>
        <p:txBody>
          <a:bodyPr>
            <a:normAutofit/>
          </a:bodyPr>
          <a:lstStyle/>
          <a:p>
            <a:pPr algn="ctr"/>
            <a:r>
              <a:rPr lang="en-GB" sz="8000" b="1" dirty="0" smtClean="0">
                <a:solidFill>
                  <a:schemeClr val="tx2"/>
                </a:solidFill>
              </a:rPr>
              <a:t>Lessons Learned</a:t>
            </a:r>
            <a:endParaRPr lang="en-GB" sz="8000" b="1" dirty="0">
              <a:solidFill>
                <a:schemeClr val="tx2"/>
              </a:solidFill>
            </a:endParaRPr>
          </a:p>
        </p:txBody>
      </p:sp>
    </p:spTree>
    <p:extLst>
      <p:ext uri="{BB962C8B-B14F-4D97-AF65-F5344CB8AC3E}">
        <p14:creationId xmlns:p14="http://schemas.microsoft.com/office/powerpoint/2010/main" val="27522044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540061" y="2038388"/>
            <a:ext cx="8481395" cy="3933718"/>
            <a:chOff x="3047693" y="1994353"/>
            <a:chExt cx="8481395" cy="3933718"/>
          </a:xfrm>
        </p:grpSpPr>
        <p:sp>
          <p:nvSpPr>
            <p:cNvPr id="5" name="TextBox 4"/>
            <p:cNvSpPr txBox="1"/>
            <p:nvPr/>
          </p:nvSpPr>
          <p:spPr>
            <a:xfrm flipH="1">
              <a:off x="3047693" y="1994353"/>
              <a:ext cx="3972391" cy="523220"/>
            </a:xfrm>
            <a:prstGeom prst="rect">
              <a:avLst/>
            </a:prstGeom>
            <a:noFill/>
          </p:spPr>
          <p:txBody>
            <a:bodyPr wrap="square" rtlCol="0">
              <a:spAutoFit/>
            </a:bodyPr>
            <a:lstStyle/>
            <a:p>
              <a:r>
                <a:rPr lang="en-GB" sz="2800" dirty="0" smtClean="0"/>
                <a:t>j.caplehorne@kent.ac.uk</a:t>
              </a:r>
              <a:endParaRPr lang="en-GB" sz="2800" dirty="0"/>
            </a:p>
          </p:txBody>
        </p:sp>
        <p:pic>
          <p:nvPicPr>
            <p:cNvPr id="6" name="Picture 4" descr="http://3.bp.blogspot.com/-SVyd0v233zY/T8_avm76fOI/AAAAAAAAGhI/3aTKwH5Cofs/s1600/Twitter+bird+white+blue.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0055"/>
            <a:stretch/>
          </p:blipFill>
          <p:spPr bwMode="auto">
            <a:xfrm>
              <a:off x="3073255" y="5232513"/>
              <a:ext cx="633661" cy="69555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flipH="1">
              <a:off x="3797823" y="5318682"/>
              <a:ext cx="2982350" cy="523220"/>
            </a:xfrm>
            <a:prstGeom prst="rect">
              <a:avLst/>
            </a:prstGeom>
            <a:noFill/>
          </p:spPr>
          <p:txBody>
            <a:bodyPr wrap="square" rtlCol="0">
              <a:spAutoFit/>
            </a:bodyPr>
            <a:lstStyle/>
            <a:p>
              <a:r>
                <a:rPr lang="en-GB" sz="2800" dirty="0" smtClean="0"/>
                <a:t>@</a:t>
              </a:r>
              <a:r>
                <a:rPr lang="en-GB" sz="2800" dirty="0" err="1" smtClean="0"/>
                <a:t>JosieCaplehorne</a:t>
              </a:r>
              <a:endParaRPr lang="en-GB" sz="2800" dirty="0"/>
            </a:p>
          </p:txBody>
        </p:sp>
        <p:sp>
          <p:nvSpPr>
            <p:cNvPr id="8" name="Rectangle 7"/>
            <p:cNvSpPr/>
            <p:nvPr/>
          </p:nvSpPr>
          <p:spPr>
            <a:xfrm>
              <a:off x="3047693" y="2782436"/>
              <a:ext cx="8481395" cy="2185214"/>
            </a:xfrm>
            <a:prstGeom prst="rect">
              <a:avLst/>
            </a:prstGeom>
          </p:spPr>
          <p:txBody>
            <a:bodyPr wrap="square">
              <a:spAutoFit/>
            </a:bodyPr>
            <a:lstStyle/>
            <a:p>
              <a:r>
                <a:rPr lang="en-GB" sz="2000" b="1" i="1" u="sng" dirty="0" smtClean="0"/>
                <a:t>Associated Publications</a:t>
              </a:r>
            </a:p>
            <a:p>
              <a:endParaRPr lang="en-GB" b="1" i="1" dirty="0"/>
            </a:p>
            <a:p>
              <a:r>
                <a:rPr lang="en-GB" sz="2000" b="1" i="1" dirty="0" smtClean="0"/>
                <a:t>Cataloguing, collaboration and cathedrals</a:t>
              </a:r>
            </a:p>
            <a:p>
              <a:r>
                <a:rPr lang="en-GB" sz="2000" dirty="0" smtClean="0"/>
                <a:t>https</a:t>
              </a:r>
              <a:r>
                <a:rPr lang="en-GB" sz="2000" dirty="0"/>
                <a:t>://kar.kent.ac.uk/57342</a:t>
              </a:r>
              <a:r>
                <a:rPr lang="en-GB" sz="2000" dirty="0" smtClean="0"/>
                <a:t>/</a:t>
              </a:r>
            </a:p>
            <a:p>
              <a:endParaRPr lang="en-GB" b="1" i="1" dirty="0"/>
            </a:p>
            <a:p>
              <a:r>
                <a:rPr lang="en-GB" sz="2000" b="1" i="1" dirty="0" smtClean="0"/>
                <a:t>Something old, something new: rare books and RDA at the University of Kent</a:t>
              </a:r>
            </a:p>
            <a:p>
              <a:r>
                <a:rPr lang="en-GB" sz="2000" dirty="0"/>
                <a:t>https://kar.kent.ac.uk/57345/</a:t>
              </a:r>
            </a:p>
          </p:txBody>
        </p:sp>
      </p:grpSp>
      <p:sp>
        <p:nvSpPr>
          <p:cNvPr id="9" name="Rectangle 8"/>
          <p:cNvSpPr/>
          <p:nvPr/>
        </p:nvSpPr>
        <p:spPr>
          <a:xfrm>
            <a:off x="0" y="0"/>
            <a:ext cx="3077308" cy="6858000"/>
          </a:xfrm>
          <a:prstGeom prst="rect">
            <a:avLst/>
          </a:prstGeom>
          <a:solidFill>
            <a:srgbClr val="00ACED"/>
          </a:solidFill>
          <a:ln>
            <a:solidFill>
              <a:srgbClr val="00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38388"/>
            <a:ext cx="3077308" cy="2781224"/>
          </a:xfrm>
          <a:prstGeom prst="rect">
            <a:avLst/>
          </a:prstGeom>
        </p:spPr>
      </p:pic>
      <p:sp>
        <p:nvSpPr>
          <p:cNvPr id="11" name="TextBox 10"/>
          <p:cNvSpPr txBox="1"/>
          <p:nvPr/>
        </p:nvSpPr>
        <p:spPr>
          <a:xfrm>
            <a:off x="3416969" y="745674"/>
            <a:ext cx="7292062" cy="923330"/>
          </a:xfrm>
          <a:prstGeom prst="rect">
            <a:avLst/>
          </a:prstGeom>
          <a:noFill/>
        </p:spPr>
        <p:txBody>
          <a:bodyPr wrap="square" rtlCol="0">
            <a:spAutoFit/>
          </a:bodyPr>
          <a:lstStyle/>
          <a:p>
            <a:r>
              <a:rPr lang="en-GB" sz="5400" b="1" dirty="0" smtClean="0"/>
              <a:t>How to get in touch</a:t>
            </a:r>
            <a:endParaRPr lang="en-GB" sz="5400" b="1" dirty="0"/>
          </a:p>
        </p:txBody>
      </p:sp>
      <p:pic>
        <p:nvPicPr>
          <p:cNvPr id="12" name="Picture 11"/>
          <p:cNvPicPr>
            <a:picLocks noChangeAspect="1"/>
          </p:cNvPicPr>
          <p:nvPr/>
        </p:nvPicPr>
        <p:blipFill>
          <a:blip r:embed="rId4"/>
          <a:stretch>
            <a:fillRect/>
          </a:stretch>
        </p:blipFill>
        <p:spPr>
          <a:xfrm>
            <a:off x="10379992" y="5793789"/>
            <a:ext cx="1331673" cy="770484"/>
          </a:xfrm>
          <a:prstGeom prst="rect">
            <a:avLst/>
          </a:prstGeom>
        </p:spPr>
      </p:pic>
    </p:spTree>
    <p:extLst>
      <p:ext uri="{BB962C8B-B14F-4D97-AF65-F5344CB8AC3E}">
        <p14:creationId xmlns:p14="http://schemas.microsoft.com/office/powerpoint/2010/main" val="14848585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pic>
        <p:nvPicPr>
          <p:cNvPr id="4" name="Picture 10" descr="https://pbs.twimg.com/media/CkxSk1gXEAAtxxQ.jpg"/>
          <p:cNvPicPr>
            <a:picLocks noChangeAspect="1" noChangeArrowheads="1"/>
          </p:cNvPicPr>
          <p:nvPr/>
        </p:nvPicPr>
        <p:blipFill rotWithShape="1">
          <a:blip r:embed="rId3">
            <a:extLst>
              <a:ext uri="{28A0092B-C50C-407E-A947-70E740481C1C}">
                <a14:useLocalDpi xmlns:a14="http://schemas.microsoft.com/office/drawing/2010/main" val="0"/>
              </a:ext>
            </a:extLst>
          </a:blip>
          <a:srcRect t="11910" b="15793"/>
          <a:stretch/>
        </p:blipFill>
        <p:spPr bwMode="auto">
          <a:xfrm>
            <a:off x="0" y="0"/>
            <a:ext cx="5787384" cy="68591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411827" y="474574"/>
            <a:ext cx="6780173" cy="769441"/>
          </a:xfrm>
          <a:prstGeom prst="rect">
            <a:avLst/>
          </a:prstGeom>
          <a:solidFill>
            <a:srgbClr val="9E0000"/>
          </a:solidFill>
        </p:spPr>
        <p:txBody>
          <a:bodyPr wrap="square" rtlCol="0">
            <a:spAutoFit/>
          </a:bodyPr>
          <a:lstStyle/>
          <a:p>
            <a:r>
              <a:rPr lang="en-GB" sz="4400" dirty="0" smtClean="0"/>
              <a:t>       </a:t>
            </a:r>
            <a:r>
              <a:rPr lang="en-GB" sz="4400" b="1" dirty="0" smtClean="0">
                <a:solidFill>
                  <a:schemeClr val="accent4">
                    <a:lumMod val="75000"/>
                  </a:schemeClr>
                </a:solidFill>
              </a:rPr>
              <a:t>Thank you</a:t>
            </a:r>
            <a:endParaRPr lang="en-US" sz="4400" b="1" dirty="0">
              <a:solidFill>
                <a:schemeClr val="accent4">
                  <a:lumMod val="75000"/>
                </a:schemeClr>
              </a:solidFill>
            </a:endParaRPr>
          </a:p>
        </p:txBody>
      </p:sp>
      <p:sp>
        <p:nvSpPr>
          <p:cNvPr id="6" name="TextBox 5"/>
          <p:cNvSpPr txBox="1"/>
          <p:nvPr/>
        </p:nvSpPr>
        <p:spPr>
          <a:xfrm>
            <a:off x="6310877" y="6382738"/>
            <a:ext cx="5824253" cy="338554"/>
          </a:xfrm>
          <a:prstGeom prst="rect">
            <a:avLst/>
          </a:prstGeom>
          <a:noFill/>
        </p:spPr>
        <p:txBody>
          <a:bodyPr wrap="square" rtlCol="0">
            <a:spAutoFit/>
          </a:bodyPr>
          <a:lstStyle/>
          <a:p>
            <a:r>
              <a:rPr lang="en-GB" sz="1600" dirty="0" smtClean="0"/>
              <a:t>All images ©University of Kent unless otherwise stated</a:t>
            </a:r>
            <a:endParaRPr lang="en-US" sz="1600" dirty="0"/>
          </a:p>
        </p:txBody>
      </p:sp>
      <p:grpSp>
        <p:nvGrpSpPr>
          <p:cNvPr id="7" name="Group 6"/>
          <p:cNvGrpSpPr/>
          <p:nvPr/>
        </p:nvGrpSpPr>
        <p:grpSpPr>
          <a:xfrm>
            <a:off x="6310877" y="1545937"/>
            <a:ext cx="5559698" cy="3972223"/>
            <a:chOff x="6273288" y="1292719"/>
            <a:chExt cx="5559698" cy="3972223"/>
          </a:xfrm>
        </p:grpSpPr>
        <p:sp>
          <p:nvSpPr>
            <p:cNvPr id="8" name="Rectangle 7"/>
            <p:cNvSpPr/>
            <p:nvPr/>
          </p:nvSpPr>
          <p:spPr>
            <a:xfrm>
              <a:off x="6288748" y="1292719"/>
              <a:ext cx="5544238" cy="984885"/>
            </a:xfrm>
            <a:prstGeom prst="rect">
              <a:avLst/>
            </a:prstGeom>
          </p:spPr>
          <p:txBody>
            <a:bodyPr wrap="square">
              <a:spAutoFit/>
            </a:bodyPr>
            <a:lstStyle/>
            <a:p>
              <a:endParaRPr lang="en-GB" b="1" dirty="0" smtClean="0"/>
            </a:p>
            <a:p>
              <a:r>
                <a:rPr lang="en-GB" sz="2000" b="1" dirty="0" smtClean="0"/>
                <a:t>Rochester Cathedral Library</a:t>
              </a:r>
            </a:p>
            <a:p>
              <a:r>
                <a:rPr lang="en-GB" sz="2000" dirty="0"/>
                <a:t>https://www.rochestercathedral.org/the-library</a:t>
              </a:r>
              <a:r>
                <a:rPr lang="en-GB" sz="2000" dirty="0" smtClean="0"/>
                <a:t>/</a:t>
              </a:r>
              <a:endParaRPr lang="en-GB" sz="2000" dirty="0"/>
            </a:p>
          </p:txBody>
        </p:sp>
        <p:grpSp>
          <p:nvGrpSpPr>
            <p:cNvPr id="9" name="Group 8"/>
            <p:cNvGrpSpPr/>
            <p:nvPr/>
          </p:nvGrpSpPr>
          <p:grpSpPr>
            <a:xfrm>
              <a:off x="6288749" y="3642072"/>
              <a:ext cx="3803977" cy="1622870"/>
              <a:chOff x="6500276" y="3243783"/>
              <a:chExt cx="4170917" cy="1622870"/>
            </a:xfrm>
          </p:grpSpPr>
          <p:pic>
            <p:nvPicPr>
              <p:cNvPr id="11" name="Picture 4" descr="http://3.bp.blogspot.com/-SVyd0v233zY/T8_avm76fOI/AAAAAAAAGhI/3aTKwH5Cofs/s1600/Twitter+bird+white+blue.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0055"/>
              <a:stretch/>
            </p:blipFill>
            <p:spPr bwMode="auto">
              <a:xfrm>
                <a:off x="6500843" y="3797210"/>
                <a:ext cx="508618" cy="5091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blogs-images.forbes.com/fruzsinaeordogh/files/2016/05/instagram.jpe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507" t="11838" r="24280" b="17965"/>
              <a:stretch/>
            </p:blipFill>
            <p:spPr bwMode="auto">
              <a:xfrm>
                <a:off x="6517227" y="4357468"/>
                <a:ext cx="509185" cy="50918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upload.wikimedia.org/wikipedia/commons/thumb/f/ff/Facebook_logo_36x36.svg/2000px-Facebook_logo_36x36.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00276" y="3243783"/>
                <a:ext cx="509185" cy="50918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268544" y="3854558"/>
                <a:ext cx="2407816" cy="400110"/>
              </a:xfrm>
              <a:prstGeom prst="rect">
                <a:avLst/>
              </a:prstGeom>
              <a:noFill/>
            </p:spPr>
            <p:txBody>
              <a:bodyPr wrap="none" rtlCol="0">
                <a:spAutoFit/>
              </a:bodyPr>
              <a:lstStyle/>
              <a:p>
                <a:r>
                  <a:rPr lang="en-GB" sz="2000" dirty="0" smtClean="0"/>
                  <a:t>@</a:t>
                </a:r>
                <a:r>
                  <a:rPr lang="en-GB" sz="2000" dirty="0" err="1" smtClean="0"/>
                  <a:t>RochesterCathed</a:t>
                </a:r>
                <a:endParaRPr lang="en-US" sz="2000" dirty="0"/>
              </a:p>
            </p:txBody>
          </p:sp>
          <p:sp>
            <p:nvSpPr>
              <p:cNvPr id="15" name="TextBox 14"/>
              <p:cNvSpPr txBox="1"/>
              <p:nvPr/>
            </p:nvSpPr>
            <p:spPr>
              <a:xfrm>
                <a:off x="7293796" y="4406576"/>
                <a:ext cx="3377397" cy="400110"/>
              </a:xfrm>
              <a:prstGeom prst="rect">
                <a:avLst/>
              </a:prstGeom>
              <a:noFill/>
            </p:spPr>
            <p:txBody>
              <a:bodyPr wrap="none" rtlCol="0">
                <a:spAutoFit/>
              </a:bodyPr>
              <a:lstStyle/>
              <a:p>
                <a:r>
                  <a:rPr lang="en-GB" sz="2000" dirty="0" err="1"/>
                  <a:t>r</a:t>
                </a:r>
                <a:r>
                  <a:rPr lang="en-GB" sz="2000" dirty="0" err="1" smtClean="0"/>
                  <a:t>ochester_cathedral_library</a:t>
                </a:r>
                <a:endParaRPr lang="en-US" sz="2000" dirty="0"/>
              </a:p>
            </p:txBody>
          </p:sp>
          <p:sp>
            <p:nvSpPr>
              <p:cNvPr id="16" name="TextBox 15"/>
              <p:cNvSpPr txBox="1"/>
              <p:nvPr/>
            </p:nvSpPr>
            <p:spPr>
              <a:xfrm>
                <a:off x="7293796" y="3295473"/>
                <a:ext cx="2512782" cy="400110"/>
              </a:xfrm>
              <a:prstGeom prst="rect">
                <a:avLst/>
              </a:prstGeom>
              <a:noFill/>
            </p:spPr>
            <p:txBody>
              <a:bodyPr wrap="none" rtlCol="0">
                <a:spAutoFit/>
              </a:bodyPr>
              <a:lstStyle/>
              <a:p>
                <a:r>
                  <a:rPr lang="en-GB" sz="2000" dirty="0" smtClean="0"/>
                  <a:t>Rochester Cathedral</a:t>
                </a:r>
                <a:endParaRPr lang="en-US" sz="2000" dirty="0"/>
              </a:p>
            </p:txBody>
          </p:sp>
        </p:grpSp>
        <p:sp>
          <p:nvSpPr>
            <p:cNvPr id="10" name="Rectangle 9"/>
            <p:cNvSpPr/>
            <p:nvPr/>
          </p:nvSpPr>
          <p:spPr>
            <a:xfrm>
              <a:off x="6273288" y="2607010"/>
              <a:ext cx="5559698" cy="707886"/>
            </a:xfrm>
            <a:prstGeom prst="rect">
              <a:avLst/>
            </a:prstGeom>
          </p:spPr>
          <p:txBody>
            <a:bodyPr>
              <a:spAutoFit/>
            </a:bodyPr>
            <a:lstStyle/>
            <a:p>
              <a:r>
                <a:rPr lang="en-GB" sz="2000" b="1" dirty="0"/>
                <a:t>University of Kent</a:t>
              </a:r>
            </a:p>
            <a:p>
              <a:r>
                <a:rPr lang="en-GB" sz="2000" dirty="0"/>
                <a:t>https://www.kent.ac.uk/</a:t>
              </a:r>
            </a:p>
          </p:txBody>
        </p:sp>
      </p:grpSp>
    </p:spTree>
    <p:extLst>
      <p:ext uri="{BB962C8B-B14F-4D97-AF65-F5344CB8AC3E}">
        <p14:creationId xmlns:p14="http://schemas.microsoft.com/office/powerpoint/2010/main" val="25446917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5441829" y="-17930"/>
            <a:ext cx="6750171" cy="5701554"/>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chemeClr val="bg1"/>
              </a:solidFill>
            </a:endParaRPr>
          </a:p>
        </p:txBody>
      </p:sp>
      <p:grpSp>
        <p:nvGrpSpPr>
          <p:cNvPr id="5" name="Group 4"/>
          <p:cNvGrpSpPr/>
          <p:nvPr/>
        </p:nvGrpSpPr>
        <p:grpSpPr>
          <a:xfrm>
            <a:off x="73693" y="1"/>
            <a:ext cx="12004007" cy="6857999"/>
            <a:chOff x="73693" y="1"/>
            <a:chExt cx="12004007" cy="6857999"/>
          </a:xfrm>
        </p:grpSpPr>
        <p:sp>
          <p:nvSpPr>
            <p:cNvPr id="16" name="Rectangle 15"/>
            <p:cNvSpPr/>
            <p:nvPr/>
          </p:nvSpPr>
          <p:spPr>
            <a:xfrm rot="16200000">
              <a:off x="-2719633" y="2921168"/>
              <a:ext cx="6602315" cy="1015663"/>
            </a:xfrm>
            <a:prstGeom prst="rect">
              <a:avLst/>
            </a:prstGeom>
          </p:spPr>
          <p:txBody>
            <a:bodyPr wrap="square">
              <a:spAutoFit/>
            </a:bodyPr>
            <a:lstStyle/>
            <a:p>
              <a:pPr algn="ctr"/>
              <a:r>
                <a:rPr lang="en-GB" sz="6000" b="1" dirty="0" smtClean="0">
                  <a:solidFill>
                    <a:schemeClr val="accent6">
                      <a:lumMod val="75000"/>
                    </a:schemeClr>
                  </a:solidFill>
                </a:rPr>
                <a:t>Project Background</a:t>
              </a:r>
              <a:endParaRPr lang="en-US" sz="6000" b="1" dirty="0">
                <a:solidFill>
                  <a:schemeClr val="accent6">
                    <a:lumMod val="75000"/>
                  </a:schemeClr>
                </a:solidFill>
              </a:endParaRPr>
            </a:p>
          </p:txBody>
        </p:sp>
        <p:pic>
          <p:nvPicPr>
            <p:cNvPr id="18" name="Picture 17"/>
            <p:cNvPicPr>
              <a:picLocks noChangeAspect="1"/>
            </p:cNvPicPr>
            <p:nvPr/>
          </p:nvPicPr>
          <p:blipFill>
            <a:blip r:embed="rId3"/>
            <a:stretch>
              <a:fillRect/>
            </a:stretch>
          </p:blipFill>
          <p:spPr>
            <a:xfrm>
              <a:off x="8004974" y="5806784"/>
              <a:ext cx="1623880" cy="972711"/>
            </a:xfrm>
            <a:prstGeom prst="rect">
              <a:avLst/>
            </a:prstGeom>
          </p:spPr>
        </p:pic>
        <p:pic>
          <p:nvPicPr>
            <p:cNvPr id="19" name="Picture 6" descr="http://www.stpetersgrandborough.co.uk/Photos/HLF.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0269"/>
            <a:stretch/>
          </p:blipFill>
          <p:spPr bwMode="auto">
            <a:xfrm>
              <a:off x="10262872" y="5825544"/>
              <a:ext cx="1563673" cy="93518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5"/>
            <a:stretch>
              <a:fillRect/>
            </a:stretch>
          </p:blipFill>
          <p:spPr>
            <a:xfrm>
              <a:off x="5955820" y="5941959"/>
              <a:ext cx="1415136" cy="818774"/>
            </a:xfrm>
            <a:prstGeom prst="rect">
              <a:avLst/>
            </a:prstGeom>
          </p:spPr>
        </p:pic>
        <p:sp>
          <p:nvSpPr>
            <p:cNvPr id="10" name="TextBox 9"/>
            <p:cNvSpPr txBox="1"/>
            <p:nvPr/>
          </p:nvSpPr>
          <p:spPr>
            <a:xfrm>
              <a:off x="5556129" y="278085"/>
              <a:ext cx="6521571" cy="569387"/>
            </a:xfrm>
            <a:prstGeom prst="rect">
              <a:avLst/>
            </a:prstGeom>
            <a:noFill/>
          </p:spPr>
          <p:txBody>
            <a:bodyPr wrap="square" rtlCol="0">
              <a:spAutoFit/>
            </a:bodyPr>
            <a:lstStyle/>
            <a:p>
              <a:pPr algn="ctr"/>
              <a:r>
                <a:rPr lang="en-GB" sz="3100" b="1" dirty="0" smtClean="0">
                  <a:solidFill>
                    <a:schemeClr val="bg1"/>
                  </a:solidFill>
                </a:rPr>
                <a:t>“Hidden Treasures, Fresh Expressions” </a:t>
              </a:r>
              <a:endParaRPr lang="en-GB" sz="3100" b="1" dirty="0">
                <a:solidFill>
                  <a:schemeClr val="bg1"/>
                </a:solidFill>
              </a:endParaRPr>
            </a:p>
          </p:txBody>
        </p:sp>
        <p:sp>
          <p:nvSpPr>
            <p:cNvPr id="2" name="TextBox 1"/>
            <p:cNvSpPr txBox="1"/>
            <p:nvPr/>
          </p:nvSpPr>
          <p:spPr>
            <a:xfrm flipH="1">
              <a:off x="5992020" y="1157278"/>
              <a:ext cx="5649788" cy="4216539"/>
            </a:xfrm>
            <a:prstGeom prst="rect">
              <a:avLst/>
            </a:prstGeom>
            <a:noFill/>
          </p:spPr>
          <p:txBody>
            <a:bodyPr wrap="square" rtlCol="0">
              <a:spAutoFit/>
            </a:bodyPr>
            <a:lstStyle/>
            <a:p>
              <a:pPr marL="342900" indent="-342900">
                <a:buFont typeface="Arial" panose="020B0604020202020204" pitchFamily="34" charset="0"/>
                <a:buChar char="•"/>
              </a:pPr>
              <a:r>
                <a:rPr lang="en-GB" sz="2400" dirty="0" smtClean="0">
                  <a:solidFill>
                    <a:schemeClr val="bg1"/>
                  </a:solidFill>
                </a:rPr>
                <a:t>£5 million of Heritage Lottery Funding</a:t>
              </a:r>
            </a:p>
            <a:p>
              <a:pPr marL="342900" indent="-342900">
                <a:buFont typeface="Arial" panose="020B0604020202020204" pitchFamily="34" charset="0"/>
                <a:buChar char="•"/>
              </a:pPr>
              <a:endParaRPr lang="en-GB" sz="2000" dirty="0">
                <a:solidFill>
                  <a:schemeClr val="bg1"/>
                </a:solidFill>
              </a:endParaRPr>
            </a:p>
            <a:p>
              <a:pPr marL="342900" indent="-342900">
                <a:buFont typeface="Arial" panose="020B0604020202020204" pitchFamily="34" charset="0"/>
                <a:buChar char="•"/>
              </a:pPr>
              <a:r>
                <a:rPr lang="en-GB" sz="2400" dirty="0" smtClean="0">
                  <a:solidFill>
                    <a:schemeClr val="bg1"/>
                  </a:solidFill>
                </a:rPr>
                <a:t>Over £1 million of additional fundraising</a:t>
              </a:r>
            </a:p>
            <a:p>
              <a:pPr marL="342900" indent="-342900">
                <a:buFont typeface="Arial" panose="020B0604020202020204" pitchFamily="34" charset="0"/>
                <a:buChar char="•"/>
              </a:pPr>
              <a:endParaRPr lang="en-GB" sz="2000" dirty="0">
                <a:solidFill>
                  <a:schemeClr val="bg1"/>
                </a:solidFill>
              </a:endParaRPr>
            </a:p>
            <a:p>
              <a:pPr marL="342900" indent="-342900">
                <a:buFont typeface="Arial" panose="020B0604020202020204" pitchFamily="34" charset="0"/>
                <a:buChar char="•"/>
              </a:pPr>
              <a:r>
                <a:rPr lang="en-GB" sz="2400" dirty="0" smtClean="0">
                  <a:solidFill>
                    <a:schemeClr val="bg1"/>
                  </a:solidFill>
                </a:rPr>
                <a:t>Improve accessibility of collections to all – physically &amp; intellectually</a:t>
              </a:r>
            </a:p>
            <a:p>
              <a:pPr marL="342900" indent="-342900">
                <a:buFont typeface="Arial" panose="020B0604020202020204" pitchFamily="34" charset="0"/>
                <a:buChar char="•"/>
              </a:pPr>
              <a:endParaRPr lang="en-GB" sz="2000" dirty="0">
                <a:solidFill>
                  <a:schemeClr val="bg1"/>
                </a:solidFill>
              </a:endParaRPr>
            </a:p>
            <a:p>
              <a:pPr marL="342900" indent="-342900">
                <a:buFont typeface="Arial" panose="020B0604020202020204" pitchFamily="34" charset="0"/>
                <a:buChar char="•"/>
              </a:pPr>
              <a:r>
                <a:rPr lang="en-GB" sz="2400" dirty="0" smtClean="0">
                  <a:solidFill>
                    <a:schemeClr val="bg1"/>
                  </a:solidFill>
                </a:rPr>
                <a:t>Renovation of Library and Crypt</a:t>
              </a:r>
            </a:p>
            <a:p>
              <a:pPr marL="342900" indent="-342900">
                <a:buFont typeface="Arial" panose="020B0604020202020204" pitchFamily="34" charset="0"/>
                <a:buChar char="•"/>
              </a:pPr>
              <a:endParaRPr lang="en-GB" sz="2000" dirty="0">
                <a:solidFill>
                  <a:schemeClr val="bg1"/>
                </a:solidFill>
              </a:endParaRPr>
            </a:p>
            <a:p>
              <a:pPr marL="342900" indent="-342900">
                <a:buFont typeface="Arial" panose="020B0604020202020204" pitchFamily="34" charset="0"/>
                <a:buChar char="•"/>
              </a:pPr>
              <a:r>
                <a:rPr lang="en-GB" sz="2400" dirty="0" smtClean="0">
                  <a:solidFill>
                    <a:schemeClr val="bg1"/>
                  </a:solidFill>
                </a:rPr>
                <a:t>Creation of an exhibition space</a:t>
              </a:r>
            </a:p>
            <a:p>
              <a:pPr marL="342900" indent="-342900">
                <a:buFont typeface="Arial" panose="020B0604020202020204" pitchFamily="34" charset="0"/>
                <a:buChar char="•"/>
              </a:pPr>
              <a:endParaRPr lang="en-GB" sz="2000" dirty="0">
                <a:solidFill>
                  <a:schemeClr val="bg1"/>
                </a:solidFill>
              </a:endParaRPr>
            </a:p>
            <a:p>
              <a:pPr marL="342900" indent="-342900">
                <a:buFont typeface="Arial" panose="020B0604020202020204" pitchFamily="34" charset="0"/>
                <a:buChar char="•"/>
              </a:pPr>
              <a:r>
                <a:rPr lang="en-GB" sz="2400" dirty="0" smtClean="0">
                  <a:solidFill>
                    <a:schemeClr val="bg1"/>
                  </a:solidFill>
                </a:rPr>
                <a:t>Catalogue the Library’s printed volumes</a:t>
              </a:r>
            </a:p>
          </p:txBody>
        </p:sp>
        <p:grpSp>
          <p:nvGrpSpPr>
            <p:cNvPr id="4" name="Group 3"/>
            <p:cNvGrpSpPr/>
            <p:nvPr/>
          </p:nvGrpSpPr>
          <p:grpSpPr>
            <a:xfrm>
              <a:off x="1203657" y="1"/>
              <a:ext cx="4238172" cy="6857999"/>
              <a:chOff x="1203657" y="1"/>
              <a:chExt cx="4238172" cy="6857999"/>
            </a:xfrm>
          </p:grpSpPr>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8198" r="3859"/>
              <a:stretch/>
            </p:blipFill>
            <p:spPr>
              <a:xfrm>
                <a:off x="1203657" y="1"/>
                <a:ext cx="4238172" cy="6857999"/>
              </a:xfrm>
              <a:prstGeom prst="rect">
                <a:avLst/>
              </a:prstGeom>
              <a:solidFill>
                <a:schemeClr val="bg1"/>
              </a:solidFill>
              <a:ln>
                <a:solidFill>
                  <a:schemeClr val="accent6">
                    <a:lumMod val="75000"/>
                  </a:schemeClr>
                </a:solidFill>
              </a:ln>
            </p:spPr>
          </p:pic>
          <p:sp>
            <p:nvSpPr>
              <p:cNvPr id="3" name="TextBox 2"/>
              <p:cNvSpPr txBox="1"/>
              <p:nvPr/>
            </p:nvSpPr>
            <p:spPr>
              <a:xfrm>
                <a:off x="3929057" y="6581001"/>
                <a:ext cx="1490382" cy="276999"/>
              </a:xfrm>
              <a:prstGeom prst="rect">
                <a:avLst/>
              </a:prstGeom>
              <a:noFill/>
            </p:spPr>
            <p:txBody>
              <a:bodyPr wrap="square" rtlCol="0">
                <a:spAutoFit/>
              </a:bodyPr>
              <a:lstStyle/>
              <a:p>
                <a:r>
                  <a:rPr lang="en-GB" sz="1200" dirty="0" smtClean="0">
                    <a:solidFill>
                      <a:schemeClr val="bg1"/>
                    </a:solidFill>
                  </a:rPr>
                  <a:t>© All rights reserved</a:t>
                </a:r>
                <a:endParaRPr lang="en-GB" sz="1200" dirty="0">
                  <a:solidFill>
                    <a:schemeClr val="bg1"/>
                  </a:solidFill>
                </a:endParaRPr>
              </a:p>
            </p:txBody>
          </p:sp>
        </p:grpSp>
      </p:grpSp>
    </p:spTree>
    <p:extLst>
      <p:ext uri="{BB962C8B-B14F-4D97-AF65-F5344CB8AC3E}">
        <p14:creationId xmlns:p14="http://schemas.microsoft.com/office/powerpoint/2010/main" val="3604598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0" name="Rectangle 19"/>
          <p:cNvSpPr/>
          <p:nvPr/>
        </p:nvSpPr>
        <p:spPr>
          <a:xfrm>
            <a:off x="-27894" y="5342965"/>
            <a:ext cx="12219894" cy="15150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utoShape 2" descr="Image result for kent county council"/>
          <p:cNvSpPr>
            <a:spLocks noChangeAspect="1" noChangeArrowheads="1"/>
          </p:cNvSpPr>
          <p:nvPr/>
        </p:nvSpPr>
        <p:spPr bwMode="auto">
          <a:xfrm>
            <a:off x="155574" y="-144463"/>
            <a:ext cx="1260849" cy="12608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2" name="Group 1"/>
          <p:cNvGrpSpPr/>
          <p:nvPr/>
        </p:nvGrpSpPr>
        <p:grpSpPr>
          <a:xfrm>
            <a:off x="4481" y="0"/>
            <a:ext cx="12187519" cy="6475485"/>
            <a:chOff x="4481" y="0"/>
            <a:chExt cx="12187519" cy="6475485"/>
          </a:xfrm>
        </p:grpSpPr>
        <p:grpSp>
          <p:nvGrpSpPr>
            <p:cNvPr id="11" name="Group 10"/>
            <p:cNvGrpSpPr/>
            <p:nvPr/>
          </p:nvGrpSpPr>
          <p:grpSpPr>
            <a:xfrm>
              <a:off x="77456" y="2303575"/>
              <a:ext cx="12114544" cy="2437904"/>
              <a:chOff x="77456" y="2112798"/>
              <a:chExt cx="12114544" cy="2437904"/>
            </a:xfrm>
          </p:grpSpPr>
          <p:sp>
            <p:nvSpPr>
              <p:cNvPr id="4" name="TextBox 3"/>
              <p:cNvSpPr txBox="1"/>
              <p:nvPr/>
            </p:nvSpPr>
            <p:spPr>
              <a:xfrm>
                <a:off x="77456" y="2150045"/>
                <a:ext cx="4013855" cy="2400657"/>
              </a:xfrm>
              <a:prstGeom prst="rect">
                <a:avLst/>
              </a:prstGeom>
              <a:noFill/>
            </p:spPr>
            <p:txBody>
              <a:bodyPr wrap="square" rtlCol="0">
                <a:spAutoFit/>
              </a:bodyPr>
              <a:lstStyle/>
              <a:p>
                <a:pPr marL="342900" indent="-342900">
                  <a:buFont typeface="Arial" panose="020B0604020202020204" pitchFamily="34" charset="0"/>
                  <a:buChar char="•"/>
                </a:pPr>
                <a:r>
                  <a:rPr lang="en-GB" sz="3000" b="1" dirty="0" smtClean="0">
                    <a:solidFill>
                      <a:schemeClr val="bg1"/>
                    </a:solidFill>
                  </a:rPr>
                  <a:t>Rochester Cathedral</a:t>
                </a:r>
              </a:p>
              <a:p>
                <a:pPr marL="342900" indent="-342900">
                  <a:buFont typeface="Arial" panose="020B0604020202020204" pitchFamily="34" charset="0"/>
                  <a:buChar char="•"/>
                </a:pPr>
                <a:endParaRPr lang="en-GB" sz="2000" b="1" dirty="0">
                  <a:solidFill>
                    <a:schemeClr val="bg1"/>
                  </a:solidFill>
                </a:endParaRPr>
              </a:p>
              <a:p>
                <a:pPr marL="342900" indent="-342900">
                  <a:buFont typeface="Arial" panose="020B0604020202020204" pitchFamily="34" charset="0"/>
                  <a:buChar char="•"/>
                </a:pPr>
                <a:r>
                  <a:rPr lang="en-GB" sz="3000" b="1" dirty="0" smtClean="0">
                    <a:solidFill>
                      <a:schemeClr val="bg1"/>
                    </a:solidFill>
                  </a:rPr>
                  <a:t>Heritage Lottery Fund</a:t>
                </a:r>
              </a:p>
              <a:p>
                <a:pPr marL="342900" indent="-342900">
                  <a:buFont typeface="Arial" panose="020B0604020202020204" pitchFamily="34" charset="0"/>
                  <a:buChar char="•"/>
                </a:pPr>
                <a:endParaRPr lang="en-GB" sz="2000" b="1" dirty="0">
                  <a:solidFill>
                    <a:schemeClr val="bg1"/>
                  </a:solidFill>
                </a:endParaRPr>
              </a:p>
              <a:p>
                <a:pPr marL="342900" indent="-342900">
                  <a:buFont typeface="Arial" panose="020B0604020202020204" pitchFamily="34" charset="0"/>
                  <a:buChar char="•"/>
                </a:pPr>
                <a:r>
                  <a:rPr lang="en-GB" sz="3000" b="1" dirty="0" smtClean="0">
                    <a:solidFill>
                      <a:schemeClr val="bg1"/>
                    </a:solidFill>
                  </a:rPr>
                  <a:t>University of Kent</a:t>
                </a:r>
              </a:p>
              <a:p>
                <a:pPr marL="342900" indent="-342900">
                  <a:buFont typeface="Arial" panose="020B0604020202020204" pitchFamily="34" charset="0"/>
                  <a:buChar char="•"/>
                </a:pPr>
                <a:endParaRPr lang="en-GB" sz="2000" b="1" dirty="0"/>
              </a:p>
            </p:txBody>
          </p:sp>
          <p:sp>
            <p:nvSpPr>
              <p:cNvPr id="5" name="Rectangle 4"/>
              <p:cNvSpPr/>
              <p:nvPr/>
            </p:nvSpPr>
            <p:spPr>
              <a:xfrm>
                <a:off x="4091311" y="2112798"/>
                <a:ext cx="4013855" cy="2400657"/>
              </a:xfrm>
              <a:prstGeom prst="rect">
                <a:avLst/>
              </a:prstGeom>
            </p:spPr>
            <p:txBody>
              <a:bodyPr wrap="square">
                <a:spAutoFit/>
              </a:bodyPr>
              <a:lstStyle/>
              <a:p>
                <a:pPr marL="342900" indent="-342900">
                  <a:buFont typeface="Arial" panose="020B0604020202020204" pitchFamily="34" charset="0"/>
                  <a:buChar char="•"/>
                </a:pPr>
                <a:r>
                  <a:rPr lang="en-GB" sz="3000" b="1" dirty="0">
                    <a:solidFill>
                      <a:schemeClr val="bg1"/>
                    </a:solidFill>
                  </a:rPr>
                  <a:t>Kent History </a:t>
                </a:r>
                <a:r>
                  <a:rPr lang="en-GB" sz="3000" b="1" dirty="0" smtClean="0">
                    <a:solidFill>
                      <a:schemeClr val="bg1"/>
                    </a:solidFill>
                  </a:rPr>
                  <a:t>Centre</a:t>
                </a:r>
              </a:p>
              <a:p>
                <a:pPr marL="342900" indent="-342900">
                  <a:buFont typeface="Arial" panose="020B0604020202020204" pitchFamily="34" charset="0"/>
                  <a:buChar char="•"/>
                </a:pPr>
                <a:endParaRPr lang="en-GB" sz="2000" b="1" dirty="0">
                  <a:solidFill>
                    <a:schemeClr val="bg1"/>
                  </a:solidFill>
                </a:endParaRPr>
              </a:p>
              <a:p>
                <a:pPr marL="342900" indent="-342900">
                  <a:buFont typeface="Arial" panose="020B0604020202020204" pitchFamily="34" charset="0"/>
                  <a:buChar char="•"/>
                </a:pPr>
                <a:r>
                  <a:rPr lang="en-GB" sz="3000" b="1" dirty="0" smtClean="0">
                    <a:solidFill>
                      <a:schemeClr val="bg1"/>
                    </a:solidFill>
                  </a:rPr>
                  <a:t>Canterbury </a:t>
                </a:r>
                <a:r>
                  <a:rPr lang="en-GB" sz="3000" b="1" dirty="0">
                    <a:solidFill>
                      <a:schemeClr val="bg1"/>
                    </a:solidFill>
                  </a:rPr>
                  <a:t>Cathedral</a:t>
                </a:r>
              </a:p>
              <a:p>
                <a:endParaRPr lang="en-GB" sz="2000" b="1" dirty="0">
                  <a:solidFill>
                    <a:schemeClr val="bg1"/>
                  </a:solidFill>
                </a:endParaRPr>
              </a:p>
              <a:p>
                <a:pPr marL="342900" indent="-342900">
                  <a:buFont typeface="Arial" panose="020B0604020202020204" pitchFamily="34" charset="0"/>
                  <a:buChar char="•"/>
                </a:pPr>
                <a:r>
                  <a:rPr lang="en-GB" sz="3000" b="1" dirty="0" smtClean="0">
                    <a:solidFill>
                      <a:schemeClr val="bg1"/>
                    </a:solidFill>
                  </a:rPr>
                  <a:t>Drill Hall Library</a:t>
                </a:r>
              </a:p>
              <a:p>
                <a:pPr marL="342900" indent="-342900">
                  <a:buFont typeface="Arial" panose="020B0604020202020204" pitchFamily="34" charset="0"/>
                  <a:buChar char="•"/>
                </a:pPr>
                <a:endParaRPr lang="en-GB" sz="2000" b="1" dirty="0"/>
              </a:p>
            </p:txBody>
          </p:sp>
          <p:sp>
            <p:nvSpPr>
              <p:cNvPr id="6" name="Rectangle 5"/>
              <p:cNvSpPr/>
              <p:nvPr/>
            </p:nvSpPr>
            <p:spPr>
              <a:xfrm>
                <a:off x="8178145" y="2112798"/>
                <a:ext cx="4013855" cy="2092881"/>
              </a:xfrm>
              <a:prstGeom prst="rect">
                <a:avLst/>
              </a:prstGeom>
            </p:spPr>
            <p:txBody>
              <a:bodyPr wrap="square">
                <a:spAutoFit/>
              </a:bodyPr>
              <a:lstStyle/>
              <a:p>
                <a:pPr marL="342900" indent="-342900">
                  <a:buFont typeface="Arial" panose="020B0604020202020204" pitchFamily="34" charset="0"/>
                  <a:buChar char="•"/>
                </a:pPr>
                <a:r>
                  <a:rPr lang="en-GB" sz="3000" b="1" dirty="0">
                    <a:solidFill>
                      <a:schemeClr val="bg1"/>
                    </a:solidFill>
                  </a:rPr>
                  <a:t>Professional staff</a:t>
                </a:r>
              </a:p>
              <a:p>
                <a:pPr marL="342900" indent="-342900">
                  <a:buFont typeface="Arial" panose="020B0604020202020204" pitchFamily="34" charset="0"/>
                  <a:buChar char="•"/>
                </a:pPr>
                <a:endParaRPr lang="en-GB" sz="2000" b="1" dirty="0">
                  <a:solidFill>
                    <a:schemeClr val="bg1"/>
                  </a:solidFill>
                </a:endParaRPr>
              </a:p>
              <a:p>
                <a:pPr marL="342900" indent="-342900">
                  <a:buFont typeface="Arial" panose="020B0604020202020204" pitchFamily="34" charset="0"/>
                  <a:buChar char="•"/>
                </a:pPr>
                <a:r>
                  <a:rPr lang="en-GB" sz="3000" b="1" dirty="0" smtClean="0">
                    <a:solidFill>
                      <a:schemeClr val="bg1"/>
                    </a:solidFill>
                  </a:rPr>
                  <a:t>Academics/students</a:t>
                </a:r>
                <a:endParaRPr lang="en-GB" sz="3000" b="1" dirty="0">
                  <a:solidFill>
                    <a:schemeClr val="bg1"/>
                  </a:solidFill>
                </a:endParaRPr>
              </a:p>
              <a:p>
                <a:pPr marL="342900" indent="-342900">
                  <a:buFont typeface="Arial" panose="020B0604020202020204" pitchFamily="34" charset="0"/>
                  <a:buChar char="•"/>
                </a:pPr>
                <a:endParaRPr lang="en-GB" sz="2000" b="1" dirty="0">
                  <a:solidFill>
                    <a:schemeClr val="bg1"/>
                  </a:solidFill>
                </a:endParaRPr>
              </a:p>
              <a:p>
                <a:pPr marL="342900" indent="-342900">
                  <a:buFont typeface="Arial" panose="020B0604020202020204" pitchFamily="34" charset="0"/>
                  <a:buChar char="•"/>
                </a:pPr>
                <a:r>
                  <a:rPr lang="en-GB" sz="3000" b="1" dirty="0">
                    <a:solidFill>
                      <a:schemeClr val="bg1"/>
                    </a:solidFill>
                  </a:rPr>
                  <a:t>Public</a:t>
                </a:r>
              </a:p>
            </p:txBody>
          </p:sp>
        </p:grpSp>
        <p:sp>
          <p:nvSpPr>
            <p:cNvPr id="9" name="Rectangle 8"/>
            <p:cNvSpPr/>
            <p:nvPr/>
          </p:nvSpPr>
          <p:spPr>
            <a:xfrm>
              <a:off x="4481" y="0"/>
              <a:ext cx="12187519" cy="1446550"/>
            </a:xfrm>
            <a:prstGeom prst="rect">
              <a:avLst/>
            </a:prstGeom>
            <a:solidFill>
              <a:schemeClr val="bg1"/>
            </a:solidFill>
          </p:spPr>
          <p:txBody>
            <a:bodyPr wrap="square">
              <a:spAutoFit/>
            </a:bodyPr>
            <a:lstStyle/>
            <a:p>
              <a:pPr algn="ctr"/>
              <a:r>
                <a:rPr lang="en-GB" sz="8800" b="1" dirty="0" smtClean="0">
                  <a:solidFill>
                    <a:schemeClr val="accent6">
                      <a:lumMod val="75000"/>
                    </a:schemeClr>
                  </a:solidFill>
                </a:rPr>
                <a:t>Collaboration</a:t>
              </a:r>
              <a:endParaRPr lang="en-US" sz="8800" b="1" dirty="0">
                <a:solidFill>
                  <a:schemeClr val="accent6">
                    <a:lumMod val="75000"/>
                  </a:schemeClr>
                </a:solidFill>
              </a:endParaRPr>
            </a:p>
          </p:txBody>
        </p:sp>
        <p:grpSp>
          <p:nvGrpSpPr>
            <p:cNvPr id="19" name="Group 18"/>
            <p:cNvGrpSpPr/>
            <p:nvPr/>
          </p:nvGrpSpPr>
          <p:grpSpPr>
            <a:xfrm>
              <a:off x="341727" y="5500851"/>
              <a:ext cx="11513022" cy="974634"/>
              <a:chOff x="344009" y="5593294"/>
              <a:chExt cx="11513022" cy="974634"/>
            </a:xfrm>
          </p:grpSpPr>
          <p:pic>
            <p:nvPicPr>
              <p:cNvPr id="12" name="Picture 11"/>
              <p:cNvPicPr>
                <a:picLocks noChangeAspect="1"/>
              </p:cNvPicPr>
              <p:nvPr/>
            </p:nvPicPr>
            <p:blipFill>
              <a:blip r:embed="rId3"/>
              <a:stretch>
                <a:fillRect/>
              </a:stretch>
            </p:blipFill>
            <p:spPr>
              <a:xfrm>
                <a:off x="1985049" y="5593294"/>
                <a:ext cx="1623880" cy="972711"/>
              </a:xfrm>
              <a:prstGeom prst="rect">
                <a:avLst/>
              </a:prstGeom>
            </p:spPr>
          </p:pic>
          <p:pic>
            <p:nvPicPr>
              <p:cNvPr id="13" name="Picture 6" descr="http://www.stpetersgrandborough.co.uk/Photos/HLF.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0269"/>
              <a:stretch/>
            </p:blipFill>
            <p:spPr bwMode="auto">
              <a:xfrm>
                <a:off x="3797699" y="5593294"/>
                <a:ext cx="1563673" cy="9351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stretch>
                <a:fillRect/>
              </a:stretch>
            </p:blipFill>
            <p:spPr>
              <a:xfrm>
                <a:off x="344009" y="5690947"/>
                <a:ext cx="1415136" cy="818774"/>
              </a:xfrm>
              <a:prstGeom prst="rect">
                <a:avLst/>
              </a:prstGeom>
            </p:spPr>
          </p:pic>
          <p:pic>
            <p:nvPicPr>
              <p:cNvPr id="16" name="Picture 15"/>
              <p:cNvPicPr>
                <a:picLocks noChangeAspect="1"/>
              </p:cNvPicPr>
              <p:nvPr/>
            </p:nvPicPr>
            <p:blipFill>
              <a:blip r:embed="rId6"/>
              <a:stretch>
                <a:fillRect/>
              </a:stretch>
            </p:blipFill>
            <p:spPr>
              <a:xfrm>
                <a:off x="10512327" y="5690947"/>
                <a:ext cx="1344704" cy="876981"/>
              </a:xfrm>
              <a:prstGeom prst="rect">
                <a:avLst/>
              </a:prstGeom>
            </p:spPr>
          </p:pic>
          <p:pic>
            <p:nvPicPr>
              <p:cNvPr id="17" name="Picture 16"/>
              <p:cNvPicPr>
                <a:picLocks noChangeAspect="1"/>
              </p:cNvPicPr>
              <p:nvPr/>
            </p:nvPicPr>
            <p:blipFill>
              <a:blip r:embed="rId7"/>
              <a:stretch>
                <a:fillRect/>
              </a:stretch>
            </p:blipFill>
            <p:spPr>
              <a:xfrm>
                <a:off x="5587275" y="5632739"/>
                <a:ext cx="2034902" cy="935189"/>
              </a:xfrm>
              <a:prstGeom prst="rect">
                <a:avLst/>
              </a:prstGeom>
            </p:spPr>
          </p:pic>
          <p:pic>
            <p:nvPicPr>
              <p:cNvPr id="18" name="Picture 17"/>
              <p:cNvPicPr>
                <a:picLocks noChangeAspect="1"/>
              </p:cNvPicPr>
              <p:nvPr/>
            </p:nvPicPr>
            <p:blipFill>
              <a:blip r:embed="rId8"/>
              <a:stretch>
                <a:fillRect/>
              </a:stretch>
            </p:blipFill>
            <p:spPr>
              <a:xfrm>
                <a:off x="7810948" y="5690948"/>
                <a:ext cx="2512608" cy="837536"/>
              </a:xfrm>
              <a:prstGeom prst="rect">
                <a:avLst/>
              </a:prstGeom>
            </p:spPr>
          </p:pic>
        </p:grpSp>
      </p:grpSp>
    </p:spTree>
    <p:extLst>
      <p:ext uri="{BB962C8B-B14F-4D97-AF65-F5344CB8AC3E}">
        <p14:creationId xmlns:p14="http://schemas.microsoft.com/office/powerpoint/2010/main" val="33989692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65302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A5566"/>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048991" y="246075"/>
            <a:ext cx="6749374" cy="1293968"/>
          </a:xfrm>
        </p:spPr>
        <p:txBody>
          <a:bodyPr>
            <a:normAutofit/>
          </a:bodyPr>
          <a:lstStyle/>
          <a:p>
            <a:pPr marL="0" indent="0" algn="ctr">
              <a:buNone/>
            </a:pPr>
            <a:r>
              <a:rPr lang="en-GB" sz="7200" b="1" dirty="0" smtClean="0">
                <a:solidFill>
                  <a:schemeClr val="bg1"/>
                </a:solidFill>
              </a:rPr>
              <a:t>Project </a:t>
            </a:r>
            <a:r>
              <a:rPr lang="en-GB" sz="7200" b="1" dirty="0" smtClean="0">
                <a:solidFill>
                  <a:schemeClr val="bg1"/>
                </a:solidFill>
              </a:rPr>
              <a:t>Planning</a:t>
            </a:r>
            <a:endParaRPr lang="en-GB" sz="7200" b="1" dirty="0">
              <a:solidFill>
                <a:schemeClr val="bg1"/>
              </a:solidFill>
            </a:endParaRPr>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3000" contrast="1000"/>
                    </a14:imgEffect>
                  </a14:imgLayer>
                </a14:imgProps>
              </a:ext>
              <a:ext uri="{28A0092B-C50C-407E-A947-70E740481C1C}">
                <a14:useLocalDpi xmlns:a14="http://schemas.microsoft.com/office/drawing/2010/main" val="0"/>
              </a:ext>
            </a:extLst>
          </a:blip>
          <a:stretch>
            <a:fillRect/>
          </a:stretch>
        </p:blipFill>
        <p:spPr>
          <a:xfrm>
            <a:off x="0" y="0"/>
            <a:ext cx="4579772" cy="6858000"/>
          </a:xfrm>
          <a:prstGeom prst="rect">
            <a:avLst/>
          </a:prstGeom>
        </p:spPr>
      </p:pic>
      <p:sp>
        <p:nvSpPr>
          <p:cNvPr id="2" name="Rectangle 1"/>
          <p:cNvSpPr/>
          <p:nvPr/>
        </p:nvSpPr>
        <p:spPr>
          <a:xfrm>
            <a:off x="5048991" y="1703590"/>
            <a:ext cx="6749373" cy="4401205"/>
          </a:xfrm>
          <a:prstGeom prst="rect">
            <a:avLst/>
          </a:prstGeom>
        </p:spPr>
        <p:txBody>
          <a:bodyPr wrap="square">
            <a:spAutoFit/>
          </a:bodyPr>
          <a:lstStyle/>
          <a:p>
            <a:pPr lvl="0" algn="just">
              <a:defRPr/>
            </a:pPr>
            <a:r>
              <a:rPr lang="en-US" sz="2000" dirty="0">
                <a:solidFill>
                  <a:schemeClr val="bg1"/>
                </a:solidFill>
              </a:rPr>
              <a:t>“…to make the physical holdings of the Rochester Cathedral library accessible to researchers, students and members of the public; to make it cross-searchable with the Canterbury Cathedral library and to confirm the </a:t>
            </a:r>
            <a:r>
              <a:rPr lang="en-US" sz="2000" dirty="0" smtClean="0">
                <a:solidFill>
                  <a:schemeClr val="bg1"/>
                </a:solidFill>
              </a:rPr>
              <a:t>University </a:t>
            </a:r>
            <a:r>
              <a:rPr lang="en-US" sz="2000" dirty="0">
                <a:solidFill>
                  <a:schemeClr val="bg1"/>
                </a:solidFill>
              </a:rPr>
              <a:t>of Kent’s </a:t>
            </a:r>
            <a:r>
              <a:rPr lang="en-US" sz="2000" dirty="0" err="1">
                <a:solidFill>
                  <a:schemeClr val="bg1"/>
                </a:solidFill>
              </a:rPr>
              <a:t>LibrarySearch</a:t>
            </a:r>
            <a:r>
              <a:rPr lang="en-US" sz="2000" dirty="0">
                <a:solidFill>
                  <a:schemeClr val="bg1"/>
                </a:solidFill>
              </a:rPr>
              <a:t> as the principal academic discovery system in the region</a:t>
            </a:r>
            <a:r>
              <a:rPr lang="en-US" sz="2000" dirty="0" smtClean="0">
                <a:solidFill>
                  <a:schemeClr val="bg1"/>
                </a:solidFill>
              </a:rPr>
              <a:t>.”</a:t>
            </a:r>
          </a:p>
          <a:p>
            <a:pPr lvl="0" algn="just">
              <a:defRPr/>
            </a:pPr>
            <a:endParaRPr lang="en-US" sz="2000" dirty="0" smtClean="0">
              <a:solidFill>
                <a:schemeClr val="bg1"/>
              </a:solidFill>
            </a:endParaRPr>
          </a:p>
          <a:p>
            <a:pPr lvl="0" algn="just">
              <a:defRPr/>
            </a:pPr>
            <a:r>
              <a:rPr lang="en-US" sz="2000" dirty="0" smtClean="0">
                <a:solidFill>
                  <a:schemeClr val="bg1"/>
                </a:solidFill>
              </a:rPr>
              <a:t>“The </a:t>
            </a:r>
            <a:r>
              <a:rPr lang="en-US" sz="2000" dirty="0">
                <a:solidFill>
                  <a:schemeClr val="bg1"/>
                </a:solidFill>
              </a:rPr>
              <a:t>Rochester Cathedral HLF project addresses equality, diversity and inclusivity by providing opportunities for specified groups and volunteers to work with the collections, and to provide increased access to the Library collection both on site and remotely. The original project application describes in detail how the library project will benefit audiences and how the project will be evaluated</a:t>
            </a:r>
            <a:r>
              <a:rPr lang="en-US" sz="2000" dirty="0" smtClean="0">
                <a:solidFill>
                  <a:schemeClr val="bg1"/>
                </a:solidFill>
              </a:rPr>
              <a:t>.”</a:t>
            </a:r>
            <a:endParaRPr lang="en-US" sz="2000" dirty="0">
              <a:solidFill>
                <a:schemeClr val="bg1"/>
              </a:solidFill>
            </a:endParaRPr>
          </a:p>
        </p:txBody>
      </p:sp>
    </p:spTree>
    <p:extLst>
      <p:ext uri="{BB962C8B-B14F-4D97-AF65-F5344CB8AC3E}">
        <p14:creationId xmlns:p14="http://schemas.microsoft.com/office/powerpoint/2010/main" val="16816676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A5566"/>
        </a:solidFill>
        <a:effectLst/>
      </p:bgPr>
    </p:bg>
    <p:spTree>
      <p:nvGrpSpPr>
        <p:cNvPr id="1" name=""/>
        <p:cNvGrpSpPr/>
        <p:nvPr/>
      </p:nvGrpSpPr>
      <p:grpSpPr>
        <a:xfrm>
          <a:off x="0" y="0"/>
          <a:ext cx="0" cy="0"/>
          <a:chOff x="0" y="0"/>
          <a:chExt cx="0" cy="0"/>
        </a:xfrm>
      </p:grpSpPr>
      <p:sp>
        <p:nvSpPr>
          <p:cNvPr id="2" name="Rectangle 1"/>
          <p:cNvSpPr/>
          <p:nvPr/>
        </p:nvSpPr>
        <p:spPr>
          <a:xfrm>
            <a:off x="-1" y="0"/>
            <a:ext cx="229496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p:cNvGrpSpPr/>
          <p:nvPr/>
        </p:nvGrpSpPr>
        <p:grpSpPr>
          <a:xfrm>
            <a:off x="424207" y="-2"/>
            <a:ext cx="11588498" cy="6858001"/>
            <a:chOff x="424207" y="-2"/>
            <a:chExt cx="11588498" cy="6858001"/>
          </a:xfrm>
        </p:grpSpPr>
        <p:sp>
          <p:nvSpPr>
            <p:cNvPr id="4" name="Rectangle 3"/>
            <p:cNvSpPr/>
            <p:nvPr/>
          </p:nvSpPr>
          <p:spPr>
            <a:xfrm>
              <a:off x="2617694" y="551289"/>
              <a:ext cx="9395011" cy="5755422"/>
            </a:xfrm>
            <a:prstGeom prst="rect">
              <a:avLst/>
            </a:prstGeom>
          </p:spPr>
          <p:txBody>
            <a:bodyPr wrap="square">
              <a:spAutoFit/>
            </a:bodyPr>
            <a:lstStyle/>
            <a:p>
              <a:pPr marL="457200" indent="-457200">
                <a:buFont typeface="Arial" panose="020B0604020202020204" pitchFamily="34" charset="0"/>
                <a:buChar char="•"/>
              </a:pPr>
              <a:r>
                <a:rPr lang="en-US" sz="2400" b="1" dirty="0" smtClean="0">
                  <a:solidFill>
                    <a:schemeClr val="bg1"/>
                  </a:solidFill>
                </a:rPr>
                <a:t>Project schedule &amp; budget agreement between institutions</a:t>
              </a:r>
            </a:p>
            <a:p>
              <a:endParaRPr lang="en-US" sz="1600" b="1" dirty="0">
                <a:solidFill>
                  <a:schemeClr val="bg1"/>
                </a:solidFill>
              </a:endParaRPr>
            </a:p>
            <a:p>
              <a:pPr marL="457200" indent="-457200">
                <a:buFont typeface="Arial" panose="020B0604020202020204" pitchFamily="34" charset="0"/>
                <a:buChar char="•"/>
              </a:pPr>
              <a:r>
                <a:rPr lang="en-US" sz="2400" b="1" dirty="0">
                  <a:solidFill>
                    <a:schemeClr val="bg1"/>
                  </a:solidFill>
                </a:rPr>
                <a:t>C</a:t>
              </a:r>
              <a:r>
                <a:rPr lang="en-US" sz="2400" b="1" dirty="0" smtClean="0">
                  <a:solidFill>
                    <a:schemeClr val="bg1"/>
                  </a:solidFill>
                </a:rPr>
                <a:t>atalogue  c.2,500 </a:t>
              </a:r>
              <a:r>
                <a:rPr lang="en-US" sz="2400" b="1" dirty="0">
                  <a:solidFill>
                    <a:schemeClr val="bg1"/>
                  </a:solidFill>
                </a:rPr>
                <a:t>pre-1901  </a:t>
              </a:r>
              <a:r>
                <a:rPr lang="en-US" sz="2400" b="1" dirty="0" smtClean="0">
                  <a:solidFill>
                    <a:schemeClr val="bg1"/>
                  </a:solidFill>
                </a:rPr>
                <a:t>&amp; c. 5,000 1901-2010 printed volumes</a:t>
              </a:r>
            </a:p>
            <a:p>
              <a:endParaRPr lang="en-US" sz="1600" b="1" dirty="0">
                <a:solidFill>
                  <a:schemeClr val="bg1"/>
                </a:solidFill>
              </a:endParaRPr>
            </a:p>
            <a:p>
              <a:pPr marL="457200" indent="-457200">
                <a:buFont typeface="Arial" panose="020B0604020202020204" pitchFamily="34" charset="0"/>
                <a:buChar char="•"/>
              </a:pPr>
              <a:r>
                <a:rPr lang="en-US" sz="2400" b="1" dirty="0" smtClean="0">
                  <a:solidFill>
                    <a:schemeClr val="bg1"/>
                  </a:solidFill>
                </a:rPr>
                <a:t>Catalogue holding records</a:t>
              </a:r>
            </a:p>
            <a:p>
              <a:pPr marL="457200" indent="-457200">
                <a:buFont typeface="Arial" panose="020B0604020202020204" pitchFamily="34" charset="0"/>
                <a:buChar char="•"/>
              </a:pPr>
              <a:endParaRPr lang="en-US" sz="1600" b="1" dirty="0" smtClean="0">
                <a:solidFill>
                  <a:schemeClr val="bg1"/>
                </a:solidFill>
              </a:endParaRPr>
            </a:p>
            <a:p>
              <a:pPr marL="457200" indent="-457200">
                <a:buFont typeface="Arial" panose="020B0604020202020204" pitchFamily="34" charset="0"/>
                <a:buChar char="•"/>
              </a:pPr>
              <a:r>
                <a:rPr lang="en-US" sz="2400" b="1" dirty="0">
                  <a:solidFill>
                    <a:schemeClr val="bg1"/>
                  </a:solidFill>
                </a:rPr>
                <a:t>S</a:t>
              </a:r>
              <a:r>
                <a:rPr lang="en-US" sz="2400" b="1" dirty="0" smtClean="0">
                  <a:solidFill>
                    <a:schemeClr val="bg1"/>
                  </a:solidFill>
                </a:rPr>
                <a:t>eparate </a:t>
              </a:r>
              <a:r>
                <a:rPr lang="en-US" sz="2400" b="1" dirty="0">
                  <a:solidFill>
                    <a:schemeClr val="bg1"/>
                  </a:solidFill>
                </a:rPr>
                <a:t>Index of </a:t>
              </a:r>
              <a:r>
                <a:rPr lang="en-US" sz="2400" b="1" dirty="0" smtClean="0">
                  <a:solidFill>
                    <a:schemeClr val="bg1"/>
                  </a:solidFill>
                </a:rPr>
                <a:t>inserts to be compiled</a:t>
              </a:r>
            </a:p>
            <a:p>
              <a:pPr marL="457200" indent="-457200">
                <a:buFont typeface="Arial" panose="020B0604020202020204" pitchFamily="34" charset="0"/>
                <a:buChar char="•"/>
              </a:pPr>
              <a:endParaRPr lang="en-US" sz="1600" b="1" dirty="0">
                <a:solidFill>
                  <a:schemeClr val="bg1"/>
                </a:solidFill>
              </a:endParaRPr>
            </a:p>
            <a:p>
              <a:pPr marL="457200" indent="-457200">
                <a:buFont typeface="Arial" panose="020B0604020202020204" pitchFamily="34" charset="0"/>
                <a:buChar char="•"/>
              </a:pPr>
              <a:r>
                <a:rPr lang="en-US" sz="2400" b="1" dirty="0" smtClean="0">
                  <a:solidFill>
                    <a:schemeClr val="bg1"/>
                  </a:solidFill>
                </a:rPr>
                <a:t>Display completed bibliographic descriptions </a:t>
              </a:r>
              <a:r>
                <a:rPr lang="en-US" sz="2400" b="1" dirty="0">
                  <a:solidFill>
                    <a:schemeClr val="bg1"/>
                  </a:solidFill>
                </a:rPr>
                <a:t>in </a:t>
              </a:r>
              <a:r>
                <a:rPr lang="en-US" sz="2400" b="1" dirty="0" smtClean="0">
                  <a:solidFill>
                    <a:schemeClr val="bg1"/>
                  </a:solidFill>
                </a:rPr>
                <a:t>University of Kent </a:t>
              </a:r>
              <a:r>
                <a:rPr lang="en-US" sz="2400" b="1" dirty="0">
                  <a:solidFill>
                    <a:schemeClr val="bg1"/>
                  </a:solidFill>
                </a:rPr>
                <a:t>resource discovery </a:t>
              </a:r>
              <a:r>
                <a:rPr lang="en-US" sz="2400" b="1" dirty="0" smtClean="0">
                  <a:solidFill>
                    <a:schemeClr val="bg1"/>
                  </a:solidFill>
                </a:rPr>
                <a:t>system</a:t>
              </a:r>
            </a:p>
            <a:p>
              <a:pPr marL="457200" indent="-457200">
                <a:buFont typeface="Arial" panose="020B0604020202020204" pitchFamily="34" charset="0"/>
                <a:buChar char="•"/>
              </a:pPr>
              <a:endParaRPr lang="en-US" sz="1600" b="1" dirty="0">
                <a:solidFill>
                  <a:schemeClr val="bg1"/>
                </a:solidFill>
              </a:endParaRPr>
            </a:p>
            <a:p>
              <a:pPr marL="457200" indent="-457200">
                <a:buFont typeface="Arial" panose="020B0604020202020204" pitchFamily="34" charset="0"/>
                <a:buChar char="•"/>
              </a:pPr>
              <a:r>
                <a:rPr lang="en-US" sz="2400" b="1" dirty="0" smtClean="0">
                  <a:solidFill>
                    <a:schemeClr val="bg1"/>
                  </a:solidFill>
                </a:rPr>
                <a:t>Materials on shelf in Rochester Cathedral</a:t>
              </a:r>
            </a:p>
            <a:p>
              <a:pPr marL="457200" indent="-457200">
                <a:buFont typeface="Arial" panose="020B0604020202020204" pitchFamily="34" charset="0"/>
                <a:buChar char="•"/>
              </a:pPr>
              <a:endParaRPr lang="en-US" sz="1600" b="1" dirty="0">
                <a:solidFill>
                  <a:schemeClr val="bg1"/>
                </a:solidFill>
              </a:endParaRPr>
            </a:p>
            <a:p>
              <a:pPr marL="457200" indent="-457200">
                <a:buFont typeface="Arial" panose="020B0604020202020204" pitchFamily="34" charset="0"/>
                <a:buChar char="•"/>
              </a:pPr>
              <a:r>
                <a:rPr lang="en-US" sz="2400" b="1" dirty="0" smtClean="0">
                  <a:solidFill>
                    <a:schemeClr val="bg1"/>
                  </a:solidFill>
                </a:rPr>
                <a:t>Add class mark records to catalogue</a:t>
              </a:r>
            </a:p>
            <a:p>
              <a:pPr marL="457200" indent="-457200">
                <a:buFont typeface="Arial" panose="020B0604020202020204" pitchFamily="34" charset="0"/>
                <a:buChar char="•"/>
              </a:pPr>
              <a:endParaRPr lang="en-US" sz="1600" b="1" dirty="0">
                <a:solidFill>
                  <a:schemeClr val="bg1"/>
                </a:solidFill>
              </a:endParaRPr>
            </a:p>
            <a:p>
              <a:pPr marL="457200" indent="-457200">
                <a:buFont typeface="Arial" panose="020B0604020202020204" pitchFamily="34" charset="0"/>
                <a:buChar char="•"/>
              </a:pPr>
              <a:r>
                <a:rPr lang="en-US" sz="2400" b="1" dirty="0" smtClean="0">
                  <a:solidFill>
                    <a:schemeClr val="bg1"/>
                  </a:solidFill>
                </a:rPr>
                <a:t>Document Communication &amp; Engagement strategy</a:t>
              </a:r>
            </a:p>
            <a:p>
              <a:pPr marL="457200" indent="-457200">
                <a:buFont typeface="Arial" panose="020B0604020202020204" pitchFamily="34" charset="0"/>
                <a:buChar char="•"/>
              </a:pPr>
              <a:endParaRPr lang="en-US" sz="1600" b="1" dirty="0">
                <a:solidFill>
                  <a:schemeClr val="bg1"/>
                </a:solidFill>
              </a:endParaRPr>
            </a:p>
            <a:p>
              <a:pPr marL="457200" indent="-457200">
                <a:buFont typeface="Arial" panose="020B0604020202020204" pitchFamily="34" charset="0"/>
                <a:buChar char="•"/>
              </a:pPr>
              <a:r>
                <a:rPr lang="en-US" sz="2400" b="1" dirty="0" smtClean="0">
                  <a:solidFill>
                    <a:schemeClr val="bg1"/>
                  </a:solidFill>
                </a:rPr>
                <a:t>Deliver two workshops</a:t>
              </a:r>
              <a:endParaRPr lang="en-US" sz="2400" b="1" i="0" dirty="0">
                <a:solidFill>
                  <a:schemeClr val="bg1"/>
                </a:solidFill>
                <a:effectLst/>
              </a:endParaRPr>
            </a:p>
          </p:txBody>
        </p:sp>
        <p:sp>
          <p:nvSpPr>
            <p:cNvPr id="5" name="Rectangle 4"/>
            <p:cNvSpPr/>
            <p:nvPr/>
          </p:nvSpPr>
          <p:spPr>
            <a:xfrm rot="16200000">
              <a:off x="-2281519" y="2705724"/>
              <a:ext cx="6858001" cy="1446550"/>
            </a:xfrm>
            <a:prstGeom prst="rect">
              <a:avLst/>
            </a:prstGeom>
            <a:solidFill>
              <a:schemeClr val="bg1"/>
            </a:solidFill>
          </p:spPr>
          <p:txBody>
            <a:bodyPr wrap="square">
              <a:spAutoFit/>
            </a:bodyPr>
            <a:lstStyle/>
            <a:p>
              <a:pPr algn="ctr"/>
              <a:r>
                <a:rPr lang="en-GB" sz="8800" b="1" dirty="0" smtClean="0">
                  <a:solidFill>
                    <a:srgbClr val="4A5566"/>
                  </a:solidFill>
                </a:rPr>
                <a:t>Project Scope</a:t>
              </a:r>
              <a:endParaRPr lang="en-US" sz="8800" b="1" dirty="0">
                <a:solidFill>
                  <a:srgbClr val="4A5566"/>
                </a:solidFill>
              </a:endParaRPr>
            </a:p>
          </p:txBody>
        </p:sp>
      </p:grpSp>
    </p:spTree>
    <p:extLst>
      <p:ext uri="{BB962C8B-B14F-4D97-AF65-F5344CB8AC3E}">
        <p14:creationId xmlns:p14="http://schemas.microsoft.com/office/powerpoint/2010/main" val="37962824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3833586947"/>
              </p:ext>
            </p:extLst>
          </p:nvPr>
        </p:nvGraphicFramePr>
        <p:xfrm>
          <a:off x="343649" y="1147484"/>
          <a:ext cx="11504702" cy="4743108"/>
        </p:xfrm>
        <a:graphic>
          <a:graphicData uri="http://schemas.openxmlformats.org/drawingml/2006/table">
            <a:tbl>
              <a:tblPr firstRow="1" bandRow="1">
                <a:tableStyleId>{F5AB1C69-6EDB-4FF4-983F-18BD219EF322}</a:tableStyleId>
              </a:tblPr>
              <a:tblGrid>
                <a:gridCol w="1045882">
                  <a:extLst>
                    <a:ext uri="{9D8B030D-6E8A-4147-A177-3AD203B41FA5}">
                      <a16:colId xmlns:a16="http://schemas.microsoft.com/office/drawing/2014/main" val="601760827"/>
                    </a:ext>
                  </a:extLst>
                </a:gridCol>
                <a:gridCol w="1045882">
                  <a:extLst>
                    <a:ext uri="{9D8B030D-6E8A-4147-A177-3AD203B41FA5}">
                      <a16:colId xmlns:a16="http://schemas.microsoft.com/office/drawing/2014/main" val="2077489271"/>
                    </a:ext>
                  </a:extLst>
                </a:gridCol>
                <a:gridCol w="1045882">
                  <a:extLst>
                    <a:ext uri="{9D8B030D-6E8A-4147-A177-3AD203B41FA5}">
                      <a16:colId xmlns:a16="http://schemas.microsoft.com/office/drawing/2014/main" val="1299097280"/>
                    </a:ext>
                  </a:extLst>
                </a:gridCol>
                <a:gridCol w="1045882">
                  <a:extLst>
                    <a:ext uri="{9D8B030D-6E8A-4147-A177-3AD203B41FA5}">
                      <a16:colId xmlns:a16="http://schemas.microsoft.com/office/drawing/2014/main" val="390909932"/>
                    </a:ext>
                  </a:extLst>
                </a:gridCol>
                <a:gridCol w="1045882">
                  <a:extLst>
                    <a:ext uri="{9D8B030D-6E8A-4147-A177-3AD203B41FA5}">
                      <a16:colId xmlns:a16="http://schemas.microsoft.com/office/drawing/2014/main" val="1953451355"/>
                    </a:ext>
                  </a:extLst>
                </a:gridCol>
                <a:gridCol w="1045882">
                  <a:extLst>
                    <a:ext uri="{9D8B030D-6E8A-4147-A177-3AD203B41FA5}">
                      <a16:colId xmlns:a16="http://schemas.microsoft.com/office/drawing/2014/main" val="654006022"/>
                    </a:ext>
                  </a:extLst>
                </a:gridCol>
                <a:gridCol w="1045882">
                  <a:extLst>
                    <a:ext uri="{9D8B030D-6E8A-4147-A177-3AD203B41FA5}">
                      <a16:colId xmlns:a16="http://schemas.microsoft.com/office/drawing/2014/main" val="1301266139"/>
                    </a:ext>
                  </a:extLst>
                </a:gridCol>
                <a:gridCol w="1045882">
                  <a:extLst>
                    <a:ext uri="{9D8B030D-6E8A-4147-A177-3AD203B41FA5}">
                      <a16:colId xmlns:a16="http://schemas.microsoft.com/office/drawing/2014/main" val="896336222"/>
                    </a:ext>
                  </a:extLst>
                </a:gridCol>
                <a:gridCol w="1045882">
                  <a:extLst>
                    <a:ext uri="{9D8B030D-6E8A-4147-A177-3AD203B41FA5}">
                      <a16:colId xmlns:a16="http://schemas.microsoft.com/office/drawing/2014/main" val="1987948769"/>
                    </a:ext>
                  </a:extLst>
                </a:gridCol>
                <a:gridCol w="1045882">
                  <a:extLst>
                    <a:ext uri="{9D8B030D-6E8A-4147-A177-3AD203B41FA5}">
                      <a16:colId xmlns:a16="http://schemas.microsoft.com/office/drawing/2014/main" val="777987493"/>
                    </a:ext>
                  </a:extLst>
                </a:gridCol>
                <a:gridCol w="1045882">
                  <a:extLst>
                    <a:ext uri="{9D8B030D-6E8A-4147-A177-3AD203B41FA5}">
                      <a16:colId xmlns:a16="http://schemas.microsoft.com/office/drawing/2014/main" val="1064970818"/>
                    </a:ext>
                  </a:extLst>
                </a:gridCol>
              </a:tblGrid>
              <a:tr h="961382">
                <a:tc>
                  <a:txBody>
                    <a:bodyPr/>
                    <a:lstStyle/>
                    <a:p>
                      <a:pPr algn="ctr"/>
                      <a:r>
                        <a:rPr lang="en-GB" sz="2400" dirty="0" smtClean="0"/>
                        <a:t>Major</a:t>
                      </a:r>
                      <a:r>
                        <a:rPr lang="en-GB" sz="2400" baseline="0" dirty="0" smtClean="0"/>
                        <a:t> Task</a:t>
                      </a:r>
                      <a:endParaRPr lang="en-GB" sz="2400" dirty="0"/>
                    </a:p>
                  </a:txBody>
                  <a:tcPr/>
                </a:tc>
                <a:tc>
                  <a:txBody>
                    <a:bodyPr/>
                    <a:lstStyle/>
                    <a:p>
                      <a:pPr algn="ctr"/>
                      <a:r>
                        <a:rPr lang="en-GB" sz="2400" dirty="0" smtClean="0"/>
                        <a:t>Apr</a:t>
                      </a:r>
                      <a:r>
                        <a:rPr lang="en-GB" sz="2400" baseline="0" dirty="0" smtClean="0"/>
                        <a:t> 2015</a:t>
                      </a:r>
                      <a:endParaRPr lang="en-GB" sz="2400" dirty="0"/>
                    </a:p>
                  </a:txBody>
                  <a:tcPr/>
                </a:tc>
                <a:tc>
                  <a:txBody>
                    <a:bodyPr/>
                    <a:lstStyle/>
                    <a:p>
                      <a:pPr algn="ctr"/>
                      <a:r>
                        <a:rPr lang="en-GB" sz="2400" dirty="0" smtClean="0"/>
                        <a:t>May 2015</a:t>
                      </a:r>
                      <a:endParaRPr lang="en-GB" sz="2400" dirty="0"/>
                    </a:p>
                  </a:txBody>
                  <a:tcPr/>
                </a:tc>
                <a:tc>
                  <a:txBody>
                    <a:bodyPr/>
                    <a:lstStyle/>
                    <a:p>
                      <a:pPr algn="ctr"/>
                      <a:r>
                        <a:rPr lang="en-GB" sz="2400" dirty="0" smtClean="0"/>
                        <a:t>Jun 2015</a:t>
                      </a:r>
                      <a:endParaRPr lang="en-GB" sz="2400" dirty="0"/>
                    </a:p>
                  </a:txBody>
                  <a:tcPr/>
                </a:tc>
                <a:tc>
                  <a:txBody>
                    <a:bodyPr/>
                    <a:lstStyle/>
                    <a:p>
                      <a:pPr algn="ctr"/>
                      <a:r>
                        <a:rPr lang="en-GB" sz="2400" dirty="0" smtClean="0"/>
                        <a:t>July 2015</a:t>
                      </a:r>
                      <a:endParaRPr lang="en-GB" sz="2400" dirty="0"/>
                    </a:p>
                  </a:txBody>
                  <a:tcPr/>
                </a:tc>
                <a:tc>
                  <a:txBody>
                    <a:bodyPr/>
                    <a:lstStyle/>
                    <a:p>
                      <a:pPr algn="ctr"/>
                      <a:r>
                        <a:rPr lang="en-GB" sz="2400" dirty="0" smtClean="0"/>
                        <a:t>Aug 2015</a:t>
                      </a:r>
                      <a:endParaRPr lang="en-GB" sz="2400" dirty="0"/>
                    </a:p>
                  </a:txBody>
                  <a:tcPr/>
                </a:tc>
                <a:tc>
                  <a:txBody>
                    <a:bodyPr/>
                    <a:lstStyle/>
                    <a:p>
                      <a:pPr algn="ctr"/>
                      <a:r>
                        <a:rPr lang="en-GB" sz="2400" dirty="0" smtClean="0"/>
                        <a:t>Sept</a:t>
                      </a:r>
                      <a:r>
                        <a:rPr lang="en-GB" sz="2400" baseline="0" dirty="0" smtClean="0"/>
                        <a:t> 2015</a:t>
                      </a:r>
                      <a:endParaRPr lang="en-GB" sz="2400" dirty="0"/>
                    </a:p>
                  </a:txBody>
                  <a:tcPr/>
                </a:tc>
                <a:tc>
                  <a:txBody>
                    <a:bodyPr/>
                    <a:lstStyle/>
                    <a:p>
                      <a:pPr algn="ctr"/>
                      <a:r>
                        <a:rPr lang="en-GB" sz="2400" dirty="0" smtClean="0"/>
                        <a:t>Oct</a:t>
                      </a:r>
                      <a:r>
                        <a:rPr lang="en-GB" sz="2400" baseline="0" dirty="0" smtClean="0"/>
                        <a:t> 2015</a:t>
                      </a:r>
                      <a:endParaRPr lang="en-GB" sz="2400" dirty="0"/>
                    </a:p>
                  </a:txBody>
                  <a:tcPr/>
                </a:tc>
                <a:tc>
                  <a:txBody>
                    <a:bodyPr/>
                    <a:lstStyle/>
                    <a:p>
                      <a:pPr algn="ctr"/>
                      <a:r>
                        <a:rPr lang="en-GB" sz="2400" dirty="0" smtClean="0"/>
                        <a:t>Nov 2015</a:t>
                      </a:r>
                      <a:endParaRPr lang="en-GB" sz="2400" dirty="0"/>
                    </a:p>
                  </a:txBody>
                  <a:tcPr/>
                </a:tc>
                <a:tc>
                  <a:txBody>
                    <a:bodyPr/>
                    <a:lstStyle/>
                    <a:p>
                      <a:pPr algn="ctr"/>
                      <a:r>
                        <a:rPr lang="en-GB" sz="2400" dirty="0" smtClean="0"/>
                        <a:t>Dec 2015</a:t>
                      </a:r>
                      <a:endParaRPr lang="en-GB" sz="2400" dirty="0"/>
                    </a:p>
                  </a:txBody>
                  <a:tcPr/>
                </a:tc>
                <a:tc>
                  <a:txBody>
                    <a:bodyPr/>
                    <a:lstStyle/>
                    <a:p>
                      <a:pPr algn="ctr"/>
                      <a:r>
                        <a:rPr lang="en-GB" sz="2400" dirty="0" smtClean="0"/>
                        <a:t>Jan 2016</a:t>
                      </a:r>
                      <a:endParaRPr lang="en-GB" sz="2400" dirty="0"/>
                    </a:p>
                  </a:txBody>
                  <a:tcPr/>
                </a:tc>
                <a:extLst>
                  <a:ext uri="{0D108BD9-81ED-4DB2-BD59-A6C34878D82A}">
                    <a16:rowId xmlns:a16="http://schemas.microsoft.com/office/drawing/2014/main" val="1278344179"/>
                  </a:ext>
                </a:extLst>
              </a:tr>
              <a:tr h="897580">
                <a:tc>
                  <a:txBody>
                    <a:bodyPr/>
                    <a:lstStyle/>
                    <a:p>
                      <a:pPr algn="ctr"/>
                      <a:r>
                        <a:rPr lang="en-GB" sz="1600" b="1" dirty="0" smtClean="0"/>
                        <a:t>Catalogue pre 1901 volumes</a:t>
                      </a:r>
                      <a:endParaRPr lang="en-GB" sz="1600" b="1" dirty="0"/>
                    </a:p>
                  </a:txBody>
                  <a:tcPr/>
                </a:tc>
                <a:tc>
                  <a:txBody>
                    <a:bodyPr/>
                    <a:lstStyle/>
                    <a:p>
                      <a:pPr algn="ctr"/>
                      <a:r>
                        <a:rPr lang="en-GB" sz="4000" dirty="0" smtClean="0"/>
                        <a:t>▪</a:t>
                      </a:r>
                      <a:endParaRPr lang="en-GB" sz="4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smtClean="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4008501178"/>
                  </a:ext>
                </a:extLst>
              </a:tr>
              <a:tr h="961382">
                <a:tc>
                  <a:txBody>
                    <a:bodyPr/>
                    <a:lstStyle/>
                    <a:p>
                      <a:pPr algn="ctr"/>
                      <a:r>
                        <a:rPr lang="en-GB" sz="1600" b="1" dirty="0" smtClean="0"/>
                        <a:t>Catalogue</a:t>
                      </a:r>
                      <a:r>
                        <a:rPr lang="en-GB" sz="1600" b="1" baseline="0" dirty="0" smtClean="0"/>
                        <a:t> post 1901 volumes</a:t>
                      </a:r>
                      <a:endParaRPr lang="en-GB" sz="1600" b="1" dirty="0"/>
                    </a:p>
                  </a:txBody>
                  <a:tcPr/>
                </a:tc>
                <a:tc>
                  <a:txBody>
                    <a:bodyPr/>
                    <a:lstStyle/>
                    <a:p>
                      <a:pPr algn="ctr"/>
                      <a:endParaRPr lang="en-GB" sz="4000" dirty="0"/>
                    </a:p>
                  </a:txBody>
                  <a:tcPr/>
                </a:tc>
                <a:tc>
                  <a:txBody>
                    <a:bodyPr/>
                    <a:lstStyle/>
                    <a:p>
                      <a:pPr algn="ctr"/>
                      <a:endParaRPr lang="en-GB" sz="4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smtClean="0">
                          <a:ln>
                            <a:noFill/>
                          </a:ln>
                          <a:solidFill>
                            <a:prstClr val="black"/>
                          </a:solidFill>
                          <a:effectLst/>
                          <a:uLnTx/>
                          <a:uFillTx/>
                          <a:latin typeface="+mn-lt"/>
                          <a:ea typeface="+mn-ea"/>
                          <a:cs typeface="+mn-cs"/>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smtClean="0">
                          <a:ln>
                            <a:noFill/>
                          </a:ln>
                          <a:solidFill>
                            <a:prstClr val="black"/>
                          </a:solidFill>
                          <a:effectLst/>
                          <a:uLnTx/>
                          <a:uFillTx/>
                          <a:latin typeface="+mn-lt"/>
                          <a:ea typeface="+mn-ea"/>
                          <a:cs typeface="+mn-cs"/>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smtClean="0">
                          <a:ln>
                            <a:noFill/>
                          </a:ln>
                          <a:solidFill>
                            <a:prstClr val="black"/>
                          </a:solidFill>
                          <a:effectLst/>
                          <a:uLnTx/>
                          <a:uFillTx/>
                          <a:latin typeface="+mn-lt"/>
                          <a:ea typeface="+mn-ea"/>
                          <a:cs typeface="+mn-cs"/>
                        </a:rPr>
                        <a:t>▪</a:t>
                      </a:r>
                    </a:p>
                  </a:txBody>
                  <a:tcPr/>
                </a:tc>
                <a:tc>
                  <a:txBody>
                    <a:bodyPr/>
                    <a:lstStyle/>
                    <a:p>
                      <a:pPr algn="ctr"/>
                      <a:endParaRPr lang="en-GB" sz="4000" dirty="0"/>
                    </a:p>
                  </a:txBody>
                  <a:tcPr/>
                </a:tc>
                <a:tc>
                  <a:txBody>
                    <a:bodyPr/>
                    <a:lstStyle/>
                    <a:p>
                      <a:pPr algn="ctr"/>
                      <a:endParaRPr lang="en-GB" sz="4000" dirty="0"/>
                    </a:p>
                  </a:txBody>
                  <a:tcPr/>
                </a:tc>
                <a:tc>
                  <a:txBody>
                    <a:bodyPr/>
                    <a:lstStyle/>
                    <a:p>
                      <a:pPr algn="ctr"/>
                      <a:endParaRPr lang="en-GB" sz="4000" dirty="0"/>
                    </a:p>
                  </a:txBody>
                  <a:tcPr/>
                </a:tc>
                <a:tc>
                  <a:txBody>
                    <a:bodyPr/>
                    <a:lstStyle/>
                    <a:p>
                      <a:pPr algn="ctr"/>
                      <a:endParaRPr lang="en-GB" sz="4000" dirty="0"/>
                    </a:p>
                  </a:txBody>
                  <a:tcPr/>
                </a:tc>
                <a:tc>
                  <a:txBody>
                    <a:bodyPr/>
                    <a:lstStyle/>
                    <a:p>
                      <a:pPr algn="ctr"/>
                      <a:endParaRPr lang="en-GB" sz="4000" dirty="0"/>
                    </a:p>
                  </a:txBody>
                  <a:tcPr/>
                </a:tc>
                <a:extLst>
                  <a:ext uri="{0D108BD9-81ED-4DB2-BD59-A6C34878D82A}">
                    <a16:rowId xmlns:a16="http://schemas.microsoft.com/office/drawing/2014/main" val="273179229"/>
                  </a:ext>
                </a:extLst>
              </a:tr>
              <a:tr h="961382">
                <a:tc>
                  <a:txBody>
                    <a:bodyPr/>
                    <a:lstStyle/>
                    <a:p>
                      <a:pPr algn="ctr"/>
                      <a:r>
                        <a:rPr lang="en-GB" sz="1600" b="1" dirty="0" smtClean="0"/>
                        <a:t>Move books to</a:t>
                      </a:r>
                      <a:r>
                        <a:rPr lang="en-GB" sz="1600" b="1" baseline="0" dirty="0" smtClean="0"/>
                        <a:t> Cathedral</a:t>
                      </a:r>
                      <a:endParaRPr lang="en-GB" sz="1600" b="1" dirty="0"/>
                    </a:p>
                  </a:txBody>
                  <a:tcPr/>
                </a:tc>
                <a:tc>
                  <a:txBody>
                    <a:bodyPr/>
                    <a:lstStyle/>
                    <a:p>
                      <a:pPr algn="ctr"/>
                      <a:endParaRPr lang="en-GB" sz="4000" dirty="0"/>
                    </a:p>
                  </a:txBody>
                  <a:tcPr/>
                </a:tc>
                <a:tc>
                  <a:txBody>
                    <a:bodyPr/>
                    <a:lstStyle/>
                    <a:p>
                      <a:pPr algn="ctr"/>
                      <a:endParaRPr lang="en-GB" sz="4000" dirty="0"/>
                    </a:p>
                  </a:txBody>
                  <a:tcPr/>
                </a:tc>
                <a:tc>
                  <a:txBody>
                    <a:bodyPr/>
                    <a:lstStyle/>
                    <a:p>
                      <a:pPr algn="ctr"/>
                      <a:endParaRPr lang="en-GB" sz="4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algn="ctr"/>
                      <a:endParaRPr lang="en-GB" sz="4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smtClean="0">
                          <a:ln>
                            <a:noFill/>
                          </a:ln>
                          <a:solidFill>
                            <a:prstClr val="black"/>
                          </a:solidFill>
                          <a:effectLst/>
                          <a:uLnTx/>
                          <a:uFillTx/>
                          <a:latin typeface="+mn-lt"/>
                          <a:ea typeface="+mn-ea"/>
                          <a:cs typeface="+mn-cs"/>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smtClean="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1819881844"/>
                  </a:ext>
                </a:extLst>
              </a:tr>
              <a:tr h="961382">
                <a:tc>
                  <a:txBody>
                    <a:bodyPr/>
                    <a:lstStyle/>
                    <a:p>
                      <a:pPr algn="ctr"/>
                      <a:r>
                        <a:rPr lang="en-GB" sz="1600" b="1" dirty="0" smtClean="0"/>
                        <a:t>Add class marks to catalogue</a:t>
                      </a:r>
                      <a:endParaRPr lang="en-GB" sz="1600" b="1" dirty="0"/>
                    </a:p>
                  </a:txBody>
                  <a:tcPr/>
                </a:tc>
                <a:tc>
                  <a:txBody>
                    <a:bodyPr/>
                    <a:lstStyle/>
                    <a:p>
                      <a:pPr algn="ctr"/>
                      <a:endParaRPr lang="en-GB" sz="4000" dirty="0"/>
                    </a:p>
                  </a:txBody>
                  <a:tcPr/>
                </a:tc>
                <a:tc>
                  <a:txBody>
                    <a:bodyPr/>
                    <a:lstStyle/>
                    <a:p>
                      <a:pPr algn="ctr"/>
                      <a:endParaRPr lang="en-GB" sz="4000" dirty="0"/>
                    </a:p>
                  </a:txBody>
                  <a:tcPr/>
                </a:tc>
                <a:tc>
                  <a:txBody>
                    <a:bodyPr/>
                    <a:lstStyle/>
                    <a:p>
                      <a:pPr algn="ctr"/>
                      <a:endParaRPr lang="en-GB" sz="4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algn="ctr"/>
                      <a:endParaRPr lang="en-GB" sz="4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smtClean="0">
                          <a:ln>
                            <a:noFill/>
                          </a:ln>
                          <a:solidFill>
                            <a:prstClr val="black"/>
                          </a:solidFill>
                          <a:effectLst/>
                          <a:uLnTx/>
                          <a:uFillTx/>
                          <a:latin typeface="+mn-lt"/>
                          <a:ea typeface="+mn-ea"/>
                          <a:cs typeface="+mn-cs"/>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smtClean="0">
                          <a:ln>
                            <a:noFill/>
                          </a:ln>
                          <a:solidFill>
                            <a:prstClr val="black"/>
                          </a:solidFill>
                          <a:effectLst/>
                          <a:uLnTx/>
                          <a:uFillTx/>
                          <a:latin typeface="+mn-lt"/>
                          <a:ea typeface="+mn-ea"/>
                          <a:cs typeface="+mn-cs"/>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smtClean="0">
                          <a:ln>
                            <a:noFill/>
                          </a:ln>
                          <a:solidFill>
                            <a:prstClr val="black"/>
                          </a:solidFill>
                          <a:effectLst/>
                          <a:uLnTx/>
                          <a:uFillTx/>
                          <a:latin typeface="+mn-lt"/>
                          <a:ea typeface="+mn-ea"/>
                          <a:cs typeface="+mn-cs"/>
                        </a:rPr>
                        <a:t>▪</a:t>
                      </a:r>
                    </a:p>
                  </a:txBody>
                  <a:tcPr/>
                </a:tc>
                <a:extLst>
                  <a:ext uri="{0D108BD9-81ED-4DB2-BD59-A6C34878D82A}">
                    <a16:rowId xmlns:a16="http://schemas.microsoft.com/office/drawing/2014/main" val="3771874460"/>
                  </a:ext>
                </a:extLst>
              </a:tr>
            </a:tbl>
          </a:graphicData>
        </a:graphic>
      </p:graphicFrame>
      <p:sp>
        <p:nvSpPr>
          <p:cNvPr id="10" name="Title 1"/>
          <p:cNvSpPr txBox="1">
            <a:spLocks/>
          </p:cNvSpPr>
          <p:nvPr/>
        </p:nvSpPr>
        <p:spPr>
          <a:xfrm>
            <a:off x="0" y="1"/>
            <a:ext cx="12192000" cy="1219200"/>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b="1" dirty="0" smtClean="0">
                <a:solidFill>
                  <a:srgbClr val="4A5566"/>
                </a:solidFill>
              </a:rPr>
              <a:t>Proposed Project Timeframe</a:t>
            </a:r>
            <a:endParaRPr lang="en-GB" sz="5400" b="1" dirty="0">
              <a:solidFill>
                <a:srgbClr val="4A5566"/>
              </a:solidFill>
            </a:endParaRPr>
          </a:p>
        </p:txBody>
      </p:sp>
      <p:sp>
        <p:nvSpPr>
          <p:cNvPr id="11" name="TextBox 10"/>
          <p:cNvSpPr txBox="1"/>
          <p:nvPr/>
        </p:nvSpPr>
        <p:spPr>
          <a:xfrm>
            <a:off x="0" y="6042212"/>
            <a:ext cx="12192000" cy="523220"/>
          </a:xfrm>
          <a:prstGeom prst="rect">
            <a:avLst/>
          </a:prstGeom>
          <a:noFill/>
        </p:spPr>
        <p:txBody>
          <a:bodyPr wrap="square" rtlCol="0">
            <a:spAutoFit/>
          </a:bodyPr>
          <a:lstStyle/>
          <a:p>
            <a:pPr algn="ctr"/>
            <a:r>
              <a:rPr lang="en-GB" sz="2800" dirty="0" smtClean="0"/>
              <a:t>1.5 FTE Project Cataloguers</a:t>
            </a:r>
            <a:endParaRPr lang="en-GB" sz="2800" dirty="0"/>
          </a:p>
        </p:txBody>
      </p:sp>
    </p:spTree>
    <p:extLst>
      <p:ext uri="{BB962C8B-B14F-4D97-AF65-F5344CB8AC3E}">
        <p14:creationId xmlns:p14="http://schemas.microsoft.com/office/powerpoint/2010/main" val="13311983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A5566"/>
        </a:solidFill>
        <a:effectLst/>
      </p:bgPr>
    </p:bg>
    <p:spTree>
      <p:nvGrpSpPr>
        <p:cNvPr id="1" name=""/>
        <p:cNvGrpSpPr/>
        <p:nvPr/>
      </p:nvGrpSpPr>
      <p:grpSpPr>
        <a:xfrm>
          <a:off x="0" y="0"/>
          <a:ext cx="0" cy="0"/>
          <a:chOff x="0" y="0"/>
          <a:chExt cx="0" cy="0"/>
        </a:xfrm>
      </p:grpSpPr>
      <p:sp>
        <p:nvSpPr>
          <p:cNvPr id="3" name="Title 1"/>
          <p:cNvSpPr txBox="1">
            <a:spLocks/>
          </p:cNvSpPr>
          <p:nvPr/>
        </p:nvSpPr>
        <p:spPr>
          <a:xfrm rot="16200000">
            <a:off x="-2643995" y="2643998"/>
            <a:ext cx="6858002" cy="157000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7200" b="1" dirty="0" smtClean="0">
                <a:solidFill>
                  <a:srgbClr val="4A5566"/>
                </a:solidFill>
              </a:rPr>
              <a:t>Managing Risks</a:t>
            </a:r>
            <a:endParaRPr lang="en-GB" sz="7200" b="1" dirty="0">
              <a:solidFill>
                <a:srgbClr val="4A5566"/>
              </a:solidFill>
            </a:endParaRPr>
          </a:p>
        </p:txBody>
      </p:sp>
      <p:sp>
        <p:nvSpPr>
          <p:cNvPr id="9" name="TextBox 8"/>
          <p:cNvSpPr txBox="1"/>
          <p:nvPr/>
        </p:nvSpPr>
        <p:spPr>
          <a:xfrm flipH="1">
            <a:off x="2170981" y="914398"/>
            <a:ext cx="4710023" cy="5262979"/>
          </a:xfrm>
          <a:prstGeom prst="rect">
            <a:avLst/>
          </a:prstGeom>
          <a:noFill/>
        </p:spPr>
        <p:txBody>
          <a:bodyPr wrap="square" rtlCol="0">
            <a:spAutoFit/>
          </a:bodyPr>
          <a:lstStyle/>
          <a:p>
            <a:pPr marL="342900" indent="-342900">
              <a:buFont typeface="Arial" panose="020B0604020202020204" pitchFamily="34" charset="0"/>
              <a:buChar char="•"/>
            </a:pPr>
            <a:r>
              <a:rPr lang="en-GB" sz="2400" dirty="0" smtClean="0">
                <a:solidFill>
                  <a:schemeClr val="bg1"/>
                </a:solidFill>
              </a:rPr>
              <a:t>Reputational damage</a:t>
            </a:r>
          </a:p>
          <a:p>
            <a:pPr marL="342900" indent="-342900">
              <a:buFont typeface="Arial" panose="020B0604020202020204" pitchFamily="34" charset="0"/>
              <a:buChar char="•"/>
            </a:pPr>
            <a:endParaRPr lang="en-GB" sz="1200" dirty="0" smtClean="0">
              <a:solidFill>
                <a:schemeClr val="bg1"/>
              </a:solidFill>
            </a:endParaRPr>
          </a:p>
          <a:p>
            <a:pPr marL="342900" indent="-342900">
              <a:buFont typeface="Arial" panose="020B0604020202020204" pitchFamily="34" charset="0"/>
              <a:buChar char="•"/>
            </a:pPr>
            <a:r>
              <a:rPr lang="en-GB" sz="2400" dirty="0" smtClean="0">
                <a:solidFill>
                  <a:schemeClr val="bg1"/>
                </a:solidFill>
              </a:rPr>
              <a:t>Project delays</a:t>
            </a:r>
          </a:p>
          <a:p>
            <a:pPr marL="342900" indent="-342900">
              <a:buFont typeface="Arial" panose="020B0604020202020204" pitchFamily="34" charset="0"/>
              <a:buChar char="•"/>
            </a:pPr>
            <a:endParaRPr lang="en-GB" sz="1200" dirty="0" smtClean="0">
              <a:solidFill>
                <a:schemeClr val="bg1"/>
              </a:solidFill>
            </a:endParaRPr>
          </a:p>
          <a:p>
            <a:pPr marL="342900" indent="-342900">
              <a:buFont typeface="Arial" panose="020B0604020202020204" pitchFamily="34" charset="0"/>
              <a:buChar char="•"/>
            </a:pPr>
            <a:r>
              <a:rPr lang="en-GB" sz="2400" dirty="0" smtClean="0">
                <a:solidFill>
                  <a:schemeClr val="bg1"/>
                </a:solidFill>
              </a:rPr>
              <a:t>Loss of academic interest</a:t>
            </a:r>
          </a:p>
          <a:p>
            <a:pPr marL="342900" indent="-342900">
              <a:buFont typeface="Arial" panose="020B0604020202020204" pitchFamily="34" charset="0"/>
              <a:buChar char="•"/>
            </a:pPr>
            <a:endParaRPr lang="en-GB" sz="1200" dirty="0" smtClean="0">
              <a:solidFill>
                <a:schemeClr val="bg1"/>
              </a:solidFill>
            </a:endParaRPr>
          </a:p>
          <a:p>
            <a:pPr marL="342900" indent="-342900">
              <a:buFont typeface="Arial" panose="020B0604020202020204" pitchFamily="34" charset="0"/>
              <a:buChar char="•"/>
            </a:pPr>
            <a:r>
              <a:rPr lang="en-GB" sz="2400" dirty="0" smtClean="0">
                <a:solidFill>
                  <a:schemeClr val="bg1"/>
                </a:solidFill>
              </a:rPr>
              <a:t>Changes in budget</a:t>
            </a:r>
          </a:p>
          <a:p>
            <a:pPr marL="342900" indent="-342900">
              <a:buFont typeface="Arial" panose="020B0604020202020204" pitchFamily="34" charset="0"/>
              <a:buChar char="•"/>
            </a:pPr>
            <a:endParaRPr lang="en-GB" sz="1200" dirty="0" smtClean="0">
              <a:solidFill>
                <a:schemeClr val="bg1"/>
              </a:solidFill>
            </a:endParaRPr>
          </a:p>
          <a:p>
            <a:pPr marL="342900" indent="-342900">
              <a:buFont typeface="Arial" panose="020B0604020202020204" pitchFamily="34" charset="0"/>
              <a:buChar char="•"/>
            </a:pPr>
            <a:r>
              <a:rPr lang="en-GB" sz="2400" dirty="0" smtClean="0">
                <a:solidFill>
                  <a:schemeClr val="bg1"/>
                </a:solidFill>
              </a:rPr>
              <a:t>Building project will impact physical storage space</a:t>
            </a:r>
          </a:p>
          <a:p>
            <a:pPr marL="342900" indent="-342900">
              <a:buFont typeface="Arial" panose="020B0604020202020204" pitchFamily="34" charset="0"/>
              <a:buChar char="•"/>
            </a:pPr>
            <a:endParaRPr lang="en-GB" sz="1200" dirty="0" smtClean="0">
              <a:solidFill>
                <a:schemeClr val="bg1"/>
              </a:solidFill>
            </a:endParaRPr>
          </a:p>
          <a:p>
            <a:pPr marL="342900" indent="-342900">
              <a:buFont typeface="Arial" panose="020B0604020202020204" pitchFamily="34" charset="0"/>
              <a:buChar char="•"/>
            </a:pPr>
            <a:r>
              <a:rPr lang="en-US" sz="2400" dirty="0" smtClean="0">
                <a:solidFill>
                  <a:schemeClr val="bg1"/>
                </a:solidFill>
              </a:rPr>
              <a:t>Materials at </a:t>
            </a:r>
            <a:r>
              <a:rPr lang="en-US" sz="2400" dirty="0">
                <a:solidFill>
                  <a:schemeClr val="bg1"/>
                </a:solidFill>
              </a:rPr>
              <a:t>risk while </a:t>
            </a:r>
            <a:r>
              <a:rPr lang="en-US" sz="2400" dirty="0" smtClean="0">
                <a:solidFill>
                  <a:schemeClr val="bg1"/>
                </a:solidFill>
              </a:rPr>
              <a:t>being moved</a:t>
            </a:r>
          </a:p>
          <a:p>
            <a:pPr marL="342900" indent="-342900">
              <a:buFont typeface="Arial" panose="020B0604020202020204" pitchFamily="34" charset="0"/>
              <a:buChar char="•"/>
            </a:pPr>
            <a:endParaRPr lang="en-GB" sz="1200" dirty="0" smtClean="0">
              <a:solidFill>
                <a:schemeClr val="bg1"/>
              </a:solidFill>
            </a:endParaRPr>
          </a:p>
          <a:p>
            <a:pPr marL="342900" indent="-342900">
              <a:buFont typeface="Arial" panose="020B0604020202020204" pitchFamily="34" charset="0"/>
              <a:buChar char="•"/>
            </a:pPr>
            <a:r>
              <a:rPr lang="en-US" sz="2400" dirty="0" smtClean="0">
                <a:solidFill>
                  <a:schemeClr val="bg1"/>
                </a:solidFill>
              </a:rPr>
              <a:t>Possible </a:t>
            </a:r>
            <a:r>
              <a:rPr lang="en-US" sz="2400" dirty="0">
                <a:solidFill>
                  <a:schemeClr val="bg1"/>
                </a:solidFill>
              </a:rPr>
              <a:t>dependency </a:t>
            </a:r>
            <a:r>
              <a:rPr lang="en-US" sz="2400" dirty="0" smtClean="0">
                <a:solidFill>
                  <a:schemeClr val="bg1"/>
                </a:solidFill>
              </a:rPr>
              <a:t>on Library Management System/Resource Discovery System</a:t>
            </a:r>
            <a:endParaRPr lang="en-US" sz="2400" dirty="0">
              <a:solidFill>
                <a:schemeClr val="bg1"/>
              </a:solidFill>
            </a:endParaRPr>
          </a:p>
        </p:txBody>
      </p:sp>
      <p:sp>
        <p:nvSpPr>
          <p:cNvPr id="10" name="TextBox 9"/>
          <p:cNvSpPr txBox="1"/>
          <p:nvPr/>
        </p:nvSpPr>
        <p:spPr>
          <a:xfrm flipH="1">
            <a:off x="7224602" y="914398"/>
            <a:ext cx="4917054" cy="5570756"/>
          </a:xfrm>
          <a:prstGeom prst="rect">
            <a:avLst/>
          </a:prstGeom>
          <a:noFill/>
        </p:spPr>
        <p:txBody>
          <a:bodyPr wrap="square" rtlCol="0">
            <a:spAutoFit/>
          </a:bodyPr>
          <a:lstStyle/>
          <a:p>
            <a:pPr marL="342900" indent="-342900">
              <a:buFont typeface="Arial" panose="020B0604020202020204" pitchFamily="34" charset="0"/>
              <a:buChar char="•"/>
            </a:pPr>
            <a:r>
              <a:rPr lang="en-GB" sz="2400" dirty="0" smtClean="0">
                <a:solidFill>
                  <a:schemeClr val="bg1"/>
                </a:solidFill>
              </a:rPr>
              <a:t>Maintain good communication</a:t>
            </a:r>
          </a:p>
          <a:p>
            <a:pPr marL="342900" indent="-342900">
              <a:buFont typeface="Arial" panose="020B0604020202020204" pitchFamily="34" charset="0"/>
              <a:buChar char="•"/>
            </a:pPr>
            <a:endParaRPr lang="en-GB" sz="1400" dirty="0">
              <a:solidFill>
                <a:schemeClr val="bg1"/>
              </a:solidFill>
            </a:endParaRPr>
          </a:p>
          <a:p>
            <a:pPr marL="342900" indent="-342900">
              <a:buFont typeface="Arial" panose="020B0604020202020204" pitchFamily="34" charset="0"/>
              <a:buChar char="•"/>
            </a:pPr>
            <a:r>
              <a:rPr lang="en-GB" sz="2400" dirty="0" smtClean="0">
                <a:solidFill>
                  <a:schemeClr val="bg1"/>
                </a:solidFill>
              </a:rPr>
              <a:t>Use of stage gates to monitor progress</a:t>
            </a:r>
          </a:p>
          <a:p>
            <a:pPr marL="342900" indent="-342900">
              <a:buFont typeface="Arial" panose="020B0604020202020204" pitchFamily="34" charset="0"/>
              <a:buChar char="•"/>
            </a:pPr>
            <a:endParaRPr lang="en-GB" sz="1200" dirty="0" smtClean="0">
              <a:solidFill>
                <a:schemeClr val="bg1"/>
              </a:solidFill>
            </a:endParaRPr>
          </a:p>
          <a:p>
            <a:pPr marL="342900" indent="-342900">
              <a:buFont typeface="Arial" panose="020B0604020202020204" pitchFamily="34" charset="0"/>
              <a:buChar char="•"/>
            </a:pPr>
            <a:r>
              <a:rPr lang="en-GB" sz="2400" dirty="0" smtClean="0">
                <a:solidFill>
                  <a:schemeClr val="bg1"/>
                </a:solidFill>
              </a:rPr>
              <a:t>Develop Communication &amp; Engagement Strategy</a:t>
            </a:r>
          </a:p>
          <a:p>
            <a:pPr marL="342900" indent="-342900">
              <a:buFont typeface="Arial" panose="020B0604020202020204" pitchFamily="34" charset="0"/>
              <a:buChar char="•"/>
            </a:pPr>
            <a:endParaRPr lang="en-GB" sz="1400" dirty="0">
              <a:solidFill>
                <a:schemeClr val="bg1"/>
              </a:solidFill>
            </a:endParaRPr>
          </a:p>
          <a:p>
            <a:pPr marL="342900" indent="-342900">
              <a:buFont typeface="Arial" panose="020B0604020202020204" pitchFamily="34" charset="0"/>
              <a:buChar char="•"/>
            </a:pPr>
            <a:r>
              <a:rPr lang="en-GB" sz="2400" dirty="0" smtClean="0">
                <a:solidFill>
                  <a:schemeClr val="bg1"/>
                </a:solidFill>
              </a:rPr>
              <a:t>Identify costs within Project Plan</a:t>
            </a:r>
          </a:p>
          <a:p>
            <a:pPr marL="342900" indent="-342900">
              <a:buFont typeface="Arial" panose="020B0604020202020204" pitchFamily="34" charset="0"/>
              <a:buChar char="•"/>
            </a:pPr>
            <a:endParaRPr lang="en-GB" sz="1400" dirty="0">
              <a:solidFill>
                <a:schemeClr val="bg1"/>
              </a:solidFill>
            </a:endParaRPr>
          </a:p>
          <a:p>
            <a:pPr marL="342900" indent="-342900">
              <a:buFont typeface="Arial" panose="020B0604020202020204" pitchFamily="34" charset="0"/>
              <a:buChar char="•"/>
            </a:pPr>
            <a:r>
              <a:rPr lang="en-GB" sz="2400" dirty="0" smtClean="0">
                <a:solidFill>
                  <a:schemeClr val="bg1"/>
                </a:solidFill>
              </a:rPr>
              <a:t>Include provision for alternative spaces</a:t>
            </a:r>
          </a:p>
          <a:p>
            <a:pPr marL="342900" indent="-342900">
              <a:buFont typeface="Arial" panose="020B0604020202020204" pitchFamily="34" charset="0"/>
              <a:buChar char="•"/>
            </a:pPr>
            <a:endParaRPr lang="en-GB" sz="1400" dirty="0">
              <a:solidFill>
                <a:schemeClr val="bg1"/>
              </a:solidFill>
            </a:endParaRPr>
          </a:p>
          <a:p>
            <a:pPr marL="342900" indent="-342900">
              <a:buFont typeface="Arial" panose="020B0604020202020204" pitchFamily="34" charset="0"/>
              <a:buChar char="•"/>
            </a:pPr>
            <a:r>
              <a:rPr lang="en-GB" sz="2400" dirty="0" smtClean="0">
                <a:solidFill>
                  <a:schemeClr val="bg1"/>
                </a:solidFill>
              </a:rPr>
              <a:t>Produce safe handling guidelines</a:t>
            </a:r>
          </a:p>
          <a:p>
            <a:pPr marL="342900" indent="-342900">
              <a:buFont typeface="Arial" panose="020B0604020202020204" pitchFamily="34" charset="0"/>
              <a:buChar char="•"/>
            </a:pPr>
            <a:endParaRPr lang="en-GB" sz="1400" dirty="0">
              <a:solidFill>
                <a:schemeClr val="bg1"/>
              </a:solidFill>
            </a:endParaRPr>
          </a:p>
          <a:p>
            <a:pPr marL="342900" indent="-342900">
              <a:buFont typeface="Arial" panose="020B0604020202020204" pitchFamily="34" charset="0"/>
              <a:buChar char="•"/>
            </a:pPr>
            <a:r>
              <a:rPr lang="en-GB" sz="2400" dirty="0" smtClean="0">
                <a:solidFill>
                  <a:schemeClr val="bg1"/>
                </a:solidFill>
              </a:rPr>
              <a:t>No technical dependency which is different from other collections</a:t>
            </a:r>
          </a:p>
        </p:txBody>
      </p:sp>
      <p:cxnSp>
        <p:nvCxnSpPr>
          <p:cNvPr id="12" name="Straight Connector 11"/>
          <p:cNvCxnSpPr/>
          <p:nvPr/>
        </p:nvCxnSpPr>
        <p:spPr>
          <a:xfrm>
            <a:off x="6863751" y="1"/>
            <a:ext cx="17253" cy="685800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1570009" y="0"/>
            <a:ext cx="5293741" cy="672861"/>
          </a:xfrm>
          <a:prstGeom prst="rect">
            <a:avLst/>
          </a:prstGeom>
          <a:solidFill>
            <a:schemeClr val="bg1"/>
          </a:solidFill>
          <a:ln>
            <a:solidFill>
              <a:srgbClr val="253F72"/>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dirty="0" smtClean="0">
                <a:solidFill>
                  <a:srgbClr val="4A5566"/>
                </a:solidFill>
              </a:rPr>
              <a:t>Risks</a:t>
            </a:r>
            <a:endParaRPr lang="en-GB" sz="3200" b="1" dirty="0">
              <a:solidFill>
                <a:srgbClr val="4A5566"/>
              </a:solidFill>
            </a:endParaRPr>
          </a:p>
        </p:txBody>
      </p:sp>
      <p:sp>
        <p:nvSpPr>
          <p:cNvPr id="14" name="Title 1"/>
          <p:cNvSpPr txBox="1">
            <a:spLocks/>
          </p:cNvSpPr>
          <p:nvPr/>
        </p:nvSpPr>
        <p:spPr>
          <a:xfrm>
            <a:off x="6863750" y="-1"/>
            <a:ext cx="5328250" cy="672861"/>
          </a:xfrm>
          <a:prstGeom prst="rect">
            <a:avLst/>
          </a:prstGeom>
          <a:solidFill>
            <a:schemeClr val="bg1"/>
          </a:solidFill>
          <a:ln>
            <a:solidFill>
              <a:srgbClr val="253F72"/>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dirty="0" smtClean="0">
                <a:solidFill>
                  <a:srgbClr val="4A5566"/>
                </a:solidFill>
              </a:rPr>
              <a:t>Mitigation</a:t>
            </a:r>
            <a:endParaRPr lang="en-GB" sz="3200" b="1" dirty="0">
              <a:solidFill>
                <a:srgbClr val="4A5566"/>
              </a:solidFill>
            </a:endParaRPr>
          </a:p>
        </p:txBody>
      </p:sp>
    </p:spTree>
    <p:extLst>
      <p:ext uri="{BB962C8B-B14F-4D97-AF65-F5344CB8AC3E}">
        <p14:creationId xmlns:p14="http://schemas.microsoft.com/office/powerpoint/2010/main" val="30048636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2140</TotalTime>
  <Words>1333</Words>
  <Application>Microsoft Office PowerPoint</Application>
  <PresentationFormat>Widescreen</PresentationFormat>
  <Paragraphs>458</Paragraphs>
  <Slides>29</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Cataloguing Review: Key Changes</vt:lpstr>
      <vt:lpstr>PowerPoint Presentation</vt:lpstr>
      <vt:lpstr>PowerPoint Presentation</vt:lpstr>
      <vt:lpstr>Post Project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‘A.3.16 St Augustine’  </vt:lpstr>
      <vt:lpstr>PowerPoint Presentation</vt:lpstr>
      <vt:lpstr>PowerPoint Presentation</vt:lpstr>
      <vt:lpstr>PowerPoint Presentation</vt:lpstr>
      <vt:lpstr>Lessons Learned</vt:lpstr>
      <vt:lpstr>PowerPoint Presentation</vt:lpstr>
      <vt:lpstr>PowerPoint Presentation</vt:lpstr>
    </vt:vector>
  </TitlesOfParts>
  <Company>University of Kent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Josie Caplehorne</dc:creator>
  <cp:lastModifiedBy>Josie Caplehorne</cp:lastModifiedBy>
  <cp:revision>152</cp:revision>
  <dcterms:created xsi:type="dcterms:W3CDTF">2018-03-16T14:36:55Z</dcterms:created>
  <dcterms:modified xsi:type="dcterms:W3CDTF">2018-03-20T14:16:48Z</dcterms:modified>
</cp:coreProperties>
</file>