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288" r:id="rId3"/>
    <p:sldId id="276" r:id="rId4"/>
    <p:sldId id="290" r:id="rId5"/>
    <p:sldId id="277" r:id="rId6"/>
    <p:sldId id="282" r:id="rId7"/>
    <p:sldId id="289" r:id="rId8"/>
    <p:sldId id="297" r:id="rId9"/>
    <p:sldId id="284" r:id="rId10"/>
    <p:sldId id="291" r:id="rId11"/>
    <p:sldId id="295" r:id="rId12"/>
    <p:sldId id="292" r:id="rId13"/>
    <p:sldId id="296" r:id="rId14"/>
    <p:sldId id="293" r:id="rId15"/>
    <p:sldId id="294" r:id="rId16"/>
    <p:sldId id="285" r:id="rId17"/>
    <p:sldId id="267" r:id="rId18"/>
    <p:sldId id="269" r:id="rId19"/>
    <p:sldId id="272" r:id="rId20"/>
    <p:sldId id="275" r:id="rId21"/>
    <p:sldId id="287" r:id="rId22"/>
    <p:sldId id="259" r:id="rId23"/>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852"/>
    <a:srgbClr val="FABE00"/>
    <a:srgbClr val="D6A3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75233" autoAdjust="0"/>
  </p:normalViewPr>
  <p:slideViewPr>
    <p:cSldViewPr snapToGrid="0">
      <p:cViewPr varScale="1">
        <p:scale>
          <a:sx n="86" d="100"/>
          <a:sy n="86" d="100"/>
        </p:scale>
        <p:origin x="197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a:xfrm>
          <a:off x="1296140" y="1"/>
          <a:ext cx="953921" cy="47696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Create</a:t>
          </a:r>
          <a:endParaRPr lang="en-GB" dirty="0">
            <a:solidFill>
              <a:sysClr val="window" lastClr="FFFFFF"/>
            </a:solidFill>
            <a:latin typeface="Calibri"/>
            <a:ea typeface="+mn-ea"/>
            <a:cs typeface="+mn-cs"/>
          </a:endParaRPr>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a:xfrm>
          <a:off x="415838" y="-5282"/>
          <a:ext cx="2714525" cy="2714525"/>
        </a:xfrm>
        <a:prstGeom prst="circularArrow">
          <a:avLst>
            <a:gd name="adj1" fmla="val 5274"/>
            <a:gd name="adj2" fmla="val 312630"/>
            <a:gd name="adj3" fmla="val 14360755"/>
            <a:gd name="adj4" fmla="val 17049821"/>
            <a:gd name="adj5" fmla="val 5477"/>
          </a:avLst>
        </a:prstGeom>
        <a:solidFill>
          <a:srgbClr val="9BBB59">
            <a:tint val="40000"/>
            <a:hueOff val="0"/>
            <a:satOff val="0"/>
            <a:lumOff val="0"/>
            <a:alphaOff val="0"/>
          </a:srgbClr>
        </a:solidFill>
        <a:ln>
          <a:noFill/>
        </a:ln>
        <a:effectLst/>
      </dgm:spPr>
      <dgm:t>
        <a:bodyPr/>
        <a:lstStyle/>
        <a:p>
          <a:endParaRPr lang="en-GB"/>
        </a:p>
      </dgm:t>
    </dgm:pt>
    <dgm:pt modelId="{11FE78AA-94D0-4EA4-9A04-4CF9DBA8DD9D}">
      <dgm:prSet phldrT="[Text]"/>
      <dgm:spPr>
        <a:xfrm>
          <a:off x="2252758" y="550942"/>
          <a:ext cx="953921" cy="47696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Store</a:t>
          </a:r>
          <a:endParaRPr lang="en-GB" dirty="0">
            <a:solidFill>
              <a:sysClr val="window" lastClr="FFFFFF"/>
            </a:solidFill>
            <a:latin typeface="Calibri"/>
            <a:ea typeface="+mn-ea"/>
            <a:cs typeface="+mn-cs"/>
          </a:endParaRPr>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a:xfrm>
          <a:off x="2252758" y="1652169"/>
          <a:ext cx="953921" cy="47696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Document</a:t>
          </a:r>
          <a:endParaRPr lang="en-GB" dirty="0">
            <a:solidFill>
              <a:sysClr val="window" lastClr="FFFFFF"/>
            </a:solidFill>
            <a:latin typeface="Calibri"/>
            <a:ea typeface="+mn-ea"/>
            <a:cs typeface="+mn-cs"/>
          </a:endParaRPr>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a:xfrm>
          <a:off x="345376" y="1652169"/>
          <a:ext cx="953921" cy="47696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Preserve</a:t>
          </a:r>
          <a:endParaRPr lang="en-GB" dirty="0">
            <a:solidFill>
              <a:sysClr val="window" lastClr="FFFFFF"/>
            </a:solidFill>
            <a:latin typeface="Calibri"/>
            <a:ea typeface="+mn-ea"/>
            <a:cs typeface="+mn-cs"/>
          </a:endParaRPr>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a:xfrm>
          <a:off x="345376" y="550942"/>
          <a:ext cx="953921" cy="47696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Share</a:t>
          </a:r>
          <a:endParaRPr lang="en-GB" dirty="0">
            <a:solidFill>
              <a:sysClr val="window" lastClr="FFFFFF"/>
            </a:solidFill>
            <a:latin typeface="Calibri"/>
            <a:ea typeface="+mn-ea"/>
            <a:cs typeface="+mn-cs"/>
          </a:endParaRPr>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a:xfrm>
          <a:off x="1299067" y="2202782"/>
          <a:ext cx="953921" cy="47696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Use</a:t>
          </a:r>
          <a:endParaRPr lang="en-GB" dirty="0">
            <a:solidFill>
              <a:sysClr val="window" lastClr="FFFFFF"/>
            </a:solidFill>
            <a:latin typeface="Calibri"/>
            <a:ea typeface="+mn-ea"/>
            <a:cs typeface="+mn-cs"/>
          </a:endParaRPr>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custRadScaleRad="101963" custRadScaleInc="-2084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35B4B670-8511-45EB-A61F-AB9D89A2D19F}" type="presOf" srcId="{1A65F0E2-F1C8-4F9D-8591-A02D69F746E0}" destId="{C057B53F-C3BB-483B-8C8D-2531B5A6F112}" srcOrd="0" destOrd="0" presId="urn:microsoft.com/office/officeart/2005/8/layout/cycle3"/>
    <dgm:cxn modelId="{7A33CE99-8FA8-4B9C-9141-AB88F055613A}" type="presOf" srcId="{03FB6D69-7BBA-457F-A039-23A6E113196A}" destId="{4526CD32-D2FE-40FD-89A3-A6382E0D23EE}" srcOrd="0" destOrd="0" presId="urn:microsoft.com/office/officeart/2005/8/layout/cycle3"/>
    <dgm:cxn modelId="{30EFE898-AA8E-4537-AAAA-28A2BE34AD26}" type="presOf" srcId="{11FE78AA-94D0-4EA4-9A04-4CF9DBA8DD9D}" destId="{FBF47795-8134-4B54-AF37-523ED6FDEF9F}"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8BE4C993-5DCC-4FDC-8F3F-45E481A6CFFC}" type="presOf" srcId="{C5329AFB-59F5-4C94-8FCA-0AB5B31055A1}" destId="{A8E25276-E0BD-4887-91AF-277E5BE97D57}"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CB1EF8AE-1529-461A-B4C6-C67F5F4186BE}" type="presOf" srcId="{43E5C990-BC01-49B2-A495-2065E2B7915D}" destId="{C45297F9-5019-40F1-BC26-11A696317A55}" srcOrd="0" destOrd="0" presId="urn:microsoft.com/office/officeart/2005/8/layout/cycle3"/>
    <dgm:cxn modelId="{E086D03E-67F7-45DF-B28C-0F730737D877}"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CF558641-DC5F-49C4-BC68-916A81548463}" type="presOf" srcId="{F93DF7C0-7508-4FA7-A14F-C0833F7989FE}" destId="{E068E2B9-1EF1-481C-B52A-467A3FF42150}" srcOrd="0" destOrd="0" presId="urn:microsoft.com/office/officeart/2005/8/layout/cycle3"/>
    <dgm:cxn modelId="{43B4D813-2AAD-4F0D-A232-894D50C21D60}" type="presOf" srcId="{0E076F2D-29B6-4BE6-953B-E02C29A415E1}" destId="{62AA2BA5-611F-494C-B1D0-A0921BBFACD9}"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54F7C31D-8681-48F7-81A4-27B621653F00}" type="presParOf" srcId="{A8E25276-E0BD-4887-91AF-277E5BE97D57}" destId="{08D60657-85F1-42F6-B1BA-5EEEF4DABB05}" srcOrd="0" destOrd="0" presId="urn:microsoft.com/office/officeart/2005/8/layout/cycle3"/>
    <dgm:cxn modelId="{64DA8B13-6B76-4BF0-9275-87093079E5CC}" type="presParOf" srcId="{08D60657-85F1-42F6-B1BA-5EEEF4DABB05}" destId="{69EE2C61-6425-4640-909C-00656A7B900D}" srcOrd="0" destOrd="0" presId="urn:microsoft.com/office/officeart/2005/8/layout/cycle3"/>
    <dgm:cxn modelId="{EA660DB6-C3CD-4DA3-8EF3-8F13A439B7D3}" type="presParOf" srcId="{08D60657-85F1-42F6-B1BA-5EEEF4DABB05}" destId="{C057B53F-C3BB-483B-8C8D-2531B5A6F112}" srcOrd="1" destOrd="0" presId="urn:microsoft.com/office/officeart/2005/8/layout/cycle3"/>
    <dgm:cxn modelId="{FFB747DA-97EB-4901-934F-D99ECAAB66E2}" type="presParOf" srcId="{08D60657-85F1-42F6-B1BA-5EEEF4DABB05}" destId="{FBF47795-8134-4B54-AF37-523ED6FDEF9F}" srcOrd="2" destOrd="0" presId="urn:microsoft.com/office/officeart/2005/8/layout/cycle3"/>
    <dgm:cxn modelId="{B53C19BF-5D55-49C8-A926-36C2B11603CD}" type="presParOf" srcId="{08D60657-85F1-42F6-B1BA-5EEEF4DABB05}" destId="{C45297F9-5019-40F1-BC26-11A696317A55}" srcOrd="3" destOrd="0" presId="urn:microsoft.com/office/officeart/2005/8/layout/cycle3"/>
    <dgm:cxn modelId="{42C52C55-92B7-4FCD-B2F8-C923CEC59A45}" type="presParOf" srcId="{08D60657-85F1-42F6-B1BA-5EEEF4DABB05}" destId="{62AA2BA5-611F-494C-B1D0-A0921BBFACD9}" srcOrd="4" destOrd="0" presId="urn:microsoft.com/office/officeart/2005/8/layout/cycle3"/>
    <dgm:cxn modelId="{0D643531-C49C-4137-9D85-33639AC489D6}" type="presParOf" srcId="{08D60657-85F1-42F6-B1BA-5EEEF4DABB05}" destId="{E068E2B9-1EF1-481C-B52A-467A3FF42150}" srcOrd="5" destOrd="0" presId="urn:microsoft.com/office/officeart/2005/8/layout/cycle3"/>
    <dgm:cxn modelId="{9ECFBB4C-F153-4B35-B448-59277C899B6C}"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BDAE3-8D67-4751-85D2-3552A80684A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2225436-665D-40F0-BDF5-5153B9919BCA}">
      <dgm:prSet phldrT="[Text]"/>
      <dgm:spPr>
        <a:solidFill>
          <a:schemeClr val="accent2"/>
        </a:solidFill>
      </dgm:spPr>
      <dgm:t>
        <a:bodyPr/>
        <a:lstStyle/>
        <a:p>
          <a:r>
            <a:rPr lang="en-US" dirty="0" smtClean="0"/>
            <a:t>Activity 1: Questionnaire</a:t>
          </a:r>
          <a:endParaRPr lang="en-US" dirty="0"/>
        </a:p>
      </dgm:t>
    </dgm:pt>
    <dgm:pt modelId="{7BC34511-A515-4805-9A48-15A8CDAFC2CE}" type="parTrans" cxnId="{32EA2636-7D33-4025-961C-3B623DAC6B57}">
      <dgm:prSet/>
      <dgm:spPr/>
      <dgm:t>
        <a:bodyPr/>
        <a:lstStyle/>
        <a:p>
          <a:endParaRPr lang="en-US"/>
        </a:p>
      </dgm:t>
    </dgm:pt>
    <dgm:pt modelId="{A22807CE-B838-4AB4-BE1A-711E246B8EB0}" type="sibTrans" cxnId="{32EA2636-7D33-4025-961C-3B623DAC6B57}">
      <dgm:prSet/>
      <dgm:spPr/>
      <dgm:t>
        <a:bodyPr/>
        <a:lstStyle/>
        <a:p>
          <a:endParaRPr lang="en-US"/>
        </a:p>
      </dgm:t>
    </dgm:pt>
    <dgm:pt modelId="{FE2F7CCD-FAEE-4FD2-9CB6-801F3DC5AED6}">
      <dgm:prSet phldrT="[Text]"/>
      <dgm:spPr>
        <a:solidFill>
          <a:schemeClr val="accent1"/>
        </a:solidFill>
      </dgm:spPr>
      <dgm:t>
        <a:bodyPr/>
        <a:lstStyle/>
        <a:p>
          <a:r>
            <a:rPr lang="en-US" dirty="0" smtClean="0"/>
            <a:t>Activity 2: </a:t>
          </a:r>
          <a:br>
            <a:rPr lang="en-US" dirty="0" smtClean="0"/>
          </a:br>
          <a:r>
            <a:rPr lang="en-US" dirty="0" smtClean="0"/>
            <a:t>Interviews</a:t>
          </a:r>
          <a:endParaRPr lang="en-US" dirty="0"/>
        </a:p>
      </dgm:t>
    </dgm:pt>
    <dgm:pt modelId="{7D32D2A9-B9D1-499D-82E5-C9A02D0A2D78}" type="parTrans" cxnId="{8FA11610-827B-4662-BC5C-A55731487CB4}">
      <dgm:prSet/>
      <dgm:spPr/>
      <dgm:t>
        <a:bodyPr/>
        <a:lstStyle/>
        <a:p>
          <a:endParaRPr lang="en-US"/>
        </a:p>
      </dgm:t>
    </dgm:pt>
    <dgm:pt modelId="{6AFD88A8-8CA4-4E68-967E-27CF80B6FF1F}" type="sibTrans" cxnId="{8FA11610-827B-4662-BC5C-A55731487CB4}">
      <dgm:prSet/>
      <dgm:spPr/>
      <dgm:t>
        <a:bodyPr/>
        <a:lstStyle/>
        <a:p>
          <a:endParaRPr lang="en-US"/>
        </a:p>
      </dgm:t>
    </dgm:pt>
    <dgm:pt modelId="{581E11B5-8AB3-426B-985C-EB9E517E9F32}">
      <dgm:prSet phldrT="[Text]"/>
      <dgm:spPr>
        <a:solidFill>
          <a:schemeClr val="accent2">
            <a:lumMod val="40000"/>
            <a:lumOff val="60000"/>
          </a:schemeClr>
        </a:solidFill>
      </dgm:spPr>
      <dgm:t>
        <a:bodyPr vert="horz"/>
        <a:lstStyle/>
        <a:p>
          <a:r>
            <a:rPr lang="en-US" dirty="0" smtClean="0">
              <a:solidFill>
                <a:schemeClr val="tx1">
                  <a:lumMod val="75000"/>
                  <a:lumOff val="25000"/>
                </a:schemeClr>
              </a:solidFill>
            </a:rPr>
            <a:t>Original Answers</a:t>
          </a:r>
          <a:endParaRPr lang="en-US" dirty="0">
            <a:solidFill>
              <a:schemeClr val="tx1">
                <a:lumMod val="75000"/>
                <a:lumOff val="25000"/>
              </a:schemeClr>
            </a:solidFill>
          </a:endParaRPr>
        </a:p>
      </dgm:t>
    </dgm:pt>
    <dgm:pt modelId="{41680741-938B-461B-8A95-79431150A653}" type="parTrans" cxnId="{A2F6A09C-86A2-44D6-A7FC-82F51CCE1C6F}">
      <dgm:prSet/>
      <dgm:spPr/>
      <dgm:t>
        <a:bodyPr/>
        <a:lstStyle/>
        <a:p>
          <a:endParaRPr lang="en-US"/>
        </a:p>
      </dgm:t>
    </dgm:pt>
    <dgm:pt modelId="{D19F0B6D-2B82-4E9B-BCBE-0935F2C54000}" type="sibTrans" cxnId="{A2F6A09C-86A2-44D6-A7FC-82F51CCE1C6F}">
      <dgm:prSet/>
      <dgm:spPr/>
      <dgm:t>
        <a:bodyPr/>
        <a:lstStyle/>
        <a:p>
          <a:endParaRPr lang="en-US"/>
        </a:p>
      </dgm:t>
    </dgm:pt>
    <dgm:pt modelId="{79B924D6-85B0-4BF0-9458-D97D1A80E721}">
      <dgm:prSet phldrT="[Text]"/>
      <dgm:spPr>
        <a:solidFill>
          <a:schemeClr val="accent2">
            <a:lumMod val="40000"/>
            <a:lumOff val="60000"/>
          </a:schemeClr>
        </a:solidFill>
      </dgm:spPr>
      <dgm:t>
        <a:bodyPr vert="horz"/>
        <a:lstStyle/>
        <a:p>
          <a:r>
            <a:rPr lang="en-US" dirty="0" smtClean="0">
              <a:solidFill>
                <a:schemeClr val="tx1">
                  <a:lumMod val="75000"/>
                  <a:lumOff val="25000"/>
                </a:schemeClr>
              </a:solidFill>
            </a:rPr>
            <a:t>Consent forms</a:t>
          </a:r>
          <a:endParaRPr lang="en-US" dirty="0">
            <a:solidFill>
              <a:schemeClr val="tx1">
                <a:lumMod val="75000"/>
                <a:lumOff val="25000"/>
              </a:schemeClr>
            </a:solidFill>
          </a:endParaRPr>
        </a:p>
      </dgm:t>
    </dgm:pt>
    <dgm:pt modelId="{FE9CE1DF-8CAF-470C-93F7-4F35FAE17FA3}" type="parTrans" cxnId="{6B430BBE-3B65-44D1-98AC-3AD2D3D60C85}">
      <dgm:prSet/>
      <dgm:spPr/>
      <dgm:t>
        <a:bodyPr/>
        <a:lstStyle/>
        <a:p>
          <a:endParaRPr lang="en-US"/>
        </a:p>
      </dgm:t>
    </dgm:pt>
    <dgm:pt modelId="{6A3838D5-8764-47BC-9378-EBBF74CD75E9}" type="sibTrans" cxnId="{6B430BBE-3B65-44D1-98AC-3AD2D3D60C85}">
      <dgm:prSet/>
      <dgm:spPr/>
      <dgm:t>
        <a:bodyPr/>
        <a:lstStyle/>
        <a:p>
          <a:endParaRPr lang="en-US"/>
        </a:p>
      </dgm:t>
    </dgm:pt>
    <dgm:pt modelId="{49BE1423-AD9B-4434-9344-DFC5A178A43D}">
      <dgm:prSet phldrT="[Text]"/>
      <dgm:spPr>
        <a:solidFill>
          <a:schemeClr val="accent2">
            <a:lumMod val="40000"/>
            <a:lumOff val="60000"/>
          </a:schemeClr>
        </a:solidFill>
      </dgm:spPr>
      <dgm:t>
        <a:bodyPr vert="horz"/>
        <a:lstStyle/>
        <a:p>
          <a:r>
            <a:rPr lang="en-US" dirty="0" smtClean="0">
              <a:solidFill>
                <a:schemeClr val="tx1">
                  <a:lumMod val="75000"/>
                  <a:lumOff val="25000"/>
                </a:schemeClr>
              </a:solidFill>
            </a:rPr>
            <a:t>Spreadsheet of responses</a:t>
          </a:r>
          <a:endParaRPr lang="en-US" dirty="0">
            <a:solidFill>
              <a:schemeClr val="tx1">
                <a:lumMod val="75000"/>
                <a:lumOff val="25000"/>
              </a:schemeClr>
            </a:solidFill>
          </a:endParaRPr>
        </a:p>
      </dgm:t>
    </dgm:pt>
    <dgm:pt modelId="{F413251E-467A-4F3D-A708-89A49D69A906}" type="parTrans" cxnId="{B753661A-F603-4EB2-9459-8B3BC705F03E}">
      <dgm:prSet/>
      <dgm:spPr/>
      <dgm:t>
        <a:bodyPr/>
        <a:lstStyle/>
        <a:p>
          <a:endParaRPr lang="en-US"/>
        </a:p>
      </dgm:t>
    </dgm:pt>
    <dgm:pt modelId="{0CAB175F-04D0-47B0-AFA5-D56744512CDD}" type="sibTrans" cxnId="{B753661A-F603-4EB2-9459-8B3BC705F03E}">
      <dgm:prSet/>
      <dgm:spPr/>
      <dgm:t>
        <a:bodyPr/>
        <a:lstStyle/>
        <a:p>
          <a:endParaRPr lang="en-US"/>
        </a:p>
      </dgm:t>
    </dgm:pt>
    <dgm:pt modelId="{1A7E6050-444A-4710-B099-36C6F30D308D}">
      <dgm:prSet phldrT="[Text]"/>
      <dgm:spPr>
        <a:solidFill>
          <a:schemeClr val="accent1">
            <a:lumMod val="60000"/>
            <a:lumOff val="40000"/>
          </a:schemeClr>
        </a:solidFill>
      </dgm:spPr>
      <dgm:t>
        <a:bodyPr vert="horz"/>
        <a:lstStyle/>
        <a:p>
          <a:r>
            <a:rPr lang="en-US" dirty="0" smtClean="0">
              <a:solidFill>
                <a:schemeClr val="tx1">
                  <a:lumMod val="75000"/>
                  <a:lumOff val="25000"/>
                </a:schemeClr>
              </a:solidFill>
            </a:rPr>
            <a:t>Questions</a:t>
          </a:r>
          <a:endParaRPr lang="en-US" dirty="0">
            <a:solidFill>
              <a:schemeClr val="tx1">
                <a:lumMod val="75000"/>
                <a:lumOff val="25000"/>
              </a:schemeClr>
            </a:solidFill>
          </a:endParaRPr>
        </a:p>
      </dgm:t>
    </dgm:pt>
    <dgm:pt modelId="{0ADB451B-3903-4D8B-B8CF-66B82A8C02C8}" type="parTrans" cxnId="{D223E1A7-52B6-4356-A5DD-D30D8AD08244}">
      <dgm:prSet/>
      <dgm:spPr/>
      <dgm:t>
        <a:bodyPr/>
        <a:lstStyle/>
        <a:p>
          <a:endParaRPr lang="en-US"/>
        </a:p>
      </dgm:t>
    </dgm:pt>
    <dgm:pt modelId="{22BF3279-E70D-4664-B973-305240BB2D5D}" type="sibTrans" cxnId="{D223E1A7-52B6-4356-A5DD-D30D8AD08244}">
      <dgm:prSet/>
      <dgm:spPr/>
      <dgm:t>
        <a:bodyPr/>
        <a:lstStyle/>
        <a:p>
          <a:endParaRPr lang="en-US"/>
        </a:p>
      </dgm:t>
    </dgm:pt>
    <dgm:pt modelId="{86759ED5-859E-4BB0-9D1C-F54155BFFE7E}">
      <dgm:prSet phldrT="[Text]"/>
      <dgm:spPr>
        <a:solidFill>
          <a:schemeClr val="accent1">
            <a:lumMod val="60000"/>
            <a:lumOff val="40000"/>
          </a:schemeClr>
        </a:solidFill>
      </dgm:spPr>
      <dgm:t>
        <a:bodyPr vert="horz"/>
        <a:lstStyle/>
        <a:p>
          <a:r>
            <a:rPr lang="en-US" dirty="0" smtClean="0">
              <a:solidFill>
                <a:schemeClr val="tx1">
                  <a:lumMod val="75000"/>
                  <a:lumOff val="25000"/>
                </a:schemeClr>
              </a:solidFill>
            </a:rPr>
            <a:t>Recordings</a:t>
          </a:r>
          <a:endParaRPr lang="en-US" dirty="0">
            <a:solidFill>
              <a:schemeClr val="tx1">
                <a:lumMod val="75000"/>
                <a:lumOff val="25000"/>
              </a:schemeClr>
            </a:solidFill>
          </a:endParaRPr>
        </a:p>
      </dgm:t>
    </dgm:pt>
    <dgm:pt modelId="{0D1E2644-5611-421E-8C5D-1F9CE44F3A2D}" type="parTrans" cxnId="{9DDC60D1-CA44-4AB0-A77F-7F6B7584F789}">
      <dgm:prSet/>
      <dgm:spPr/>
      <dgm:t>
        <a:bodyPr/>
        <a:lstStyle/>
        <a:p>
          <a:endParaRPr lang="en-US"/>
        </a:p>
      </dgm:t>
    </dgm:pt>
    <dgm:pt modelId="{A130015C-34AC-4CB5-AE37-6EAF96F64AD3}" type="sibTrans" cxnId="{9DDC60D1-CA44-4AB0-A77F-7F6B7584F789}">
      <dgm:prSet/>
      <dgm:spPr/>
      <dgm:t>
        <a:bodyPr/>
        <a:lstStyle/>
        <a:p>
          <a:endParaRPr lang="en-US"/>
        </a:p>
      </dgm:t>
    </dgm:pt>
    <dgm:pt modelId="{32C26B9D-29C4-4866-8706-33B2C045AD46}">
      <dgm:prSet phldrT="[Text]"/>
      <dgm:spPr>
        <a:solidFill>
          <a:schemeClr val="accent1">
            <a:lumMod val="60000"/>
            <a:lumOff val="40000"/>
          </a:schemeClr>
        </a:solidFill>
      </dgm:spPr>
      <dgm:t>
        <a:bodyPr vert="horz"/>
        <a:lstStyle/>
        <a:p>
          <a:r>
            <a:rPr lang="en-US" dirty="0" smtClean="0">
              <a:solidFill>
                <a:schemeClr val="tx1">
                  <a:lumMod val="75000"/>
                  <a:lumOff val="25000"/>
                </a:schemeClr>
              </a:solidFill>
            </a:rPr>
            <a:t>Transcripts</a:t>
          </a:r>
          <a:endParaRPr lang="en-US" dirty="0">
            <a:solidFill>
              <a:schemeClr val="tx1">
                <a:lumMod val="75000"/>
                <a:lumOff val="25000"/>
              </a:schemeClr>
            </a:solidFill>
          </a:endParaRPr>
        </a:p>
      </dgm:t>
    </dgm:pt>
    <dgm:pt modelId="{7AE3E453-7FF1-4C8D-8284-212702C70C63}" type="parTrans" cxnId="{C7DE4DF4-4799-46D0-B37B-FA86F238B55B}">
      <dgm:prSet/>
      <dgm:spPr/>
      <dgm:t>
        <a:bodyPr/>
        <a:lstStyle/>
        <a:p>
          <a:endParaRPr lang="en-US"/>
        </a:p>
      </dgm:t>
    </dgm:pt>
    <dgm:pt modelId="{305A8130-B224-413E-96F1-DD8E5CEF4165}" type="sibTrans" cxnId="{C7DE4DF4-4799-46D0-B37B-FA86F238B55B}">
      <dgm:prSet/>
      <dgm:spPr/>
      <dgm:t>
        <a:bodyPr/>
        <a:lstStyle/>
        <a:p>
          <a:endParaRPr lang="en-US"/>
        </a:p>
      </dgm:t>
    </dgm:pt>
    <dgm:pt modelId="{2E064816-A002-4D5B-A342-4F433B1621AC}">
      <dgm:prSet phldrT="[Text]"/>
      <dgm:spPr>
        <a:solidFill>
          <a:schemeClr val="accent1">
            <a:lumMod val="60000"/>
            <a:lumOff val="40000"/>
          </a:schemeClr>
        </a:solidFill>
      </dgm:spPr>
      <dgm:t>
        <a:bodyPr vert="horz"/>
        <a:lstStyle/>
        <a:p>
          <a:r>
            <a:rPr lang="en-US" dirty="0" smtClean="0">
              <a:solidFill>
                <a:schemeClr val="tx1">
                  <a:lumMod val="75000"/>
                  <a:lumOff val="25000"/>
                </a:schemeClr>
              </a:solidFill>
            </a:rPr>
            <a:t>… </a:t>
          </a:r>
          <a:r>
            <a:rPr lang="en-US" dirty="0" err="1" smtClean="0">
              <a:solidFill>
                <a:schemeClr val="tx1">
                  <a:lumMod val="75000"/>
                  <a:lumOff val="25000"/>
                </a:schemeClr>
              </a:solidFill>
            </a:rPr>
            <a:t>etc</a:t>
          </a:r>
          <a:endParaRPr lang="en-US" dirty="0">
            <a:solidFill>
              <a:schemeClr val="tx1">
                <a:lumMod val="75000"/>
                <a:lumOff val="25000"/>
              </a:schemeClr>
            </a:solidFill>
          </a:endParaRPr>
        </a:p>
      </dgm:t>
    </dgm:pt>
    <dgm:pt modelId="{E79788EC-AAFF-4C4B-8B72-59CF94207CC1}" type="parTrans" cxnId="{830D0B8E-A521-4E92-9303-9A9FF6D14826}">
      <dgm:prSet/>
      <dgm:spPr/>
      <dgm:t>
        <a:bodyPr/>
        <a:lstStyle/>
        <a:p>
          <a:endParaRPr lang="en-US"/>
        </a:p>
      </dgm:t>
    </dgm:pt>
    <dgm:pt modelId="{97D4D70C-1B47-4B76-BD35-29A0FDEED274}" type="sibTrans" cxnId="{830D0B8E-A521-4E92-9303-9A9FF6D14826}">
      <dgm:prSet/>
      <dgm:spPr/>
      <dgm:t>
        <a:bodyPr/>
        <a:lstStyle/>
        <a:p>
          <a:endParaRPr lang="en-US"/>
        </a:p>
      </dgm:t>
    </dgm:pt>
    <dgm:pt modelId="{60EFB2FE-8861-440B-9F36-91C5A386DCCD}">
      <dgm:prSet phldrT="[Text]"/>
      <dgm:spPr>
        <a:solidFill>
          <a:srgbClr val="007A5E"/>
        </a:solidFill>
      </dgm:spPr>
      <dgm:t>
        <a:bodyPr/>
        <a:lstStyle/>
        <a:p>
          <a:r>
            <a:rPr lang="en-US" dirty="0" smtClean="0"/>
            <a:t>Project</a:t>
          </a:r>
          <a:endParaRPr lang="en-US" dirty="0"/>
        </a:p>
      </dgm:t>
    </dgm:pt>
    <dgm:pt modelId="{1BB0F0DF-9E4F-4165-9D88-351E4E9B7BD0}" type="parTrans" cxnId="{6CD91D08-FBCF-468D-846C-C009B856BF26}">
      <dgm:prSet/>
      <dgm:spPr/>
      <dgm:t>
        <a:bodyPr/>
        <a:lstStyle/>
        <a:p>
          <a:endParaRPr lang="en-US"/>
        </a:p>
      </dgm:t>
    </dgm:pt>
    <dgm:pt modelId="{FC96A939-1B53-462D-A0BE-7D16012A1E06}" type="sibTrans" cxnId="{6CD91D08-FBCF-468D-846C-C009B856BF26}">
      <dgm:prSet/>
      <dgm:spPr/>
      <dgm:t>
        <a:bodyPr/>
        <a:lstStyle/>
        <a:p>
          <a:endParaRPr lang="en-US"/>
        </a:p>
      </dgm:t>
    </dgm:pt>
    <dgm:pt modelId="{6B8EB616-FA51-4C91-84F5-F794174228F0}" type="pres">
      <dgm:prSet presAssocID="{DA3BDAE3-8D67-4751-85D2-3552A80684A6}" presName="Name0" presStyleCnt="0">
        <dgm:presLayoutVars>
          <dgm:chPref val="1"/>
          <dgm:dir/>
          <dgm:animOne val="branch"/>
          <dgm:animLvl val="lvl"/>
          <dgm:resizeHandles val="exact"/>
        </dgm:presLayoutVars>
      </dgm:prSet>
      <dgm:spPr/>
      <dgm:t>
        <a:bodyPr/>
        <a:lstStyle/>
        <a:p>
          <a:endParaRPr lang="en-US"/>
        </a:p>
      </dgm:t>
    </dgm:pt>
    <dgm:pt modelId="{20799399-81F3-4EFD-A642-C5F07D963F8D}" type="pres">
      <dgm:prSet presAssocID="{60EFB2FE-8861-440B-9F36-91C5A386DCCD}" presName="root1" presStyleCnt="0"/>
      <dgm:spPr/>
    </dgm:pt>
    <dgm:pt modelId="{BCC26B66-3659-4AD6-9EA4-B35BC617CA3D}" type="pres">
      <dgm:prSet presAssocID="{60EFB2FE-8861-440B-9F36-91C5A386DCCD}" presName="LevelOneTextNode" presStyleLbl="node0" presStyleIdx="0" presStyleCnt="1" custLinFactNeighborX="18492" custLinFactNeighborY="919">
        <dgm:presLayoutVars>
          <dgm:chPref val="3"/>
        </dgm:presLayoutVars>
      </dgm:prSet>
      <dgm:spPr/>
      <dgm:t>
        <a:bodyPr/>
        <a:lstStyle/>
        <a:p>
          <a:endParaRPr lang="en-US"/>
        </a:p>
      </dgm:t>
    </dgm:pt>
    <dgm:pt modelId="{C240E6AB-07F1-4DC6-A77D-65F00F3B0FD1}" type="pres">
      <dgm:prSet presAssocID="{60EFB2FE-8861-440B-9F36-91C5A386DCCD}" presName="level2hierChild" presStyleCnt="0"/>
      <dgm:spPr/>
    </dgm:pt>
    <dgm:pt modelId="{52512EB2-F89B-4EDB-9000-8D19EA109103}" type="pres">
      <dgm:prSet presAssocID="{7BC34511-A515-4805-9A48-15A8CDAFC2CE}" presName="conn2-1" presStyleLbl="parChTrans1D2" presStyleIdx="0" presStyleCnt="2"/>
      <dgm:spPr/>
      <dgm:t>
        <a:bodyPr/>
        <a:lstStyle/>
        <a:p>
          <a:endParaRPr lang="en-US"/>
        </a:p>
      </dgm:t>
    </dgm:pt>
    <dgm:pt modelId="{8BB218F1-CC29-4DD1-8A4D-59B12B3365B6}" type="pres">
      <dgm:prSet presAssocID="{7BC34511-A515-4805-9A48-15A8CDAFC2CE}" presName="connTx" presStyleLbl="parChTrans1D2" presStyleIdx="0" presStyleCnt="2"/>
      <dgm:spPr/>
      <dgm:t>
        <a:bodyPr/>
        <a:lstStyle/>
        <a:p>
          <a:endParaRPr lang="en-US"/>
        </a:p>
      </dgm:t>
    </dgm:pt>
    <dgm:pt modelId="{E94DD7F1-64C5-49C6-9FF9-98265617760E}" type="pres">
      <dgm:prSet presAssocID="{22225436-665D-40F0-BDF5-5153B9919BCA}" presName="root2" presStyleCnt="0"/>
      <dgm:spPr/>
    </dgm:pt>
    <dgm:pt modelId="{C1929482-0324-45CC-BCB1-F792A9DBA90E}" type="pres">
      <dgm:prSet presAssocID="{22225436-665D-40F0-BDF5-5153B9919BCA}" presName="LevelTwoTextNode" presStyleLbl="node2" presStyleIdx="0" presStyleCnt="2">
        <dgm:presLayoutVars>
          <dgm:chPref val="3"/>
        </dgm:presLayoutVars>
      </dgm:prSet>
      <dgm:spPr/>
      <dgm:t>
        <a:bodyPr/>
        <a:lstStyle/>
        <a:p>
          <a:endParaRPr lang="en-US"/>
        </a:p>
      </dgm:t>
    </dgm:pt>
    <dgm:pt modelId="{C5DEF02E-152E-41D2-8001-2E32D24215DE}" type="pres">
      <dgm:prSet presAssocID="{22225436-665D-40F0-BDF5-5153B9919BCA}" presName="level3hierChild" presStyleCnt="0"/>
      <dgm:spPr/>
    </dgm:pt>
    <dgm:pt modelId="{E7F17127-7DAC-4739-8F88-8F2141428387}" type="pres">
      <dgm:prSet presAssocID="{41680741-938B-461B-8A95-79431150A653}" presName="conn2-1" presStyleLbl="parChTrans1D3" presStyleIdx="0" presStyleCnt="7"/>
      <dgm:spPr/>
      <dgm:t>
        <a:bodyPr/>
        <a:lstStyle/>
        <a:p>
          <a:endParaRPr lang="en-US"/>
        </a:p>
      </dgm:t>
    </dgm:pt>
    <dgm:pt modelId="{2C621ABA-1CF0-434A-8A3E-1B1DDF422960}" type="pres">
      <dgm:prSet presAssocID="{41680741-938B-461B-8A95-79431150A653}" presName="connTx" presStyleLbl="parChTrans1D3" presStyleIdx="0" presStyleCnt="7"/>
      <dgm:spPr/>
      <dgm:t>
        <a:bodyPr/>
        <a:lstStyle/>
        <a:p>
          <a:endParaRPr lang="en-US"/>
        </a:p>
      </dgm:t>
    </dgm:pt>
    <dgm:pt modelId="{31E1FE06-D5BF-42D3-B2FB-2C399114ED01}" type="pres">
      <dgm:prSet presAssocID="{581E11B5-8AB3-426B-985C-EB9E517E9F32}" presName="root2" presStyleCnt="0"/>
      <dgm:spPr/>
    </dgm:pt>
    <dgm:pt modelId="{1DBBCB58-DC18-401D-B5D2-04B2CD2008B7}" type="pres">
      <dgm:prSet presAssocID="{581E11B5-8AB3-426B-985C-EB9E517E9F32}" presName="LevelTwoTextNode" presStyleLbl="node3" presStyleIdx="0" presStyleCnt="7">
        <dgm:presLayoutVars>
          <dgm:chPref val="3"/>
        </dgm:presLayoutVars>
      </dgm:prSet>
      <dgm:spPr/>
      <dgm:t>
        <a:bodyPr/>
        <a:lstStyle/>
        <a:p>
          <a:endParaRPr lang="en-US"/>
        </a:p>
      </dgm:t>
    </dgm:pt>
    <dgm:pt modelId="{5F167109-A022-4DBE-B3D0-29B108C3E3D2}" type="pres">
      <dgm:prSet presAssocID="{581E11B5-8AB3-426B-985C-EB9E517E9F32}" presName="level3hierChild" presStyleCnt="0"/>
      <dgm:spPr/>
    </dgm:pt>
    <dgm:pt modelId="{42878992-07DD-496B-B564-A349A4CC845B}" type="pres">
      <dgm:prSet presAssocID="{FE9CE1DF-8CAF-470C-93F7-4F35FAE17FA3}" presName="conn2-1" presStyleLbl="parChTrans1D3" presStyleIdx="1" presStyleCnt="7"/>
      <dgm:spPr/>
      <dgm:t>
        <a:bodyPr/>
        <a:lstStyle/>
        <a:p>
          <a:endParaRPr lang="en-US"/>
        </a:p>
      </dgm:t>
    </dgm:pt>
    <dgm:pt modelId="{8B7052FE-64AC-4992-B616-FA79BEC332F3}" type="pres">
      <dgm:prSet presAssocID="{FE9CE1DF-8CAF-470C-93F7-4F35FAE17FA3}" presName="connTx" presStyleLbl="parChTrans1D3" presStyleIdx="1" presStyleCnt="7"/>
      <dgm:spPr/>
      <dgm:t>
        <a:bodyPr/>
        <a:lstStyle/>
        <a:p>
          <a:endParaRPr lang="en-US"/>
        </a:p>
      </dgm:t>
    </dgm:pt>
    <dgm:pt modelId="{6DEDC484-9181-409C-B5CF-1C23EE762F6D}" type="pres">
      <dgm:prSet presAssocID="{79B924D6-85B0-4BF0-9458-D97D1A80E721}" presName="root2" presStyleCnt="0"/>
      <dgm:spPr/>
    </dgm:pt>
    <dgm:pt modelId="{87F453B6-DA1E-4CF1-AA91-612B83945F80}" type="pres">
      <dgm:prSet presAssocID="{79B924D6-85B0-4BF0-9458-D97D1A80E721}" presName="LevelTwoTextNode" presStyleLbl="node3" presStyleIdx="1" presStyleCnt="7">
        <dgm:presLayoutVars>
          <dgm:chPref val="3"/>
        </dgm:presLayoutVars>
      </dgm:prSet>
      <dgm:spPr/>
      <dgm:t>
        <a:bodyPr/>
        <a:lstStyle/>
        <a:p>
          <a:endParaRPr lang="en-US"/>
        </a:p>
      </dgm:t>
    </dgm:pt>
    <dgm:pt modelId="{84173388-61BB-4E50-A4D0-F7D566202D2A}" type="pres">
      <dgm:prSet presAssocID="{79B924D6-85B0-4BF0-9458-D97D1A80E721}" presName="level3hierChild" presStyleCnt="0"/>
      <dgm:spPr/>
    </dgm:pt>
    <dgm:pt modelId="{BEF2DF46-BE2D-42BB-B7EB-65E42428D56B}" type="pres">
      <dgm:prSet presAssocID="{F413251E-467A-4F3D-A708-89A49D69A906}" presName="conn2-1" presStyleLbl="parChTrans1D3" presStyleIdx="2" presStyleCnt="7"/>
      <dgm:spPr/>
      <dgm:t>
        <a:bodyPr/>
        <a:lstStyle/>
        <a:p>
          <a:endParaRPr lang="en-US"/>
        </a:p>
      </dgm:t>
    </dgm:pt>
    <dgm:pt modelId="{9F53F457-940D-43DB-83DA-2685AEA11D83}" type="pres">
      <dgm:prSet presAssocID="{F413251E-467A-4F3D-A708-89A49D69A906}" presName="connTx" presStyleLbl="parChTrans1D3" presStyleIdx="2" presStyleCnt="7"/>
      <dgm:spPr/>
      <dgm:t>
        <a:bodyPr/>
        <a:lstStyle/>
        <a:p>
          <a:endParaRPr lang="en-US"/>
        </a:p>
      </dgm:t>
    </dgm:pt>
    <dgm:pt modelId="{1E298E8B-8F9D-491B-B81D-76DBE4A46447}" type="pres">
      <dgm:prSet presAssocID="{49BE1423-AD9B-4434-9344-DFC5A178A43D}" presName="root2" presStyleCnt="0"/>
      <dgm:spPr/>
    </dgm:pt>
    <dgm:pt modelId="{B1AD6B33-0F03-474F-B125-06EAB32324A6}" type="pres">
      <dgm:prSet presAssocID="{49BE1423-AD9B-4434-9344-DFC5A178A43D}" presName="LevelTwoTextNode" presStyleLbl="node3" presStyleIdx="2" presStyleCnt="7">
        <dgm:presLayoutVars>
          <dgm:chPref val="3"/>
        </dgm:presLayoutVars>
      </dgm:prSet>
      <dgm:spPr/>
      <dgm:t>
        <a:bodyPr/>
        <a:lstStyle/>
        <a:p>
          <a:endParaRPr lang="en-US"/>
        </a:p>
      </dgm:t>
    </dgm:pt>
    <dgm:pt modelId="{F30441F2-39AE-45B9-B85D-364841C4B3C5}" type="pres">
      <dgm:prSet presAssocID="{49BE1423-AD9B-4434-9344-DFC5A178A43D}" presName="level3hierChild" presStyleCnt="0"/>
      <dgm:spPr/>
    </dgm:pt>
    <dgm:pt modelId="{B78814D4-A516-4242-8665-D2E74DCDA169}" type="pres">
      <dgm:prSet presAssocID="{7D32D2A9-B9D1-499D-82E5-C9A02D0A2D78}" presName="conn2-1" presStyleLbl="parChTrans1D2" presStyleIdx="1" presStyleCnt="2"/>
      <dgm:spPr/>
      <dgm:t>
        <a:bodyPr/>
        <a:lstStyle/>
        <a:p>
          <a:endParaRPr lang="en-US"/>
        </a:p>
      </dgm:t>
    </dgm:pt>
    <dgm:pt modelId="{F4245A8C-E0DE-4057-997B-5778BD07D709}" type="pres">
      <dgm:prSet presAssocID="{7D32D2A9-B9D1-499D-82E5-C9A02D0A2D78}" presName="connTx" presStyleLbl="parChTrans1D2" presStyleIdx="1" presStyleCnt="2"/>
      <dgm:spPr/>
      <dgm:t>
        <a:bodyPr/>
        <a:lstStyle/>
        <a:p>
          <a:endParaRPr lang="en-US"/>
        </a:p>
      </dgm:t>
    </dgm:pt>
    <dgm:pt modelId="{F1E93CA8-C887-4D33-A497-6C1B40143701}" type="pres">
      <dgm:prSet presAssocID="{FE2F7CCD-FAEE-4FD2-9CB6-801F3DC5AED6}" presName="root2" presStyleCnt="0"/>
      <dgm:spPr/>
    </dgm:pt>
    <dgm:pt modelId="{11A3CE82-D15A-48AC-B6B6-0DCA47534491}" type="pres">
      <dgm:prSet presAssocID="{FE2F7CCD-FAEE-4FD2-9CB6-801F3DC5AED6}" presName="LevelTwoTextNode" presStyleLbl="node2" presStyleIdx="1" presStyleCnt="2">
        <dgm:presLayoutVars>
          <dgm:chPref val="3"/>
        </dgm:presLayoutVars>
      </dgm:prSet>
      <dgm:spPr/>
      <dgm:t>
        <a:bodyPr/>
        <a:lstStyle/>
        <a:p>
          <a:endParaRPr lang="en-US"/>
        </a:p>
      </dgm:t>
    </dgm:pt>
    <dgm:pt modelId="{177A8E68-48C3-4576-87A5-C0278794A86D}" type="pres">
      <dgm:prSet presAssocID="{FE2F7CCD-FAEE-4FD2-9CB6-801F3DC5AED6}" presName="level3hierChild" presStyleCnt="0"/>
      <dgm:spPr/>
    </dgm:pt>
    <dgm:pt modelId="{6FF2DF22-DCB6-44BB-991A-F43DE78534B2}" type="pres">
      <dgm:prSet presAssocID="{0ADB451B-3903-4D8B-B8CF-66B82A8C02C8}" presName="conn2-1" presStyleLbl="parChTrans1D3" presStyleIdx="3" presStyleCnt="7"/>
      <dgm:spPr/>
      <dgm:t>
        <a:bodyPr/>
        <a:lstStyle/>
        <a:p>
          <a:endParaRPr lang="en-US"/>
        </a:p>
      </dgm:t>
    </dgm:pt>
    <dgm:pt modelId="{416AA55F-11C1-4E7F-82FA-29CB53179383}" type="pres">
      <dgm:prSet presAssocID="{0ADB451B-3903-4D8B-B8CF-66B82A8C02C8}" presName="connTx" presStyleLbl="parChTrans1D3" presStyleIdx="3" presStyleCnt="7"/>
      <dgm:spPr/>
      <dgm:t>
        <a:bodyPr/>
        <a:lstStyle/>
        <a:p>
          <a:endParaRPr lang="en-US"/>
        </a:p>
      </dgm:t>
    </dgm:pt>
    <dgm:pt modelId="{0D96510C-0E40-401A-A1AE-01912F0B865F}" type="pres">
      <dgm:prSet presAssocID="{1A7E6050-444A-4710-B099-36C6F30D308D}" presName="root2" presStyleCnt="0"/>
      <dgm:spPr/>
    </dgm:pt>
    <dgm:pt modelId="{4AC9E062-44CD-4C35-BBDB-B444044A97C9}" type="pres">
      <dgm:prSet presAssocID="{1A7E6050-444A-4710-B099-36C6F30D308D}" presName="LevelTwoTextNode" presStyleLbl="node3" presStyleIdx="3" presStyleCnt="7">
        <dgm:presLayoutVars>
          <dgm:chPref val="3"/>
        </dgm:presLayoutVars>
      </dgm:prSet>
      <dgm:spPr/>
      <dgm:t>
        <a:bodyPr/>
        <a:lstStyle/>
        <a:p>
          <a:endParaRPr lang="en-US"/>
        </a:p>
      </dgm:t>
    </dgm:pt>
    <dgm:pt modelId="{5EFFD0F7-A98E-4307-8A06-CBB3B93ABAC5}" type="pres">
      <dgm:prSet presAssocID="{1A7E6050-444A-4710-B099-36C6F30D308D}" presName="level3hierChild" presStyleCnt="0"/>
      <dgm:spPr/>
    </dgm:pt>
    <dgm:pt modelId="{952C53E7-BBBC-4973-AB46-DD5F7D7C727A}" type="pres">
      <dgm:prSet presAssocID="{0D1E2644-5611-421E-8C5D-1F9CE44F3A2D}" presName="conn2-1" presStyleLbl="parChTrans1D3" presStyleIdx="4" presStyleCnt="7"/>
      <dgm:spPr/>
      <dgm:t>
        <a:bodyPr/>
        <a:lstStyle/>
        <a:p>
          <a:endParaRPr lang="en-US"/>
        </a:p>
      </dgm:t>
    </dgm:pt>
    <dgm:pt modelId="{CC6F55E5-6EE0-45D8-858D-DE17052F6905}" type="pres">
      <dgm:prSet presAssocID="{0D1E2644-5611-421E-8C5D-1F9CE44F3A2D}" presName="connTx" presStyleLbl="parChTrans1D3" presStyleIdx="4" presStyleCnt="7"/>
      <dgm:spPr/>
      <dgm:t>
        <a:bodyPr/>
        <a:lstStyle/>
        <a:p>
          <a:endParaRPr lang="en-US"/>
        </a:p>
      </dgm:t>
    </dgm:pt>
    <dgm:pt modelId="{8620140B-46E2-4273-BA25-1DF382D92F16}" type="pres">
      <dgm:prSet presAssocID="{86759ED5-859E-4BB0-9D1C-F54155BFFE7E}" presName="root2" presStyleCnt="0"/>
      <dgm:spPr/>
    </dgm:pt>
    <dgm:pt modelId="{1D40AD8A-3593-49C8-B4AC-3A50B3586FF7}" type="pres">
      <dgm:prSet presAssocID="{86759ED5-859E-4BB0-9D1C-F54155BFFE7E}" presName="LevelTwoTextNode" presStyleLbl="node3" presStyleIdx="4" presStyleCnt="7">
        <dgm:presLayoutVars>
          <dgm:chPref val="3"/>
        </dgm:presLayoutVars>
      </dgm:prSet>
      <dgm:spPr/>
      <dgm:t>
        <a:bodyPr/>
        <a:lstStyle/>
        <a:p>
          <a:endParaRPr lang="en-US"/>
        </a:p>
      </dgm:t>
    </dgm:pt>
    <dgm:pt modelId="{0CFDBB16-72AD-45A1-9539-7848BB89C7C5}" type="pres">
      <dgm:prSet presAssocID="{86759ED5-859E-4BB0-9D1C-F54155BFFE7E}" presName="level3hierChild" presStyleCnt="0"/>
      <dgm:spPr/>
    </dgm:pt>
    <dgm:pt modelId="{537C16E6-BAF3-4ED8-9A2C-ABB2DAD46839}" type="pres">
      <dgm:prSet presAssocID="{7AE3E453-7FF1-4C8D-8284-212702C70C63}" presName="conn2-1" presStyleLbl="parChTrans1D3" presStyleIdx="5" presStyleCnt="7"/>
      <dgm:spPr/>
      <dgm:t>
        <a:bodyPr/>
        <a:lstStyle/>
        <a:p>
          <a:endParaRPr lang="en-US"/>
        </a:p>
      </dgm:t>
    </dgm:pt>
    <dgm:pt modelId="{F80C2D3D-2936-45E3-9FAD-57E07B2C7445}" type="pres">
      <dgm:prSet presAssocID="{7AE3E453-7FF1-4C8D-8284-212702C70C63}" presName="connTx" presStyleLbl="parChTrans1D3" presStyleIdx="5" presStyleCnt="7"/>
      <dgm:spPr/>
      <dgm:t>
        <a:bodyPr/>
        <a:lstStyle/>
        <a:p>
          <a:endParaRPr lang="en-US"/>
        </a:p>
      </dgm:t>
    </dgm:pt>
    <dgm:pt modelId="{04C3BE9F-A7EB-40E1-BC97-E405919BBE4F}" type="pres">
      <dgm:prSet presAssocID="{32C26B9D-29C4-4866-8706-33B2C045AD46}" presName="root2" presStyleCnt="0"/>
      <dgm:spPr/>
    </dgm:pt>
    <dgm:pt modelId="{D07E422E-DFBD-438E-BA6E-0AE430443565}" type="pres">
      <dgm:prSet presAssocID="{32C26B9D-29C4-4866-8706-33B2C045AD46}" presName="LevelTwoTextNode" presStyleLbl="node3" presStyleIdx="5" presStyleCnt="7">
        <dgm:presLayoutVars>
          <dgm:chPref val="3"/>
        </dgm:presLayoutVars>
      </dgm:prSet>
      <dgm:spPr/>
      <dgm:t>
        <a:bodyPr/>
        <a:lstStyle/>
        <a:p>
          <a:endParaRPr lang="en-US"/>
        </a:p>
      </dgm:t>
    </dgm:pt>
    <dgm:pt modelId="{EE2F4BDB-1B76-477B-A6A0-23A412323EA0}" type="pres">
      <dgm:prSet presAssocID="{32C26B9D-29C4-4866-8706-33B2C045AD46}" presName="level3hierChild" presStyleCnt="0"/>
      <dgm:spPr/>
    </dgm:pt>
    <dgm:pt modelId="{6D6708AB-A4DF-46B5-992C-BFD79B98EA29}" type="pres">
      <dgm:prSet presAssocID="{E79788EC-AAFF-4C4B-8B72-59CF94207CC1}" presName="conn2-1" presStyleLbl="parChTrans1D3" presStyleIdx="6" presStyleCnt="7"/>
      <dgm:spPr/>
      <dgm:t>
        <a:bodyPr/>
        <a:lstStyle/>
        <a:p>
          <a:endParaRPr lang="en-US"/>
        </a:p>
      </dgm:t>
    </dgm:pt>
    <dgm:pt modelId="{A1EE1DB4-2338-4B7D-A6AB-D75BD35CB5B7}" type="pres">
      <dgm:prSet presAssocID="{E79788EC-AAFF-4C4B-8B72-59CF94207CC1}" presName="connTx" presStyleLbl="parChTrans1D3" presStyleIdx="6" presStyleCnt="7"/>
      <dgm:spPr/>
      <dgm:t>
        <a:bodyPr/>
        <a:lstStyle/>
        <a:p>
          <a:endParaRPr lang="en-US"/>
        </a:p>
      </dgm:t>
    </dgm:pt>
    <dgm:pt modelId="{9DABCB3B-B9CE-47DF-956D-58E3ACF7CCDC}" type="pres">
      <dgm:prSet presAssocID="{2E064816-A002-4D5B-A342-4F433B1621AC}" presName="root2" presStyleCnt="0"/>
      <dgm:spPr/>
    </dgm:pt>
    <dgm:pt modelId="{DCFB9912-CABB-4841-BBB6-3D36466A4AEE}" type="pres">
      <dgm:prSet presAssocID="{2E064816-A002-4D5B-A342-4F433B1621AC}" presName="LevelTwoTextNode" presStyleLbl="node3" presStyleIdx="6" presStyleCnt="7">
        <dgm:presLayoutVars>
          <dgm:chPref val="3"/>
        </dgm:presLayoutVars>
      </dgm:prSet>
      <dgm:spPr/>
      <dgm:t>
        <a:bodyPr/>
        <a:lstStyle/>
        <a:p>
          <a:endParaRPr lang="en-US"/>
        </a:p>
      </dgm:t>
    </dgm:pt>
    <dgm:pt modelId="{CDD9C1FF-D41D-4E0C-9E5E-37F477967845}" type="pres">
      <dgm:prSet presAssocID="{2E064816-A002-4D5B-A342-4F433B1621AC}" presName="level3hierChild" presStyleCnt="0"/>
      <dgm:spPr/>
    </dgm:pt>
  </dgm:ptLst>
  <dgm:cxnLst>
    <dgm:cxn modelId="{4708462F-F425-4822-8348-E0D13022AC58}" type="presOf" srcId="{E79788EC-AAFF-4C4B-8B72-59CF94207CC1}" destId="{A1EE1DB4-2338-4B7D-A6AB-D75BD35CB5B7}" srcOrd="1" destOrd="0" presId="urn:microsoft.com/office/officeart/2008/layout/HorizontalMultiLevelHierarchy"/>
    <dgm:cxn modelId="{AF98F5D9-0DE0-40C9-BEA2-0352E30EAD87}" type="presOf" srcId="{FE2F7CCD-FAEE-4FD2-9CB6-801F3DC5AED6}" destId="{11A3CE82-D15A-48AC-B6B6-0DCA47534491}" srcOrd="0" destOrd="0" presId="urn:microsoft.com/office/officeart/2008/layout/HorizontalMultiLevelHierarchy"/>
    <dgm:cxn modelId="{62E59CEE-617E-4E9C-BAAC-CE69F479367E}" type="presOf" srcId="{F413251E-467A-4F3D-A708-89A49D69A906}" destId="{BEF2DF46-BE2D-42BB-B7EB-65E42428D56B}" srcOrd="0" destOrd="0" presId="urn:microsoft.com/office/officeart/2008/layout/HorizontalMultiLevelHierarchy"/>
    <dgm:cxn modelId="{0990BAFD-707F-408B-AF50-E6554EBC3D0C}" type="presOf" srcId="{41680741-938B-461B-8A95-79431150A653}" destId="{2C621ABA-1CF0-434A-8A3E-1B1DDF422960}" srcOrd="1" destOrd="0" presId="urn:microsoft.com/office/officeart/2008/layout/HorizontalMultiLevelHierarchy"/>
    <dgm:cxn modelId="{9DDC60D1-CA44-4AB0-A77F-7F6B7584F789}" srcId="{FE2F7CCD-FAEE-4FD2-9CB6-801F3DC5AED6}" destId="{86759ED5-859E-4BB0-9D1C-F54155BFFE7E}" srcOrd="1" destOrd="0" parTransId="{0D1E2644-5611-421E-8C5D-1F9CE44F3A2D}" sibTransId="{A130015C-34AC-4CB5-AE37-6EAF96F64AD3}"/>
    <dgm:cxn modelId="{50F662F4-306E-440C-9FCF-BB3221325D4B}" type="presOf" srcId="{7BC34511-A515-4805-9A48-15A8CDAFC2CE}" destId="{8BB218F1-CC29-4DD1-8A4D-59B12B3365B6}" srcOrd="1" destOrd="0" presId="urn:microsoft.com/office/officeart/2008/layout/HorizontalMultiLevelHierarchy"/>
    <dgm:cxn modelId="{3CBD845E-62DD-4023-AA29-636C40C5429F}" type="presOf" srcId="{E79788EC-AAFF-4C4B-8B72-59CF94207CC1}" destId="{6D6708AB-A4DF-46B5-992C-BFD79B98EA29}" srcOrd="0" destOrd="0" presId="urn:microsoft.com/office/officeart/2008/layout/HorizontalMultiLevelHierarchy"/>
    <dgm:cxn modelId="{C7DE4DF4-4799-46D0-B37B-FA86F238B55B}" srcId="{FE2F7CCD-FAEE-4FD2-9CB6-801F3DC5AED6}" destId="{32C26B9D-29C4-4866-8706-33B2C045AD46}" srcOrd="2" destOrd="0" parTransId="{7AE3E453-7FF1-4C8D-8284-212702C70C63}" sibTransId="{305A8130-B224-413E-96F1-DD8E5CEF4165}"/>
    <dgm:cxn modelId="{548B330C-05DE-4F94-94E7-735D9F266024}" type="presOf" srcId="{86759ED5-859E-4BB0-9D1C-F54155BFFE7E}" destId="{1D40AD8A-3593-49C8-B4AC-3A50B3586FF7}" srcOrd="0" destOrd="0" presId="urn:microsoft.com/office/officeart/2008/layout/HorizontalMultiLevelHierarchy"/>
    <dgm:cxn modelId="{4C47ACD3-5B9F-42AE-AD15-D1A573D7357C}" type="presOf" srcId="{FE9CE1DF-8CAF-470C-93F7-4F35FAE17FA3}" destId="{8B7052FE-64AC-4992-B616-FA79BEC332F3}" srcOrd="1" destOrd="0" presId="urn:microsoft.com/office/officeart/2008/layout/HorizontalMultiLevelHierarchy"/>
    <dgm:cxn modelId="{D223E1A7-52B6-4356-A5DD-D30D8AD08244}" srcId="{FE2F7CCD-FAEE-4FD2-9CB6-801F3DC5AED6}" destId="{1A7E6050-444A-4710-B099-36C6F30D308D}" srcOrd="0" destOrd="0" parTransId="{0ADB451B-3903-4D8B-B8CF-66B82A8C02C8}" sibTransId="{22BF3279-E70D-4664-B973-305240BB2D5D}"/>
    <dgm:cxn modelId="{F8890D3F-7A90-490C-BBD4-7DFBA8E19B9A}" type="presOf" srcId="{7D32D2A9-B9D1-499D-82E5-C9A02D0A2D78}" destId="{F4245A8C-E0DE-4057-997B-5778BD07D709}" srcOrd="1" destOrd="0" presId="urn:microsoft.com/office/officeart/2008/layout/HorizontalMultiLevelHierarchy"/>
    <dgm:cxn modelId="{8EF91BF7-7A6B-42B4-9B56-ECEF571DDDAA}" type="presOf" srcId="{0D1E2644-5611-421E-8C5D-1F9CE44F3A2D}" destId="{CC6F55E5-6EE0-45D8-858D-DE17052F6905}" srcOrd="1" destOrd="0" presId="urn:microsoft.com/office/officeart/2008/layout/HorizontalMultiLevelHierarchy"/>
    <dgm:cxn modelId="{6CD91D08-FBCF-468D-846C-C009B856BF26}" srcId="{DA3BDAE3-8D67-4751-85D2-3552A80684A6}" destId="{60EFB2FE-8861-440B-9F36-91C5A386DCCD}" srcOrd="0" destOrd="0" parTransId="{1BB0F0DF-9E4F-4165-9D88-351E4E9B7BD0}" sibTransId="{FC96A939-1B53-462D-A0BE-7D16012A1E06}"/>
    <dgm:cxn modelId="{22F9B233-6DE1-4549-94E3-4F9328C9AD1A}" type="presOf" srcId="{7AE3E453-7FF1-4C8D-8284-212702C70C63}" destId="{537C16E6-BAF3-4ED8-9A2C-ABB2DAD46839}" srcOrd="0" destOrd="0" presId="urn:microsoft.com/office/officeart/2008/layout/HorizontalMultiLevelHierarchy"/>
    <dgm:cxn modelId="{2D7FCB9F-8FDC-4F32-8209-EE920F36F721}" type="presOf" srcId="{581E11B5-8AB3-426B-985C-EB9E517E9F32}" destId="{1DBBCB58-DC18-401D-B5D2-04B2CD2008B7}" srcOrd="0" destOrd="0" presId="urn:microsoft.com/office/officeart/2008/layout/HorizontalMultiLevelHierarchy"/>
    <dgm:cxn modelId="{52585827-581B-4835-830E-F0899CF716B5}" type="presOf" srcId="{49BE1423-AD9B-4434-9344-DFC5A178A43D}" destId="{B1AD6B33-0F03-474F-B125-06EAB32324A6}" srcOrd="0" destOrd="0" presId="urn:microsoft.com/office/officeart/2008/layout/HorizontalMultiLevelHierarchy"/>
    <dgm:cxn modelId="{AA852CAB-5E46-4645-888A-42761349FD05}" type="presOf" srcId="{7AE3E453-7FF1-4C8D-8284-212702C70C63}" destId="{F80C2D3D-2936-45E3-9FAD-57E07B2C7445}" srcOrd="1" destOrd="0" presId="urn:microsoft.com/office/officeart/2008/layout/HorizontalMultiLevelHierarchy"/>
    <dgm:cxn modelId="{A2F6A09C-86A2-44D6-A7FC-82F51CCE1C6F}" srcId="{22225436-665D-40F0-BDF5-5153B9919BCA}" destId="{581E11B5-8AB3-426B-985C-EB9E517E9F32}" srcOrd="0" destOrd="0" parTransId="{41680741-938B-461B-8A95-79431150A653}" sibTransId="{D19F0B6D-2B82-4E9B-BCBE-0935F2C54000}"/>
    <dgm:cxn modelId="{1D554F20-313E-4145-9698-9E8639F77A65}" type="presOf" srcId="{7BC34511-A515-4805-9A48-15A8CDAFC2CE}" destId="{52512EB2-F89B-4EDB-9000-8D19EA109103}" srcOrd="0" destOrd="0" presId="urn:microsoft.com/office/officeart/2008/layout/HorizontalMultiLevelHierarchy"/>
    <dgm:cxn modelId="{81763BD7-899C-4871-BF0F-0CABDF5EE794}" type="presOf" srcId="{41680741-938B-461B-8A95-79431150A653}" destId="{E7F17127-7DAC-4739-8F88-8F2141428387}" srcOrd="0" destOrd="0" presId="urn:microsoft.com/office/officeart/2008/layout/HorizontalMultiLevelHierarchy"/>
    <dgm:cxn modelId="{FCA702DD-61C8-4679-87E3-BCB1FF136376}" type="presOf" srcId="{0D1E2644-5611-421E-8C5D-1F9CE44F3A2D}" destId="{952C53E7-BBBC-4973-AB46-DD5F7D7C727A}" srcOrd="0" destOrd="0" presId="urn:microsoft.com/office/officeart/2008/layout/HorizontalMultiLevelHierarchy"/>
    <dgm:cxn modelId="{CCE94746-E311-40B2-ADA9-C5074C04BA66}" type="presOf" srcId="{22225436-665D-40F0-BDF5-5153B9919BCA}" destId="{C1929482-0324-45CC-BCB1-F792A9DBA90E}" srcOrd="0" destOrd="0" presId="urn:microsoft.com/office/officeart/2008/layout/HorizontalMultiLevelHierarchy"/>
    <dgm:cxn modelId="{3E3BC364-8279-431D-A513-037113778B62}" type="presOf" srcId="{1A7E6050-444A-4710-B099-36C6F30D308D}" destId="{4AC9E062-44CD-4C35-BBDB-B444044A97C9}" srcOrd="0" destOrd="0" presId="urn:microsoft.com/office/officeart/2008/layout/HorizontalMultiLevelHierarchy"/>
    <dgm:cxn modelId="{6B430BBE-3B65-44D1-98AC-3AD2D3D60C85}" srcId="{22225436-665D-40F0-BDF5-5153B9919BCA}" destId="{79B924D6-85B0-4BF0-9458-D97D1A80E721}" srcOrd="1" destOrd="0" parTransId="{FE9CE1DF-8CAF-470C-93F7-4F35FAE17FA3}" sibTransId="{6A3838D5-8764-47BC-9378-EBBF74CD75E9}"/>
    <dgm:cxn modelId="{798FA4DB-0EE3-44B1-9BA9-45AC65FDF576}" type="presOf" srcId="{0ADB451B-3903-4D8B-B8CF-66B82A8C02C8}" destId="{416AA55F-11C1-4E7F-82FA-29CB53179383}" srcOrd="1" destOrd="0" presId="urn:microsoft.com/office/officeart/2008/layout/HorizontalMultiLevelHierarchy"/>
    <dgm:cxn modelId="{0A24D31A-190B-45C1-842E-90A5DBFFFD9C}" type="presOf" srcId="{0ADB451B-3903-4D8B-B8CF-66B82A8C02C8}" destId="{6FF2DF22-DCB6-44BB-991A-F43DE78534B2}" srcOrd="0" destOrd="0" presId="urn:microsoft.com/office/officeart/2008/layout/HorizontalMultiLevelHierarchy"/>
    <dgm:cxn modelId="{32EA2636-7D33-4025-961C-3B623DAC6B57}" srcId="{60EFB2FE-8861-440B-9F36-91C5A386DCCD}" destId="{22225436-665D-40F0-BDF5-5153B9919BCA}" srcOrd="0" destOrd="0" parTransId="{7BC34511-A515-4805-9A48-15A8CDAFC2CE}" sibTransId="{A22807CE-B838-4AB4-BE1A-711E246B8EB0}"/>
    <dgm:cxn modelId="{EE1AEE54-1AB6-4AB3-B622-C6767C6EE26F}" type="presOf" srcId="{2E064816-A002-4D5B-A342-4F433B1621AC}" destId="{DCFB9912-CABB-4841-BBB6-3D36466A4AEE}" srcOrd="0" destOrd="0" presId="urn:microsoft.com/office/officeart/2008/layout/HorizontalMultiLevelHierarchy"/>
    <dgm:cxn modelId="{5CAC95C2-CA4F-4906-B6A6-5609E7E36F6D}" type="presOf" srcId="{F413251E-467A-4F3D-A708-89A49D69A906}" destId="{9F53F457-940D-43DB-83DA-2685AEA11D83}" srcOrd="1" destOrd="0" presId="urn:microsoft.com/office/officeart/2008/layout/HorizontalMultiLevelHierarchy"/>
    <dgm:cxn modelId="{68BE9FEC-39A9-4A74-8959-19362FAAC682}" type="presOf" srcId="{DA3BDAE3-8D67-4751-85D2-3552A80684A6}" destId="{6B8EB616-FA51-4C91-84F5-F794174228F0}" srcOrd="0" destOrd="0" presId="urn:microsoft.com/office/officeart/2008/layout/HorizontalMultiLevelHierarchy"/>
    <dgm:cxn modelId="{D110E725-8456-41C1-AEB6-3D329F9D9694}" type="presOf" srcId="{60EFB2FE-8861-440B-9F36-91C5A386DCCD}" destId="{BCC26B66-3659-4AD6-9EA4-B35BC617CA3D}" srcOrd="0" destOrd="0" presId="urn:microsoft.com/office/officeart/2008/layout/HorizontalMultiLevelHierarchy"/>
    <dgm:cxn modelId="{45EEEB9E-78AA-4B70-9853-331876E426C8}" type="presOf" srcId="{32C26B9D-29C4-4866-8706-33B2C045AD46}" destId="{D07E422E-DFBD-438E-BA6E-0AE430443565}" srcOrd="0" destOrd="0" presId="urn:microsoft.com/office/officeart/2008/layout/HorizontalMultiLevelHierarchy"/>
    <dgm:cxn modelId="{45CA0BD2-0BEA-4CD1-9D51-69D5670460D7}" type="presOf" srcId="{79B924D6-85B0-4BF0-9458-D97D1A80E721}" destId="{87F453B6-DA1E-4CF1-AA91-612B83945F80}" srcOrd="0" destOrd="0" presId="urn:microsoft.com/office/officeart/2008/layout/HorizontalMultiLevelHierarchy"/>
    <dgm:cxn modelId="{8FA11610-827B-4662-BC5C-A55731487CB4}" srcId="{60EFB2FE-8861-440B-9F36-91C5A386DCCD}" destId="{FE2F7CCD-FAEE-4FD2-9CB6-801F3DC5AED6}" srcOrd="1" destOrd="0" parTransId="{7D32D2A9-B9D1-499D-82E5-C9A02D0A2D78}" sibTransId="{6AFD88A8-8CA4-4E68-967E-27CF80B6FF1F}"/>
    <dgm:cxn modelId="{830D0B8E-A521-4E92-9303-9A9FF6D14826}" srcId="{FE2F7CCD-FAEE-4FD2-9CB6-801F3DC5AED6}" destId="{2E064816-A002-4D5B-A342-4F433B1621AC}" srcOrd="3" destOrd="0" parTransId="{E79788EC-AAFF-4C4B-8B72-59CF94207CC1}" sibTransId="{97D4D70C-1B47-4B76-BD35-29A0FDEED274}"/>
    <dgm:cxn modelId="{0294A30D-C132-4C99-9310-67F7576DE931}" type="presOf" srcId="{FE9CE1DF-8CAF-470C-93F7-4F35FAE17FA3}" destId="{42878992-07DD-496B-B564-A349A4CC845B}" srcOrd="0" destOrd="0" presId="urn:microsoft.com/office/officeart/2008/layout/HorizontalMultiLevelHierarchy"/>
    <dgm:cxn modelId="{B753661A-F603-4EB2-9459-8B3BC705F03E}" srcId="{22225436-665D-40F0-BDF5-5153B9919BCA}" destId="{49BE1423-AD9B-4434-9344-DFC5A178A43D}" srcOrd="2" destOrd="0" parTransId="{F413251E-467A-4F3D-A708-89A49D69A906}" sibTransId="{0CAB175F-04D0-47B0-AFA5-D56744512CDD}"/>
    <dgm:cxn modelId="{2AC0F8D6-84F9-4BA6-B7C6-BC528B727B03}" type="presOf" srcId="{7D32D2A9-B9D1-499D-82E5-C9A02D0A2D78}" destId="{B78814D4-A516-4242-8665-D2E74DCDA169}" srcOrd="0" destOrd="0" presId="urn:microsoft.com/office/officeart/2008/layout/HorizontalMultiLevelHierarchy"/>
    <dgm:cxn modelId="{44B7C334-A818-43CE-9D73-8ED607FEA96B}" type="presParOf" srcId="{6B8EB616-FA51-4C91-84F5-F794174228F0}" destId="{20799399-81F3-4EFD-A642-C5F07D963F8D}" srcOrd="0" destOrd="0" presId="urn:microsoft.com/office/officeart/2008/layout/HorizontalMultiLevelHierarchy"/>
    <dgm:cxn modelId="{4948B46A-7AA3-4A96-86D4-5440372366DE}" type="presParOf" srcId="{20799399-81F3-4EFD-A642-C5F07D963F8D}" destId="{BCC26B66-3659-4AD6-9EA4-B35BC617CA3D}" srcOrd="0" destOrd="0" presId="urn:microsoft.com/office/officeart/2008/layout/HorizontalMultiLevelHierarchy"/>
    <dgm:cxn modelId="{3070D68A-F4B3-4B8F-8291-CFF534E07FD0}" type="presParOf" srcId="{20799399-81F3-4EFD-A642-C5F07D963F8D}" destId="{C240E6AB-07F1-4DC6-A77D-65F00F3B0FD1}" srcOrd="1" destOrd="0" presId="urn:microsoft.com/office/officeart/2008/layout/HorizontalMultiLevelHierarchy"/>
    <dgm:cxn modelId="{B2E2EC0B-225A-4C89-92A0-3B073AFBC3EC}" type="presParOf" srcId="{C240E6AB-07F1-4DC6-A77D-65F00F3B0FD1}" destId="{52512EB2-F89B-4EDB-9000-8D19EA109103}" srcOrd="0" destOrd="0" presId="urn:microsoft.com/office/officeart/2008/layout/HorizontalMultiLevelHierarchy"/>
    <dgm:cxn modelId="{25E2E7AC-095F-4371-A23C-B44697564AAA}" type="presParOf" srcId="{52512EB2-F89B-4EDB-9000-8D19EA109103}" destId="{8BB218F1-CC29-4DD1-8A4D-59B12B3365B6}" srcOrd="0" destOrd="0" presId="urn:microsoft.com/office/officeart/2008/layout/HorizontalMultiLevelHierarchy"/>
    <dgm:cxn modelId="{AE6879F7-A31E-49ED-99EF-DFD59AB3A1D1}" type="presParOf" srcId="{C240E6AB-07F1-4DC6-A77D-65F00F3B0FD1}" destId="{E94DD7F1-64C5-49C6-9FF9-98265617760E}" srcOrd="1" destOrd="0" presId="urn:microsoft.com/office/officeart/2008/layout/HorizontalMultiLevelHierarchy"/>
    <dgm:cxn modelId="{69C458B6-5FBE-49ED-BED2-A0AD7D43819B}" type="presParOf" srcId="{E94DD7F1-64C5-49C6-9FF9-98265617760E}" destId="{C1929482-0324-45CC-BCB1-F792A9DBA90E}" srcOrd="0" destOrd="0" presId="urn:microsoft.com/office/officeart/2008/layout/HorizontalMultiLevelHierarchy"/>
    <dgm:cxn modelId="{9F3B7C4E-812F-4750-8700-2055C035B5F2}" type="presParOf" srcId="{E94DD7F1-64C5-49C6-9FF9-98265617760E}" destId="{C5DEF02E-152E-41D2-8001-2E32D24215DE}" srcOrd="1" destOrd="0" presId="urn:microsoft.com/office/officeart/2008/layout/HorizontalMultiLevelHierarchy"/>
    <dgm:cxn modelId="{C6D46031-10C9-42BA-91EA-370AFD6FABAF}" type="presParOf" srcId="{C5DEF02E-152E-41D2-8001-2E32D24215DE}" destId="{E7F17127-7DAC-4739-8F88-8F2141428387}" srcOrd="0" destOrd="0" presId="urn:microsoft.com/office/officeart/2008/layout/HorizontalMultiLevelHierarchy"/>
    <dgm:cxn modelId="{4DC1ECA1-07B6-4A75-A7A0-3EA151CED323}" type="presParOf" srcId="{E7F17127-7DAC-4739-8F88-8F2141428387}" destId="{2C621ABA-1CF0-434A-8A3E-1B1DDF422960}" srcOrd="0" destOrd="0" presId="urn:microsoft.com/office/officeart/2008/layout/HorizontalMultiLevelHierarchy"/>
    <dgm:cxn modelId="{753CAF62-E69F-4F23-ADE5-DBEAA8D72C83}" type="presParOf" srcId="{C5DEF02E-152E-41D2-8001-2E32D24215DE}" destId="{31E1FE06-D5BF-42D3-B2FB-2C399114ED01}" srcOrd="1" destOrd="0" presId="urn:microsoft.com/office/officeart/2008/layout/HorizontalMultiLevelHierarchy"/>
    <dgm:cxn modelId="{45C778A0-7DEA-4B8E-83AD-A84DE1216888}" type="presParOf" srcId="{31E1FE06-D5BF-42D3-B2FB-2C399114ED01}" destId="{1DBBCB58-DC18-401D-B5D2-04B2CD2008B7}" srcOrd="0" destOrd="0" presId="urn:microsoft.com/office/officeart/2008/layout/HorizontalMultiLevelHierarchy"/>
    <dgm:cxn modelId="{A38FD1F6-043F-4B01-8038-7C7626297CFF}" type="presParOf" srcId="{31E1FE06-D5BF-42D3-B2FB-2C399114ED01}" destId="{5F167109-A022-4DBE-B3D0-29B108C3E3D2}" srcOrd="1" destOrd="0" presId="urn:microsoft.com/office/officeart/2008/layout/HorizontalMultiLevelHierarchy"/>
    <dgm:cxn modelId="{D79BEDC1-7A3F-4A01-9808-BF7727DFC8AB}" type="presParOf" srcId="{C5DEF02E-152E-41D2-8001-2E32D24215DE}" destId="{42878992-07DD-496B-B564-A349A4CC845B}" srcOrd="2" destOrd="0" presId="urn:microsoft.com/office/officeart/2008/layout/HorizontalMultiLevelHierarchy"/>
    <dgm:cxn modelId="{C7BFB132-506A-41C4-916E-0165ADB2AA06}" type="presParOf" srcId="{42878992-07DD-496B-B564-A349A4CC845B}" destId="{8B7052FE-64AC-4992-B616-FA79BEC332F3}" srcOrd="0" destOrd="0" presId="urn:microsoft.com/office/officeart/2008/layout/HorizontalMultiLevelHierarchy"/>
    <dgm:cxn modelId="{0DCA72EE-68CD-4AA8-8A05-BF04592109ED}" type="presParOf" srcId="{C5DEF02E-152E-41D2-8001-2E32D24215DE}" destId="{6DEDC484-9181-409C-B5CF-1C23EE762F6D}" srcOrd="3" destOrd="0" presId="urn:microsoft.com/office/officeart/2008/layout/HorizontalMultiLevelHierarchy"/>
    <dgm:cxn modelId="{B9B2E6EB-1BF5-4500-A931-A787201554EE}" type="presParOf" srcId="{6DEDC484-9181-409C-B5CF-1C23EE762F6D}" destId="{87F453B6-DA1E-4CF1-AA91-612B83945F80}" srcOrd="0" destOrd="0" presId="urn:microsoft.com/office/officeart/2008/layout/HorizontalMultiLevelHierarchy"/>
    <dgm:cxn modelId="{9D8BA85E-46C2-4973-AE59-45215C678C7E}" type="presParOf" srcId="{6DEDC484-9181-409C-B5CF-1C23EE762F6D}" destId="{84173388-61BB-4E50-A4D0-F7D566202D2A}" srcOrd="1" destOrd="0" presId="urn:microsoft.com/office/officeart/2008/layout/HorizontalMultiLevelHierarchy"/>
    <dgm:cxn modelId="{00D6CD37-0C8B-4B9E-95FC-C56FD0F9A122}" type="presParOf" srcId="{C5DEF02E-152E-41D2-8001-2E32D24215DE}" destId="{BEF2DF46-BE2D-42BB-B7EB-65E42428D56B}" srcOrd="4" destOrd="0" presId="urn:microsoft.com/office/officeart/2008/layout/HorizontalMultiLevelHierarchy"/>
    <dgm:cxn modelId="{6DECD2FD-C95F-4F31-A8DE-0CF994FA1A11}" type="presParOf" srcId="{BEF2DF46-BE2D-42BB-B7EB-65E42428D56B}" destId="{9F53F457-940D-43DB-83DA-2685AEA11D83}" srcOrd="0" destOrd="0" presId="urn:microsoft.com/office/officeart/2008/layout/HorizontalMultiLevelHierarchy"/>
    <dgm:cxn modelId="{7E6336F2-0CB1-4951-B79E-A79BBB388447}" type="presParOf" srcId="{C5DEF02E-152E-41D2-8001-2E32D24215DE}" destId="{1E298E8B-8F9D-491B-B81D-76DBE4A46447}" srcOrd="5" destOrd="0" presId="urn:microsoft.com/office/officeart/2008/layout/HorizontalMultiLevelHierarchy"/>
    <dgm:cxn modelId="{2E72B5F9-DD39-4248-924F-6A21DB4E104C}" type="presParOf" srcId="{1E298E8B-8F9D-491B-B81D-76DBE4A46447}" destId="{B1AD6B33-0F03-474F-B125-06EAB32324A6}" srcOrd="0" destOrd="0" presId="urn:microsoft.com/office/officeart/2008/layout/HorizontalMultiLevelHierarchy"/>
    <dgm:cxn modelId="{D3EF86BF-CE1E-4FBB-B96D-642886B66514}" type="presParOf" srcId="{1E298E8B-8F9D-491B-B81D-76DBE4A46447}" destId="{F30441F2-39AE-45B9-B85D-364841C4B3C5}" srcOrd="1" destOrd="0" presId="urn:microsoft.com/office/officeart/2008/layout/HorizontalMultiLevelHierarchy"/>
    <dgm:cxn modelId="{257D887D-7554-44AE-AEDE-11869925587C}" type="presParOf" srcId="{C240E6AB-07F1-4DC6-A77D-65F00F3B0FD1}" destId="{B78814D4-A516-4242-8665-D2E74DCDA169}" srcOrd="2" destOrd="0" presId="urn:microsoft.com/office/officeart/2008/layout/HorizontalMultiLevelHierarchy"/>
    <dgm:cxn modelId="{73BFF809-228C-400A-8331-F475F5548F36}" type="presParOf" srcId="{B78814D4-A516-4242-8665-D2E74DCDA169}" destId="{F4245A8C-E0DE-4057-997B-5778BD07D709}" srcOrd="0" destOrd="0" presId="urn:microsoft.com/office/officeart/2008/layout/HorizontalMultiLevelHierarchy"/>
    <dgm:cxn modelId="{B0E6C073-D912-4A08-BF10-A7929DC1019F}" type="presParOf" srcId="{C240E6AB-07F1-4DC6-A77D-65F00F3B0FD1}" destId="{F1E93CA8-C887-4D33-A497-6C1B40143701}" srcOrd="3" destOrd="0" presId="urn:microsoft.com/office/officeart/2008/layout/HorizontalMultiLevelHierarchy"/>
    <dgm:cxn modelId="{59381F1C-372C-4837-BE0F-C745E6ED2D23}" type="presParOf" srcId="{F1E93CA8-C887-4D33-A497-6C1B40143701}" destId="{11A3CE82-D15A-48AC-B6B6-0DCA47534491}" srcOrd="0" destOrd="0" presId="urn:microsoft.com/office/officeart/2008/layout/HorizontalMultiLevelHierarchy"/>
    <dgm:cxn modelId="{9D0549D5-7F30-4E96-91E8-5B603DE492E7}" type="presParOf" srcId="{F1E93CA8-C887-4D33-A497-6C1B40143701}" destId="{177A8E68-48C3-4576-87A5-C0278794A86D}" srcOrd="1" destOrd="0" presId="urn:microsoft.com/office/officeart/2008/layout/HorizontalMultiLevelHierarchy"/>
    <dgm:cxn modelId="{CB6F2933-5009-411D-83FD-0F21829C04D2}" type="presParOf" srcId="{177A8E68-48C3-4576-87A5-C0278794A86D}" destId="{6FF2DF22-DCB6-44BB-991A-F43DE78534B2}" srcOrd="0" destOrd="0" presId="urn:microsoft.com/office/officeart/2008/layout/HorizontalMultiLevelHierarchy"/>
    <dgm:cxn modelId="{0C49EDD4-304D-4403-A0C2-4AE68D9C2A55}" type="presParOf" srcId="{6FF2DF22-DCB6-44BB-991A-F43DE78534B2}" destId="{416AA55F-11C1-4E7F-82FA-29CB53179383}" srcOrd="0" destOrd="0" presId="urn:microsoft.com/office/officeart/2008/layout/HorizontalMultiLevelHierarchy"/>
    <dgm:cxn modelId="{2FE688F5-936A-42D4-9B90-AA68C9F2B618}" type="presParOf" srcId="{177A8E68-48C3-4576-87A5-C0278794A86D}" destId="{0D96510C-0E40-401A-A1AE-01912F0B865F}" srcOrd="1" destOrd="0" presId="urn:microsoft.com/office/officeart/2008/layout/HorizontalMultiLevelHierarchy"/>
    <dgm:cxn modelId="{4745397C-0E93-4DB6-8B24-A2038C306552}" type="presParOf" srcId="{0D96510C-0E40-401A-A1AE-01912F0B865F}" destId="{4AC9E062-44CD-4C35-BBDB-B444044A97C9}" srcOrd="0" destOrd="0" presId="urn:microsoft.com/office/officeart/2008/layout/HorizontalMultiLevelHierarchy"/>
    <dgm:cxn modelId="{B261AAD2-857B-4190-8A3B-69FA548CADFA}" type="presParOf" srcId="{0D96510C-0E40-401A-A1AE-01912F0B865F}" destId="{5EFFD0F7-A98E-4307-8A06-CBB3B93ABAC5}" srcOrd="1" destOrd="0" presId="urn:microsoft.com/office/officeart/2008/layout/HorizontalMultiLevelHierarchy"/>
    <dgm:cxn modelId="{1CEDBEA6-28CB-409B-83C8-A749CA3B9134}" type="presParOf" srcId="{177A8E68-48C3-4576-87A5-C0278794A86D}" destId="{952C53E7-BBBC-4973-AB46-DD5F7D7C727A}" srcOrd="2" destOrd="0" presId="urn:microsoft.com/office/officeart/2008/layout/HorizontalMultiLevelHierarchy"/>
    <dgm:cxn modelId="{873C2307-B6B1-42A9-93B3-D235D2C0F56E}" type="presParOf" srcId="{952C53E7-BBBC-4973-AB46-DD5F7D7C727A}" destId="{CC6F55E5-6EE0-45D8-858D-DE17052F6905}" srcOrd="0" destOrd="0" presId="urn:microsoft.com/office/officeart/2008/layout/HorizontalMultiLevelHierarchy"/>
    <dgm:cxn modelId="{C2F82AD0-9F8D-4CA0-8ADA-E39B5762D04E}" type="presParOf" srcId="{177A8E68-48C3-4576-87A5-C0278794A86D}" destId="{8620140B-46E2-4273-BA25-1DF382D92F16}" srcOrd="3" destOrd="0" presId="urn:microsoft.com/office/officeart/2008/layout/HorizontalMultiLevelHierarchy"/>
    <dgm:cxn modelId="{28EBEA1D-7062-4BE4-83E3-100F30998ABF}" type="presParOf" srcId="{8620140B-46E2-4273-BA25-1DF382D92F16}" destId="{1D40AD8A-3593-49C8-B4AC-3A50B3586FF7}" srcOrd="0" destOrd="0" presId="urn:microsoft.com/office/officeart/2008/layout/HorizontalMultiLevelHierarchy"/>
    <dgm:cxn modelId="{04A81F66-0E1F-4727-9B7D-F56DF7C16C14}" type="presParOf" srcId="{8620140B-46E2-4273-BA25-1DF382D92F16}" destId="{0CFDBB16-72AD-45A1-9539-7848BB89C7C5}" srcOrd="1" destOrd="0" presId="urn:microsoft.com/office/officeart/2008/layout/HorizontalMultiLevelHierarchy"/>
    <dgm:cxn modelId="{16C20C1C-92B2-408C-8529-B4DCB04E2D6D}" type="presParOf" srcId="{177A8E68-48C3-4576-87A5-C0278794A86D}" destId="{537C16E6-BAF3-4ED8-9A2C-ABB2DAD46839}" srcOrd="4" destOrd="0" presId="urn:microsoft.com/office/officeart/2008/layout/HorizontalMultiLevelHierarchy"/>
    <dgm:cxn modelId="{544BEFA2-7F69-4EA0-80AB-9F321DF62487}" type="presParOf" srcId="{537C16E6-BAF3-4ED8-9A2C-ABB2DAD46839}" destId="{F80C2D3D-2936-45E3-9FAD-57E07B2C7445}" srcOrd="0" destOrd="0" presId="urn:microsoft.com/office/officeart/2008/layout/HorizontalMultiLevelHierarchy"/>
    <dgm:cxn modelId="{A61737F1-DB95-4F42-893E-3A490F215E4D}" type="presParOf" srcId="{177A8E68-48C3-4576-87A5-C0278794A86D}" destId="{04C3BE9F-A7EB-40E1-BC97-E405919BBE4F}" srcOrd="5" destOrd="0" presId="urn:microsoft.com/office/officeart/2008/layout/HorizontalMultiLevelHierarchy"/>
    <dgm:cxn modelId="{AE252202-CB9D-4BC1-8D83-8D4C74F74190}" type="presParOf" srcId="{04C3BE9F-A7EB-40E1-BC97-E405919BBE4F}" destId="{D07E422E-DFBD-438E-BA6E-0AE430443565}" srcOrd="0" destOrd="0" presId="urn:microsoft.com/office/officeart/2008/layout/HorizontalMultiLevelHierarchy"/>
    <dgm:cxn modelId="{76CBD242-5DBC-4D96-9806-6ADA4A68C692}" type="presParOf" srcId="{04C3BE9F-A7EB-40E1-BC97-E405919BBE4F}" destId="{EE2F4BDB-1B76-477B-A6A0-23A412323EA0}" srcOrd="1" destOrd="0" presId="urn:microsoft.com/office/officeart/2008/layout/HorizontalMultiLevelHierarchy"/>
    <dgm:cxn modelId="{31BA67F9-5500-4A86-BEE9-208ADB941F16}" type="presParOf" srcId="{177A8E68-48C3-4576-87A5-C0278794A86D}" destId="{6D6708AB-A4DF-46B5-992C-BFD79B98EA29}" srcOrd="6" destOrd="0" presId="urn:microsoft.com/office/officeart/2008/layout/HorizontalMultiLevelHierarchy"/>
    <dgm:cxn modelId="{7C76F149-6ED1-47DE-A05B-9D69FB5A209E}" type="presParOf" srcId="{6D6708AB-A4DF-46B5-992C-BFD79B98EA29}" destId="{A1EE1DB4-2338-4B7D-A6AB-D75BD35CB5B7}" srcOrd="0" destOrd="0" presId="urn:microsoft.com/office/officeart/2008/layout/HorizontalMultiLevelHierarchy"/>
    <dgm:cxn modelId="{04931535-9E1F-40B1-B809-6CB0B172E0B0}" type="presParOf" srcId="{177A8E68-48C3-4576-87A5-C0278794A86D}" destId="{9DABCB3B-B9CE-47DF-956D-58E3ACF7CCDC}" srcOrd="7" destOrd="0" presId="urn:microsoft.com/office/officeart/2008/layout/HorizontalMultiLevelHierarchy"/>
    <dgm:cxn modelId="{9848D484-1635-4485-A40B-2ED163529280}" type="presParOf" srcId="{9DABCB3B-B9CE-47DF-956D-58E3ACF7CCDC}" destId="{DCFB9912-CABB-4841-BBB6-3D36466A4AEE}" srcOrd="0" destOrd="0" presId="urn:microsoft.com/office/officeart/2008/layout/HorizontalMultiLevelHierarchy"/>
    <dgm:cxn modelId="{CF3C455C-4FB0-49AC-BCA4-EA1CCD319AEC}" type="presParOf" srcId="{9DABCB3B-B9CE-47DF-956D-58E3ACF7CCDC}" destId="{CDD9C1FF-D41D-4E0C-9E5E-37F47796784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92607" y="-6022"/>
          <a:ext cx="3458916" cy="3458916"/>
        </a:xfrm>
        <a:prstGeom prst="circularArrow">
          <a:avLst>
            <a:gd name="adj1" fmla="val 5274"/>
            <a:gd name="adj2" fmla="val 312630"/>
            <a:gd name="adj3" fmla="val 14360755"/>
            <a:gd name="adj4" fmla="val 17049821"/>
            <a:gd name="adj5" fmla="val 5477"/>
          </a:avLst>
        </a:prstGeom>
        <a:solidFill>
          <a:srgbClr val="9BBB5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1212278" y="567"/>
          <a:ext cx="1219573" cy="60978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ysClr val="window" lastClr="FFFFFF"/>
              </a:solidFill>
              <a:latin typeface="Calibri"/>
              <a:ea typeface="+mn-ea"/>
              <a:cs typeface="+mn-cs"/>
            </a:rPr>
            <a:t>Create</a:t>
          </a:r>
          <a:endParaRPr lang="en-GB" sz="1800" kern="1200" dirty="0">
            <a:solidFill>
              <a:sysClr val="window" lastClr="FFFFFF"/>
            </a:solidFill>
            <a:latin typeface="Calibri"/>
            <a:ea typeface="+mn-ea"/>
            <a:cs typeface="+mn-cs"/>
          </a:endParaRPr>
        </a:p>
      </dsp:txBody>
      <dsp:txXfrm>
        <a:off x="1242045" y="30334"/>
        <a:ext cx="1160039" cy="550252"/>
      </dsp:txXfrm>
    </dsp:sp>
    <dsp:sp modelId="{FBF47795-8134-4B54-AF37-523ED6FDEF9F}">
      <dsp:nvSpPr>
        <dsp:cNvPr id="0" name=""/>
        <dsp:cNvSpPr/>
      </dsp:nvSpPr>
      <dsp:spPr>
        <a:xfrm>
          <a:off x="2431224" y="702588"/>
          <a:ext cx="1219573" cy="60978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ysClr val="window" lastClr="FFFFFF"/>
              </a:solidFill>
              <a:latin typeface="Calibri"/>
              <a:ea typeface="+mn-ea"/>
              <a:cs typeface="+mn-cs"/>
            </a:rPr>
            <a:t>Store</a:t>
          </a:r>
          <a:endParaRPr lang="en-GB" sz="1800" kern="1200" dirty="0">
            <a:solidFill>
              <a:sysClr val="window" lastClr="FFFFFF"/>
            </a:solidFill>
            <a:latin typeface="Calibri"/>
            <a:ea typeface="+mn-ea"/>
            <a:cs typeface="+mn-cs"/>
          </a:endParaRPr>
        </a:p>
      </dsp:txBody>
      <dsp:txXfrm>
        <a:off x="2460991" y="732355"/>
        <a:ext cx="1160039" cy="550252"/>
      </dsp:txXfrm>
    </dsp:sp>
    <dsp:sp modelId="{C45297F9-5019-40F1-BC26-11A696317A55}">
      <dsp:nvSpPr>
        <dsp:cNvPr id="0" name=""/>
        <dsp:cNvSpPr/>
      </dsp:nvSpPr>
      <dsp:spPr>
        <a:xfrm>
          <a:off x="2432015" y="1876589"/>
          <a:ext cx="1219573" cy="60978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ysClr val="window" lastClr="FFFFFF"/>
              </a:solidFill>
              <a:latin typeface="Calibri"/>
              <a:ea typeface="+mn-ea"/>
              <a:cs typeface="+mn-cs"/>
            </a:rPr>
            <a:t>Document</a:t>
          </a:r>
          <a:endParaRPr lang="en-GB" sz="1800" kern="1200" dirty="0">
            <a:solidFill>
              <a:sysClr val="window" lastClr="FFFFFF"/>
            </a:solidFill>
            <a:latin typeface="Calibri"/>
            <a:ea typeface="+mn-ea"/>
            <a:cs typeface="+mn-cs"/>
          </a:endParaRPr>
        </a:p>
      </dsp:txBody>
      <dsp:txXfrm>
        <a:off x="2461782" y="1906356"/>
        <a:ext cx="1160039" cy="550252"/>
      </dsp:txXfrm>
    </dsp:sp>
    <dsp:sp modelId="{62AA2BA5-611F-494C-B1D0-A0921BBFACD9}">
      <dsp:nvSpPr>
        <dsp:cNvPr id="0" name=""/>
        <dsp:cNvSpPr/>
      </dsp:nvSpPr>
      <dsp:spPr>
        <a:xfrm>
          <a:off x="1216007" y="2807405"/>
          <a:ext cx="1219573" cy="60978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ysClr val="window" lastClr="FFFFFF"/>
              </a:solidFill>
              <a:latin typeface="Calibri"/>
              <a:ea typeface="+mn-ea"/>
              <a:cs typeface="+mn-cs"/>
            </a:rPr>
            <a:t>Use</a:t>
          </a:r>
          <a:endParaRPr lang="en-GB" sz="1800" kern="1200" dirty="0">
            <a:solidFill>
              <a:sysClr val="window" lastClr="FFFFFF"/>
            </a:solidFill>
            <a:latin typeface="Calibri"/>
            <a:ea typeface="+mn-ea"/>
            <a:cs typeface="+mn-cs"/>
          </a:endParaRPr>
        </a:p>
      </dsp:txBody>
      <dsp:txXfrm>
        <a:off x="1245774" y="2837172"/>
        <a:ext cx="1160039" cy="550252"/>
      </dsp:txXfrm>
    </dsp:sp>
    <dsp:sp modelId="{E068E2B9-1EF1-481C-B52A-467A3FF42150}">
      <dsp:nvSpPr>
        <dsp:cNvPr id="0" name=""/>
        <dsp:cNvSpPr/>
      </dsp:nvSpPr>
      <dsp:spPr>
        <a:xfrm>
          <a:off x="790" y="2105800"/>
          <a:ext cx="1219573" cy="60978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ysClr val="window" lastClr="FFFFFF"/>
              </a:solidFill>
              <a:latin typeface="Calibri"/>
              <a:ea typeface="+mn-ea"/>
              <a:cs typeface="+mn-cs"/>
            </a:rPr>
            <a:t>Preserve</a:t>
          </a:r>
          <a:endParaRPr lang="en-GB" sz="1800" kern="1200" dirty="0">
            <a:solidFill>
              <a:sysClr val="window" lastClr="FFFFFF"/>
            </a:solidFill>
            <a:latin typeface="Calibri"/>
            <a:ea typeface="+mn-ea"/>
            <a:cs typeface="+mn-cs"/>
          </a:endParaRPr>
        </a:p>
      </dsp:txBody>
      <dsp:txXfrm>
        <a:off x="30557" y="2135567"/>
        <a:ext cx="1160039" cy="550252"/>
      </dsp:txXfrm>
    </dsp:sp>
    <dsp:sp modelId="{4526CD32-D2FE-40FD-89A3-A6382E0D23EE}">
      <dsp:nvSpPr>
        <dsp:cNvPr id="0" name=""/>
        <dsp:cNvSpPr/>
      </dsp:nvSpPr>
      <dsp:spPr>
        <a:xfrm>
          <a:off x="790" y="702588"/>
          <a:ext cx="1219573" cy="609786"/>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ysClr val="window" lastClr="FFFFFF"/>
              </a:solidFill>
              <a:latin typeface="Calibri"/>
              <a:ea typeface="+mn-ea"/>
              <a:cs typeface="+mn-cs"/>
            </a:rPr>
            <a:t>Share</a:t>
          </a:r>
          <a:endParaRPr lang="en-GB" sz="1800" kern="1200" dirty="0">
            <a:solidFill>
              <a:sysClr val="window" lastClr="FFFFFF"/>
            </a:solidFill>
            <a:latin typeface="Calibri"/>
            <a:ea typeface="+mn-ea"/>
            <a:cs typeface="+mn-cs"/>
          </a:endParaRPr>
        </a:p>
      </dsp:txBody>
      <dsp:txXfrm>
        <a:off x="30557" y="732355"/>
        <a:ext cx="1160039" cy="550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708AB-A4DF-46B5-992C-BFD79B98EA29}">
      <dsp:nvSpPr>
        <dsp:cNvPr id="0" name=""/>
        <dsp:cNvSpPr/>
      </dsp:nvSpPr>
      <dsp:spPr>
        <a:xfrm>
          <a:off x="2233411" y="1984559"/>
          <a:ext cx="212537" cy="607481"/>
        </a:xfrm>
        <a:custGeom>
          <a:avLst/>
          <a:gdLst/>
          <a:ahLst/>
          <a:cxnLst/>
          <a:rect l="0" t="0" r="0" b="0"/>
          <a:pathLst>
            <a:path>
              <a:moveTo>
                <a:pt x="0" y="0"/>
              </a:moveTo>
              <a:lnTo>
                <a:pt x="106268" y="0"/>
              </a:lnTo>
              <a:lnTo>
                <a:pt x="106268" y="607481"/>
              </a:lnTo>
              <a:lnTo>
                <a:pt x="212537" y="6074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3590" y="2272209"/>
        <a:ext cx="32179" cy="32179"/>
      </dsp:txXfrm>
    </dsp:sp>
    <dsp:sp modelId="{537C16E6-BAF3-4ED8-9A2C-ABB2DAD46839}">
      <dsp:nvSpPr>
        <dsp:cNvPr id="0" name=""/>
        <dsp:cNvSpPr/>
      </dsp:nvSpPr>
      <dsp:spPr>
        <a:xfrm>
          <a:off x="2233411" y="1984559"/>
          <a:ext cx="212537" cy="202493"/>
        </a:xfrm>
        <a:custGeom>
          <a:avLst/>
          <a:gdLst/>
          <a:ahLst/>
          <a:cxnLst/>
          <a:rect l="0" t="0" r="0" b="0"/>
          <a:pathLst>
            <a:path>
              <a:moveTo>
                <a:pt x="0" y="0"/>
              </a:moveTo>
              <a:lnTo>
                <a:pt x="106268" y="0"/>
              </a:lnTo>
              <a:lnTo>
                <a:pt x="106268" y="202493"/>
              </a:lnTo>
              <a:lnTo>
                <a:pt x="212537" y="202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32341" y="2078466"/>
        <a:ext cx="14677" cy="14677"/>
      </dsp:txXfrm>
    </dsp:sp>
    <dsp:sp modelId="{952C53E7-BBBC-4973-AB46-DD5F7D7C727A}">
      <dsp:nvSpPr>
        <dsp:cNvPr id="0" name=""/>
        <dsp:cNvSpPr/>
      </dsp:nvSpPr>
      <dsp:spPr>
        <a:xfrm>
          <a:off x="2233411" y="1782065"/>
          <a:ext cx="212537" cy="202493"/>
        </a:xfrm>
        <a:custGeom>
          <a:avLst/>
          <a:gdLst/>
          <a:ahLst/>
          <a:cxnLst/>
          <a:rect l="0" t="0" r="0" b="0"/>
          <a:pathLst>
            <a:path>
              <a:moveTo>
                <a:pt x="0" y="202493"/>
              </a:moveTo>
              <a:lnTo>
                <a:pt x="106268" y="202493"/>
              </a:lnTo>
              <a:lnTo>
                <a:pt x="106268" y="0"/>
              </a:lnTo>
              <a:lnTo>
                <a:pt x="21253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32341" y="1875973"/>
        <a:ext cx="14677" cy="14677"/>
      </dsp:txXfrm>
    </dsp:sp>
    <dsp:sp modelId="{6FF2DF22-DCB6-44BB-991A-F43DE78534B2}">
      <dsp:nvSpPr>
        <dsp:cNvPr id="0" name=""/>
        <dsp:cNvSpPr/>
      </dsp:nvSpPr>
      <dsp:spPr>
        <a:xfrm>
          <a:off x="2233411" y="1377078"/>
          <a:ext cx="212537" cy="607481"/>
        </a:xfrm>
        <a:custGeom>
          <a:avLst/>
          <a:gdLst/>
          <a:ahLst/>
          <a:cxnLst/>
          <a:rect l="0" t="0" r="0" b="0"/>
          <a:pathLst>
            <a:path>
              <a:moveTo>
                <a:pt x="0" y="607481"/>
              </a:moveTo>
              <a:lnTo>
                <a:pt x="106268" y="607481"/>
              </a:lnTo>
              <a:lnTo>
                <a:pt x="106268" y="0"/>
              </a:lnTo>
              <a:lnTo>
                <a:pt x="21253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3590" y="1664728"/>
        <a:ext cx="32179" cy="32179"/>
      </dsp:txXfrm>
    </dsp:sp>
    <dsp:sp modelId="{B78814D4-A516-4242-8665-D2E74DCDA169}">
      <dsp:nvSpPr>
        <dsp:cNvPr id="0" name=""/>
        <dsp:cNvSpPr/>
      </dsp:nvSpPr>
      <dsp:spPr>
        <a:xfrm>
          <a:off x="1018099" y="1291502"/>
          <a:ext cx="152625" cy="693056"/>
        </a:xfrm>
        <a:custGeom>
          <a:avLst/>
          <a:gdLst/>
          <a:ahLst/>
          <a:cxnLst/>
          <a:rect l="0" t="0" r="0" b="0"/>
          <a:pathLst>
            <a:path>
              <a:moveTo>
                <a:pt x="0" y="0"/>
              </a:moveTo>
              <a:lnTo>
                <a:pt x="76312" y="0"/>
              </a:lnTo>
              <a:lnTo>
                <a:pt x="76312" y="693056"/>
              </a:lnTo>
              <a:lnTo>
                <a:pt x="152625" y="6930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76670" y="1620288"/>
        <a:ext cx="35483" cy="35483"/>
      </dsp:txXfrm>
    </dsp:sp>
    <dsp:sp modelId="{BEF2DF46-BE2D-42BB-B7EB-65E42428D56B}">
      <dsp:nvSpPr>
        <dsp:cNvPr id="0" name=""/>
        <dsp:cNvSpPr/>
      </dsp:nvSpPr>
      <dsp:spPr>
        <a:xfrm>
          <a:off x="2233411" y="567103"/>
          <a:ext cx="212537" cy="404987"/>
        </a:xfrm>
        <a:custGeom>
          <a:avLst/>
          <a:gdLst/>
          <a:ahLst/>
          <a:cxnLst/>
          <a:rect l="0" t="0" r="0" b="0"/>
          <a:pathLst>
            <a:path>
              <a:moveTo>
                <a:pt x="0" y="0"/>
              </a:moveTo>
              <a:lnTo>
                <a:pt x="106268" y="0"/>
              </a:lnTo>
              <a:lnTo>
                <a:pt x="106268" y="404987"/>
              </a:lnTo>
              <a:lnTo>
                <a:pt x="212537" y="4049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8246" y="758162"/>
        <a:ext cx="22868" cy="22868"/>
      </dsp:txXfrm>
    </dsp:sp>
    <dsp:sp modelId="{42878992-07DD-496B-B564-A349A4CC845B}">
      <dsp:nvSpPr>
        <dsp:cNvPr id="0" name=""/>
        <dsp:cNvSpPr/>
      </dsp:nvSpPr>
      <dsp:spPr>
        <a:xfrm>
          <a:off x="2233411" y="521383"/>
          <a:ext cx="212537" cy="91440"/>
        </a:xfrm>
        <a:custGeom>
          <a:avLst/>
          <a:gdLst/>
          <a:ahLst/>
          <a:cxnLst/>
          <a:rect l="0" t="0" r="0" b="0"/>
          <a:pathLst>
            <a:path>
              <a:moveTo>
                <a:pt x="0" y="45720"/>
              </a:moveTo>
              <a:lnTo>
                <a:pt x="2125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34367" y="561789"/>
        <a:ext cx="10626" cy="10626"/>
      </dsp:txXfrm>
    </dsp:sp>
    <dsp:sp modelId="{E7F17127-7DAC-4739-8F88-8F2141428387}">
      <dsp:nvSpPr>
        <dsp:cNvPr id="0" name=""/>
        <dsp:cNvSpPr/>
      </dsp:nvSpPr>
      <dsp:spPr>
        <a:xfrm>
          <a:off x="2233411" y="162115"/>
          <a:ext cx="212537" cy="404987"/>
        </a:xfrm>
        <a:custGeom>
          <a:avLst/>
          <a:gdLst/>
          <a:ahLst/>
          <a:cxnLst/>
          <a:rect l="0" t="0" r="0" b="0"/>
          <a:pathLst>
            <a:path>
              <a:moveTo>
                <a:pt x="0" y="404987"/>
              </a:moveTo>
              <a:lnTo>
                <a:pt x="106268" y="404987"/>
              </a:lnTo>
              <a:lnTo>
                <a:pt x="106268" y="0"/>
              </a:lnTo>
              <a:lnTo>
                <a:pt x="21253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28246" y="353175"/>
        <a:ext cx="22868" cy="22868"/>
      </dsp:txXfrm>
    </dsp:sp>
    <dsp:sp modelId="{52512EB2-F89B-4EDB-9000-8D19EA109103}">
      <dsp:nvSpPr>
        <dsp:cNvPr id="0" name=""/>
        <dsp:cNvSpPr/>
      </dsp:nvSpPr>
      <dsp:spPr>
        <a:xfrm>
          <a:off x="1018099" y="567103"/>
          <a:ext cx="152625" cy="724398"/>
        </a:xfrm>
        <a:custGeom>
          <a:avLst/>
          <a:gdLst/>
          <a:ahLst/>
          <a:cxnLst/>
          <a:rect l="0" t="0" r="0" b="0"/>
          <a:pathLst>
            <a:path>
              <a:moveTo>
                <a:pt x="0" y="724398"/>
              </a:moveTo>
              <a:lnTo>
                <a:pt x="76312" y="724398"/>
              </a:lnTo>
              <a:lnTo>
                <a:pt x="76312" y="0"/>
              </a:lnTo>
              <a:lnTo>
                <a:pt x="1526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75905" y="910795"/>
        <a:ext cx="37015" cy="37015"/>
      </dsp:txXfrm>
    </dsp:sp>
    <dsp:sp modelId="{BCC26B66-3659-4AD6-9EA4-B35BC617CA3D}">
      <dsp:nvSpPr>
        <dsp:cNvPr id="0" name=""/>
        <dsp:cNvSpPr/>
      </dsp:nvSpPr>
      <dsp:spPr>
        <a:xfrm rot="16200000">
          <a:off x="3500" y="1129507"/>
          <a:ext cx="1705209" cy="323989"/>
        </a:xfrm>
        <a:prstGeom prst="rect">
          <a:avLst/>
        </a:prstGeom>
        <a:solidFill>
          <a:srgbClr val="007A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Project</a:t>
          </a:r>
          <a:endParaRPr lang="en-US" sz="2200" kern="1200" dirty="0"/>
        </a:p>
      </dsp:txBody>
      <dsp:txXfrm>
        <a:off x="3500" y="1129507"/>
        <a:ext cx="1705209" cy="323989"/>
      </dsp:txXfrm>
    </dsp:sp>
    <dsp:sp modelId="{C1929482-0324-45CC-BCB1-F792A9DBA90E}">
      <dsp:nvSpPr>
        <dsp:cNvPr id="0" name=""/>
        <dsp:cNvSpPr/>
      </dsp:nvSpPr>
      <dsp:spPr>
        <a:xfrm>
          <a:off x="1170725" y="405108"/>
          <a:ext cx="1062686" cy="323989"/>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Activity 1: Questionnaire</a:t>
          </a:r>
          <a:endParaRPr lang="en-US" sz="1100" kern="1200" dirty="0"/>
        </a:p>
      </dsp:txBody>
      <dsp:txXfrm>
        <a:off x="1170725" y="405108"/>
        <a:ext cx="1062686" cy="323989"/>
      </dsp:txXfrm>
    </dsp:sp>
    <dsp:sp modelId="{1DBBCB58-DC18-401D-B5D2-04B2CD2008B7}">
      <dsp:nvSpPr>
        <dsp:cNvPr id="0" name=""/>
        <dsp:cNvSpPr/>
      </dsp:nvSpPr>
      <dsp:spPr>
        <a:xfrm>
          <a:off x="2445949" y="121"/>
          <a:ext cx="1062686" cy="323989"/>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rPr>
            <a:t>Original Answers</a:t>
          </a:r>
          <a:endParaRPr lang="en-US" sz="1100" kern="1200" dirty="0">
            <a:solidFill>
              <a:schemeClr val="tx1">
                <a:lumMod val="75000"/>
                <a:lumOff val="25000"/>
              </a:schemeClr>
            </a:solidFill>
          </a:endParaRPr>
        </a:p>
      </dsp:txBody>
      <dsp:txXfrm>
        <a:off x="2445949" y="121"/>
        <a:ext cx="1062686" cy="323989"/>
      </dsp:txXfrm>
    </dsp:sp>
    <dsp:sp modelId="{87F453B6-DA1E-4CF1-AA91-612B83945F80}">
      <dsp:nvSpPr>
        <dsp:cNvPr id="0" name=""/>
        <dsp:cNvSpPr/>
      </dsp:nvSpPr>
      <dsp:spPr>
        <a:xfrm>
          <a:off x="2445949" y="405108"/>
          <a:ext cx="1062686" cy="323989"/>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rPr>
            <a:t>Consent forms</a:t>
          </a:r>
          <a:endParaRPr lang="en-US" sz="1100" kern="1200" dirty="0">
            <a:solidFill>
              <a:schemeClr val="tx1">
                <a:lumMod val="75000"/>
                <a:lumOff val="25000"/>
              </a:schemeClr>
            </a:solidFill>
          </a:endParaRPr>
        </a:p>
      </dsp:txBody>
      <dsp:txXfrm>
        <a:off x="2445949" y="405108"/>
        <a:ext cx="1062686" cy="323989"/>
      </dsp:txXfrm>
    </dsp:sp>
    <dsp:sp modelId="{B1AD6B33-0F03-474F-B125-06EAB32324A6}">
      <dsp:nvSpPr>
        <dsp:cNvPr id="0" name=""/>
        <dsp:cNvSpPr/>
      </dsp:nvSpPr>
      <dsp:spPr>
        <a:xfrm>
          <a:off x="2445949" y="810095"/>
          <a:ext cx="1062686" cy="323989"/>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rPr>
            <a:t>Spreadsheet of responses</a:t>
          </a:r>
          <a:endParaRPr lang="en-US" sz="1100" kern="1200" dirty="0">
            <a:solidFill>
              <a:schemeClr val="tx1">
                <a:lumMod val="75000"/>
                <a:lumOff val="25000"/>
              </a:schemeClr>
            </a:solidFill>
          </a:endParaRPr>
        </a:p>
      </dsp:txBody>
      <dsp:txXfrm>
        <a:off x="2445949" y="810095"/>
        <a:ext cx="1062686" cy="323989"/>
      </dsp:txXfrm>
    </dsp:sp>
    <dsp:sp modelId="{11A3CE82-D15A-48AC-B6B6-0DCA47534491}">
      <dsp:nvSpPr>
        <dsp:cNvPr id="0" name=""/>
        <dsp:cNvSpPr/>
      </dsp:nvSpPr>
      <dsp:spPr>
        <a:xfrm>
          <a:off x="1170725" y="1822564"/>
          <a:ext cx="1062686" cy="32398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Activity 2: </a:t>
          </a:r>
          <a:br>
            <a:rPr lang="en-US" sz="1100" kern="1200" dirty="0" smtClean="0"/>
          </a:br>
          <a:r>
            <a:rPr lang="en-US" sz="1100" kern="1200" dirty="0" smtClean="0"/>
            <a:t>Interviews</a:t>
          </a:r>
          <a:endParaRPr lang="en-US" sz="1100" kern="1200" dirty="0"/>
        </a:p>
      </dsp:txBody>
      <dsp:txXfrm>
        <a:off x="1170725" y="1822564"/>
        <a:ext cx="1062686" cy="323989"/>
      </dsp:txXfrm>
    </dsp:sp>
    <dsp:sp modelId="{4AC9E062-44CD-4C35-BBDB-B444044A97C9}">
      <dsp:nvSpPr>
        <dsp:cNvPr id="0" name=""/>
        <dsp:cNvSpPr/>
      </dsp:nvSpPr>
      <dsp:spPr>
        <a:xfrm>
          <a:off x="2445949" y="1215083"/>
          <a:ext cx="1062686" cy="323989"/>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rPr>
            <a:t>Questions</a:t>
          </a:r>
          <a:endParaRPr lang="en-US" sz="1100" kern="1200" dirty="0">
            <a:solidFill>
              <a:schemeClr val="tx1">
                <a:lumMod val="75000"/>
                <a:lumOff val="25000"/>
              </a:schemeClr>
            </a:solidFill>
          </a:endParaRPr>
        </a:p>
      </dsp:txBody>
      <dsp:txXfrm>
        <a:off x="2445949" y="1215083"/>
        <a:ext cx="1062686" cy="323989"/>
      </dsp:txXfrm>
    </dsp:sp>
    <dsp:sp modelId="{1D40AD8A-3593-49C8-B4AC-3A50B3586FF7}">
      <dsp:nvSpPr>
        <dsp:cNvPr id="0" name=""/>
        <dsp:cNvSpPr/>
      </dsp:nvSpPr>
      <dsp:spPr>
        <a:xfrm>
          <a:off x="2445949" y="1620070"/>
          <a:ext cx="1062686" cy="323989"/>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rPr>
            <a:t>Recordings</a:t>
          </a:r>
          <a:endParaRPr lang="en-US" sz="1100" kern="1200" dirty="0">
            <a:solidFill>
              <a:schemeClr val="tx1">
                <a:lumMod val="75000"/>
                <a:lumOff val="25000"/>
              </a:schemeClr>
            </a:solidFill>
          </a:endParaRPr>
        </a:p>
      </dsp:txBody>
      <dsp:txXfrm>
        <a:off x="2445949" y="1620070"/>
        <a:ext cx="1062686" cy="323989"/>
      </dsp:txXfrm>
    </dsp:sp>
    <dsp:sp modelId="{D07E422E-DFBD-438E-BA6E-0AE430443565}">
      <dsp:nvSpPr>
        <dsp:cNvPr id="0" name=""/>
        <dsp:cNvSpPr/>
      </dsp:nvSpPr>
      <dsp:spPr>
        <a:xfrm>
          <a:off x="2445949" y="2025057"/>
          <a:ext cx="1062686" cy="323989"/>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rPr>
            <a:t>Transcripts</a:t>
          </a:r>
          <a:endParaRPr lang="en-US" sz="1100" kern="1200" dirty="0">
            <a:solidFill>
              <a:schemeClr val="tx1">
                <a:lumMod val="75000"/>
                <a:lumOff val="25000"/>
              </a:schemeClr>
            </a:solidFill>
          </a:endParaRPr>
        </a:p>
      </dsp:txBody>
      <dsp:txXfrm>
        <a:off x="2445949" y="2025057"/>
        <a:ext cx="1062686" cy="323989"/>
      </dsp:txXfrm>
    </dsp:sp>
    <dsp:sp modelId="{DCFB9912-CABB-4841-BBB6-3D36466A4AEE}">
      <dsp:nvSpPr>
        <dsp:cNvPr id="0" name=""/>
        <dsp:cNvSpPr/>
      </dsp:nvSpPr>
      <dsp:spPr>
        <a:xfrm>
          <a:off x="2445949" y="2430045"/>
          <a:ext cx="1062686" cy="323989"/>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rPr>
            <a:t>… </a:t>
          </a:r>
          <a:r>
            <a:rPr lang="en-US" sz="1100" kern="1200" dirty="0" err="1" smtClean="0">
              <a:solidFill>
                <a:schemeClr val="tx1">
                  <a:lumMod val="75000"/>
                  <a:lumOff val="25000"/>
                </a:schemeClr>
              </a:solidFill>
            </a:rPr>
            <a:t>etc</a:t>
          </a:r>
          <a:endParaRPr lang="en-US" sz="1100" kern="1200" dirty="0">
            <a:solidFill>
              <a:schemeClr val="tx1">
                <a:lumMod val="75000"/>
                <a:lumOff val="25000"/>
              </a:schemeClr>
            </a:solidFill>
          </a:endParaRPr>
        </a:p>
      </dsp:txBody>
      <dsp:txXfrm>
        <a:off x="2445949" y="2430045"/>
        <a:ext cx="1062686" cy="32398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mponline.dcc.ac.u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10902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None/>
            </a:pPr>
            <a:r>
              <a:rPr lang="en-GB" dirty="0" smtClean="0"/>
              <a:t>Think about the best hierarchy for files - should they be organised by: type of data:</a:t>
            </a:r>
          </a:p>
          <a:p>
            <a:r>
              <a:rPr lang="en-GB" dirty="0" smtClean="0"/>
              <a:t>research activities: interviews, surveys </a:t>
            </a:r>
          </a:p>
          <a:p>
            <a:r>
              <a:rPr lang="en-GB" dirty="0" smtClean="0"/>
              <a:t>or type of material: documentation, publications, data (example for social science)</a:t>
            </a:r>
            <a:r>
              <a:rPr lang="en-GB" baseline="0" dirty="0" smtClean="0"/>
              <a:t>  </a:t>
            </a:r>
          </a:p>
          <a:p>
            <a:endParaRPr lang="en-GB" baseline="0" dirty="0" smtClean="0"/>
          </a:p>
          <a:p>
            <a:r>
              <a:rPr lang="en-GB" baseline="0" dirty="0" smtClean="0"/>
              <a:t>Naming files - </a:t>
            </a:r>
            <a:r>
              <a:rPr lang="en-US" sz="1200" b="0" i="0" kern="1200" dirty="0" smtClean="0">
                <a:solidFill>
                  <a:schemeClr val="tx1"/>
                </a:solidFill>
                <a:effectLst/>
                <a:latin typeface="Arial" charset="0"/>
                <a:ea typeface="+mn-ea"/>
                <a:cs typeface="Arial" charset="0"/>
              </a:rPr>
              <a:t>Meaningful file names help you know the content and status of a file.</a:t>
            </a:r>
          </a:p>
          <a:p>
            <a:r>
              <a:rPr lang="en-US" sz="1200" b="0" i="0" kern="1200" dirty="0" smtClean="0">
                <a:solidFill>
                  <a:schemeClr val="tx1"/>
                </a:solidFill>
                <a:effectLst/>
                <a:latin typeface="Arial" charset="0"/>
                <a:ea typeface="+mn-ea"/>
                <a:cs typeface="Arial" charset="0"/>
              </a:rPr>
              <a:t>Use terms like project acronyms, researcher’s initials, or information that describes the type of file</a:t>
            </a:r>
          </a:p>
          <a:p>
            <a:r>
              <a:rPr lang="en-US" sz="1200" b="0" i="0" kern="1200" dirty="0" smtClean="0">
                <a:solidFill>
                  <a:schemeClr val="tx1"/>
                </a:solidFill>
                <a:effectLst/>
                <a:latin typeface="Arial" charset="0"/>
                <a:ea typeface="+mn-ea"/>
                <a:cs typeface="Arial" charset="0"/>
              </a:rPr>
              <a:t>Add version numbers, file status, or a date</a:t>
            </a:r>
          </a:p>
          <a:p>
            <a:r>
              <a:rPr lang="en-US" sz="1200" b="0" i="0" kern="1200" dirty="0" smtClean="0">
                <a:solidFill>
                  <a:schemeClr val="tx1"/>
                </a:solidFill>
                <a:effectLst/>
                <a:latin typeface="Arial" charset="0"/>
                <a:ea typeface="+mn-ea"/>
                <a:cs typeface="Arial" charset="0"/>
              </a:rPr>
              <a:t>Keep file names short</a:t>
            </a:r>
          </a:p>
          <a:p>
            <a:r>
              <a:rPr lang="en-US" sz="1200" b="0" i="0" kern="1200" dirty="0" smtClean="0">
                <a:solidFill>
                  <a:schemeClr val="tx1"/>
                </a:solidFill>
                <a:effectLst/>
                <a:latin typeface="Arial" charset="0"/>
                <a:ea typeface="+mn-ea"/>
                <a:cs typeface="Arial" charset="0"/>
              </a:rPr>
              <a:t>Don't use spaces or special characters</a:t>
            </a:r>
          </a:p>
          <a:p>
            <a:endParaRPr lang="en-GB" baseline="0" dirty="0" smtClean="0"/>
          </a:p>
          <a:p>
            <a:endParaRPr lang="en-GB" baseline="0" dirty="0" smtClean="0"/>
          </a:p>
          <a:p>
            <a:r>
              <a:rPr lang="en-GB" baseline="0" dirty="0" smtClean="0"/>
              <a:t>File structure - </a:t>
            </a:r>
            <a:r>
              <a:rPr lang="en-US" sz="1200" b="0" i="0" kern="1200" dirty="0" smtClean="0">
                <a:solidFill>
                  <a:schemeClr val="tx1"/>
                </a:solidFill>
                <a:effectLst/>
                <a:latin typeface="Arial" charset="0"/>
                <a:ea typeface="+mn-ea"/>
                <a:cs typeface="Arial" charset="0"/>
              </a:rPr>
              <a:t>Think about the best hierarchy for files. Should they be </a:t>
            </a:r>
            <a:r>
              <a:rPr lang="en-US" sz="1200" b="0" i="0" kern="1200" dirty="0" err="1" smtClean="0">
                <a:solidFill>
                  <a:schemeClr val="tx1"/>
                </a:solidFill>
                <a:effectLst/>
                <a:latin typeface="Arial" charset="0"/>
                <a:ea typeface="+mn-ea"/>
                <a:cs typeface="Arial" charset="0"/>
              </a:rPr>
              <a:t>organised</a:t>
            </a:r>
            <a:r>
              <a:rPr lang="en-US" sz="1200" b="0" i="0" kern="1200" dirty="0" smtClean="0">
                <a:solidFill>
                  <a:schemeClr val="tx1"/>
                </a:solidFill>
                <a:effectLst/>
                <a:latin typeface="Arial" charset="0"/>
                <a:ea typeface="+mn-ea"/>
                <a:cs typeface="Arial" charset="0"/>
              </a:rPr>
              <a:t> by:</a:t>
            </a:r>
          </a:p>
          <a:p>
            <a:r>
              <a:rPr lang="en-US" sz="1200" b="0" i="0" kern="1200" dirty="0" smtClean="0">
                <a:solidFill>
                  <a:schemeClr val="tx1"/>
                </a:solidFill>
                <a:effectLst/>
                <a:latin typeface="Arial" charset="0"/>
                <a:ea typeface="+mn-ea"/>
                <a:cs typeface="Arial" charset="0"/>
              </a:rPr>
              <a:t>type of data: text, dataset, images</a:t>
            </a:r>
          </a:p>
          <a:p>
            <a:r>
              <a:rPr lang="en-US" sz="1200" b="0" i="0" kern="1200" dirty="0" smtClean="0">
                <a:solidFill>
                  <a:schemeClr val="tx1"/>
                </a:solidFill>
                <a:effectLst/>
                <a:latin typeface="Arial" charset="0"/>
                <a:ea typeface="+mn-ea"/>
                <a:cs typeface="Arial" charset="0"/>
              </a:rPr>
              <a:t>research activities: interviews, surveys</a:t>
            </a:r>
          </a:p>
          <a:p>
            <a:r>
              <a:rPr lang="en-US" sz="1200" b="0" i="0" kern="1200" dirty="0" smtClean="0">
                <a:solidFill>
                  <a:schemeClr val="tx1"/>
                </a:solidFill>
                <a:effectLst/>
                <a:latin typeface="Arial" charset="0"/>
                <a:ea typeface="+mn-ea"/>
                <a:cs typeface="Arial" charset="0"/>
              </a:rPr>
              <a:t>or type of material: documentation, publications, data?</a:t>
            </a:r>
          </a:p>
          <a:p>
            <a:r>
              <a:rPr lang="en-US" sz="1200" b="0" i="0" kern="1200" dirty="0" smtClean="0">
                <a:solidFill>
                  <a:schemeClr val="tx1"/>
                </a:solidFill>
                <a:effectLst/>
                <a:latin typeface="Arial" charset="0"/>
                <a:ea typeface="+mn-ea"/>
                <a:cs typeface="Arial" charset="0"/>
              </a:rPr>
              <a:t>Making an effective hierarchy and sticking to it will help you reliably find files in the future, and know exactly where files should go as your project progresses.</a:t>
            </a:r>
          </a:p>
          <a:p>
            <a:endParaRPr lang="en-GB" baseline="0" dirty="0" smtClean="0"/>
          </a:p>
          <a:p>
            <a:endParaRPr lang="en-GB" baseline="0" dirty="0" smtClean="0"/>
          </a:p>
          <a:p>
            <a:r>
              <a:rPr lang="en-GB" baseline="0" dirty="0" smtClean="0"/>
              <a:t>Version control - </a:t>
            </a:r>
            <a:r>
              <a:rPr lang="en-US" sz="1200" b="0" i="0" kern="1200" dirty="0" smtClean="0">
                <a:solidFill>
                  <a:schemeClr val="tx1"/>
                </a:solidFill>
                <a:effectLst/>
                <a:latin typeface="Arial" charset="0"/>
                <a:ea typeface="+mn-ea"/>
                <a:cs typeface="Arial" charset="0"/>
              </a:rPr>
              <a:t>Version control helps you distinguish between different iterations of your work, so that you can find correct versions as needed. You should decide:</a:t>
            </a:r>
          </a:p>
          <a:p>
            <a:r>
              <a:rPr lang="en-US" sz="1200" b="0" i="0" kern="1200" dirty="0" smtClean="0">
                <a:solidFill>
                  <a:schemeClr val="tx1"/>
                </a:solidFill>
                <a:effectLst/>
                <a:latin typeface="Arial" charset="0"/>
                <a:ea typeface="+mn-ea"/>
                <a:cs typeface="Arial" charset="0"/>
              </a:rPr>
              <a:t>how many copies of a file you need to keep</a:t>
            </a:r>
          </a:p>
          <a:p>
            <a:r>
              <a:rPr lang="en-US" sz="1200" b="0" i="0" kern="1200" dirty="0" smtClean="0">
                <a:solidFill>
                  <a:schemeClr val="tx1"/>
                </a:solidFill>
                <a:effectLst/>
                <a:latin typeface="Arial" charset="0"/>
                <a:ea typeface="+mn-ea"/>
                <a:cs typeface="Arial" charset="0"/>
              </a:rPr>
              <a:t>how long you need to keep them</a:t>
            </a:r>
          </a:p>
          <a:p>
            <a:r>
              <a:rPr lang="en-US" sz="1200" b="0" i="0" kern="1200" dirty="0" smtClean="0">
                <a:solidFill>
                  <a:schemeClr val="tx1"/>
                </a:solidFill>
                <a:effectLst/>
                <a:latin typeface="Arial" charset="0"/>
                <a:ea typeface="+mn-ea"/>
                <a:cs typeface="Arial" charset="0"/>
              </a:rPr>
              <a:t>how you will tell each version apart, for example by using a consistent naming convention (see above)</a:t>
            </a:r>
          </a:p>
          <a:p>
            <a:r>
              <a:rPr lang="en-US" sz="1200" b="0" i="0" kern="1200" dirty="0" smtClean="0">
                <a:solidFill>
                  <a:schemeClr val="tx1"/>
                </a:solidFill>
                <a:effectLst/>
                <a:latin typeface="Arial" charset="0"/>
                <a:ea typeface="+mn-ea"/>
                <a:cs typeface="Arial" charset="0"/>
              </a:rPr>
              <a:t>If you store files in various places, you'll need to remember to </a:t>
            </a:r>
            <a:r>
              <a:rPr lang="en-US" sz="1200" b="0" i="0" kern="1200" dirty="0" err="1" smtClean="0">
                <a:solidFill>
                  <a:schemeClr val="tx1"/>
                </a:solidFill>
                <a:effectLst/>
                <a:latin typeface="Arial" charset="0"/>
                <a:ea typeface="+mn-ea"/>
                <a:cs typeface="Arial" charset="0"/>
              </a:rPr>
              <a:t>synchronise</a:t>
            </a:r>
            <a:r>
              <a:rPr lang="en-US" sz="1200" b="0" i="0" kern="1200" dirty="0" smtClean="0">
                <a:solidFill>
                  <a:schemeClr val="tx1"/>
                </a:solidFill>
                <a:effectLst/>
                <a:latin typeface="Arial" charset="0"/>
                <a:ea typeface="+mn-ea"/>
                <a:cs typeface="Arial" charset="0"/>
              </a:rPr>
              <a:t> the copies regularly. You can get tools that automatically do this for you, such as Microsoft OneDrive. Make sure you maintain single master, or milestone, versions of files in a suitable format and store them in a single location.</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12</a:t>
            </a:fld>
            <a:endParaRPr lang="en-GB"/>
          </a:p>
        </p:txBody>
      </p:sp>
    </p:spTree>
    <p:extLst>
      <p:ext uri="{BB962C8B-B14F-4D97-AF65-F5344CB8AC3E}">
        <p14:creationId xmlns:p14="http://schemas.microsoft.com/office/powerpoint/2010/main" val="275662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Protect</a:t>
            </a:r>
            <a:r>
              <a:rPr lang="en-US" sz="1200" b="0" i="0" kern="1200" baseline="0" dirty="0" smtClean="0">
                <a:solidFill>
                  <a:schemeClr val="tx1"/>
                </a:solidFill>
                <a:effectLst/>
                <a:latin typeface="Arial" charset="0"/>
                <a:ea typeface="+mn-ea"/>
                <a:cs typeface="Arial" charset="0"/>
              </a:rPr>
              <a:t> against loss</a:t>
            </a:r>
            <a:endParaRPr lang="en-US" sz="1200" b="0" i="0" kern="1200" dirty="0" smtClean="0">
              <a:solidFill>
                <a:schemeClr val="tx1"/>
              </a:solidFill>
              <a:effectLst/>
              <a:latin typeface="Arial" charset="0"/>
              <a:ea typeface="+mn-ea"/>
              <a:cs typeface="Arial" charset="0"/>
            </a:endParaRP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Hard copy data, like laboratory notebooks, journals or consent forms, are at risk if not managed properly, so you should include them in your plan. Depending on the scale of materials, consider </a:t>
            </a:r>
            <a:r>
              <a:rPr lang="en-US" sz="1200" b="0" i="0" kern="1200" dirty="0" err="1" smtClean="0">
                <a:solidFill>
                  <a:schemeClr val="tx1"/>
                </a:solidFill>
                <a:effectLst/>
                <a:latin typeface="Arial" charset="0"/>
                <a:ea typeface="+mn-ea"/>
                <a:cs typeface="Arial" charset="0"/>
              </a:rPr>
              <a:t>digitising</a:t>
            </a:r>
            <a:r>
              <a:rPr lang="en-US" sz="1200" b="0" i="0" kern="1200" dirty="0" smtClean="0">
                <a:solidFill>
                  <a:schemeClr val="tx1"/>
                </a:solidFill>
                <a:effectLst/>
                <a:latin typeface="Arial" charset="0"/>
                <a:ea typeface="+mn-ea"/>
                <a:cs typeface="Arial" charset="0"/>
              </a:rPr>
              <a:t> them by scanning or taking a digital photo.</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If that's not practical, you can protect material in other ways, such as using a fireproof filing cabinet.</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With all data – digital</a:t>
            </a:r>
            <a:r>
              <a:rPr lang="en-US" sz="1200" b="0" i="0" kern="1200" baseline="0" dirty="0" smtClean="0">
                <a:solidFill>
                  <a:schemeClr val="tx1"/>
                </a:solidFill>
                <a:effectLst/>
                <a:latin typeface="Arial" charset="0"/>
                <a:ea typeface="+mn-ea"/>
                <a:cs typeface="Arial" charset="0"/>
              </a:rPr>
              <a:t> or analogue - </a:t>
            </a:r>
            <a:r>
              <a:rPr lang="en-US" sz="1200" b="0" i="0" kern="1200" dirty="0" smtClean="0">
                <a:solidFill>
                  <a:schemeClr val="tx1"/>
                </a:solidFill>
                <a:effectLst/>
                <a:latin typeface="Arial" charset="0"/>
                <a:ea typeface="+mn-ea"/>
                <a:cs typeface="Arial" charset="0"/>
              </a:rPr>
              <a:t>Keep information to help you interpret your data and give it context in the short and long term.</a:t>
            </a:r>
          </a:p>
          <a:p>
            <a:r>
              <a:rPr lang="en-US" sz="1200" b="0" i="0" kern="1200" dirty="0" smtClean="0">
                <a:solidFill>
                  <a:schemeClr val="tx1"/>
                </a:solidFill>
                <a:effectLst/>
                <a:latin typeface="Arial" charset="0"/>
                <a:ea typeface="+mn-ea"/>
                <a:cs typeface="Arial" charset="0"/>
              </a:rPr>
              <a:t>Record when the data was collected and by whom. Keep this information with the data files wherever possible. This will also help when you come to store or share your data.</a:t>
            </a:r>
          </a:p>
          <a:p>
            <a:endParaRPr lang="en-US" sz="1200" b="0" i="0" kern="1200" dirty="0" smtClean="0">
              <a:solidFill>
                <a:schemeClr val="tx1"/>
              </a:solidFill>
              <a:effectLst/>
              <a:latin typeface="Arial" charset="0"/>
              <a:ea typeface="+mn-ea"/>
              <a:cs typeface="Arial" charset="0"/>
            </a:endParaRPr>
          </a:p>
          <a:p>
            <a:pPr fontAlgn="base"/>
            <a:r>
              <a:rPr lang="en-US" sz="1200" b="0" i="0" kern="1200" dirty="0" smtClean="0">
                <a:solidFill>
                  <a:schemeClr val="tx1"/>
                </a:solidFill>
                <a:effectLst/>
                <a:latin typeface="Arial" charset="0"/>
                <a:ea typeface="+mn-ea"/>
                <a:cs typeface="Arial" charset="0"/>
              </a:rPr>
              <a:t>You should take common sense precautions when storing non-digital data. For example, do not store paper where it may get damp or fade; do not store magnetic tape near a strong magnetic field. Ensure the data are filed according to an agreed system so they may be retrieved easily. If the data are sensitive, ensure they are kept locked in a filing cabinet or safe; at least two people, but only those with rights to read the data, should have the key or combination.</a:t>
            </a:r>
          </a:p>
          <a:p>
            <a:pPr fontAlgn="base"/>
            <a:r>
              <a:rPr lang="en-US" sz="1200" b="0" i="0" kern="1200" dirty="0" smtClean="0">
                <a:solidFill>
                  <a:schemeClr val="tx1"/>
                </a:solidFill>
                <a:effectLst/>
                <a:latin typeface="Arial" charset="0"/>
                <a:ea typeface="+mn-ea"/>
                <a:cs typeface="Arial" charset="0"/>
              </a:rPr>
              <a:t>An additional way to protect against loss is to make copies and store them separately. It is usually most efficient to take a digital copy and store it alongside your digital data; see below for guidance on </a:t>
            </a:r>
            <a:r>
              <a:rPr lang="en-US" sz="1200" b="0" i="0" kern="1200" dirty="0" err="1" smtClean="0">
                <a:solidFill>
                  <a:schemeClr val="tx1"/>
                </a:solidFill>
                <a:effectLst/>
                <a:latin typeface="Arial" charset="0"/>
                <a:ea typeface="+mn-ea"/>
                <a:cs typeface="Arial" charset="0"/>
              </a:rPr>
              <a:t>digitisation</a:t>
            </a:r>
            <a:r>
              <a:rPr lang="en-US" sz="1200" b="0" i="0" kern="1200" dirty="0" smtClean="0">
                <a:solidFill>
                  <a:schemeClr val="tx1"/>
                </a:solidFill>
                <a:effectLst/>
                <a:latin typeface="Arial" charset="0"/>
                <a:ea typeface="+mn-ea"/>
                <a:cs typeface="Arial" charset="0"/>
              </a:rPr>
              <a:t>.</a:t>
            </a:r>
          </a:p>
          <a:p>
            <a:endParaRPr lang="en-US" sz="1200" b="0" i="0" kern="1200" dirty="0" smtClean="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13</a:t>
            </a:fld>
            <a:endParaRPr lang="en-GB"/>
          </a:p>
        </p:txBody>
      </p:sp>
    </p:spTree>
    <p:extLst>
      <p:ext uri="{BB962C8B-B14F-4D97-AF65-F5344CB8AC3E}">
        <p14:creationId xmlns:p14="http://schemas.microsoft.com/office/powerpoint/2010/main" val="171646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You may want to restrict access to your data during your project - for example if the data is commercially sensitive or you are concerned about Intellectual Property (IP).</a:t>
            </a:r>
          </a:p>
          <a:p>
            <a:r>
              <a:rPr lang="en-US" sz="1200" b="0" i="0" kern="1200" dirty="0" smtClean="0">
                <a:solidFill>
                  <a:schemeClr val="tx1"/>
                </a:solidFill>
                <a:effectLst/>
                <a:latin typeface="Arial" charset="0"/>
                <a:ea typeface="+mn-ea"/>
                <a:cs typeface="Arial" charset="0"/>
              </a:rPr>
              <a:t>If so, you have to consider carefully how to store your data to prevent unauthorized access.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24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24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2400" dirty="0" smtClean="0"/>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14</a:t>
            </a:fld>
            <a:endParaRPr lang="en-GB"/>
          </a:p>
        </p:txBody>
      </p:sp>
    </p:spTree>
    <p:extLst>
      <p:ext uri="{BB962C8B-B14F-4D97-AF65-F5344CB8AC3E}">
        <p14:creationId xmlns:p14="http://schemas.microsoft.com/office/powerpoint/2010/main" val="254831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Data can be lost in many different ways: through human error, hardware failure, software or media faults, or malicious hacking and virus infection. Digital data files can also be corrupted in storage or through file transfer</a:t>
            </a:r>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15</a:t>
            </a:fld>
            <a:endParaRPr lang="en-GB"/>
          </a:p>
        </p:txBody>
      </p:sp>
    </p:spTree>
    <p:extLst>
      <p:ext uri="{BB962C8B-B14F-4D97-AF65-F5344CB8AC3E}">
        <p14:creationId xmlns:p14="http://schemas.microsoft.com/office/powerpoint/2010/main" val="37633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17</a:t>
            </a:fld>
            <a:endParaRPr lang="en-GB"/>
          </a:p>
        </p:txBody>
      </p:sp>
    </p:spTree>
    <p:extLst>
      <p:ext uri="{BB962C8B-B14F-4D97-AF65-F5344CB8AC3E}">
        <p14:creationId xmlns:p14="http://schemas.microsoft.com/office/powerpoint/2010/main" val="401139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18</a:t>
            </a:fld>
            <a:endParaRPr lang="en-GB"/>
          </a:p>
        </p:txBody>
      </p:sp>
    </p:spTree>
    <p:extLst>
      <p:ext uri="{BB962C8B-B14F-4D97-AF65-F5344CB8AC3E}">
        <p14:creationId xmlns:p14="http://schemas.microsoft.com/office/powerpoint/2010/main" val="383924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19</a:t>
            </a:fld>
            <a:endParaRPr lang="en-GB"/>
          </a:p>
        </p:txBody>
      </p:sp>
    </p:spTree>
    <p:extLst>
      <p:ext uri="{BB962C8B-B14F-4D97-AF65-F5344CB8AC3E}">
        <p14:creationId xmlns:p14="http://schemas.microsoft.com/office/powerpoint/2010/main" val="379062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Guidance</a:t>
            </a:r>
            <a:r>
              <a:rPr lang="en-GB" baseline="0" dirty="0" smtClean="0"/>
              <a:t> on creating </a:t>
            </a:r>
            <a:r>
              <a:rPr lang="en-GB" baseline="0" dirty="0" err="1" smtClean="0"/>
              <a:t>Read.Me</a:t>
            </a:r>
            <a:r>
              <a:rPr lang="en-GB" baseline="0" dirty="0" smtClean="0"/>
              <a:t> files </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20</a:t>
            </a:fld>
            <a:endParaRPr lang="en-GB"/>
          </a:p>
        </p:txBody>
      </p:sp>
    </p:spTree>
    <p:extLst>
      <p:ext uri="{BB962C8B-B14F-4D97-AF65-F5344CB8AC3E}">
        <p14:creationId xmlns:p14="http://schemas.microsoft.com/office/powerpoint/2010/main" val="2900591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2000" dirty="0" smtClean="0"/>
              <a:t>This </a:t>
            </a:r>
            <a:endParaRPr lang="en-US" sz="2000"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22</a:t>
            </a:fld>
            <a:endParaRPr lang="en-GB"/>
          </a:p>
        </p:txBody>
      </p:sp>
    </p:spTree>
    <p:extLst>
      <p:ext uri="{BB962C8B-B14F-4D97-AF65-F5344CB8AC3E}">
        <p14:creationId xmlns:p14="http://schemas.microsoft.com/office/powerpoint/2010/main" val="8101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a:t>
            </a:fld>
            <a:endParaRPr lang="en-GB"/>
          </a:p>
        </p:txBody>
      </p:sp>
    </p:spTree>
    <p:extLst>
      <p:ext uri="{BB962C8B-B14F-4D97-AF65-F5344CB8AC3E}">
        <p14:creationId xmlns:p14="http://schemas.microsoft.com/office/powerpoint/2010/main" val="26484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a:t>
            </a:fld>
            <a:endParaRPr lang="en-GB"/>
          </a:p>
        </p:txBody>
      </p:sp>
    </p:spTree>
    <p:extLst>
      <p:ext uri="{BB962C8B-B14F-4D97-AF65-F5344CB8AC3E}">
        <p14:creationId xmlns:p14="http://schemas.microsoft.com/office/powerpoint/2010/main" val="329142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Requirements</a:t>
            </a:r>
            <a:r>
              <a:rPr lang="en-GB" baseline="0" dirty="0" smtClean="0"/>
              <a:t> for making your data open – funder, publisher, university, colleagues, for you – because it’s a really good idea.</a:t>
            </a:r>
          </a:p>
          <a:p>
            <a:endParaRPr lang="en-GB" baseline="0" dirty="0" smtClean="0"/>
          </a:p>
          <a:p>
            <a:r>
              <a:rPr lang="en-GB" baseline="0" dirty="0" smtClean="0"/>
              <a:t>Look at how your research can be used and cited and how the methods you used can be used again to undertake new research (cattle movement example).</a:t>
            </a:r>
            <a:endParaRPr lang="en-GB" dirty="0" smtClean="0"/>
          </a:p>
          <a:p>
            <a:endParaRPr lang="en-GB" dirty="0" smtClean="0"/>
          </a:p>
          <a:p>
            <a:r>
              <a:rPr lang="en-GB" dirty="0" err="1" smtClean="0"/>
              <a:t>Reproducability</a:t>
            </a:r>
            <a:r>
              <a:rPr lang="en-GB" dirty="0" smtClean="0"/>
              <a:t> - Crawdad</a:t>
            </a:r>
          </a:p>
          <a:p>
            <a:endParaRPr lang="en-GB" dirty="0" smtClean="0"/>
          </a:p>
          <a:p>
            <a:r>
              <a:rPr lang="en-GB" dirty="0" smtClean="0"/>
              <a:t>Retraction</a:t>
            </a:r>
            <a:r>
              <a:rPr lang="en-GB" baseline="0" dirty="0" smtClean="0"/>
              <a:t> watch</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4</a:t>
            </a:fld>
            <a:endParaRPr lang="en-GB"/>
          </a:p>
        </p:txBody>
      </p:sp>
    </p:spTree>
    <p:extLst>
      <p:ext uri="{BB962C8B-B14F-4D97-AF65-F5344CB8AC3E}">
        <p14:creationId xmlns:p14="http://schemas.microsoft.com/office/powerpoint/2010/main" val="324193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All of above</a:t>
            </a:r>
            <a:r>
              <a:rPr lang="en-GB" baseline="0" dirty="0" smtClean="0"/>
              <a:t> then move onto the need for a Research Data Management Plan</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5</a:t>
            </a:fld>
            <a:endParaRPr lang="en-GB"/>
          </a:p>
        </p:txBody>
      </p:sp>
    </p:spTree>
    <p:extLst>
      <p:ext uri="{BB962C8B-B14F-4D97-AF65-F5344CB8AC3E}">
        <p14:creationId xmlns:p14="http://schemas.microsoft.com/office/powerpoint/2010/main" val="12732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6</a:t>
            </a:fld>
            <a:endParaRPr lang="en-GB"/>
          </a:p>
        </p:txBody>
      </p:sp>
    </p:spTree>
    <p:extLst>
      <p:ext uri="{BB962C8B-B14F-4D97-AF65-F5344CB8AC3E}">
        <p14:creationId xmlns:p14="http://schemas.microsoft.com/office/powerpoint/2010/main" val="283006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9</a:t>
            </a:fld>
            <a:endParaRPr lang="en-GB"/>
          </a:p>
        </p:txBody>
      </p:sp>
    </p:spTree>
    <p:extLst>
      <p:ext uri="{BB962C8B-B14F-4D97-AF65-F5344CB8AC3E}">
        <p14:creationId xmlns:p14="http://schemas.microsoft.com/office/powerpoint/2010/main" val="130145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sz="1200" b="1" i="0" u="none" strike="noStrike" kern="1200" dirty="0" smtClean="0">
              <a:solidFill>
                <a:schemeClr val="tx1"/>
              </a:solidFill>
              <a:effectLst/>
              <a:latin typeface="Arial" charset="0"/>
              <a:ea typeface="+mn-ea"/>
              <a:cs typeface="Arial" charset="0"/>
              <a:hlinkClick r:id="rId3"/>
            </a:endParaRPr>
          </a:p>
          <a:p>
            <a:endParaRPr lang="en-US" sz="1200" b="1" i="0" u="none" strike="noStrike" kern="1200" dirty="0" smtClean="0">
              <a:solidFill>
                <a:schemeClr val="tx1"/>
              </a:solidFill>
              <a:effectLst/>
              <a:latin typeface="Arial" charset="0"/>
              <a:ea typeface="+mn-ea"/>
              <a:cs typeface="Arial" charset="0"/>
              <a:hlinkClick r:id="rId3"/>
            </a:endParaRPr>
          </a:p>
          <a:p>
            <a:endParaRPr lang="en-US" sz="1200" b="0" i="0" kern="1200" dirty="0" smtClean="0">
              <a:solidFill>
                <a:schemeClr val="tx1"/>
              </a:solidFill>
              <a:effectLst/>
              <a:latin typeface="Arial" charset="0"/>
              <a:ea typeface="+mn-ea"/>
              <a:cs typeface="Arial" charset="0"/>
            </a:endParaRPr>
          </a:p>
          <a:p>
            <a:endParaRPr lang="en-US" sz="1200" b="0" i="0" kern="1200" dirty="0" smtClean="0">
              <a:solidFill>
                <a:schemeClr val="tx1"/>
              </a:solidFill>
              <a:effectLst/>
              <a:latin typeface="Arial" charset="0"/>
              <a:ea typeface="+mn-ea"/>
              <a:cs typeface="Arial" charset="0"/>
            </a:endParaRPr>
          </a:p>
          <a:p>
            <a:endParaRPr lang="en-US" sz="1200" b="0" i="0" kern="1200" dirty="0" smtClean="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10</a:t>
            </a:fld>
            <a:endParaRPr lang="en-GB"/>
          </a:p>
        </p:txBody>
      </p:sp>
    </p:spTree>
    <p:extLst>
      <p:ext uri="{BB962C8B-B14F-4D97-AF65-F5344CB8AC3E}">
        <p14:creationId xmlns:p14="http://schemas.microsoft.com/office/powerpoint/2010/main" val="165492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11</a:t>
            </a:fld>
            <a:endParaRPr lang="en-GB"/>
          </a:p>
        </p:txBody>
      </p:sp>
    </p:spTree>
    <p:extLst>
      <p:ext uri="{BB962C8B-B14F-4D97-AF65-F5344CB8AC3E}">
        <p14:creationId xmlns:p14="http://schemas.microsoft.com/office/powerpoint/2010/main" val="722241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smtClean="0"/>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kent.ac.uk/library/research/data-managm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dcc.ac.uk/resources/data-management-plans" TargetMode="External"/><Relationship Id="rId5" Type="http://schemas.openxmlformats.org/officeDocument/2006/relationships/hyperlink" Target="https://dmponline.dcc.ac.uk/" TargetMode="External"/><Relationship Id="rId4" Type="http://schemas.openxmlformats.org/officeDocument/2006/relationships/hyperlink" Target="http://www.dcc.ac.uk/"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kent.ac.uk/infocompliance/index.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research.kent.ac.uk/researchservices/ethic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kdataservice.ac.uk/manage-data/store/backup" TargetMode="External"/><Relationship Id="rId7" Type="http://schemas.openxmlformats.org/officeDocument/2006/relationships/hyperlink" Target="https://www.ukdataservice.ac.uk/manage-data/format/recommended-format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kent.ac.uk/itservices/secure/index.html" TargetMode="External"/><Relationship Id="rId5" Type="http://schemas.openxmlformats.org/officeDocument/2006/relationships/hyperlink" Target="https://www.kent.ac.uk/itservices/staff/itsupport/encryption.html" TargetMode="External"/><Relationship Id="rId4" Type="http://schemas.openxmlformats.org/officeDocument/2006/relationships/hyperlink" Target="https://www.ukdataservice.ac.uk/manage-data/store/encryp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e3data.org/"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ata.kent.ac.uk/"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kent.ac.uk/library/research/data-management/repository.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researchsupport@kent.ac.uk" TargetMode="External"/><Relationship Id="rId2" Type="http://schemas.openxmlformats.org/officeDocument/2006/relationships/hyperlink" Target="https://www.kent.ac.uk/library/research/"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nytimes.com/2010/08/13/health/research/13alzheimer.html?pagewanted=all&amp;_r=0" TargetMode="External"/><Relationship Id="rId5" Type="http://schemas.openxmlformats.org/officeDocument/2006/relationships/hyperlink" Target="http://www.guardian.co.uk/politics/2013/apr/18/uncovered-error-george-osborne-austerity"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crawdad.org/about.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awdad.org/nottingham/cattle/20071220/"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mc20\Pictures\Data P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03" r="9596" b="23214"/>
          <a:stretch/>
        </p:blipFill>
        <p:spPr bwMode="auto">
          <a:xfrm>
            <a:off x="0" y="2655066"/>
            <a:ext cx="9155017" cy="420293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2"/>
          </p:nvPr>
        </p:nvSpPr>
        <p:spPr>
          <a:xfrm>
            <a:off x="467544" y="989116"/>
            <a:ext cx="5110296" cy="1862149"/>
          </a:xfrm>
        </p:spPr>
        <p:txBody>
          <a:bodyPr/>
          <a:lstStyle/>
          <a:p>
            <a:r>
              <a:rPr lang="en-GB" dirty="0" smtClean="0"/>
              <a:t>Managing Your </a:t>
            </a:r>
            <a:r>
              <a:rPr lang="en-GB" dirty="0"/>
              <a:t>R</a:t>
            </a:r>
            <a:r>
              <a:rPr lang="en-GB" dirty="0" smtClean="0"/>
              <a:t>esearch </a:t>
            </a:r>
            <a:r>
              <a:rPr lang="en-GB" dirty="0"/>
              <a:t>D</a:t>
            </a:r>
            <a:r>
              <a:rPr lang="en-GB" dirty="0" smtClean="0"/>
              <a:t>ata</a:t>
            </a:r>
            <a:endParaRPr lang="en-GB" dirty="0">
              <a:solidFill>
                <a:srgbClr val="D6A300"/>
              </a:solidFill>
            </a:endParaRPr>
          </a:p>
          <a:p>
            <a:r>
              <a:rPr lang="en-GB" dirty="0" smtClean="0">
                <a:solidFill>
                  <a:srgbClr val="D6A300"/>
                </a:solidFill>
              </a:rPr>
              <a:t>Grants Factory</a:t>
            </a:r>
          </a:p>
          <a:p>
            <a:r>
              <a:rPr lang="en-GB" dirty="0" smtClean="0">
                <a:solidFill>
                  <a:srgbClr val="D6A300"/>
                </a:solidFill>
              </a:rPr>
              <a:t>Open Access: Why Should I Care?</a:t>
            </a:r>
          </a:p>
          <a:p>
            <a:endParaRPr lang="en-US" dirty="0">
              <a:solidFill>
                <a:srgbClr val="D6A300"/>
              </a:solidFill>
            </a:endParaRPr>
          </a:p>
        </p:txBody>
      </p:sp>
    </p:spTree>
    <p:extLst>
      <p:ext uri="{BB962C8B-B14F-4D97-AF65-F5344CB8AC3E}">
        <p14:creationId xmlns:p14="http://schemas.microsoft.com/office/powerpoint/2010/main" val="106610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should I be considering?</a:t>
            </a:r>
            <a:endParaRPr lang="en-GB" dirty="0"/>
          </a:p>
        </p:txBody>
      </p:sp>
      <p:sp>
        <p:nvSpPr>
          <p:cNvPr id="3" name="TextBox 2"/>
          <p:cNvSpPr txBox="1"/>
          <p:nvPr/>
        </p:nvSpPr>
        <p:spPr>
          <a:xfrm>
            <a:off x="529796" y="1543664"/>
            <a:ext cx="8218917" cy="4302716"/>
          </a:xfrm>
          <a:prstGeom prst="rect">
            <a:avLst/>
          </a:prstGeom>
          <a:noFill/>
        </p:spPr>
        <p:txBody>
          <a:bodyPr wrap="none" rtlCol="0">
            <a:spAutoFit/>
          </a:bodyPr>
          <a:lstStyle/>
          <a:p>
            <a:r>
              <a:rPr lang="en-GB" b="1" dirty="0" smtClean="0"/>
              <a:t>What to include</a:t>
            </a:r>
          </a:p>
          <a:p>
            <a:endParaRPr lang="en-GB" b="1" dirty="0" smtClean="0"/>
          </a:p>
          <a:p>
            <a:pPr marL="342900" indent="-342900">
              <a:buFont typeface="Arial" panose="020B0604020202020204" pitchFamily="34" charset="0"/>
              <a:buChar char="•"/>
            </a:pPr>
            <a:r>
              <a:rPr lang="en-US" dirty="0"/>
              <a:t>the type of data you expect to create or use</a:t>
            </a:r>
          </a:p>
          <a:p>
            <a:pPr marL="342900" indent="-342900">
              <a:buFont typeface="Arial" panose="020B0604020202020204" pitchFamily="34" charset="0"/>
              <a:buChar char="•"/>
            </a:pPr>
            <a:r>
              <a:rPr lang="en-US" dirty="0"/>
              <a:t>how you will record your data, and where you will keep it</a:t>
            </a:r>
          </a:p>
          <a:p>
            <a:pPr marL="342900" indent="-342900">
              <a:buFont typeface="Arial" panose="020B0604020202020204" pitchFamily="34" charset="0"/>
              <a:buChar char="•"/>
            </a:pPr>
            <a:r>
              <a:rPr lang="en-US" dirty="0"/>
              <a:t>how you will </a:t>
            </a:r>
            <a:r>
              <a:rPr lang="en-US" dirty="0" err="1"/>
              <a:t>organise</a:t>
            </a:r>
            <a:r>
              <a:rPr lang="en-US" dirty="0"/>
              <a:t> your data and keep it safe</a:t>
            </a:r>
          </a:p>
          <a:p>
            <a:pPr marL="342900" indent="-342900">
              <a:buFont typeface="Arial" panose="020B0604020202020204" pitchFamily="34" charset="0"/>
              <a:buChar char="•"/>
            </a:pPr>
            <a:r>
              <a:rPr lang="en-US" dirty="0"/>
              <a:t>what data you will keep after your project</a:t>
            </a:r>
          </a:p>
          <a:p>
            <a:pPr marL="342900" indent="-342900">
              <a:buFont typeface="Arial" panose="020B0604020202020204" pitchFamily="34" charset="0"/>
              <a:buChar char="•"/>
            </a:pPr>
            <a:r>
              <a:rPr lang="en-US" dirty="0"/>
              <a:t>how you will share your data</a:t>
            </a:r>
          </a:p>
          <a:p>
            <a:endParaRPr lang="en-GB" dirty="0"/>
          </a:p>
          <a:p>
            <a:endParaRPr lang="en-GB" dirty="0"/>
          </a:p>
        </p:txBody>
      </p:sp>
    </p:spTree>
    <p:extLst>
      <p:ext uri="{BB962C8B-B14F-4D97-AF65-F5344CB8AC3E}">
        <p14:creationId xmlns:p14="http://schemas.microsoft.com/office/powerpoint/2010/main" val="292740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965" y="1001052"/>
            <a:ext cx="8382000" cy="4450449"/>
          </a:xfrm>
          <a:prstGeom prst="rect">
            <a:avLst/>
          </a:prstGeom>
        </p:spPr>
        <p:txBody>
          <a:bodyPr wrap="square">
            <a:spAutoFit/>
          </a:bodyPr>
          <a:lstStyle/>
          <a:p>
            <a:pPr lvl="0" fontAlgn="ctr">
              <a:spcBef>
                <a:spcPct val="35000"/>
              </a:spcBef>
              <a:buClr>
                <a:srgbClr val="003882"/>
              </a:buClr>
              <a:buSzPct val="175000"/>
            </a:pPr>
            <a:r>
              <a:rPr lang="en-GB" b="1" kern="0" dirty="0" smtClean="0">
                <a:solidFill>
                  <a:srgbClr val="000000"/>
                </a:solidFill>
                <a:latin typeface="Arial"/>
                <a:cs typeface="Arial"/>
              </a:rPr>
              <a:t>Writing your plan…</a:t>
            </a:r>
          </a:p>
          <a:p>
            <a:pPr lvl="0" fontAlgn="ctr">
              <a:spcBef>
                <a:spcPct val="35000"/>
              </a:spcBef>
              <a:buClr>
                <a:srgbClr val="003882"/>
              </a:buClr>
              <a:buSzPct val="175000"/>
            </a:pPr>
            <a:endParaRPr lang="en-GB" sz="1600" kern="0" dirty="0" smtClean="0">
              <a:solidFill>
                <a:srgbClr val="000000"/>
              </a:solidFill>
              <a:latin typeface="Arial"/>
              <a:cs typeface="Arial"/>
            </a:endParaRPr>
          </a:p>
          <a:p>
            <a:pPr lvl="0" fontAlgn="ctr">
              <a:spcBef>
                <a:spcPct val="35000"/>
              </a:spcBef>
              <a:buClr>
                <a:srgbClr val="003882"/>
              </a:buClr>
              <a:buSzPct val="175000"/>
            </a:pPr>
            <a:r>
              <a:rPr lang="en-GB" kern="0" dirty="0" smtClean="0">
                <a:solidFill>
                  <a:srgbClr val="000000"/>
                </a:solidFill>
                <a:latin typeface="Arial"/>
                <a:cs typeface="Arial"/>
              </a:rPr>
              <a:t>Library </a:t>
            </a:r>
            <a:r>
              <a:rPr lang="en-GB" kern="0" dirty="0">
                <a:solidFill>
                  <a:srgbClr val="000000"/>
                </a:solidFill>
                <a:latin typeface="Arial"/>
                <a:cs typeface="Arial"/>
              </a:rPr>
              <a:t>webpages: </a:t>
            </a:r>
            <a:endParaRPr lang="en-GB" kern="0" dirty="0" smtClean="0">
              <a:solidFill>
                <a:srgbClr val="000000"/>
              </a:solidFill>
              <a:latin typeface="Arial"/>
              <a:cs typeface="Arial"/>
            </a:endParaRPr>
          </a:p>
          <a:p>
            <a:pPr lvl="0" fontAlgn="ctr">
              <a:spcBef>
                <a:spcPct val="35000"/>
              </a:spcBef>
              <a:buClr>
                <a:srgbClr val="003882"/>
              </a:buClr>
              <a:buSzPct val="175000"/>
            </a:pPr>
            <a:r>
              <a:rPr lang="en-GB" kern="0" dirty="0" smtClean="0">
                <a:solidFill>
                  <a:srgbClr val="000000"/>
                </a:solidFill>
                <a:latin typeface="Arial"/>
                <a:cs typeface="Arial"/>
                <a:hlinkClick r:id="rId3"/>
              </a:rPr>
              <a:t>www.kent.ac.uk/library/research/data-managment</a:t>
            </a:r>
            <a:endParaRPr lang="en-GB" kern="0" dirty="0" smtClean="0">
              <a:solidFill>
                <a:srgbClr val="000000"/>
              </a:solidFill>
              <a:latin typeface="Arial"/>
              <a:cs typeface="Arial"/>
            </a:endParaRPr>
          </a:p>
          <a:p>
            <a:pPr lvl="0" fontAlgn="ctr">
              <a:spcBef>
                <a:spcPct val="35000"/>
              </a:spcBef>
              <a:buClr>
                <a:srgbClr val="003882"/>
              </a:buClr>
              <a:buSzPct val="175000"/>
            </a:pPr>
            <a:endParaRPr lang="en-GB" kern="0" dirty="0">
              <a:solidFill>
                <a:srgbClr val="000000"/>
              </a:solidFill>
              <a:latin typeface="Arial"/>
              <a:cs typeface="Arial"/>
            </a:endParaRPr>
          </a:p>
          <a:p>
            <a:pPr lvl="0" fontAlgn="ctr">
              <a:spcBef>
                <a:spcPct val="35000"/>
              </a:spcBef>
              <a:buClr>
                <a:srgbClr val="003882"/>
              </a:buClr>
              <a:buSzPct val="175000"/>
            </a:pPr>
            <a:r>
              <a:rPr lang="en-GB" kern="0" dirty="0" smtClean="0">
                <a:solidFill>
                  <a:srgbClr val="000000"/>
                </a:solidFill>
                <a:latin typeface="Arial"/>
                <a:cs typeface="Arial"/>
              </a:rPr>
              <a:t>Digital </a:t>
            </a:r>
            <a:r>
              <a:rPr lang="en-GB" kern="0" dirty="0">
                <a:solidFill>
                  <a:srgbClr val="000000"/>
                </a:solidFill>
                <a:latin typeface="Arial"/>
                <a:cs typeface="Arial"/>
              </a:rPr>
              <a:t>Curation Centre (DCC): </a:t>
            </a:r>
            <a:r>
              <a:rPr lang="en-GB" kern="0" dirty="0" smtClean="0">
                <a:solidFill>
                  <a:srgbClr val="000000"/>
                </a:solidFill>
                <a:latin typeface="Arial"/>
                <a:cs typeface="Arial"/>
                <a:hlinkClick r:id="rId4"/>
              </a:rPr>
              <a:t>www.dcc.ac.uk</a:t>
            </a:r>
            <a:r>
              <a:rPr lang="en-GB" kern="0" dirty="0" smtClean="0">
                <a:solidFill>
                  <a:srgbClr val="000000"/>
                </a:solidFill>
                <a:latin typeface="Arial"/>
                <a:cs typeface="Arial"/>
              </a:rPr>
              <a:t> </a:t>
            </a:r>
            <a:endParaRPr lang="en-GB" kern="0" dirty="0">
              <a:solidFill>
                <a:srgbClr val="000000"/>
              </a:solidFill>
              <a:latin typeface="Arial"/>
              <a:cs typeface="Arial"/>
            </a:endParaRPr>
          </a:p>
          <a:p>
            <a:pPr lvl="0" fontAlgn="ctr">
              <a:spcBef>
                <a:spcPct val="35000"/>
              </a:spcBef>
              <a:buClr>
                <a:srgbClr val="003882"/>
              </a:buClr>
              <a:buSzPct val="175000"/>
            </a:pPr>
            <a:endParaRPr lang="en-GB" kern="0" baseline="30000" dirty="0" smtClean="0">
              <a:solidFill>
                <a:srgbClr val="000000"/>
              </a:solidFill>
              <a:latin typeface="Arial"/>
              <a:cs typeface="Arial"/>
            </a:endParaRPr>
          </a:p>
          <a:p>
            <a:pPr lvl="0" fontAlgn="ctr">
              <a:spcBef>
                <a:spcPct val="35000"/>
              </a:spcBef>
              <a:buClr>
                <a:srgbClr val="003882"/>
              </a:buClr>
              <a:buSzPct val="175000"/>
            </a:pPr>
            <a:r>
              <a:rPr lang="en-GB" sz="3200" kern="0" baseline="30000" dirty="0" smtClean="0">
                <a:solidFill>
                  <a:srgbClr val="000000"/>
                </a:solidFill>
                <a:latin typeface="Arial"/>
                <a:cs typeface="Arial"/>
                <a:hlinkClick r:id="rId5"/>
              </a:rPr>
              <a:t>https://dmponline.dcc.ac.uk</a:t>
            </a:r>
            <a:endParaRPr lang="en-GB" sz="3200" kern="0" baseline="30000" dirty="0" smtClean="0">
              <a:solidFill>
                <a:srgbClr val="000000"/>
              </a:solidFill>
              <a:latin typeface="Arial"/>
              <a:cs typeface="Arial"/>
            </a:endParaRPr>
          </a:p>
          <a:p>
            <a:pPr lvl="0" fontAlgn="ctr">
              <a:spcBef>
                <a:spcPct val="35000"/>
              </a:spcBef>
              <a:buClr>
                <a:srgbClr val="003882"/>
              </a:buClr>
              <a:buSzPct val="175000"/>
            </a:pPr>
            <a:endParaRPr lang="en-GB" sz="3200" kern="0" baseline="30000" dirty="0">
              <a:solidFill>
                <a:srgbClr val="000000"/>
              </a:solidFill>
              <a:latin typeface="Arial"/>
              <a:cs typeface="Arial"/>
            </a:endParaRPr>
          </a:p>
          <a:p>
            <a:pPr lvl="0" fontAlgn="ctr">
              <a:spcBef>
                <a:spcPct val="35000"/>
              </a:spcBef>
              <a:buClr>
                <a:srgbClr val="003882"/>
              </a:buClr>
              <a:buSzPct val="175000"/>
            </a:pPr>
            <a:r>
              <a:rPr lang="en-GB" sz="3200" kern="0" baseline="30000" dirty="0" smtClean="0">
                <a:solidFill>
                  <a:srgbClr val="000000"/>
                </a:solidFill>
                <a:latin typeface="Arial"/>
                <a:cs typeface="Arial"/>
                <a:hlinkClick r:id="rId6"/>
              </a:rPr>
              <a:t>http://www.dcc.ac.uk/resources/data-management-plans</a:t>
            </a:r>
            <a:endParaRPr lang="en-GB" sz="3200" kern="0" baseline="30000" dirty="0" smtClean="0">
              <a:solidFill>
                <a:srgbClr val="000000"/>
              </a:solidFill>
              <a:latin typeface="Arial"/>
              <a:cs typeface="Arial"/>
            </a:endParaRPr>
          </a:p>
        </p:txBody>
      </p:sp>
    </p:spTree>
    <p:extLst>
      <p:ext uri="{BB962C8B-B14F-4D97-AF65-F5344CB8AC3E}">
        <p14:creationId xmlns:p14="http://schemas.microsoft.com/office/powerpoint/2010/main" val="1885910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4295" y="874684"/>
            <a:ext cx="5250426" cy="461665"/>
          </a:xfrm>
          <a:prstGeom prst="rect">
            <a:avLst/>
          </a:prstGeom>
        </p:spPr>
        <p:txBody>
          <a:bodyPr wrap="square">
            <a:spAutoFit/>
          </a:bodyPr>
          <a:lstStyle/>
          <a:p>
            <a:pPr lvl="0" fontAlgn="ctr">
              <a:spcBef>
                <a:spcPct val="35000"/>
              </a:spcBef>
              <a:buClr>
                <a:srgbClr val="003882"/>
              </a:buClr>
              <a:buSzPct val="175000"/>
            </a:pPr>
            <a:r>
              <a:rPr lang="en-GB" b="1" kern="0" dirty="0" smtClean="0">
                <a:solidFill>
                  <a:srgbClr val="000000"/>
                </a:solidFill>
                <a:latin typeface="Arial"/>
                <a:cs typeface="Arial"/>
              </a:rPr>
              <a:t>Plan to organise your data…</a:t>
            </a:r>
          </a:p>
        </p:txBody>
      </p:sp>
      <p:grpSp>
        <p:nvGrpSpPr>
          <p:cNvPr id="9" name="Group 8"/>
          <p:cNvGrpSpPr/>
          <p:nvPr/>
        </p:nvGrpSpPr>
        <p:grpSpPr>
          <a:xfrm>
            <a:off x="3818239" y="2416208"/>
            <a:ext cx="4650828" cy="2754156"/>
            <a:chOff x="2441260" y="1119228"/>
            <a:chExt cx="6505096" cy="5127185"/>
          </a:xfrm>
        </p:grpSpPr>
        <p:sp>
          <p:nvSpPr>
            <p:cNvPr id="10" name="Rectangle 9"/>
            <p:cNvSpPr/>
            <p:nvPr/>
          </p:nvSpPr>
          <p:spPr bwMode="auto">
            <a:xfrm>
              <a:off x="7244556" y="1125538"/>
              <a:ext cx="1701800" cy="496887"/>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342900" marR="0" indent="-342900" algn="ctr" defTabSz="914400" rtl="0" eaLnBrk="1" fontAlgn="b" latinLnBrk="0" hangingPunct="1">
                <a:lnSpc>
                  <a:spcPct val="100000"/>
                </a:lnSpc>
                <a:spcBef>
                  <a:spcPct val="30000"/>
                </a:spcBef>
                <a:spcAft>
                  <a:spcPct val="0"/>
                </a:spcAft>
                <a:buClrTx/>
                <a:buSzTx/>
                <a:buFontTx/>
                <a:buNone/>
                <a:tabLst/>
              </a:pPr>
              <a:r>
                <a:rPr kumimoji="0" lang="en-GB" sz="1800" i="0" u="none" strike="noStrike" normalizeH="0" baseline="0" dirty="0" smtClean="0">
                  <a:solidFill>
                    <a:schemeClr val="bg2"/>
                  </a:solidFill>
                  <a:latin typeface="Arial" charset="0"/>
                  <a:cs typeface="Arial" charset="0"/>
                </a:rPr>
                <a:t>Files</a:t>
              </a:r>
            </a:p>
          </p:txBody>
        </p:sp>
        <p:sp>
          <p:nvSpPr>
            <p:cNvPr id="11" name="Rectangle 10"/>
            <p:cNvSpPr/>
            <p:nvPr/>
          </p:nvSpPr>
          <p:spPr bwMode="auto">
            <a:xfrm>
              <a:off x="7244556" y="1799832"/>
              <a:ext cx="1701800" cy="496887"/>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342900" marR="0" indent="-342900" algn="ctr" defTabSz="914400" rtl="0" eaLnBrk="1" fontAlgn="b" latinLnBrk="0" hangingPunct="1">
                <a:lnSpc>
                  <a:spcPct val="100000"/>
                </a:lnSpc>
                <a:spcBef>
                  <a:spcPct val="30000"/>
                </a:spcBef>
                <a:spcAft>
                  <a:spcPct val="0"/>
                </a:spcAft>
                <a:buClrTx/>
                <a:buSzTx/>
                <a:buFontTx/>
                <a:buNone/>
                <a:tabLst/>
              </a:pPr>
              <a:r>
                <a:rPr kumimoji="0" lang="en-GB" sz="1600" i="0" u="none" strike="noStrike" normalizeH="0" baseline="0" dirty="0" smtClean="0">
                  <a:solidFill>
                    <a:schemeClr val="bg2"/>
                  </a:solidFill>
                  <a:latin typeface="Arial" charset="0"/>
                  <a:cs typeface="Arial" charset="0"/>
                </a:rPr>
                <a:t>Files</a:t>
              </a:r>
            </a:p>
          </p:txBody>
        </p:sp>
        <p:sp>
          <p:nvSpPr>
            <p:cNvPr id="12" name="Rectangle 11"/>
            <p:cNvSpPr/>
            <p:nvPr/>
          </p:nvSpPr>
          <p:spPr bwMode="auto">
            <a:xfrm>
              <a:off x="7244556" y="2465389"/>
              <a:ext cx="1701800" cy="496887"/>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342900" marR="0" indent="-342900" algn="ctr" defTabSz="914400" rtl="0" eaLnBrk="1" fontAlgn="b" latinLnBrk="0" hangingPunct="1">
                <a:lnSpc>
                  <a:spcPct val="100000"/>
                </a:lnSpc>
                <a:spcBef>
                  <a:spcPct val="30000"/>
                </a:spcBef>
                <a:spcAft>
                  <a:spcPct val="0"/>
                </a:spcAft>
                <a:buClrTx/>
                <a:buSzTx/>
                <a:buFontTx/>
                <a:buNone/>
                <a:tabLst/>
              </a:pPr>
              <a:r>
                <a:rPr kumimoji="0" lang="en-GB" sz="1600" i="0" u="none" strike="noStrike" normalizeH="0" baseline="0" dirty="0" smtClean="0">
                  <a:solidFill>
                    <a:schemeClr val="bg2"/>
                  </a:solidFill>
                  <a:latin typeface="Arial" charset="0"/>
                  <a:cs typeface="Arial" charset="0"/>
                </a:rPr>
                <a:t>Files</a:t>
              </a:r>
            </a:p>
          </p:txBody>
        </p:sp>
        <p:sp>
          <p:nvSpPr>
            <p:cNvPr id="13" name="Rectangle 12"/>
            <p:cNvSpPr/>
            <p:nvPr/>
          </p:nvSpPr>
          <p:spPr bwMode="auto">
            <a:xfrm>
              <a:off x="7244556" y="3120431"/>
              <a:ext cx="1701800" cy="496887"/>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342900" marR="0" indent="-342900" algn="ctr" defTabSz="914400" rtl="0" eaLnBrk="1" fontAlgn="b" latinLnBrk="0" hangingPunct="1">
                <a:lnSpc>
                  <a:spcPct val="100000"/>
                </a:lnSpc>
                <a:spcBef>
                  <a:spcPct val="30000"/>
                </a:spcBef>
                <a:spcAft>
                  <a:spcPct val="0"/>
                </a:spcAft>
                <a:buClrTx/>
                <a:buSzTx/>
                <a:buFontTx/>
                <a:buNone/>
                <a:tabLst/>
              </a:pPr>
              <a:r>
                <a:rPr kumimoji="0" lang="en-GB" sz="1600" i="0" u="none" strike="noStrike" normalizeH="0" baseline="0" dirty="0" smtClean="0">
                  <a:solidFill>
                    <a:schemeClr val="bg2"/>
                  </a:solidFill>
                  <a:latin typeface="Arial" charset="0"/>
                  <a:cs typeface="Arial" charset="0"/>
                </a:rPr>
                <a:t>Files</a:t>
              </a:r>
            </a:p>
          </p:txBody>
        </p:sp>
        <p:sp>
          <p:nvSpPr>
            <p:cNvPr id="14" name="Rectangle 13"/>
            <p:cNvSpPr/>
            <p:nvPr/>
          </p:nvSpPr>
          <p:spPr bwMode="auto">
            <a:xfrm>
              <a:off x="7244556" y="3775473"/>
              <a:ext cx="1701800" cy="496887"/>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342900" marR="0" indent="-342900" algn="ctr" defTabSz="914400" rtl="0" eaLnBrk="1" fontAlgn="b" latinLnBrk="0" hangingPunct="1">
                <a:lnSpc>
                  <a:spcPct val="100000"/>
                </a:lnSpc>
                <a:spcBef>
                  <a:spcPct val="30000"/>
                </a:spcBef>
                <a:spcAft>
                  <a:spcPct val="0"/>
                </a:spcAft>
                <a:buClrTx/>
                <a:buSzTx/>
                <a:buFontTx/>
                <a:buNone/>
                <a:tabLst/>
              </a:pPr>
              <a:r>
                <a:rPr kumimoji="0" lang="en-GB" sz="1600" i="0" u="none" strike="noStrike" normalizeH="0" baseline="0" dirty="0" smtClean="0">
                  <a:solidFill>
                    <a:schemeClr val="bg2"/>
                  </a:solidFill>
                  <a:latin typeface="Arial" charset="0"/>
                  <a:cs typeface="Arial" charset="0"/>
                </a:rPr>
                <a:t>Files</a:t>
              </a:r>
            </a:p>
          </p:txBody>
        </p:sp>
        <p:sp>
          <p:nvSpPr>
            <p:cNvPr id="15" name="Rectangle 14"/>
            <p:cNvSpPr/>
            <p:nvPr/>
          </p:nvSpPr>
          <p:spPr bwMode="auto">
            <a:xfrm>
              <a:off x="7244556" y="4418412"/>
              <a:ext cx="1701800" cy="496887"/>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342900" marR="0" indent="-342900" algn="ctr" defTabSz="914400" rtl="0" eaLnBrk="1" fontAlgn="b" latinLnBrk="0" hangingPunct="1">
                <a:lnSpc>
                  <a:spcPct val="100000"/>
                </a:lnSpc>
                <a:spcBef>
                  <a:spcPct val="30000"/>
                </a:spcBef>
                <a:spcAft>
                  <a:spcPct val="0"/>
                </a:spcAft>
                <a:buClrTx/>
                <a:buSzTx/>
                <a:buFontTx/>
                <a:buNone/>
                <a:tabLst/>
              </a:pPr>
              <a:r>
                <a:rPr kumimoji="0" lang="en-GB" sz="1600" i="0" u="none" strike="noStrike" normalizeH="0" baseline="0" dirty="0" smtClean="0">
                  <a:solidFill>
                    <a:schemeClr val="bg2"/>
                  </a:solidFill>
                  <a:latin typeface="Arial" charset="0"/>
                  <a:cs typeface="Arial" charset="0"/>
                </a:rPr>
                <a:t>Files</a:t>
              </a:r>
            </a:p>
          </p:txBody>
        </p:sp>
        <p:sp>
          <p:nvSpPr>
            <p:cNvPr id="16" name="Rectangle 15"/>
            <p:cNvSpPr/>
            <p:nvPr/>
          </p:nvSpPr>
          <p:spPr bwMode="auto">
            <a:xfrm>
              <a:off x="7244556" y="5083969"/>
              <a:ext cx="1701800" cy="496887"/>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342900" marR="0" indent="-342900" algn="ctr" defTabSz="914400" rtl="0" eaLnBrk="1" fontAlgn="b" latinLnBrk="0" hangingPunct="1">
                <a:lnSpc>
                  <a:spcPct val="100000"/>
                </a:lnSpc>
                <a:spcBef>
                  <a:spcPct val="30000"/>
                </a:spcBef>
                <a:spcAft>
                  <a:spcPct val="0"/>
                </a:spcAft>
                <a:buClrTx/>
                <a:buSzTx/>
                <a:buFontTx/>
                <a:buNone/>
                <a:tabLst/>
              </a:pPr>
              <a:r>
                <a:rPr kumimoji="0" lang="en-GB" sz="1600" i="0" u="none" strike="noStrike" normalizeH="0" baseline="0" dirty="0" smtClean="0">
                  <a:solidFill>
                    <a:schemeClr val="bg2"/>
                  </a:solidFill>
                  <a:latin typeface="Arial" charset="0"/>
                  <a:cs typeface="Arial" charset="0"/>
                </a:rPr>
                <a:t>Files</a:t>
              </a:r>
            </a:p>
          </p:txBody>
        </p:sp>
        <p:sp>
          <p:nvSpPr>
            <p:cNvPr id="17" name="Rectangle 16"/>
            <p:cNvSpPr/>
            <p:nvPr/>
          </p:nvSpPr>
          <p:spPr bwMode="auto">
            <a:xfrm>
              <a:off x="7244556" y="5749526"/>
              <a:ext cx="1701800" cy="496887"/>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342900" marR="0" indent="-342900" algn="ctr" defTabSz="914400" rtl="0" eaLnBrk="1" fontAlgn="b" latinLnBrk="0" hangingPunct="1">
                <a:lnSpc>
                  <a:spcPct val="100000"/>
                </a:lnSpc>
                <a:spcBef>
                  <a:spcPct val="30000"/>
                </a:spcBef>
                <a:spcAft>
                  <a:spcPct val="0"/>
                </a:spcAft>
                <a:buClrTx/>
                <a:buSzTx/>
                <a:buFontTx/>
                <a:buNone/>
                <a:tabLst/>
              </a:pPr>
              <a:r>
                <a:rPr kumimoji="0" lang="en-GB" sz="1600" i="0" u="none" strike="noStrike" normalizeH="0" baseline="0" dirty="0" smtClean="0">
                  <a:solidFill>
                    <a:schemeClr val="bg2"/>
                  </a:solidFill>
                  <a:latin typeface="Arial" charset="0"/>
                  <a:cs typeface="Arial" charset="0"/>
                </a:rPr>
                <a:t>Files</a:t>
              </a:r>
            </a:p>
          </p:txBody>
        </p:sp>
        <p:graphicFrame>
          <p:nvGraphicFramePr>
            <p:cNvPr id="18" name="Diagram 17"/>
            <p:cNvGraphicFramePr/>
            <p:nvPr>
              <p:extLst>
                <p:ext uri="{D42A27DB-BD31-4B8C-83A1-F6EECF244321}">
                  <p14:modId xmlns:p14="http://schemas.microsoft.com/office/powerpoint/2010/main" val="2225388232"/>
                </p:ext>
              </p:extLst>
            </p:nvPr>
          </p:nvGraphicFramePr>
          <p:xfrm>
            <a:off x="2441260" y="1119228"/>
            <a:ext cx="5794567" cy="512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 name="TextBox 2"/>
          <p:cNvSpPr txBox="1"/>
          <p:nvPr/>
        </p:nvSpPr>
        <p:spPr>
          <a:xfrm>
            <a:off x="645779" y="2491391"/>
            <a:ext cx="2972289" cy="2603790"/>
          </a:xfrm>
          <a:prstGeom prst="rect">
            <a:avLst/>
          </a:prstGeom>
          <a:noFill/>
        </p:spPr>
        <p:txBody>
          <a:bodyPr wrap="none" rtlCol="0">
            <a:spAutoFit/>
          </a:bodyPr>
          <a:lstStyle/>
          <a:p>
            <a:pPr marL="342900" indent="-342900">
              <a:buFont typeface="Arial" panose="020B0604020202020204" pitchFamily="34" charset="0"/>
              <a:buChar char="•"/>
            </a:pPr>
            <a:r>
              <a:rPr lang="en-GB" sz="2800" dirty="0" smtClean="0"/>
              <a:t>File hierarchies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sz="2800" dirty="0" smtClean="0"/>
              <a:t>Naming files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sz="2800" dirty="0" smtClean="0"/>
              <a:t>Version control</a:t>
            </a:r>
            <a:endParaRPr lang="en-GB" sz="2800" dirty="0"/>
          </a:p>
        </p:txBody>
      </p:sp>
    </p:spTree>
    <p:extLst>
      <p:ext uri="{BB962C8B-B14F-4D97-AF65-F5344CB8AC3E}">
        <p14:creationId xmlns:p14="http://schemas.microsoft.com/office/powerpoint/2010/main" val="3974964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75796"/>
            <a:ext cx="8291513" cy="523220"/>
          </a:xfrm>
          <a:prstGeom prst="rect">
            <a:avLst/>
          </a:prstGeom>
        </p:spPr>
        <p:txBody>
          <a:bodyPr wrap="square">
            <a:spAutoFit/>
          </a:bodyPr>
          <a:lstStyle/>
          <a:p>
            <a:pPr lvl="0" fontAlgn="ctr">
              <a:spcBef>
                <a:spcPct val="35000"/>
              </a:spcBef>
              <a:buClr>
                <a:srgbClr val="003882"/>
              </a:buClr>
              <a:buSzPct val="175000"/>
            </a:pPr>
            <a:r>
              <a:rPr lang="en-GB" b="1" kern="0" dirty="0" smtClean="0">
                <a:solidFill>
                  <a:srgbClr val="000000"/>
                </a:solidFill>
                <a:latin typeface="Arial"/>
                <a:cs typeface="Arial"/>
              </a:rPr>
              <a:t>Plan to manage non-digital data</a:t>
            </a:r>
          </a:p>
        </p:txBody>
      </p:sp>
      <p:sp>
        <p:nvSpPr>
          <p:cNvPr id="5" name="TextBox 4"/>
          <p:cNvSpPr txBox="1"/>
          <p:nvPr/>
        </p:nvSpPr>
        <p:spPr>
          <a:xfrm>
            <a:off x="630620" y="1623848"/>
            <a:ext cx="7930056" cy="7183505"/>
          </a:xfrm>
          <a:prstGeom prst="rect">
            <a:avLst/>
          </a:prstGeom>
          <a:noFill/>
        </p:spPr>
        <p:txBody>
          <a:bodyPr wrap="square" rtlCol="0">
            <a:spAutoFit/>
          </a:bodyPr>
          <a:lstStyle/>
          <a:p>
            <a:r>
              <a:rPr lang="en-GB" b="1" dirty="0" smtClean="0"/>
              <a:t>Consider digitisation</a:t>
            </a:r>
          </a:p>
          <a:p>
            <a:r>
              <a:rPr lang="en-GB" b="1" dirty="0"/>
              <a:t>	</a:t>
            </a:r>
            <a:r>
              <a:rPr lang="en-GB" dirty="0" smtClean="0"/>
              <a:t>Scan paper documents</a:t>
            </a:r>
          </a:p>
          <a:p>
            <a:r>
              <a:rPr lang="en-GB" dirty="0"/>
              <a:t>	</a:t>
            </a:r>
            <a:r>
              <a:rPr lang="en-GB" dirty="0" smtClean="0"/>
              <a:t>High quality photographs</a:t>
            </a:r>
          </a:p>
          <a:p>
            <a:r>
              <a:rPr lang="en-GB" dirty="0"/>
              <a:t>	</a:t>
            </a:r>
            <a:r>
              <a:rPr lang="en-GB" dirty="0" smtClean="0"/>
              <a:t>Convert video and audio to digital files</a:t>
            </a:r>
          </a:p>
          <a:p>
            <a:endParaRPr lang="en-GB" dirty="0"/>
          </a:p>
          <a:p>
            <a:r>
              <a:rPr lang="en-GB" b="1" dirty="0" smtClean="0"/>
              <a:t>Consider storage</a:t>
            </a:r>
          </a:p>
          <a:p>
            <a:r>
              <a:rPr lang="en-GB" b="1" dirty="0"/>
              <a:t>	</a:t>
            </a:r>
            <a:r>
              <a:rPr lang="en-GB" dirty="0" smtClean="0"/>
              <a:t>Reduce risk of damage caused humidity, light, etc.</a:t>
            </a:r>
          </a:p>
          <a:p>
            <a:r>
              <a:rPr lang="en-GB" dirty="0"/>
              <a:t>	</a:t>
            </a:r>
            <a:r>
              <a:rPr lang="en-GB" dirty="0" smtClean="0"/>
              <a:t>Organise your files for ease of retrieval</a:t>
            </a:r>
          </a:p>
          <a:p>
            <a:r>
              <a:rPr lang="en-GB" dirty="0"/>
              <a:t>	</a:t>
            </a:r>
            <a:r>
              <a:rPr lang="en-GB" dirty="0" smtClean="0"/>
              <a:t>Restrict access</a:t>
            </a:r>
          </a:p>
          <a:p>
            <a:r>
              <a:rPr lang="en-GB" dirty="0"/>
              <a:t>	</a:t>
            </a:r>
            <a:endParaRPr lang="en-GB" dirty="0" smtClean="0"/>
          </a:p>
          <a:p>
            <a:endParaRPr lang="en-GB" b="1"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765306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9122" y="918246"/>
            <a:ext cx="7217153" cy="461665"/>
          </a:xfrm>
          <a:prstGeom prst="rect">
            <a:avLst/>
          </a:prstGeom>
        </p:spPr>
        <p:txBody>
          <a:bodyPr wrap="square">
            <a:spAutoFit/>
          </a:bodyPr>
          <a:lstStyle/>
          <a:p>
            <a:pPr lvl="0" fontAlgn="ctr">
              <a:spcBef>
                <a:spcPct val="35000"/>
              </a:spcBef>
              <a:buClr>
                <a:srgbClr val="003882"/>
              </a:buClr>
              <a:buSzPct val="175000"/>
            </a:pPr>
            <a:r>
              <a:rPr lang="en-GB" b="1" kern="0" dirty="0" smtClean="0">
                <a:solidFill>
                  <a:srgbClr val="000000"/>
                </a:solidFill>
                <a:latin typeface="Arial"/>
                <a:cs typeface="Arial"/>
              </a:rPr>
              <a:t>Managing access to your data</a:t>
            </a:r>
          </a:p>
        </p:txBody>
      </p:sp>
      <p:sp>
        <p:nvSpPr>
          <p:cNvPr id="15" name="Content Placeholder 2"/>
          <p:cNvSpPr>
            <a:spLocks noGrp="1"/>
          </p:cNvSpPr>
          <p:nvPr>
            <p:ph idx="1"/>
          </p:nvPr>
        </p:nvSpPr>
        <p:spPr>
          <a:xfrm>
            <a:off x="429123" y="1940276"/>
            <a:ext cx="8311922" cy="3716606"/>
          </a:xfrm>
        </p:spPr>
        <p:txBody>
          <a:bodyPr/>
          <a:lstStyle/>
          <a:p>
            <a:r>
              <a:rPr lang="en-GB" dirty="0" smtClean="0"/>
              <a:t>Information Compliance</a:t>
            </a:r>
          </a:p>
          <a:p>
            <a:pPr marL="0" indent="0">
              <a:buNone/>
            </a:pPr>
            <a:r>
              <a:rPr lang="en-GB" dirty="0" smtClean="0"/>
              <a:t>	</a:t>
            </a:r>
            <a:r>
              <a:rPr lang="en-GB" dirty="0">
                <a:hlinkClick r:id="rId3"/>
              </a:rPr>
              <a:t>http://www.kent.ac.uk/infocompliance/index.html</a:t>
            </a:r>
            <a:endParaRPr lang="en-GB" dirty="0"/>
          </a:p>
          <a:p>
            <a:pPr marL="0" indent="0">
              <a:buNone/>
            </a:pPr>
            <a:r>
              <a:rPr lang="en-GB" dirty="0" smtClean="0"/>
              <a:t>	</a:t>
            </a:r>
            <a:endParaRPr lang="en-GB" dirty="0"/>
          </a:p>
          <a:p>
            <a:r>
              <a:rPr lang="en-GB" dirty="0" smtClean="0"/>
              <a:t>Research Ethics &amp; Governance</a:t>
            </a:r>
            <a:endParaRPr lang="en-GB" sz="2400" dirty="0"/>
          </a:p>
          <a:p>
            <a:pPr marL="0" indent="0">
              <a:buNone/>
            </a:pPr>
            <a:r>
              <a:rPr lang="en-GB" dirty="0" smtClean="0"/>
              <a:t>	</a:t>
            </a:r>
            <a:r>
              <a:rPr lang="en-GB" dirty="0" smtClean="0">
                <a:hlinkClick r:id="rId4"/>
              </a:rPr>
              <a:t>https</a:t>
            </a:r>
            <a:r>
              <a:rPr lang="en-GB" dirty="0">
                <a:hlinkClick r:id="rId4"/>
              </a:rPr>
              <a:t>://research.kent.ac.uk/researchservices/ethics</a:t>
            </a:r>
            <a:r>
              <a:rPr lang="en-GB" dirty="0" smtClean="0">
                <a:hlinkClick r:id="rId4"/>
              </a:rPr>
              <a:t>/</a:t>
            </a:r>
            <a:r>
              <a:rPr lang="en-GB" dirty="0" smtClean="0"/>
              <a:t> </a:t>
            </a:r>
          </a:p>
          <a:p>
            <a:pPr marL="0" indent="0">
              <a:buNone/>
            </a:pPr>
            <a:endParaRPr lang="en-GB" dirty="0" smtClean="0"/>
          </a:p>
          <a:p>
            <a:r>
              <a:rPr lang="en-GB" dirty="0"/>
              <a:t>C</a:t>
            </a:r>
            <a:r>
              <a:rPr lang="en-GB" dirty="0" smtClean="0"/>
              <a:t>ommercially sensitive</a:t>
            </a:r>
            <a:r>
              <a:rPr lang="en-GB" dirty="0"/>
              <a:t> </a:t>
            </a:r>
            <a:r>
              <a:rPr lang="en-GB" dirty="0" smtClean="0"/>
              <a:t>data</a:t>
            </a:r>
          </a:p>
          <a:p>
            <a:endParaRPr lang="en-GB" dirty="0"/>
          </a:p>
          <a:p>
            <a:pPr marL="0" indent="0">
              <a:buNone/>
            </a:pPr>
            <a:endParaRPr lang="en-GB" dirty="0"/>
          </a:p>
        </p:txBody>
      </p:sp>
    </p:spTree>
    <p:extLst>
      <p:ext uri="{BB962C8B-B14F-4D97-AF65-F5344CB8AC3E}">
        <p14:creationId xmlns:p14="http://schemas.microsoft.com/office/powerpoint/2010/main" val="3199164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461" y="856251"/>
            <a:ext cx="3683392" cy="461665"/>
          </a:xfrm>
          <a:prstGeom prst="rect">
            <a:avLst/>
          </a:prstGeom>
        </p:spPr>
        <p:txBody>
          <a:bodyPr wrap="square">
            <a:spAutoFit/>
          </a:bodyPr>
          <a:lstStyle/>
          <a:p>
            <a:pPr lvl="0" fontAlgn="ctr">
              <a:spcBef>
                <a:spcPct val="35000"/>
              </a:spcBef>
              <a:buClr>
                <a:srgbClr val="003882"/>
              </a:buClr>
              <a:buSzPct val="175000"/>
            </a:pPr>
            <a:r>
              <a:rPr lang="en-GB" b="1" kern="0" dirty="0" smtClean="0">
                <a:solidFill>
                  <a:srgbClr val="000000"/>
                </a:solidFill>
                <a:latin typeface="Arial"/>
                <a:cs typeface="Arial"/>
              </a:rPr>
              <a:t>Protecting your data</a:t>
            </a:r>
          </a:p>
        </p:txBody>
      </p:sp>
      <p:graphicFrame>
        <p:nvGraphicFramePr>
          <p:cNvPr id="6" name="Table 5"/>
          <p:cNvGraphicFramePr>
            <a:graphicFrameLocks noGrp="1"/>
          </p:cNvGraphicFramePr>
          <p:nvPr>
            <p:extLst>
              <p:ext uri="{D42A27DB-BD31-4B8C-83A1-F6EECF244321}">
                <p14:modId xmlns:p14="http://schemas.microsoft.com/office/powerpoint/2010/main" val="249729580"/>
              </p:ext>
            </p:extLst>
          </p:nvPr>
        </p:nvGraphicFramePr>
        <p:xfrm>
          <a:off x="356461" y="1636191"/>
          <a:ext cx="8493071" cy="4557828"/>
        </p:xfrm>
        <a:graphic>
          <a:graphicData uri="http://schemas.openxmlformats.org/drawingml/2006/table">
            <a:tbl>
              <a:tblPr firstRow="1" bandRow="1">
                <a:tableStyleId>{5C22544A-7EE6-4342-B048-85BDC9FD1C3A}</a:tableStyleId>
              </a:tblPr>
              <a:tblGrid>
                <a:gridCol w="2739942">
                  <a:extLst>
                    <a:ext uri="{9D8B030D-6E8A-4147-A177-3AD203B41FA5}">
                      <a16:colId xmlns:a16="http://schemas.microsoft.com/office/drawing/2014/main" val="2289539298"/>
                    </a:ext>
                  </a:extLst>
                </a:gridCol>
                <a:gridCol w="5753129">
                  <a:extLst>
                    <a:ext uri="{9D8B030D-6E8A-4147-A177-3AD203B41FA5}">
                      <a16:colId xmlns:a16="http://schemas.microsoft.com/office/drawing/2014/main" val="4051487028"/>
                    </a:ext>
                  </a:extLst>
                </a:gridCol>
              </a:tblGrid>
              <a:tr h="900228">
                <a:tc>
                  <a:txBody>
                    <a:bodyPr/>
                    <a:lstStyle/>
                    <a:p>
                      <a:pPr algn="ctr"/>
                      <a:endParaRPr lang="en-GB" b="0" dirty="0" smtClean="0">
                        <a:solidFill>
                          <a:schemeClr val="tx1"/>
                        </a:solidFill>
                      </a:endParaRPr>
                    </a:p>
                    <a:p>
                      <a:pPr algn="ctr"/>
                      <a:r>
                        <a:rPr lang="en-GB" b="0" dirty="0" smtClean="0">
                          <a:solidFill>
                            <a:schemeClr val="tx1"/>
                          </a:solidFill>
                        </a:rPr>
                        <a:t>Make</a:t>
                      </a:r>
                      <a:r>
                        <a:rPr lang="en-GB" b="0" baseline="0" dirty="0" smtClean="0">
                          <a:solidFill>
                            <a:schemeClr val="tx1"/>
                          </a:solidFill>
                        </a:rPr>
                        <a:t> backups</a:t>
                      </a:r>
                      <a:endParaRPr lang="en-GB" b="0" dirty="0">
                        <a:solidFill>
                          <a:schemeClr val="tx1"/>
                        </a:solidFill>
                      </a:endParaRPr>
                    </a:p>
                  </a:txBody>
                  <a:tcPr>
                    <a:solidFill>
                      <a:schemeClr val="accent3">
                        <a:lumMod val="85000"/>
                      </a:schemeClr>
                    </a:solidFill>
                  </a:tcPr>
                </a:tc>
                <a:tc>
                  <a:txBody>
                    <a:bodyPr/>
                    <a:lstStyle/>
                    <a:p>
                      <a:pPr algn="ctr"/>
                      <a:r>
                        <a:rPr lang="en-GB" b="0" dirty="0" smtClean="0">
                          <a:solidFill>
                            <a:schemeClr val="tx1"/>
                          </a:solidFill>
                          <a:hlinkClick r:id="rId3"/>
                        </a:rPr>
                        <a:t>https://www.ukdataservice.ac.uk/manage-data/store/backup</a:t>
                      </a:r>
                      <a:endParaRPr lang="en-GB" b="0" dirty="0" smtClean="0">
                        <a:solidFill>
                          <a:schemeClr val="tx1"/>
                        </a:solidFill>
                      </a:endParaRPr>
                    </a:p>
                    <a:p>
                      <a:pPr algn="ctr"/>
                      <a:endParaRPr lang="en-GB" dirty="0">
                        <a:solidFill>
                          <a:schemeClr val="tx1"/>
                        </a:solidFill>
                      </a:endParaRPr>
                    </a:p>
                  </a:txBody>
                  <a:tcPr>
                    <a:solidFill>
                      <a:schemeClr val="accent3">
                        <a:lumMod val="85000"/>
                      </a:schemeClr>
                    </a:solidFill>
                  </a:tcPr>
                </a:tc>
                <a:extLst>
                  <a:ext uri="{0D108BD9-81ED-4DB2-BD59-A6C34878D82A}">
                    <a16:rowId xmlns:a16="http://schemas.microsoft.com/office/drawing/2014/main" val="918885815"/>
                  </a:ext>
                </a:extLst>
              </a:tr>
              <a:tr h="900228">
                <a:tc>
                  <a:txBody>
                    <a:bodyPr/>
                    <a:lstStyle/>
                    <a:p>
                      <a:pPr algn="ctr"/>
                      <a:endParaRPr lang="en-GB" dirty="0" smtClean="0"/>
                    </a:p>
                    <a:p>
                      <a:pPr algn="ctr"/>
                      <a:r>
                        <a:rPr lang="en-GB" dirty="0" smtClean="0"/>
                        <a:t>Encrypt</a:t>
                      </a:r>
                      <a:r>
                        <a:rPr lang="en-GB" baseline="0" dirty="0" smtClean="0"/>
                        <a:t> your files</a:t>
                      </a:r>
                      <a:endParaRPr lang="en-GB" dirty="0"/>
                    </a:p>
                  </a:txBody>
                  <a:tcPr>
                    <a:solidFill>
                      <a:schemeClr val="accent3">
                        <a:lumMod val="85000"/>
                      </a:schemeClr>
                    </a:solidFill>
                  </a:tcPr>
                </a:tc>
                <a:tc>
                  <a:txBody>
                    <a:bodyPr/>
                    <a:lstStyle/>
                    <a:p>
                      <a:pPr algn="ctr"/>
                      <a:r>
                        <a:rPr lang="en-GB" dirty="0" smtClean="0">
                          <a:solidFill>
                            <a:schemeClr val="tx1"/>
                          </a:solidFill>
                          <a:hlinkClick r:id="rId4"/>
                        </a:rPr>
                        <a:t>https://www.ukdataservice.ac.uk/manage-data/store/encryption</a:t>
                      </a:r>
                      <a:endParaRPr lang="en-GB" dirty="0" smtClean="0">
                        <a:solidFill>
                          <a:schemeClr val="tx1"/>
                        </a:solidFill>
                      </a:endParaRPr>
                    </a:p>
                    <a:p>
                      <a:pPr algn="ctr"/>
                      <a:endParaRPr lang="en-GB" dirty="0">
                        <a:solidFill>
                          <a:schemeClr val="tx1"/>
                        </a:solidFill>
                      </a:endParaRPr>
                    </a:p>
                  </a:txBody>
                  <a:tcPr>
                    <a:solidFill>
                      <a:schemeClr val="accent3">
                        <a:lumMod val="85000"/>
                      </a:schemeClr>
                    </a:solidFill>
                  </a:tcPr>
                </a:tc>
                <a:extLst>
                  <a:ext uri="{0D108BD9-81ED-4DB2-BD59-A6C34878D82A}">
                    <a16:rowId xmlns:a16="http://schemas.microsoft.com/office/drawing/2014/main" val="2161740050"/>
                  </a:ext>
                </a:extLst>
              </a:tr>
              <a:tr h="900228">
                <a:tc>
                  <a:txBody>
                    <a:bodyPr/>
                    <a:lstStyle/>
                    <a:p>
                      <a:pPr algn="ctr"/>
                      <a:endParaRPr lang="en-GB" dirty="0" smtClean="0"/>
                    </a:p>
                    <a:p>
                      <a:pPr algn="ctr"/>
                      <a:r>
                        <a:rPr lang="en-GB" dirty="0" smtClean="0"/>
                        <a:t>Encrypt</a:t>
                      </a:r>
                      <a:r>
                        <a:rPr lang="en-GB" baseline="0" dirty="0" smtClean="0"/>
                        <a:t> your laptop</a:t>
                      </a:r>
                      <a:endParaRPr lang="en-GB" dirty="0"/>
                    </a:p>
                  </a:txBody>
                  <a:tcPr>
                    <a:solidFill>
                      <a:schemeClr val="accent3">
                        <a:lumMod val="85000"/>
                      </a:schemeClr>
                    </a:solidFill>
                  </a:tcPr>
                </a:tc>
                <a:tc>
                  <a:txBody>
                    <a:bodyPr/>
                    <a:lstStyle/>
                    <a:p>
                      <a:pPr algn="ctr"/>
                      <a:r>
                        <a:rPr lang="en-GB" dirty="0" smtClean="0">
                          <a:solidFill>
                            <a:schemeClr val="tx1"/>
                          </a:solidFill>
                          <a:hlinkClick r:id="rId5"/>
                        </a:rPr>
                        <a:t>https://www.kent.ac.uk/itservices/staff/itsupport/encryption.html</a:t>
                      </a:r>
                      <a:endParaRPr lang="en-GB" dirty="0" smtClean="0">
                        <a:solidFill>
                          <a:schemeClr val="tx1"/>
                        </a:solidFill>
                      </a:endParaRPr>
                    </a:p>
                    <a:p>
                      <a:pPr algn="ctr"/>
                      <a:endParaRPr lang="en-GB" dirty="0">
                        <a:solidFill>
                          <a:schemeClr val="tx1"/>
                        </a:solidFill>
                      </a:endParaRPr>
                    </a:p>
                  </a:txBody>
                  <a:tcPr>
                    <a:solidFill>
                      <a:schemeClr val="accent3">
                        <a:lumMod val="85000"/>
                      </a:schemeClr>
                    </a:solidFill>
                  </a:tcPr>
                </a:tc>
                <a:extLst>
                  <a:ext uri="{0D108BD9-81ED-4DB2-BD59-A6C34878D82A}">
                    <a16:rowId xmlns:a16="http://schemas.microsoft.com/office/drawing/2014/main" val="3288870385"/>
                  </a:ext>
                </a:extLst>
              </a:tr>
              <a:tr h="900228">
                <a:tc>
                  <a:txBody>
                    <a:bodyPr/>
                    <a:lstStyle/>
                    <a:p>
                      <a:pPr algn="ctr"/>
                      <a:r>
                        <a:rPr lang="en-GB" dirty="0" smtClean="0"/>
                        <a:t>Follow University</a:t>
                      </a:r>
                      <a:r>
                        <a:rPr lang="en-GB" baseline="0" dirty="0" smtClean="0"/>
                        <a:t> IT safety &amp; security advice</a:t>
                      </a:r>
                      <a:endParaRPr lang="en-GB" dirty="0"/>
                    </a:p>
                  </a:txBody>
                  <a:tcPr>
                    <a:solidFill>
                      <a:schemeClr val="accent3">
                        <a:lumMod val="85000"/>
                      </a:schemeClr>
                    </a:solidFill>
                  </a:tcPr>
                </a:tc>
                <a:tc>
                  <a:txBody>
                    <a:bodyPr/>
                    <a:lstStyle/>
                    <a:p>
                      <a:pPr algn="ctr"/>
                      <a:r>
                        <a:rPr lang="en-GB" dirty="0" smtClean="0">
                          <a:solidFill>
                            <a:schemeClr val="tx1"/>
                          </a:solidFill>
                          <a:hlinkClick r:id="rId6"/>
                        </a:rPr>
                        <a:t>https://www.kent.ac.uk/itservices/secure/index.html</a:t>
                      </a:r>
                      <a:endParaRPr lang="en-GB" dirty="0" smtClean="0">
                        <a:solidFill>
                          <a:schemeClr val="tx1"/>
                        </a:solidFill>
                      </a:endParaRPr>
                    </a:p>
                    <a:p>
                      <a:pPr algn="ctr"/>
                      <a:endParaRPr lang="en-GB" dirty="0">
                        <a:solidFill>
                          <a:schemeClr val="tx1"/>
                        </a:solidFill>
                      </a:endParaRPr>
                    </a:p>
                  </a:txBody>
                  <a:tcPr>
                    <a:solidFill>
                      <a:schemeClr val="accent3">
                        <a:lumMod val="85000"/>
                      </a:schemeClr>
                    </a:solidFill>
                  </a:tcPr>
                </a:tc>
                <a:extLst>
                  <a:ext uri="{0D108BD9-81ED-4DB2-BD59-A6C34878D82A}">
                    <a16:rowId xmlns:a16="http://schemas.microsoft.com/office/drawing/2014/main" val="3527358662"/>
                  </a:ext>
                </a:extLst>
              </a:tr>
              <a:tr h="900228">
                <a:tc>
                  <a:txBody>
                    <a:bodyPr/>
                    <a:lstStyle/>
                    <a:p>
                      <a:pPr algn="ctr"/>
                      <a:r>
                        <a:rPr lang="en-GB" dirty="0" smtClean="0"/>
                        <a:t>File</a:t>
                      </a:r>
                      <a:r>
                        <a:rPr lang="en-GB" baseline="0" dirty="0" smtClean="0"/>
                        <a:t> formats for sharing, reuse and preservation</a:t>
                      </a:r>
                      <a:endParaRPr lang="en-GB" dirty="0"/>
                    </a:p>
                  </a:txBody>
                  <a:tcPr>
                    <a:solidFill>
                      <a:schemeClr val="accent3">
                        <a:lumMod val="85000"/>
                      </a:schemeClr>
                    </a:solidFill>
                  </a:tcPr>
                </a:tc>
                <a:tc>
                  <a:txBody>
                    <a:bodyPr/>
                    <a:lstStyle/>
                    <a:p>
                      <a:pPr algn="ctr"/>
                      <a:r>
                        <a:rPr lang="en-GB" dirty="0" smtClean="0">
                          <a:solidFill>
                            <a:schemeClr val="tx1"/>
                          </a:solidFill>
                          <a:hlinkClick r:id="rId7"/>
                        </a:rPr>
                        <a:t>https://www.ukdataservice.ac.uk/manage-data/format/recommended-formats</a:t>
                      </a:r>
                      <a:endParaRPr lang="en-GB" dirty="0" smtClean="0">
                        <a:solidFill>
                          <a:schemeClr val="tx1"/>
                        </a:solidFill>
                      </a:endParaRPr>
                    </a:p>
                    <a:p>
                      <a:pPr algn="ctr"/>
                      <a:endParaRPr lang="en-GB" dirty="0" smtClean="0">
                        <a:solidFill>
                          <a:schemeClr val="tx1"/>
                        </a:solidFill>
                      </a:endParaRPr>
                    </a:p>
                  </a:txBody>
                  <a:tcPr>
                    <a:solidFill>
                      <a:schemeClr val="accent3">
                        <a:lumMod val="85000"/>
                      </a:schemeClr>
                    </a:solidFill>
                  </a:tcPr>
                </a:tc>
                <a:extLst>
                  <a:ext uri="{0D108BD9-81ED-4DB2-BD59-A6C34878D82A}">
                    <a16:rowId xmlns:a16="http://schemas.microsoft.com/office/drawing/2014/main" val="3111303965"/>
                  </a:ext>
                </a:extLst>
              </a:tr>
            </a:tbl>
          </a:graphicData>
        </a:graphic>
      </p:graphicFrame>
    </p:spTree>
    <p:extLst>
      <p:ext uri="{BB962C8B-B14F-4D97-AF65-F5344CB8AC3E}">
        <p14:creationId xmlns:p14="http://schemas.microsoft.com/office/powerpoint/2010/main" val="4200316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can I keep my research data?</a:t>
            </a:r>
            <a:endParaRPr lang="en-GB" dirty="0"/>
          </a:p>
        </p:txBody>
      </p:sp>
      <p:pic>
        <p:nvPicPr>
          <p:cNvPr id="5" name="Picture 4">
            <a:hlinkClick r:id="rId2"/>
          </p:cNvPr>
          <p:cNvPicPr>
            <a:picLocks noChangeAspect="1"/>
          </p:cNvPicPr>
          <p:nvPr/>
        </p:nvPicPr>
        <p:blipFill>
          <a:blip r:embed="rId3"/>
          <a:stretch>
            <a:fillRect/>
          </a:stretch>
        </p:blipFill>
        <p:spPr>
          <a:xfrm>
            <a:off x="695803" y="2094814"/>
            <a:ext cx="7814306" cy="255467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246"/>
          <a:stretch/>
        </p:blipFill>
        <p:spPr>
          <a:xfrm>
            <a:off x="123986" y="1536718"/>
            <a:ext cx="8896028" cy="3828235"/>
          </a:xfrm>
          <a:prstGeom prst="rect">
            <a:avLst/>
          </a:prstGeom>
        </p:spPr>
      </p:pic>
    </p:spTree>
    <p:extLst>
      <p:ext uri="{BB962C8B-B14F-4D97-AF65-F5344CB8AC3E}">
        <p14:creationId xmlns:p14="http://schemas.microsoft.com/office/powerpoint/2010/main" val="10132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the Kent Data Repository?</a:t>
            </a:r>
            <a:endParaRPr lang="en-GB" dirty="0"/>
          </a:p>
        </p:txBody>
      </p:sp>
      <p:sp>
        <p:nvSpPr>
          <p:cNvPr id="6" name="Content Placeholder 2"/>
          <p:cNvSpPr>
            <a:spLocks noGrp="1"/>
          </p:cNvSpPr>
          <p:nvPr>
            <p:ph idx="1"/>
          </p:nvPr>
        </p:nvSpPr>
        <p:spPr>
          <a:xfrm>
            <a:off x="303212" y="1377475"/>
            <a:ext cx="8599488" cy="5023325"/>
          </a:xfrm>
        </p:spPr>
        <p:txBody>
          <a:bodyPr/>
          <a:lstStyle/>
          <a:p>
            <a:pPr>
              <a:lnSpc>
                <a:spcPct val="150000"/>
              </a:lnSpc>
              <a:spcAft>
                <a:spcPts val="1200"/>
              </a:spcAft>
            </a:pPr>
            <a:r>
              <a:rPr lang="en-US" dirty="0" smtClean="0"/>
              <a:t>Meets international standards and current HEI best practice for Research Data Management</a:t>
            </a:r>
          </a:p>
          <a:p>
            <a:pPr>
              <a:lnSpc>
                <a:spcPct val="150000"/>
              </a:lnSpc>
              <a:spcAft>
                <a:spcPts val="1200"/>
              </a:spcAft>
            </a:pPr>
            <a:r>
              <a:rPr lang="en-US" dirty="0" smtClean="0"/>
              <a:t>Secure, flexible research data storage</a:t>
            </a:r>
          </a:p>
          <a:p>
            <a:pPr>
              <a:lnSpc>
                <a:spcPct val="150000"/>
              </a:lnSpc>
              <a:spcAft>
                <a:spcPts val="1200"/>
              </a:spcAft>
            </a:pPr>
            <a:r>
              <a:rPr lang="en-US" dirty="0" smtClean="0"/>
              <a:t>ARKIVUM data archive storage partnership</a:t>
            </a:r>
          </a:p>
          <a:p>
            <a:pPr>
              <a:lnSpc>
                <a:spcPct val="150000"/>
              </a:lnSpc>
              <a:spcAft>
                <a:spcPts val="1200"/>
              </a:spcAft>
            </a:pPr>
            <a:r>
              <a:rPr lang="en-US" dirty="0"/>
              <a:t>C</a:t>
            </a:r>
            <a:r>
              <a:rPr lang="en-US" dirty="0" smtClean="0"/>
              <a:t>omplete registry of Kent research data - regardless of where it is stored</a:t>
            </a:r>
          </a:p>
          <a:p>
            <a:pPr>
              <a:lnSpc>
                <a:spcPct val="150000"/>
              </a:lnSpc>
              <a:spcAft>
                <a:spcPts val="1200"/>
              </a:spcAft>
            </a:pPr>
            <a:r>
              <a:rPr lang="en-US" dirty="0" smtClean="0"/>
              <a:t>Designed to be F.A.I.R.</a:t>
            </a:r>
          </a:p>
        </p:txBody>
      </p:sp>
    </p:spTree>
    <p:extLst>
      <p:ext uri="{BB962C8B-B14F-4D97-AF65-F5344CB8AC3E}">
        <p14:creationId xmlns:p14="http://schemas.microsoft.com/office/powerpoint/2010/main" val="1556360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Features of the Kent Data Repository</a:t>
            </a:r>
            <a:endParaRPr lang="en-GB" dirty="0"/>
          </a:p>
        </p:txBody>
      </p:sp>
      <p:sp>
        <p:nvSpPr>
          <p:cNvPr id="6" name="Content Placeholder 2"/>
          <p:cNvSpPr>
            <a:spLocks noGrp="1"/>
          </p:cNvSpPr>
          <p:nvPr>
            <p:ph idx="1"/>
          </p:nvPr>
        </p:nvSpPr>
        <p:spPr>
          <a:xfrm>
            <a:off x="292359" y="1235042"/>
            <a:ext cx="8581053" cy="4988476"/>
          </a:xfrm>
        </p:spPr>
        <p:txBody>
          <a:bodyPr/>
          <a:lstStyle/>
          <a:p>
            <a:pPr>
              <a:lnSpc>
                <a:spcPct val="150000"/>
              </a:lnSpc>
              <a:spcAft>
                <a:spcPts val="1000"/>
              </a:spcAft>
            </a:pPr>
            <a:r>
              <a:rPr lang="en-US" dirty="0" smtClean="0"/>
              <a:t>Metadata templates to a standard schema</a:t>
            </a:r>
          </a:p>
          <a:p>
            <a:pPr>
              <a:lnSpc>
                <a:spcPct val="150000"/>
              </a:lnSpc>
              <a:spcAft>
                <a:spcPts val="1000"/>
              </a:spcAft>
            </a:pPr>
            <a:r>
              <a:rPr lang="en-US" dirty="0" smtClean="0"/>
              <a:t>Secure file storage - </a:t>
            </a:r>
            <a:r>
              <a:rPr lang="en-US" dirty="0"/>
              <a:t>of </a:t>
            </a:r>
            <a:r>
              <a:rPr lang="en-US" dirty="0" smtClean="0"/>
              <a:t>any </a:t>
            </a:r>
            <a:r>
              <a:rPr lang="en-US" dirty="0"/>
              <a:t>type and size</a:t>
            </a:r>
          </a:p>
          <a:p>
            <a:pPr>
              <a:lnSpc>
                <a:spcPct val="150000"/>
              </a:lnSpc>
              <a:spcAft>
                <a:spcPts val="1000"/>
              </a:spcAft>
            </a:pPr>
            <a:r>
              <a:rPr lang="en-US" dirty="0" smtClean="0"/>
              <a:t>Citable </a:t>
            </a:r>
            <a:r>
              <a:rPr lang="en-US" dirty="0"/>
              <a:t>online </a:t>
            </a:r>
            <a:r>
              <a:rPr lang="en-US" dirty="0" smtClean="0"/>
              <a:t>location with DOIs </a:t>
            </a:r>
            <a:r>
              <a:rPr lang="en-US" dirty="0"/>
              <a:t>for your </a:t>
            </a:r>
            <a:r>
              <a:rPr lang="en-US" dirty="0" smtClean="0"/>
              <a:t>data</a:t>
            </a:r>
          </a:p>
          <a:p>
            <a:pPr>
              <a:lnSpc>
                <a:spcPct val="150000"/>
              </a:lnSpc>
              <a:spcAft>
                <a:spcPts val="1000"/>
              </a:spcAft>
            </a:pPr>
            <a:r>
              <a:rPr lang="en-US" dirty="0" smtClean="0"/>
              <a:t>Reciprocal links to records elsewhere</a:t>
            </a:r>
          </a:p>
          <a:p>
            <a:pPr>
              <a:lnSpc>
                <a:spcPct val="150000"/>
              </a:lnSpc>
              <a:spcAft>
                <a:spcPts val="1000"/>
              </a:spcAft>
            </a:pPr>
            <a:r>
              <a:rPr lang="en-US" dirty="0" smtClean="0"/>
              <a:t>Access control </a:t>
            </a:r>
            <a:r>
              <a:rPr lang="en-US" dirty="0"/>
              <a:t>at </a:t>
            </a:r>
            <a:r>
              <a:rPr lang="en-US" dirty="0" smtClean="0"/>
              <a:t>file-level with embargo periods  </a:t>
            </a:r>
          </a:p>
          <a:p>
            <a:pPr>
              <a:lnSpc>
                <a:spcPct val="150000"/>
              </a:lnSpc>
              <a:spcAft>
                <a:spcPts val="1000"/>
              </a:spcAft>
            </a:pPr>
            <a:r>
              <a:rPr lang="en-US" dirty="0" smtClean="0"/>
              <a:t>Processes for handling confidential data</a:t>
            </a:r>
          </a:p>
        </p:txBody>
      </p:sp>
    </p:spTree>
    <p:extLst>
      <p:ext uri="{BB962C8B-B14F-4D97-AF65-F5344CB8AC3E}">
        <p14:creationId xmlns:p14="http://schemas.microsoft.com/office/powerpoint/2010/main" val="3227918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99"/>
            <a:ext cx="8291513" cy="576263"/>
          </a:xfrm>
        </p:spPr>
        <p:txBody>
          <a:bodyPr/>
          <a:lstStyle/>
          <a:p>
            <a:r>
              <a:rPr lang="en-GB" dirty="0" smtClean="0"/>
              <a:t>Why use the Kent Data Repository?</a:t>
            </a:r>
            <a:endParaRPr lang="en-GB" dirty="0"/>
          </a:p>
        </p:txBody>
      </p:sp>
      <p:sp>
        <p:nvSpPr>
          <p:cNvPr id="9" name="TextBox 8"/>
          <p:cNvSpPr txBox="1"/>
          <p:nvPr/>
        </p:nvSpPr>
        <p:spPr>
          <a:xfrm>
            <a:off x="457200" y="1626106"/>
            <a:ext cx="8136194" cy="3917996"/>
          </a:xfrm>
          <a:prstGeom prst="rect">
            <a:avLst/>
          </a:prstGeom>
          <a:noFill/>
          <a:ln>
            <a:noFill/>
          </a:ln>
        </p:spPr>
        <p:txBody>
          <a:bodyPr wrap="square" rtlCol="0">
            <a:spAutoFit/>
          </a:bodyPr>
          <a:lstStyle/>
          <a:p>
            <a:pPr marL="342900" indent="-342900">
              <a:buFont typeface="Arial" panose="020B0604020202020204" pitchFamily="34" charset="0"/>
              <a:buChar char="•"/>
            </a:pPr>
            <a:endParaRPr lang="en-GB" sz="1400" dirty="0" smtClean="0"/>
          </a:p>
          <a:p>
            <a:pPr marL="342900" indent="-342900">
              <a:buFont typeface="Arial" panose="020B0604020202020204" pitchFamily="34" charset="0"/>
              <a:buChar char="•"/>
            </a:pPr>
            <a:r>
              <a:rPr lang="en-GB" dirty="0" smtClean="0"/>
              <a:t>Helps others discover and access your work</a:t>
            </a:r>
          </a:p>
          <a:p>
            <a:endParaRPr lang="en-GB" sz="1400" dirty="0"/>
          </a:p>
          <a:p>
            <a:pPr marL="342900" indent="-342900">
              <a:buFont typeface="Arial" panose="020B0604020202020204" pitchFamily="34" charset="0"/>
              <a:buChar char="•"/>
            </a:pPr>
            <a:r>
              <a:rPr lang="en-GB" dirty="0" smtClean="0"/>
              <a:t>Allows you to publish and share all data</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dirty="0" smtClean="0"/>
              <a:t>Meets data obligations to your publisher, funder, institution, colleagues</a:t>
            </a:r>
            <a:r>
              <a:rPr lang="en-GB" dirty="0"/>
              <a:t> </a:t>
            </a:r>
            <a:r>
              <a:rPr lang="en-GB" dirty="0" smtClean="0"/>
              <a:t>and participants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dirty="0"/>
              <a:t>Enables ease of reporting for HEFCE and REF</a:t>
            </a:r>
          </a:p>
          <a:p>
            <a:pPr marL="342900" indent="-342900">
              <a:buFont typeface="Arial" panose="020B0604020202020204" pitchFamily="34" charset="0"/>
              <a:buChar char="•"/>
            </a:pPr>
            <a:endParaRPr lang="en-GB" dirty="0" smtClean="0"/>
          </a:p>
        </p:txBody>
      </p:sp>
    </p:spTree>
    <p:extLst>
      <p:ext uri="{BB962C8B-B14F-4D97-AF65-F5344CB8AC3E}">
        <p14:creationId xmlns:p14="http://schemas.microsoft.com/office/powerpoint/2010/main" val="213400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Data?</a:t>
            </a:r>
            <a:endParaRPr lang="en-GB" dirty="0"/>
          </a:p>
        </p:txBody>
      </p:sp>
      <p:grpSp>
        <p:nvGrpSpPr>
          <p:cNvPr id="3" name="Group 2"/>
          <p:cNvGrpSpPr/>
          <p:nvPr/>
        </p:nvGrpSpPr>
        <p:grpSpPr>
          <a:xfrm>
            <a:off x="457200" y="1558744"/>
            <a:ext cx="8119241" cy="3572527"/>
            <a:chOff x="457200" y="1558744"/>
            <a:chExt cx="8119241" cy="3572527"/>
          </a:xfrm>
        </p:grpSpPr>
        <p:sp>
          <p:nvSpPr>
            <p:cNvPr id="4" name="TextBox 3"/>
            <p:cNvSpPr txBox="1"/>
            <p:nvPr/>
          </p:nvSpPr>
          <p:spPr>
            <a:xfrm>
              <a:off x="457200" y="1558744"/>
              <a:ext cx="8119241" cy="2800767"/>
            </a:xfrm>
            <a:prstGeom prst="rect">
              <a:avLst/>
            </a:prstGeom>
            <a:noFill/>
          </p:spPr>
          <p:txBody>
            <a:bodyPr wrap="square" rtlCol="0">
              <a:spAutoFit/>
            </a:bodyPr>
            <a:lstStyle/>
            <a:p>
              <a:pPr algn="ctr"/>
              <a:r>
                <a:rPr lang="en-US" sz="4400" dirty="0"/>
                <a:t>“Open data and content can be </a:t>
              </a:r>
              <a:r>
                <a:rPr lang="en-US" sz="4400" b="1" dirty="0"/>
                <a:t>freely used, modified, and shared</a:t>
              </a:r>
              <a:r>
                <a:rPr lang="en-US" sz="4400" dirty="0"/>
                <a:t> </a:t>
              </a:r>
              <a:r>
                <a:rPr lang="en-US" sz="4400" dirty="0" smtClean="0"/>
                <a:t>by</a:t>
              </a:r>
              <a:r>
                <a:rPr lang="en-US" sz="4400" dirty="0"/>
                <a:t> </a:t>
              </a:r>
              <a:r>
                <a:rPr lang="en-US" sz="4400" b="1" dirty="0"/>
                <a:t>anyone</a:t>
              </a:r>
              <a:r>
                <a:rPr lang="en-US" sz="4400" dirty="0"/>
                <a:t> for </a:t>
              </a:r>
              <a:r>
                <a:rPr lang="en-US" sz="4400" b="1" dirty="0"/>
                <a:t>any purpose</a:t>
              </a:r>
              <a:r>
                <a:rPr lang="en-US" sz="4400" dirty="0"/>
                <a:t>”</a:t>
              </a:r>
              <a:r>
                <a:rPr lang="en-GB" sz="4400" dirty="0" smtClean="0"/>
                <a:t> </a:t>
              </a:r>
              <a:endParaRPr lang="en-GB" sz="4400" dirty="0"/>
            </a:p>
          </p:txBody>
        </p:sp>
        <p:sp>
          <p:nvSpPr>
            <p:cNvPr id="5" name="TextBox 4"/>
            <p:cNvSpPr txBox="1"/>
            <p:nvPr/>
          </p:nvSpPr>
          <p:spPr>
            <a:xfrm>
              <a:off x="3323224" y="4792717"/>
              <a:ext cx="2387192" cy="338554"/>
            </a:xfrm>
            <a:prstGeom prst="rect">
              <a:avLst/>
            </a:prstGeom>
            <a:noFill/>
          </p:spPr>
          <p:txBody>
            <a:bodyPr wrap="none" rtlCol="0">
              <a:spAutoFit/>
            </a:bodyPr>
            <a:lstStyle/>
            <a:p>
              <a:r>
                <a:rPr lang="en-GB" sz="1600" dirty="0"/>
                <a:t>http://opendefinition.org/</a:t>
              </a:r>
            </a:p>
          </p:txBody>
        </p:sp>
      </p:grpSp>
      <p:sp>
        <p:nvSpPr>
          <p:cNvPr id="6" name="TextBox 5"/>
          <p:cNvSpPr txBox="1"/>
          <p:nvPr/>
        </p:nvSpPr>
        <p:spPr>
          <a:xfrm>
            <a:off x="657923" y="1628774"/>
            <a:ext cx="7918518" cy="3163943"/>
          </a:xfrm>
          <a:prstGeom prst="rect">
            <a:avLst/>
          </a:prstGeom>
          <a:noFill/>
        </p:spPr>
        <p:txBody>
          <a:bodyPr wrap="square" rtlCol="0">
            <a:spAutoFit/>
          </a:bodyPr>
          <a:lstStyle/>
          <a:p>
            <a:pPr algn="ctr"/>
            <a:r>
              <a:rPr lang="en-GB" sz="5400" b="1" dirty="0" smtClean="0"/>
              <a:t>F. A. I. R.</a:t>
            </a:r>
          </a:p>
          <a:p>
            <a:pPr algn="ctr"/>
            <a:endParaRPr lang="en-GB" dirty="0"/>
          </a:p>
          <a:p>
            <a:pPr algn="ctr"/>
            <a:r>
              <a:rPr lang="en-GB" sz="4400" dirty="0" smtClean="0"/>
              <a:t>Findable – Accessible </a:t>
            </a:r>
          </a:p>
          <a:p>
            <a:pPr algn="ctr"/>
            <a:r>
              <a:rPr lang="en-GB" sz="4400" dirty="0" smtClean="0"/>
              <a:t>Interoperable - Reusable</a:t>
            </a:r>
            <a:endParaRPr lang="en-GB" sz="4400" dirty="0"/>
          </a:p>
        </p:txBody>
      </p:sp>
    </p:spTree>
    <p:extLst>
      <p:ext uri="{BB962C8B-B14F-4D97-AF65-F5344CB8AC3E}">
        <p14:creationId xmlns:p14="http://schemas.microsoft.com/office/powerpoint/2010/main" val="5907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85758"/>
            <a:ext cx="8291513" cy="576263"/>
          </a:xfrm>
        </p:spPr>
        <p:txBody>
          <a:bodyPr/>
          <a:lstStyle/>
          <a:p>
            <a:pPr algn="ctr"/>
            <a:r>
              <a:rPr lang="en-GB" dirty="0" smtClean="0"/>
              <a:t>Where is the Kent Data Repository?</a:t>
            </a:r>
            <a:endParaRPr lang="en-GB" dirty="0"/>
          </a:p>
        </p:txBody>
      </p:sp>
      <p:sp>
        <p:nvSpPr>
          <p:cNvPr id="4" name="Rectangle 3"/>
          <p:cNvSpPr/>
          <p:nvPr/>
        </p:nvSpPr>
        <p:spPr>
          <a:xfrm>
            <a:off x="756169" y="1947959"/>
            <a:ext cx="7693572" cy="1064907"/>
          </a:xfrm>
          <a:prstGeom prst="rect">
            <a:avLst/>
          </a:prstGeom>
        </p:spPr>
        <p:txBody>
          <a:bodyPr wrap="square">
            <a:spAutoFit/>
          </a:bodyPr>
          <a:lstStyle/>
          <a:p>
            <a:pPr algn="ctr"/>
            <a:r>
              <a:rPr lang="en-GB" sz="3200" dirty="0">
                <a:hlinkClick r:id="rId3"/>
              </a:rPr>
              <a:t>https://data.kent.ac.uk</a:t>
            </a:r>
            <a:r>
              <a:rPr lang="en-GB" sz="3200" dirty="0" smtClean="0">
                <a:hlinkClick r:id="rId3"/>
              </a:rPr>
              <a:t>/</a:t>
            </a:r>
            <a:endParaRPr lang="en-GB" sz="3200" dirty="0" smtClean="0"/>
          </a:p>
          <a:p>
            <a:pPr algn="ctr"/>
            <a:endParaRPr lang="en-GB" dirty="0"/>
          </a:p>
        </p:txBody>
      </p:sp>
      <p:sp>
        <p:nvSpPr>
          <p:cNvPr id="6" name="Title 1"/>
          <p:cNvSpPr txBox="1">
            <a:spLocks/>
          </p:cNvSpPr>
          <p:nvPr/>
        </p:nvSpPr>
        <p:spPr bwMode="auto">
          <a:xfrm>
            <a:off x="457199" y="3495338"/>
            <a:ext cx="8291513"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pPr algn="ctr"/>
            <a:r>
              <a:rPr lang="en-GB" kern="0" dirty="0" smtClean="0"/>
              <a:t>Where can I find KDR guidance?</a:t>
            </a:r>
            <a:endParaRPr lang="en-GB" kern="0" dirty="0"/>
          </a:p>
        </p:txBody>
      </p:sp>
      <p:sp>
        <p:nvSpPr>
          <p:cNvPr id="7" name="Rectangle 6"/>
          <p:cNvSpPr/>
          <p:nvPr/>
        </p:nvSpPr>
        <p:spPr>
          <a:xfrm>
            <a:off x="244652" y="4591610"/>
            <a:ext cx="8716606" cy="1797415"/>
          </a:xfrm>
          <a:prstGeom prst="rect">
            <a:avLst/>
          </a:prstGeom>
        </p:spPr>
        <p:txBody>
          <a:bodyPr wrap="square">
            <a:spAutoFit/>
          </a:bodyPr>
          <a:lstStyle/>
          <a:p>
            <a:pPr algn="ctr"/>
            <a:r>
              <a:rPr lang="en-GB" sz="3000" dirty="0">
                <a:hlinkClick r:id="rId4"/>
              </a:rPr>
              <a:t>https://</a:t>
            </a:r>
            <a:r>
              <a:rPr lang="en-GB" sz="3000" dirty="0" smtClean="0">
                <a:hlinkClick r:id="rId4"/>
              </a:rPr>
              <a:t>www.kent.ac.uk/library/research/data-management/repository.html</a:t>
            </a:r>
            <a:endParaRPr lang="en-GB" sz="3000" dirty="0" smtClean="0"/>
          </a:p>
          <a:p>
            <a:pPr algn="ctr"/>
            <a:endParaRPr lang="en-GB" sz="3600" dirty="0"/>
          </a:p>
        </p:txBody>
      </p:sp>
    </p:spTree>
    <p:extLst>
      <p:ext uri="{BB962C8B-B14F-4D97-AF65-F5344CB8AC3E}">
        <p14:creationId xmlns:p14="http://schemas.microsoft.com/office/powerpoint/2010/main" val="31537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Help and support</a:t>
            </a:r>
            <a:endParaRPr lang="en-GB" dirty="0"/>
          </a:p>
        </p:txBody>
      </p:sp>
      <p:sp>
        <p:nvSpPr>
          <p:cNvPr id="6" name="Content Placeholder 2"/>
          <p:cNvSpPr>
            <a:spLocks noGrp="1"/>
          </p:cNvSpPr>
          <p:nvPr>
            <p:ph idx="1"/>
          </p:nvPr>
        </p:nvSpPr>
        <p:spPr>
          <a:xfrm>
            <a:off x="728279" y="1640431"/>
            <a:ext cx="7749354" cy="4135902"/>
          </a:xfrm>
        </p:spPr>
        <p:txBody>
          <a:bodyPr/>
          <a:lstStyle/>
          <a:p>
            <a:pPr marL="0" indent="0">
              <a:buNone/>
            </a:pPr>
            <a:r>
              <a:rPr lang="en-GB" dirty="0" smtClean="0"/>
              <a:t>Information Services Research Support</a:t>
            </a:r>
          </a:p>
          <a:p>
            <a:pPr marL="0" indent="0">
              <a:buNone/>
            </a:pPr>
            <a:r>
              <a:rPr lang="en-GB" dirty="0">
                <a:hlinkClick r:id="rId2"/>
              </a:rPr>
              <a:t>https://www.kent.ac.uk/library/research</a:t>
            </a:r>
            <a:r>
              <a:rPr lang="en-GB" dirty="0" smtClean="0">
                <a:hlinkClick r:id="rId2"/>
              </a:rPr>
              <a:t>/</a:t>
            </a:r>
            <a:endParaRPr lang="en-GB" dirty="0" smtClean="0"/>
          </a:p>
          <a:p>
            <a:pPr marL="0" indent="0">
              <a:buNone/>
            </a:pPr>
            <a:endParaRPr lang="en-GB" sz="3600" dirty="0" smtClean="0"/>
          </a:p>
          <a:p>
            <a:pPr marL="0" indent="0">
              <a:buNone/>
            </a:pPr>
            <a:r>
              <a:rPr lang="en-GB" dirty="0" smtClean="0"/>
              <a:t>Email – </a:t>
            </a:r>
            <a:r>
              <a:rPr lang="en-GB" dirty="0" smtClean="0">
                <a:hlinkClick r:id="rId3"/>
              </a:rPr>
              <a:t>researchsupport@kent.ac.uk</a:t>
            </a:r>
            <a:endParaRPr lang="en-GB" dirty="0" smtClean="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39081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86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benefits of Open Data?</a:t>
            </a:r>
            <a:endParaRPr lang="en-GB"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2139"/>
          <a:stretch>
            <a:fillRect/>
          </a:stretch>
        </p:blipFill>
        <p:spPr bwMode="auto">
          <a:xfrm>
            <a:off x="369093" y="1125538"/>
            <a:ext cx="8024813" cy="490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44017" y="1162051"/>
            <a:ext cx="9117013" cy="5062103"/>
            <a:chOff x="744017" y="1162051"/>
            <a:chExt cx="9117013" cy="5062103"/>
          </a:xfrm>
        </p:grpSpPr>
        <p:pic>
          <p:nvPicPr>
            <p:cNvPr id="5" name="Content Placeholder 3" descr="Capt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4017" y="1162051"/>
              <a:ext cx="4005357" cy="46691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49374" y="5636301"/>
              <a:ext cx="3999339" cy="587853"/>
            </a:xfrm>
            <a:prstGeom prst="rect">
              <a:avLst/>
            </a:prstGeom>
          </p:spPr>
          <p:txBody>
            <a:bodyPr wrap="square">
              <a:spAutoFit/>
            </a:bodyPr>
            <a:lstStyle/>
            <a:p>
              <a:pPr>
                <a:buFontTx/>
                <a:buNone/>
                <a:defRPr/>
              </a:pPr>
              <a:r>
                <a:rPr lang="en-GB" sz="1400" dirty="0">
                  <a:latin typeface="+mn-lt"/>
                  <a:hlinkClick r:id=""/>
                </a:rPr>
                <a:t>www.guardian.co.uk/politics/2013/apr/18/</a:t>
              </a:r>
            </a:p>
            <a:p>
              <a:pPr>
                <a:buFontTx/>
                <a:buNone/>
                <a:defRPr/>
              </a:pPr>
              <a:r>
                <a:rPr lang="en-GB" sz="1400" dirty="0">
                  <a:latin typeface="+mn-lt"/>
                  <a:hlinkClick r:id=""/>
                </a:rPr>
                <a:t>uncovered-error-</a:t>
              </a:r>
              <a:r>
                <a:rPr lang="en-GB" sz="1400" dirty="0" err="1">
                  <a:latin typeface="+mn-lt"/>
                  <a:hlinkClick r:id="rId5"/>
                </a:rPr>
                <a:t>george</a:t>
              </a:r>
              <a:r>
                <a:rPr lang="en-GB" sz="1400" dirty="0">
                  <a:latin typeface="+mn-lt"/>
                  <a:hlinkClick r:id="rId5"/>
                </a:rPr>
                <a:t>-</a:t>
              </a:r>
              <a:r>
                <a:rPr lang="en-GB" sz="1400" dirty="0" err="1">
                  <a:latin typeface="+mn-lt"/>
                  <a:hlinkClick r:id="rId5"/>
                </a:rPr>
                <a:t>osborne</a:t>
              </a:r>
              <a:r>
                <a:rPr lang="en-GB" sz="1400" dirty="0">
                  <a:latin typeface="+mn-lt"/>
                  <a:hlinkClick r:id="rId5"/>
                </a:rPr>
                <a:t>-austerity</a:t>
              </a:r>
              <a:endParaRPr lang="en-GB" sz="1400" dirty="0">
                <a:latin typeface="+mn-lt"/>
                <a:hlinkClick r:id="rId6"/>
              </a:endParaRPr>
            </a:p>
          </p:txBody>
        </p:sp>
        <p:sp>
          <p:nvSpPr>
            <p:cNvPr id="7" name="Rectangle 6"/>
            <p:cNvSpPr/>
            <p:nvPr/>
          </p:nvSpPr>
          <p:spPr>
            <a:xfrm>
              <a:off x="5289030" y="2981936"/>
              <a:ext cx="4572000" cy="1323439"/>
            </a:xfrm>
            <a:prstGeom prst="rect">
              <a:avLst/>
            </a:prstGeom>
          </p:spPr>
          <p:txBody>
            <a:bodyPr>
              <a:spAutoFit/>
            </a:bodyPr>
            <a:lstStyle/>
            <a:p>
              <a:pPr marL="0" lvl="2">
                <a:buFontTx/>
                <a:buNone/>
                <a:defRPr/>
              </a:pPr>
              <a:r>
                <a:rPr lang="en-GB" sz="4000" dirty="0"/>
                <a:t>... </a:t>
              </a:r>
              <a:r>
                <a:rPr lang="en-GB" sz="4000" dirty="0" smtClean="0"/>
                <a:t>validation </a:t>
              </a:r>
              <a:r>
                <a:rPr lang="en-GB" sz="4000" dirty="0"/>
                <a:t>of results</a:t>
              </a:r>
            </a:p>
          </p:txBody>
        </p:sp>
      </p:gr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093" y="1271945"/>
            <a:ext cx="8467725"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7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should I make my data open?</a:t>
            </a:r>
            <a:endParaRPr lang="en-GB" dirty="0"/>
          </a:p>
        </p:txBody>
      </p:sp>
      <p:grpSp>
        <p:nvGrpSpPr>
          <p:cNvPr id="19" name="Group 18"/>
          <p:cNvGrpSpPr/>
          <p:nvPr/>
        </p:nvGrpSpPr>
        <p:grpSpPr>
          <a:xfrm>
            <a:off x="-193323" y="1710045"/>
            <a:ext cx="8529802" cy="4958264"/>
            <a:chOff x="-193323" y="1710045"/>
            <a:chExt cx="8529802" cy="4958264"/>
          </a:xfrm>
        </p:grpSpPr>
        <p:pic>
          <p:nvPicPr>
            <p:cNvPr id="15" name="Picture 14">
              <a:hlinkClick r:id="rId3"/>
            </p:cNvPr>
            <p:cNvPicPr>
              <a:picLocks noChangeAspect="1"/>
            </p:cNvPicPr>
            <p:nvPr/>
          </p:nvPicPr>
          <p:blipFill>
            <a:blip r:embed="rId4"/>
            <a:stretch>
              <a:fillRect/>
            </a:stretch>
          </p:blipFill>
          <p:spPr>
            <a:xfrm rot="19694328">
              <a:off x="-193323" y="3376174"/>
              <a:ext cx="3292135" cy="3292135"/>
            </a:xfrm>
            <a:prstGeom prst="rect">
              <a:avLst/>
            </a:prstGeom>
          </p:spPr>
        </p:pic>
        <p:sp>
          <p:nvSpPr>
            <p:cNvPr id="16" name="TextBox 15"/>
            <p:cNvSpPr txBox="1"/>
            <p:nvPr/>
          </p:nvSpPr>
          <p:spPr>
            <a:xfrm>
              <a:off x="825500" y="1710045"/>
              <a:ext cx="7113319" cy="461665"/>
            </a:xfrm>
            <a:prstGeom prst="rect">
              <a:avLst/>
            </a:prstGeom>
            <a:noFill/>
          </p:spPr>
          <p:txBody>
            <a:bodyPr wrap="square" rtlCol="0">
              <a:spAutoFit/>
            </a:bodyPr>
            <a:lstStyle/>
            <a:p>
              <a:r>
                <a:rPr lang="en-GB" dirty="0" smtClean="0"/>
                <a:t>Do you use other peoples data?</a:t>
              </a:r>
              <a:endParaRPr lang="en-GB" dirty="0"/>
            </a:p>
          </p:txBody>
        </p:sp>
        <p:sp>
          <p:nvSpPr>
            <p:cNvPr id="17" name="Rectangle 16"/>
            <p:cNvSpPr/>
            <p:nvPr/>
          </p:nvSpPr>
          <p:spPr>
            <a:xfrm>
              <a:off x="1223160" y="2702837"/>
              <a:ext cx="7113319" cy="461665"/>
            </a:xfrm>
            <a:prstGeom prst="rect">
              <a:avLst/>
            </a:prstGeom>
          </p:spPr>
          <p:txBody>
            <a:bodyPr wrap="square">
              <a:spAutoFit/>
            </a:bodyPr>
            <a:lstStyle/>
            <a:p>
              <a:r>
                <a:rPr lang="en-GB" dirty="0">
                  <a:hlinkClick r:id="rId5"/>
                </a:rPr>
                <a:t>https://crawdad.org/nottingham/cattle/20071220</a:t>
              </a:r>
              <a:r>
                <a:rPr lang="en-GB" dirty="0" smtClean="0">
                  <a:hlinkClick r:id="rId5"/>
                </a:rPr>
                <a:t>/</a:t>
              </a:r>
              <a:r>
                <a:rPr lang="en-GB" dirty="0" smtClean="0"/>
                <a:t> </a:t>
              </a:r>
              <a:endParaRPr lang="en-GB" dirty="0"/>
            </a:p>
          </p:txBody>
        </p:sp>
        <p:sp>
          <p:nvSpPr>
            <p:cNvPr id="18" name="TextBox 17"/>
            <p:cNvSpPr txBox="1"/>
            <p:nvPr/>
          </p:nvSpPr>
          <p:spPr>
            <a:xfrm>
              <a:off x="2208812" y="4210674"/>
              <a:ext cx="6008914" cy="461665"/>
            </a:xfrm>
            <a:prstGeom prst="rect">
              <a:avLst/>
            </a:prstGeom>
            <a:noFill/>
          </p:spPr>
          <p:txBody>
            <a:bodyPr wrap="square" rtlCol="0">
              <a:spAutoFit/>
            </a:bodyPr>
            <a:lstStyle/>
            <a:p>
              <a:r>
                <a:rPr lang="en-GB" dirty="0" smtClean="0"/>
                <a:t>7 citations and not all of them about cows!</a:t>
              </a:r>
              <a:endParaRPr lang="en-GB" dirty="0"/>
            </a:p>
          </p:txBody>
        </p:sp>
      </p:grpSp>
    </p:spTree>
    <p:extLst>
      <p:ext uri="{BB962C8B-B14F-4D97-AF65-F5344CB8AC3E}">
        <p14:creationId xmlns:p14="http://schemas.microsoft.com/office/powerpoint/2010/main" val="124013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I make my data open?</a:t>
            </a:r>
            <a:endParaRPr lang="en-GB" dirty="0"/>
          </a:p>
        </p:txBody>
      </p:sp>
      <p:sp>
        <p:nvSpPr>
          <p:cNvPr id="4" name="Content Placeholder 2"/>
          <p:cNvSpPr>
            <a:spLocks noGrp="1"/>
          </p:cNvSpPr>
          <p:nvPr>
            <p:ph idx="1"/>
          </p:nvPr>
        </p:nvSpPr>
        <p:spPr>
          <a:xfrm>
            <a:off x="457200" y="1484314"/>
            <a:ext cx="7859713" cy="2232664"/>
          </a:xfrm>
        </p:spPr>
        <p:txBody>
          <a:bodyPr/>
          <a:lstStyle/>
          <a:p>
            <a:r>
              <a:rPr lang="en-GB" dirty="0" smtClean="0"/>
              <a:t>Does your funder have a repository or recommend a specific one?</a:t>
            </a:r>
          </a:p>
          <a:p>
            <a:r>
              <a:rPr lang="en-GB" dirty="0" smtClean="0"/>
              <a:t>Your publisher may archive data for you</a:t>
            </a:r>
          </a:p>
          <a:p>
            <a:r>
              <a:rPr lang="en-GB" dirty="0" smtClean="0"/>
              <a:t>Will they archive all of it – or just that which supports their publication?</a:t>
            </a:r>
            <a:endParaRPr lang="en-GB" dirty="0"/>
          </a:p>
          <a:p>
            <a:endParaRPr lang="en-GB" dirty="0" smtClean="0"/>
          </a:p>
          <a:p>
            <a:endParaRPr lang="en-GB" dirty="0"/>
          </a:p>
          <a:p>
            <a:endParaRPr lang="en-GB" dirty="0"/>
          </a:p>
        </p:txBody>
      </p:sp>
      <p:pic>
        <p:nvPicPr>
          <p:cNvPr id="5" name="Picture 4">
            <a:hlinkClick r:id="rId3"/>
          </p:cNvPr>
          <p:cNvPicPr>
            <a:picLocks noChangeAspect="1"/>
          </p:cNvPicPr>
          <p:nvPr/>
        </p:nvPicPr>
        <p:blipFill>
          <a:blip r:embed="rId4"/>
          <a:stretch>
            <a:fillRect/>
          </a:stretch>
        </p:blipFill>
        <p:spPr>
          <a:xfrm>
            <a:off x="1327067" y="3850123"/>
            <a:ext cx="5943600" cy="1943100"/>
          </a:xfrm>
          <a:prstGeom prst="rect">
            <a:avLst/>
          </a:prstGeom>
        </p:spPr>
      </p:pic>
    </p:spTree>
    <p:extLst>
      <p:ext uri="{BB962C8B-B14F-4D97-AF65-F5344CB8AC3E}">
        <p14:creationId xmlns:p14="http://schemas.microsoft.com/office/powerpoint/2010/main" val="4136479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Research Data Management ?</a:t>
            </a:r>
            <a:endParaRPr lang="en-GB" dirty="0"/>
          </a:p>
        </p:txBody>
      </p:sp>
      <p:sp>
        <p:nvSpPr>
          <p:cNvPr id="5" name="Content Placeholder 7"/>
          <p:cNvSpPr>
            <a:spLocks noGrp="1"/>
          </p:cNvSpPr>
          <p:nvPr>
            <p:ph idx="1"/>
          </p:nvPr>
        </p:nvSpPr>
        <p:spPr>
          <a:xfrm>
            <a:off x="834035" y="1280866"/>
            <a:ext cx="7250599" cy="5342958"/>
          </a:xfrm>
        </p:spPr>
        <p:txBody>
          <a:bodyPr/>
          <a:lstStyle/>
          <a:p>
            <a:pPr>
              <a:spcAft>
                <a:spcPct val="30000"/>
              </a:spcAft>
            </a:pPr>
            <a:r>
              <a:rPr lang="en-GB" altLang="en-US" sz="3000" dirty="0" smtClean="0"/>
              <a:t>Adheres to the F. A. I. R. principles</a:t>
            </a:r>
          </a:p>
          <a:p>
            <a:pPr>
              <a:spcAft>
                <a:spcPct val="30000"/>
              </a:spcAft>
            </a:pPr>
            <a:r>
              <a:rPr lang="en-GB" altLang="en-US" sz="3000" dirty="0" smtClean="0"/>
              <a:t>Discovering &amp; using data</a:t>
            </a:r>
            <a:endParaRPr lang="en-GB" altLang="en-US" sz="3000" dirty="0"/>
          </a:p>
          <a:p>
            <a:pPr>
              <a:spcAft>
                <a:spcPct val="30000"/>
              </a:spcAft>
            </a:pPr>
            <a:r>
              <a:rPr lang="en-GB" altLang="en-US" sz="3000" dirty="0" smtClean="0"/>
              <a:t>Creating </a:t>
            </a:r>
            <a:r>
              <a:rPr lang="en-GB" altLang="en-US" sz="3000" dirty="0"/>
              <a:t>data </a:t>
            </a:r>
          </a:p>
          <a:p>
            <a:pPr>
              <a:spcAft>
                <a:spcPct val="30000"/>
              </a:spcAft>
            </a:pPr>
            <a:r>
              <a:rPr lang="en-GB" altLang="en-US" sz="3000" dirty="0"/>
              <a:t>Documenting data</a:t>
            </a:r>
          </a:p>
          <a:p>
            <a:pPr>
              <a:spcAft>
                <a:spcPct val="30000"/>
              </a:spcAft>
            </a:pPr>
            <a:r>
              <a:rPr lang="en-GB" altLang="en-US" sz="3000" dirty="0" smtClean="0"/>
              <a:t>Storage </a:t>
            </a:r>
            <a:r>
              <a:rPr lang="en-GB" altLang="en-US" sz="3000" dirty="0"/>
              <a:t>and backup</a:t>
            </a:r>
          </a:p>
          <a:p>
            <a:pPr>
              <a:spcAft>
                <a:spcPct val="30000"/>
              </a:spcAft>
            </a:pPr>
            <a:r>
              <a:rPr lang="en-GB" altLang="en-US" sz="3000" dirty="0"/>
              <a:t>Sharing data</a:t>
            </a:r>
          </a:p>
          <a:p>
            <a:pPr>
              <a:spcAft>
                <a:spcPct val="30000"/>
              </a:spcAft>
            </a:pPr>
            <a:r>
              <a:rPr lang="en-GB" altLang="en-US" sz="3000" dirty="0"/>
              <a:t>Preserving data</a:t>
            </a:r>
          </a:p>
          <a:p>
            <a:endParaRPr lang="en-GB" dirty="0"/>
          </a:p>
        </p:txBody>
      </p:sp>
    </p:spTree>
    <p:extLst>
      <p:ext uri="{BB962C8B-B14F-4D97-AF65-F5344CB8AC3E}">
        <p14:creationId xmlns:p14="http://schemas.microsoft.com/office/powerpoint/2010/main" val="2655007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Research Data?</a:t>
            </a:r>
            <a:endParaRPr lang="en-GB" dirty="0"/>
          </a:p>
        </p:txBody>
      </p:sp>
      <p:sp>
        <p:nvSpPr>
          <p:cNvPr id="4" name="Content Placeholder 2"/>
          <p:cNvSpPr>
            <a:spLocks noGrp="1"/>
          </p:cNvSpPr>
          <p:nvPr>
            <p:ph idx="1"/>
          </p:nvPr>
        </p:nvSpPr>
        <p:spPr>
          <a:xfrm>
            <a:off x="612847" y="1759187"/>
            <a:ext cx="7980218" cy="4106354"/>
          </a:xfrm>
        </p:spPr>
        <p:txBody>
          <a:bodyPr/>
          <a:lstStyle/>
          <a:p>
            <a:pPr marL="0" indent="0" algn="ctr">
              <a:buNone/>
            </a:pPr>
            <a:r>
              <a:rPr lang="en-US" sz="3600" dirty="0" smtClean="0"/>
              <a:t>Recorded information, regardless of format or type, that supports or validates research observations, findings or outputs</a:t>
            </a:r>
          </a:p>
          <a:p>
            <a:pPr marL="0" indent="0" algn="ctr">
              <a:buNone/>
            </a:pPr>
            <a:endParaRPr lang="en-US" sz="3600" dirty="0"/>
          </a:p>
          <a:p>
            <a:pPr lvl="1"/>
            <a:endParaRPr lang="en-US" dirty="0" smtClean="0"/>
          </a:p>
          <a:p>
            <a:pPr lvl="1"/>
            <a:endParaRPr lang="en-US" dirty="0" smtClean="0"/>
          </a:p>
          <a:p>
            <a:pPr lvl="1"/>
            <a:endParaRPr lang="en-US" dirty="0" smtClean="0"/>
          </a:p>
          <a:p>
            <a:pPr marL="534987" lvl="1" indent="0">
              <a:buNone/>
            </a:pPr>
            <a:endParaRPr lang="en-US" dirty="0" smtClean="0"/>
          </a:p>
          <a:p>
            <a:pPr lvl="1"/>
            <a:endParaRPr lang="en-US" dirty="0"/>
          </a:p>
        </p:txBody>
      </p:sp>
      <p:sp>
        <p:nvSpPr>
          <p:cNvPr id="3" name="Rectangle 2"/>
          <p:cNvSpPr/>
          <p:nvPr/>
        </p:nvSpPr>
        <p:spPr>
          <a:xfrm>
            <a:off x="457200" y="1336301"/>
            <a:ext cx="8875985" cy="4952125"/>
          </a:xfrm>
          <a:prstGeom prst="rect">
            <a:avLst/>
          </a:prstGeom>
        </p:spPr>
        <p:txBody>
          <a:bodyPr wrap="square">
            <a:spAutoFit/>
          </a:bodyPr>
          <a:lstStyle/>
          <a:p>
            <a:r>
              <a:rPr lang="en-US" b="1" dirty="0"/>
              <a:t>They can be</a:t>
            </a:r>
          </a:p>
          <a:p>
            <a:pPr lvl="1"/>
            <a:r>
              <a:rPr lang="en-US" dirty="0"/>
              <a:t>any </a:t>
            </a:r>
            <a:r>
              <a:rPr lang="en-US" dirty="0" smtClean="0"/>
              <a:t>media and any format</a:t>
            </a:r>
            <a:endParaRPr lang="en-US" dirty="0"/>
          </a:p>
          <a:p>
            <a:pPr lvl="1"/>
            <a:r>
              <a:rPr lang="en-US" dirty="0" smtClean="0"/>
              <a:t>created </a:t>
            </a:r>
            <a:r>
              <a:rPr lang="en-US" dirty="0"/>
              <a:t>at any stage</a:t>
            </a:r>
          </a:p>
          <a:p>
            <a:pPr lvl="1"/>
            <a:r>
              <a:rPr lang="en-US" dirty="0"/>
              <a:t>any level of derivation (raw, manipulated, converted, cleaned</a:t>
            </a:r>
            <a:r>
              <a:rPr lang="en-US" dirty="0" smtClean="0"/>
              <a:t>)</a:t>
            </a:r>
          </a:p>
          <a:p>
            <a:pPr lvl="1"/>
            <a:endParaRPr lang="en-US" sz="1400" dirty="0"/>
          </a:p>
          <a:p>
            <a:r>
              <a:rPr lang="en-US" b="1" dirty="0"/>
              <a:t>They must be</a:t>
            </a:r>
          </a:p>
          <a:p>
            <a:pPr lvl="1"/>
            <a:r>
              <a:rPr lang="en-US" dirty="0"/>
              <a:t>genuine</a:t>
            </a:r>
          </a:p>
          <a:p>
            <a:pPr lvl="1"/>
            <a:r>
              <a:rPr lang="en-US" dirty="0"/>
              <a:t>transparent</a:t>
            </a:r>
          </a:p>
          <a:p>
            <a:pPr lvl="1"/>
            <a:r>
              <a:rPr lang="en-US" dirty="0"/>
              <a:t>useful</a:t>
            </a:r>
          </a:p>
          <a:p>
            <a:pPr lvl="1"/>
            <a:r>
              <a:rPr lang="en-US" dirty="0" smtClean="0"/>
              <a:t>reproducible</a:t>
            </a:r>
            <a:endParaRPr lang="en-US" dirty="0"/>
          </a:p>
        </p:txBody>
      </p:sp>
    </p:spTree>
    <p:extLst>
      <p:ext uri="{BB962C8B-B14F-4D97-AF65-F5344CB8AC3E}">
        <p14:creationId xmlns:p14="http://schemas.microsoft.com/office/powerpoint/2010/main" val="17951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501979"/>
            <a:ext cx="8749862" cy="885388"/>
          </a:xfrm>
        </p:spPr>
        <p:txBody>
          <a:bodyPr/>
          <a:lstStyle/>
          <a:p>
            <a:pPr algn="ctr"/>
            <a:r>
              <a:rPr lang="en-GB" sz="2600" dirty="0"/>
              <a:t>Why do I need a Research </a:t>
            </a:r>
            <a:r>
              <a:rPr lang="en-GB" sz="2600" dirty="0" smtClean="0"/>
              <a:t>Data Management </a:t>
            </a:r>
            <a:r>
              <a:rPr lang="en-GB" sz="2600" dirty="0"/>
              <a:t>Plan?</a:t>
            </a:r>
          </a:p>
        </p:txBody>
      </p:sp>
      <p:sp>
        <p:nvSpPr>
          <p:cNvPr id="5" name="TextBox 4"/>
          <p:cNvSpPr txBox="1"/>
          <p:nvPr/>
        </p:nvSpPr>
        <p:spPr>
          <a:xfrm>
            <a:off x="551793" y="2569780"/>
            <a:ext cx="8087710" cy="2086725"/>
          </a:xfrm>
          <a:prstGeom prst="rect">
            <a:avLst/>
          </a:prstGeom>
          <a:noFill/>
        </p:spPr>
        <p:txBody>
          <a:bodyPr wrap="square" rtlCol="0">
            <a:spAutoFit/>
          </a:bodyPr>
          <a:lstStyle/>
          <a:p>
            <a:pPr algn="ctr"/>
            <a:r>
              <a:rPr lang="en-GB" sz="3600" dirty="0" smtClean="0"/>
              <a:t>Validates and underpins your research</a:t>
            </a:r>
          </a:p>
          <a:p>
            <a:pPr algn="ctr"/>
            <a:endParaRPr lang="en-GB" sz="3600" dirty="0" smtClean="0"/>
          </a:p>
          <a:p>
            <a:pPr algn="ctr"/>
            <a:r>
              <a:rPr lang="en-GB" sz="3600" dirty="0" smtClean="0"/>
              <a:t>Do you look at other data sources?</a:t>
            </a:r>
            <a:endParaRPr lang="en-GB" sz="3600" dirty="0"/>
          </a:p>
        </p:txBody>
      </p:sp>
      <p:grpSp>
        <p:nvGrpSpPr>
          <p:cNvPr id="6" name="Group 5"/>
          <p:cNvGrpSpPr/>
          <p:nvPr/>
        </p:nvGrpSpPr>
        <p:grpSpPr>
          <a:xfrm>
            <a:off x="315310" y="1448612"/>
            <a:ext cx="8460071" cy="5078313"/>
            <a:chOff x="315310" y="1448612"/>
            <a:chExt cx="8460071" cy="5078313"/>
          </a:xfrm>
        </p:grpSpPr>
        <p:graphicFrame>
          <p:nvGraphicFramePr>
            <p:cNvPr id="7" name="Diagram 6"/>
            <p:cNvGraphicFramePr/>
            <p:nvPr>
              <p:extLst>
                <p:ext uri="{D42A27DB-BD31-4B8C-83A1-F6EECF244321}">
                  <p14:modId xmlns:p14="http://schemas.microsoft.com/office/powerpoint/2010/main" val="1947819289"/>
                </p:ext>
              </p:extLst>
            </p:nvPr>
          </p:nvGraphicFramePr>
          <p:xfrm>
            <a:off x="5123792" y="1954924"/>
            <a:ext cx="3651589" cy="341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15310" y="1448612"/>
              <a:ext cx="4572000" cy="5078313"/>
            </a:xfrm>
            <a:prstGeom prst="rect">
              <a:avLst/>
            </a:prstGeom>
          </p:spPr>
          <p:txBody>
            <a:bodyPr>
              <a:spAutoFit/>
            </a:bodyPr>
            <a:lstStyle/>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consider your project as a whole from an early point in your project</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think about the steps and different parts</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plan for every eventuality</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keep track of what changes you have made, and why, as your project progresses, </a:t>
              </a:r>
            </a:p>
            <a:p>
              <a:pPr marL="342900" lvl="0" indent="-342900">
                <a:spcAft>
                  <a:spcPts val="0"/>
                </a:spcAft>
                <a:buFont typeface="Symbol" panose="05050102010706020507" pitchFamily="18" charset="2"/>
                <a:buChar char=""/>
              </a:pPr>
              <a:r>
                <a:rPr lang="en-GB" b="1" dirty="0">
                  <a:latin typeface="Calibri" panose="020F0502020204030204" pitchFamily="34" charset="0"/>
                  <a:ea typeface="Calibri" panose="020F0502020204030204" pitchFamily="34" charset="0"/>
                  <a:cs typeface="Times New Roman" panose="02020603050405020304" pitchFamily="18" charset="0"/>
                </a:rPr>
                <a:t>so you don't lose this information.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p:cNvGrpSpPr/>
          <p:nvPr/>
        </p:nvGrpSpPr>
        <p:grpSpPr>
          <a:xfrm>
            <a:off x="-1491087" y="1063687"/>
            <a:ext cx="10461666" cy="5200650"/>
            <a:chOff x="-1460170" y="1120197"/>
            <a:chExt cx="10461666" cy="5200650"/>
          </a:xfrm>
        </p:grpSpPr>
        <p:pic>
          <p:nvPicPr>
            <p:cNvPr id="10" name="Picture 9"/>
            <p:cNvPicPr>
              <a:picLocks noChangeAspect="1"/>
            </p:cNvPicPr>
            <p:nvPr/>
          </p:nvPicPr>
          <p:blipFill>
            <a:blip r:embed="rId7"/>
            <a:stretch>
              <a:fillRect/>
            </a:stretch>
          </p:blipFill>
          <p:spPr>
            <a:xfrm>
              <a:off x="-1460170" y="1120197"/>
              <a:ext cx="6934200" cy="5200650"/>
            </a:xfrm>
            <a:prstGeom prst="rect">
              <a:avLst/>
            </a:prstGeom>
          </p:spPr>
        </p:pic>
        <p:sp>
          <p:nvSpPr>
            <p:cNvPr id="11" name="TextBox 10"/>
            <p:cNvSpPr txBox="1"/>
            <p:nvPr/>
          </p:nvSpPr>
          <p:spPr>
            <a:xfrm>
              <a:off x="5664531" y="5498276"/>
              <a:ext cx="3336965" cy="461665"/>
            </a:xfrm>
            <a:prstGeom prst="rect">
              <a:avLst/>
            </a:prstGeom>
            <a:noFill/>
          </p:spPr>
          <p:txBody>
            <a:bodyPr wrap="square" rtlCol="0">
              <a:spAutoFit/>
            </a:bodyPr>
            <a:lstStyle/>
            <a:p>
              <a:r>
                <a:rPr lang="en-GB" dirty="0" smtClean="0"/>
                <a:t>“Don’t drink and data!”</a:t>
              </a:r>
              <a:endParaRPr lang="en-GB" dirty="0"/>
            </a:p>
          </p:txBody>
        </p:sp>
        <p:sp>
          <p:nvSpPr>
            <p:cNvPr id="12" name="Rectangle 11"/>
            <p:cNvSpPr/>
            <p:nvPr/>
          </p:nvSpPr>
          <p:spPr>
            <a:xfrm>
              <a:off x="4429496" y="1498148"/>
              <a:ext cx="4572000" cy="3416320"/>
            </a:xfrm>
            <a:prstGeom prst="rect">
              <a:avLst/>
            </a:prstGeom>
          </p:spPr>
          <p:txBody>
            <a:bodyPr>
              <a:spAutoFit/>
            </a:bodyPr>
            <a:lstStyle/>
            <a:p>
              <a:r>
                <a:rPr lang="en-US" dirty="0" smtClean="0"/>
                <a:t>“Accidental </a:t>
              </a:r>
              <a:r>
                <a:rPr lang="en-US" dirty="0"/>
                <a:t>losses often have one very important factor in common, for in over half of the cases of accidental loss we investigated, the data had been lost in a pub or restaurant ! Files, bags, laptops and memory sticks have all been lost in this environment</a:t>
              </a:r>
              <a:r>
                <a:rPr lang="en-US" dirty="0" smtClean="0"/>
                <a:t>.”</a:t>
              </a:r>
              <a:endParaRPr lang="en-GB" dirty="0"/>
            </a:p>
          </p:txBody>
        </p:sp>
      </p:grpSp>
    </p:spTree>
    <p:extLst>
      <p:ext uri="{BB962C8B-B14F-4D97-AF65-F5344CB8AC3E}">
        <p14:creationId xmlns:p14="http://schemas.microsoft.com/office/powerpoint/2010/main" val="424219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2" y="549275"/>
            <a:ext cx="8809702" cy="1043042"/>
          </a:xfrm>
        </p:spPr>
        <p:txBody>
          <a:bodyPr/>
          <a:lstStyle/>
          <a:p>
            <a:pPr algn="ctr"/>
            <a:r>
              <a:rPr lang="en-GB" sz="2500" dirty="0" smtClean="0"/>
              <a:t>When should I make a </a:t>
            </a:r>
            <a:br>
              <a:rPr lang="en-GB" sz="2500" dirty="0" smtClean="0"/>
            </a:br>
            <a:r>
              <a:rPr lang="en-GB" sz="2500" dirty="0" smtClean="0"/>
              <a:t>Research Data Management Plan?</a:t>
            </a:r>
            <a:endParaRPr lang="en-GB" sz="2500" dirty="0"/>
          </a:p>
        </p:txBody>
      </p:sp>
      <p:sp>
        <p:nvSpPr>
          <p:cNvPr id="3" name="Rectangle 2"/>
          <p:cNvSpPr/>
          <p:nvPr/>
        </p:nvSpPr>
        <p:spPr>
          <a:xfrm>
            <a:off x="971530" y="2106048"/>
            <a:ext cx="7220606" cy="3693319"/>
          </a:xfrm>
          <a:prstGeom prst="rect">
            <a:avLst/>
          </a:prstGeom>
        </p:spPr>
        <p:txBody>
          <a:bodyPr wrap="square">
            <a:spAutoFit/>
          </a:bodyPr>
          <a:lstStyle/>
          <a:p>
            <a:pPr algn="just"/>
            <a:r>
              <a:rPr lang="en-US" sz="2600" dirty="0" smtClean="0"/>
              <a:t>“Engaging </a:t>
            </a:r>
            <a:r>
              <a:rPr lang="en-US" sz="2600" dirty="0"/>
              <a:t>in data planning early on in your project can </a:t>
            </a:r>
            <a:r>
              <a:rPr lang="en-US" sz="2600" b="1" dirty="0"/>
              <a:t>save you time and effort</a:t>
            </a:r>
            <a:r>
              <a:rPr lang="en-US" sz="2600" dirty="0"/>
              <a:t> later. The decisions you make at this stage will affect how you collect, use, share and publish your data, and can prove highly beneficial in the longer term. The plan you make should stay with you throughout your project and form the basis of the documentation you'll need when you submit your data to a repository</a:t>
            </a:r>
            <a:r>
              <a:rPr lang="en-US" sz="2600" dirty="0" smtClean="0"/>
              <a:t>.”</a:t>
            </a:r>
            <a:endParaRPr lang="en-GB" sz="2600" dirty="0"/>
          </a:p>
        </p:txBody>
      </p:sp>
    </p:spTree>
    <p:extLst>
      <p:ext uri="{BB962C8B-B14F-4D97-AF65-F5344CB8AC3E}">
        <p14:creationId xmlns:p14="http://schemas.microsoft.com/office/powerpoint/2010/main" val="1437507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1708</TotalTime>
  <Words>1469</Words>
  <Application>Microsoft Office PowerPoint</Application>
  <PresentationFormat>On-screen Show (4:3)</PresentationFormat>
  <Paragraphs>253</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Schoolbook</vt:lpstr>
      <vt:lpstr>Symbol</vt:lpstr>
      <vt:lpstr>Times New Roman</vt:lpstr>
      <vt:lpstr>kent2013</vt:lpstr>
      <vt:lpstr>PowerPoint Presentation</vt:lpstr>
      <vt:lpstr>What is Open Data?</vt:lpstr>
      <vt:lpstr>What are the benefits of Open Data?</vt:lpstr>
      <vt:lpstr>Why should I make my data open?</vt:lpstr>
      <vt:lpstr>How can I make my data open?</vt:lpstr>
      <vt:lpstr>What is Research Data Management ?</vt:lpstr>
      <vt:lpstr>Defining Research Data?</vt:lpstr>
      <vt:lpstr>Why do I need a Research Data Management Plan?</vt:lpstr>
      <vt:lpstr>When should I make a  Research Data Management Plan?</vt:lpstr>
      <vt:lpstr>What should I be considering?</vt:lpstr>
      <vt:lpstr>PowerPoint Presentation</vt:lpstr>
      <vt:lpstr>PowerPoint Presentation</vt:lpstr>
      <vt:lpstr>Plan to manage non-digital data</vt:lpstr>
      <vt:lpstr>PowerPoint Presentation</vt:lpstr>
      <vt:lpstr>PowerPoint Presentation</vt:lpstr>
      <vt:lpstr>Where can I keep my research data?</vt:lpstr>
      <vt:lpstr>What is the Kent Data Repository?</vt:lpstr>
      <vt:lpstr>Features of the Kent Data Repository</vt:lpstr>
      <vt:lpstr>Why use the Kent Data Repository?</vt:lpstr>
      <vt:lpstr>Where is the Kent Data Repository?</vt:lpstr>
      <vt:lpstr>Help and support</vt:lpstr>
      <vt:lpstr>PowerPoint Presentation</vt:lpstr>
    </vt:vector>
  </TitlesOfParts>
  <Manager/>
  <Company>University of Kent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Generic Powerpoint template</dc:title>
  <dc:subject/>
  <dc:creator>Miles Banbery</dc:creator>
  <cp:keywords/>
  <dc:description/>
  <cp:lastModifiedBy>Josie Caplehorne</cp:lastModifiedBy>
  <cp:revision>130</cp:revision>
  <cp:lastPrinted>2017-06-08T07:33:19Z</cp:lastPrinted>
  <dcterms:created xsi:type="dcterms:W3CDTF">2013-06-07T14:52:08Z</dcterms:created>
  <dcterms:modified xsi:type="dcterms:W3CDTF">2018-03-09T09:34:16Z</dcterms:modified>
  <cp:category/>
</cp:coreProperties>
</file>