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59" r:id="rId10"/>
  </p:sldIdLst>
  <p:sldSz cx="9144000" cy="6858000" type="screen4x3"/>
  <p:notesSz cx="6797675" cy="9926638"/>
  <p:defaultTextStyle>
    <a:defPPr>
      <a:defRPr lang="en-GB"/>
    </a:defPPr>
    <a:lvl1pPr algn="l" rtl="0" fontAlgn="b">
      <a:spcBef>
        <a:spcPct val="3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">
      <a:spcBef>
        <a:spcPct val="3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">
      <a:spcBef>
        <a:spcPct val="3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">
      <a:spcBef>
        <a:spcPct val="3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">
      <a:spcBef>
        <a:spcPct val="3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852"/>
    <a:srgbClr val="FABE00"/>
    <a:srgbClr val="D6A300"/>
    <a:srgbClr val="A47D00"/>
    <a:srgbClr val="A8034F"/>
    <a:srgbClr val="FFFFFF"/>
    <a:srgbClr val="A8B50A"/>
    <a:srgbClr val="007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84" autoAdjust="0"/>
    <p:restoredTop sz="44231" autoAdjust="0"/>
  </p:normalViewPr>
  <p:slideViewPr>
    <p:cSldViewPr snapToGrid="0">
      <p:cViewPr varScale="1">
        <p:scale>
          <a:sx n="115" d="100"/>
          <a:sy n="115" d="100"/>
        </p:scale>
        <p:origin x="11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66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sz="1200"/>
            </a:lvl1pPr>
          </a:lstStyle>
          <a:p>
            <a:fld id="{44AF512D-E224-4E93-B1D1-FE2471EDF0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38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sz="1200"/>
            </a:lvl1pPr>
          </a:lstStyle>
          <a:p>
            <a:fld id="{164B663F-FE7E-487F-B07F-3A770B0BE1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063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B663F-FE7E-487F-B07F-3A770B0BE14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2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B663F-FE7E-487F-B07F-3A770B0BE14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165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This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B663F-FE7E-487F-B07F-3A770B0BE14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135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tiff"/><Relationship Id="rId5" Type="http://schemas.openxmlformats.org/officeDocument/2006/relationships/image" Target="../media/image6.jpeg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2592090"/>
            <a:ext cx="9144000" cy="426591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5137" name="Picture 17" descr="Uok_Logo_PMS294_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932" y="299722"/>
            <a:ext cx="1007492" cy="546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467544" y="299723"/>
            <a:ext cx="2808312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GB" sz="1200" dirty="0" smtClean="0">
                <a:solidFill>
                  <a:srgbClr val="002060"/>
                </a:solidFill>
              </a:rPr>
              <a:t>The UK’s European university</a:t>
            </a: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9117"/>
            <a:ext cx="4176464" cy="1512168"/>
          </a:xfrm>
          <a:solidFill>
            <a:schemeClr val="tx2">
              <a:lumMod val="75000"/>
            </a:schemeClr>
          </a:solidFill>
        </p:spPr>
        <p:txBody>
          <a:bodyPr lIns="252000" tIns="273600" rIns="252000"/>
          <a:lstStyle>
            <a:lvl1pPr marL="0" indent="0">
              <a:lnSpc>
                <a:spcPts val="2500"/>
              </a:lnSpc>
              <a:buNone/>
              <a:defRPr sz="2400" spc="-100" baseline="0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pPr lvl="0"/>
            <a:r>
              <a:rPr lang="en-US" dirty="0" smtClean="0"/>
              <a:t>TYPE YOUR HEADING HERE 2014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488937"/>
            <a:ext cx="4176464" cy="664498"/>
          </a:xfrm>
          <a:solidFill>
            <a:schemeClr val="tx2">
              <a:lumMod val="75000"/>
            </a:schemeClr>
          </a:solidFill>
        </p:spPr>
        <p:txBody>
          <a:bodyPr lIns="252000" tIns="0" rIns="252000" bIns="154800" anchor="ctr" anchorCtr="0"/>
          <a:lstStyle>
            <a:lvl1pPr marL="0" indent="0">
              <a:lnSpc>
                <a:spcPts val="1380"/>
              </a:lnSpc>
              <a:spcBef>
                <a:spcPts val="0"/>
              </a:spcBef>
              <a:buNone/>
              <a:defRPr sz="1400" i="1" spc="-50">
                <a:solidFill>
                  <a:srgbClr val="D6A300"/>
                </a:solidFill>
                <a:latin typeface="Century Schoolbook"/>
                <a:cs typeface="Century Schoolbook"/>
              </a:defRPr>
            </a:lvl1pPr>
          </a:lstStyle>
          <a:p>
            <a:pPr lvl="0"/>
            <a:r>
              <a:rPr lang="en-US" dirty="0" smtClean="0"/>
              <a:t>Sub heading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6273800" y="1447800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695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801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3614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13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5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1860" y="0"/>
            <a:ext cx="914399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 flipH="1">
            <a:off x="971600" y="1268760"/>
            <a:ext cx="432048" cy="1800200"/>
          </a:xfrm>
          <a:prstGeom prst="line">
            <a:avLst/>
          </a:prstGeom>
          <a:noFill/>
          <a:ln w="25400" cap="flat" cmpd="sng" algn="ctr">
            <a:solidFill>
              <a:srgbClr val="A47D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 userDrawn="1"/>
        </p:nvSpPr>
        <p:spPr>
          <a:xfrm>
            <a:off x="1547664" y="1196752"/>
            <a:ext cx="4392488" cy="24037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" latinLnBrk="0" hangingPunct="1">
              <a:lnSpc>
                <a:spcPts val="5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800" spc="-100" dirty="0" smtClean="0">
                <a:solidFill>
                  <a:srgbClr val="A47D00"/>
                </a:solidFill>
                <a:latin typeface="Century Schoolbook"/>
                <a:cs typeface="Century Schoolbook"/>
              </a:rPr>
              <a:t>THE UK’S EUROPEAN UNIVERSITY</a:t>
            </a:r>
          </a:p>
          <a:p>
            <a:endParaRPr lang="en-US" dirty="0"/>
          </a:p>
        </p:txBody>
      </p:sp>
      <p:pic>
        <p:nvPicPr>
          <p:cNvPr id="15" name="Picture 14" descr="Uok_Logo_white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556684"/>
            <a:ext cx="1387978" cy="75263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547664" y="5949280"/>
            <a:ext cx="2736304" cy="3077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en-US" sz="2000" kern="1400" spc="-100" dirty="0" err="1" smtClean="0">
                <a:solidFill>
                  <a:schemeClr val="bg1"/>
                </a:solidFill>
                <a:latin typeface="Century Schoolbook"/>
                <a:cs typeface="Century Schoolbook"/>
              </a:rPr>
              <a:t>www.kent.ac.uk</a:t>
            </a:r>
            <a:endParaRPr lang="en-US" sz="2000" kern="1400" spc="-100" dirty="0">
              <a:solidFill>
                <a:schemeClr val="bg1"/>
              </a:solidFill>
              <a:latin typeface="Century Schoolbook"/>
              <a:cs typeface="Century Schoolbook"/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1549959" y="5585850"/>
            <a:ext cx="1356664" cy="284120"/>
            <a:chOff x="1547664" y="5589240"/>
            <a:chExt cx="1523655" cy="319092"/>
          </a:xfrm>
        </p:grpSpPr>
        <p:pic>
          <p:nvPicPr>
            <p:cNvPr id="2" name="Picture 1" descr="Facebook__very_small.eps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7664" y="5589240"/>
              <a:ext cx="324260" cy="312595"/>
            </a:xfrm>
            <a:prstGeom prst="rect">
              <a:avLst/>
            </a:prstGeom>
          </p:spPr>
        </p:pic>
        <p:pic>
          <p:nvPicPr>
            <p:cNvPr id="3" name="Picture 2" descr="twitter-bird-white-on-blue_small.eps"/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9042"/>
            <a:stretch/>
          </p:blipFill>
          <p:spPr>
            <a:xfrm>
              <a:off x="1941392" y="5589240"/>
              <a:ext cx="330409" cy="312115"/>
            </a:xfrm>
            <a:prstGeom prst="rect">
              <a:avLst/>
            </a:prstGeom>
          </p:spPr>
        </p:pic>
        <p:pic>
          <p:nvPicPr>
            <p:cNvPr id="7" name="Picture 6" descr="LI_brand.jpg"/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42" t="6533" r="3179" b="3587"/>
            <a:stretch/>
          </p:blipFill>
          <p:spPr>
            <a:xfrm>
              <a:off x="2755635" y="5589240"/>
              <a:ext cx="315684" cy="319092"/>
            </a:xfrm>
            <a:prstGeom prst="rect">
              <a:avLst/>
            </a:prstGeom>
          </p:spPr>
        </p:pic>
        <p:pic>
          <p:nvPicPr>
            <p:cNvPr id="8" name="Picture 7" descr="youtube.tif"/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44" t="7968" r="10058" b="11869"/>
            <a:stretch/>
          </p:blipFill>
          <p:spPr>
            <a:xfrm>
              <a:off x="2346244" y="5589240"/>
              <a:ext cx="330650" cy="3125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697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38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section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4"/>
          </p:nvPr>
        </p:nvSpPr>
        <p:spPr>
          <a:xfrm>
            <a:off x="0" y="260648"/>
            <a:ext cx="9144000" cy="612068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499992" y="764704"/>
            <a:ext cx="4176464" cy="1584176"/>
          </a:xfrm>
          <a:solidFill>
            <a:schemeClr val="tx2">
              <a:lumMod val="75000"/>
            </a:schemeClr>
          </a:solidFill>
        </p:spPr>
        <p:txBody>
          <a:bodyPr lIns="720000" tIns="273600" rIns="360000"/>
          <a:lstStyle>
            <a:lvl1pPr marL="0" indent="0">
              <a:lnSpc>
                <a:spcPts val="2600"/>
              </a:lnSpc>
              <a:buNone/>
              <a:defRPr sz="2400" spc="-100">
                <a:solidFill>
                  <a:srgbClr val="A47D00"/>
                </a:solidFill>
                <a:latin typeface="Century Schoolbook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99993" y="2276872"/>
            <a:ext cx="4176464" cy="935658"/>
          </a:xfrm>
          <a:solidFill>
            <a:srgbClr val="002A62"/>
          </a:solidFill>
          <a:ln>
            <a:noFill/>
          </a:ln>
        </p:spPr>
        <p:txBody>
          <a:bodyPr lIns="720000" rIns="360000" bIns="108000"/>
          <a:lstStyle>
            <a:lvl1pPr marL="0" indent="0">
              <a:lnSpc>
                <a:spcPts val="1480"/>
              </a:lnSpc>
              <a:spcBef>
                <a:spcPts val="0"/>
              </a:spcBef>
              <a:buNone/>
              <a:defRPr sz="1400" b="0" i="1" spc="-50">
                <a:solidFill>
                  <a:schemeClr val="bg1"/>
                </a:solidFill>
                <a:latin typeface="Century Schoolbook"/>
                <a:cs typeface="Century Schoolbook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3" name="Straight Connector 2"/>
          <p:cNvCxnSpPr/>
          <p:nvPr userDrawn="1"/>
        </p:nvCxnSpPr>
        <p:spPr bwMode="auto">
          <a:xfrm flipH="1">
            <a:off x="4860032" y="1052736"/>
            <a:ext cx="216024" cy="1224136"/>
          </a:xfrm>
          <a:prstGeom prst="line">
            <a:avLst/>
          </a:prstGeom>
          <a:noFill/>
          <a:ln w="15875" cap="flat" cmpd="sng" algn="ctr">
            <a:solidFill>
              <a:srgbClr val="A47D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5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bsection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4"/>
          </p:nvPr>
        </p:nvSpPr>
        <p:spPr>
          <a:xfrm>
            <a:off x="0" y="260648"/>
            <a:ext cx="9144000" cy="612068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764704"/>
            <a:ext cx="4176464" cy="1584176"/>
          </a:xfrm>
          <a:solidFill>
            <a:schemeClr val="tx2">
              <a:lumMod val="75000"/>
            </a:schemeClr>
          </a:solidFill>
        </p:spPr>
        <p:txBody>
          <a:bodyPr lIns="720000" tIns="273600" rIns="360000"/>
          <a:lstStyle>
            <a:lvl1pPr marL="0" indent="0">
              <a:lnSpc>
                <a:spcPts val="2600"/>
              </a:lnSpc>
              <a:buNone/>
              <a:defRPr sz="2400" spc="-100">
                <a:solidFill>
                  <a:srgbClr val="A47D00"/>
                </a:solidFill>
                <a:latin typeface="Century Schoolbook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67545" y="2348880"/>
            <a:ext cx="4176464" cy="720080"/>
          </a:xfrm>
          <a:solidFill>
            <a:schemeClr val="tx2">
              <a:lumMod val="75000"/>
            </a:schemeClr>
          </a:solidFill>
        </p:spPr>
        <p:txBody>
          <a:bodyPr lIns="720000" rIns="360000" bIns="108000"/>
          <a:lstStyle>
            <a:lvl1pPr marL="0" indent="0">
              <a:buNone/>
              <a:defRPr sz="1200" b="0" i="1">
                <a:solidFill>
                  <a:schemeClr val="bg1"/>
                </a:solidFill>
                <a:latin typeface="Century Schoolbook"/>
                <a:cs typeface="Century Schoolbook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 flipH="1">
            <a:off x="827584" y="1052736"/>
            <a:ext cx="216024" cy="1224136"/>
          </a:xfrm>
          <a:prstGeom prst="line">
            <a:avLst/>
          </a:prstGeom>
          <a:noFill/>
          <a:ln w="15875" cap="flat" cmpd="sng" algn="ctr">
            <a:solidFill>
              <a:srgbClr val="A47D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37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419872" y="1494509"/>
            <a:ext cx="2376264" cy="1728192"/>
          </a:xfrm>
        </p:spPr>
        <p:txBody>
          <a:bodyPr tIns="46800"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372200" y="1484784"/>
            <a:ext cx="2376264" cy="1728192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467544" y="3861048"/>
            <a:ext cx="2376264" cy="2088232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9"/>
          </p:nvPr>
        </p:nvSpPr>
        <p:spPr>
          <a:xfrm>
            <a:off x="6372200" y="3861048"/>
            <a:ext cx="2376264" cy="2088232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433157" y="3861048"/>
            <a:ext cx="2376264" cy="2088232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3419872" y="3229754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Caption</a:t>
            </a:r>
            <a:endParaRPr lang="en-GB" sz="1600" dirty="0"/>
          </a:p>
        </p:txBody>
      </p:sp>
      <p:sp>
        <p:nvSpPr>
          <p:cNvPr id="22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467544" y="1484784"/>
            <a:ext cx="2376264" cy="1728192"/>
          </a:xfrm>
        </p:spPr>
        <p:txBody>
          <a:bodyPr tIns="46800" anchor="b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2"/>
          </p:nvPr>
        </p:nvSpPr>
        <p:spPr>
          <a:xfrm>
            <a:off x="468313" y="3228975"/>
            <a:ext cx="2374900" cy="33933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8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84313"/>
            <a:ext cx="3416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0613" y="1484313"/>
            <a:ext cx="34163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6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0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4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0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9275"/>
            <a:ext cx="82915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484313"/>
            <a:ext cx="69850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38200" y="6505575"/>
            <a:ext cx="60579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000"/>
            </a:lvl1pPr>
          </a:lstStyle>
          <a:p>
            <a:endParaRPr lang="en-GB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1588"/>
            <a:ext cx="9144000" cy="2873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4105" name="Picture 9" descr="Uok_horiz_PMS29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6553200"/>
            <a:ext cx="1368425" cy="2016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489700"/>
            <a:ext cx="673100" cy="26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Page </a:t>
            </a:r>
            <a:fld id="{BB9ACB3B-81A4-6247-87B5-FC3E0A04C89B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3" r:id="rId2"/>
    <p:sldLayoutId id="2147483651" r:id="rId3"/>
    <p:sldLayoutId id="2147483660" r:id="rId4"/>
    <p:sldLayoutId id="2147483661" r:id="rId5"/>
    <p:sldLayoutId id="2147483659" r:id="rId6"/>
    <p:sldLayoutId id="2147483653" r:id="rId7"/>
    <p:sldLayoutId id="2147483654" r:id="rId8"/>
    <p:sldLayoutId id="2147483655" r:id="rId9"/>
    <p:sldLayoutId id="2147483656" r:id="rId10"/>
    <p:sldLayoutId id="2147483662" r:id="rId11"/>
    <p:sldLayoutId id="2147483657" r:id="rId12"/>
    <p:sldLayoutId id="2147483658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55600" indent="-355600" algn="l" rtl="0" eaLnBrk="1" fontAlgn="ctr" hangingPunct="1">
        <a:spcBef>
          <a:spcPct val="35000"/>
        </a:spcBef>
        <a:spcAft>
          <a:spcPct val="0"/>
        </a:spcAft>
        <a:buClr>
          <a:schemeClr val="tx2"/>
        </a:buClr>
        <a:buSzPct val="175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2800" indent="-277813" algn="l" rtl="0" eaLnBrk="1" fontAlgn="ctr" hangingPunct="1"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168400" indent="-176213" algn="l" rtl="0" eaLnBrk="1" fontAlgn="ctr" hangingPunct="1">
        <a:spcBef>
          <a:spcPct val="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cs typeface="+mn-cs"/>
        </a:defRPr>
      </a:lvl3pPr>
      <a:lvl4pPr marL="1524000" indent="-176213" algn="l" rtl="0" eaLnBrk="1" fontAlgn="ctr" hangingPunct="1">
        <a:spcBef>
          <a:spcPct val="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879600" indent="-176213" algn="l" rtl="0" eaLnBrk="1" fontAlgn="base" hangingPunct="1">
        <a:spcBef>
          <a:spcPct val="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5pPr>
      <a:lvl6pPr marL="2336800" indent="-176213" algn="l" rtl="0" eaLnBrk="1" fontAlgn="base" hangingPunct="1">
        <a:spcBef>
          <a:spcPct val="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2794000" indent="-176213" algn="l" rtl="0" eaLnBrk="1" fontAlgn="base" hangingPunct="1">
        <a:spcBef>
          <a:spcPct val="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3251200" indent="-176213" algn="l" rtl="0" eaLnBrk="1" fontAlgn="base" hangingPunct="1">
        <a:spcBef>
          <a:spcPct val="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3708400" indent="-176213" algn="l" rtl="0" eaLnBrk="1" fontAlgn="base" hangingPunct="1">
        <a:spcBef>
          <a:spcPct val="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trics-toolkit.org/" TargetMode="External"/><Relationship Id="rId2" Type="http://schemas.openxmlformats.org/officeDocument/2006/relationships/hyperlink" Target="https://growkudos.com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dcc.ac.uk/resources/how-guides/develop-data-plan" TargetMode="External"/><Relationship Id="rId4" Type="http://schemas.openxmlformats.org/officeDocument/2006/relationships/hyperlink" Target="http://www.jobs.ac.uk/media/pdf/careers/resources/research-publications-planner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osc@kent.ac.uk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9023"/>
            <a:ext cx="9143999" cy="4265910"/>
          </a:xfrm>
        </p:spPr>
      </p:pic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67544" y="989116"/>
            <a:ext cx="4176464" cy="2164317"/>
          </a:xfrm>
        </p:spPr>
        <p:txBody>
          <a:bodyPr/>
          <a:lstStyle/>
          <a:p>
            <a:r>
              <a:rPr lang="en-US" dirty="0" smtClean="0"/>
              <a:t>THE OFFICE FOR SCHOLARLY COMMUNICATION/ </a:t>
            </a:r>
            <a:r>
              <a:rPr lang="en-GB" dirty="0" smtClean="0">
                <a:solidFill>
                  <a:srgbClr val="D6A300"/>
                </a:solidFill>
              </a:rPr>
              <a:t>Grants factory – Open Access</a:t>
            </a:r>
            <a:endParaRPr lang="en-US" dirty="0">
              <a:solidFill>
                <a:srgbClr val="D6A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0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 of communication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1484313"/>
            <a:ext cx="8559800" cy="4897437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/>
          </a:p>
          <a:p>
            <a:pPr marL="0" indent="0" algn="ctr">
              <a:buNone/>
            </a:pPr>
            <a:r>
              <a:rPr lang="en-GB" sz="4000" b="1" dirty="0" smtClean="0"/>
              <a:t>“The single biggest problem in communication is the illusion that it has taken place”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 algn="r">
              <a:buNone/>
            </a:pPr>
            <a:r>
              <a:rPr lang="en-GB" sz="1000" dirty="0" smtClean="0"/>
              <a:t>George Bernard Shaw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7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 effective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the start of the project</a:t>
            </a:r>
          </a:p>
          <a:p>
            <a:pPr lvl="1"/>
            <a:r>
              <a:rPr lang="en-GB" dirty="0" smtClean="0"/>
              <a:t>Who is interested?</a:t>
            </a:r>
          </a:p>
          <a:p>
            <a:pPr lvl="1"/>
            <a:r>
              <a:rPr lang="en-GB" dirty="0" smtClean="0"/>
              <a:t>Why?</a:t>
            </a:r>
          </a:p>
          <a:p>
            <a:pPr lvl="1"/>
            <a:r>
              <a:rPr lang="en-GB" dirty="0" smtClean="0"/>
              <a:t>What do they want to know</a:t>
            </a:r>
          </a:p>
          <a:p>
            <a:pPr marL="534987" lvl="1" indent="0">
              <a:buNone/>
            </a:pPr>
            <a:endParaRPr lang="en-GB" dirty="0" smtClean="0"/>
          </a:p>
          <a:p>
            <a:r>
              <a:rPr lang="en-GB" dirty="0" smtClean="0"/>
              <a:t>How will you tell them effectively?</a:t>
            </a:r>
            <a:endParaRPr lang="en-GB" dirty="0"/>
          </a:p>
          <a:p>
            <a:pPr lvl="1"/>
            <a:r>
              <a:rPr lang="en-GB" dirty="0" smtClean="0"/>
              <a:t>Giving them a stake in the topic</a:t>
            </a:r>
            <a:endParaRPr lang="en-GB" dirty="0"/>
          </a:p>
          <a:p>
            <a:pPr lvl="1"/>
            <a:r>
              <a:rPr lang="en-GB" dirty="0" smtClean="0"/>
              <a:t>What are their key requirements?</a:t>
            </a:r>
          </a:p>
          <a:p>
            <a:pPr lvl="1"/>
            <a:r>
              <a:rPr lang="en-GB" dirty="0" smtClean="0"/>
              <a:t>What are your key messages?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Track dissemination</a:t>
            </a:r>
            <a:endParaRPr lang="en-GB" dirty="0"/>
          </a:p>
          <a:p>
            <a:pPr lvl="1"/>
            <a:r>
              <a:rPr lang="en-GB" dirty="0" smtClean="0"/>
              <a:t>Tools</a:t>
            </a:r>
          </a:p>
          <a:p>
            <a:pPr lvl="1"/>
            <a:r>
              <a:rPr lang="en-GB" dirty="0" smtClean="0"/>
              <a:t>Feedback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7123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Dissemination plans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Articles and workshops</a:t>
            </a:r>
          </a:p>
          <a:p>
            <a:r>
              <a:rPr lang="en-GB" dirty="0" smtClean="0"/>
              <a:t>Re-purposing content – article extract as blog post? Blog post as a media story?</a:t>
            </a:r>
          </a:p>
          <a:p>
            <a:r>
              <a:rPr lang="en-GB" dirty="0" smtClean="0"/>
              <a:t>Building time for dissemination into the project</a:t>
            </a:r>
          </a:p>
          <a:p>
            <a:r>
              <a:rPr lang="en-GB" dirty="0" smtClean="0"/>
              <a:t>Archiving – Lab books? Data? Website?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36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Pathways to impact should...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 </a:t>
            </a:r>
            <a:r>
              <a:rPr lang="en-GB" dirty="0"/>
              <a:t>project-specific </a:t>
            </a:r>
            <a:endParaRPr lang="en-GB" dirty="0" smtClean="0"/>
          </a:p>
          <a:p>
            <a:r>
              <a:rPr lang="en-GB" dirty="0" smtClean="0"/>
              <a:t>be flexible, focus </a:t>
            </a:r>
            <a:r>
              <a:rPr lang="en-GB" dirty="0"/>
              <a:t>on potential </a:t>
            </a:r>
            <a:r>
              <a:rPr lang="en-GB" dirty="0" smtClean="0"/>
              <a:t>outcomes</a:t>
            </a:r>
            <a:endParaRPr lang="en-GB" dirty="0"/>
          </a:p>
          <a:p>
            <a:r>
              <a:rPr lang="en-GB" dirty="0" smtClean="0"/>
              <a:t>identify &amp; </a:t>
            </a:r>
            <a:r>
              <a:rPr lang="en-GB" b="1" dirty="0" smtClean="0"/>
              <a:t>proactively</a:t>
            </a:r>
            <a:r>
              <a:rPr lang="en-GB" dirty="0" smtClean="0"/>
              <a:t> </a:t>
            </a:r>
            <a:r>
              <a:rPr lang="en-GB" dirty="0"/>
              <a:t>engage </a:t>
            </a:r>
            <a:r>
              <a:rPr lang="en-GB" dirty="0" smtClean="0"/>
              <a:t>research users </a:t>
            </a:r>
            <a:r>
              <a:rPr lang="en-GB" b="1" dirty="0" smtClean="0"/>
              <a:t>throughout</a:t>
            </a:r>
            <a:r>
              <a:rPr lang="en-GB" dirty="0" smtClean="0"/>
              <a:t> the project</a:t>
            </a:r>
            <a:endParaRPr lang="en-GB" dirty="0"/>
          </a:p>
          <a:p>
            <a:r>
              <a:rPr lang="en-GB" dirty="0" smtClean="0"/>
              <a:t>show an understanding </a:t>
            </a:r>
            <a:r>
              <a:rPr lang="en-GB" dirty="0"/>
              <a:t>of the context and needs of users </a:t>
            </a:r>
            <a:endParaRPr lang="en-GB" dirty="0" smtClean="0"/>
          </a:p>
          <a:p>
            <a:r>
              <a:rPr lang="en-GB" dirty="0"/>
              <a:t>p</a:t>
            </a:r>
            <a:r>
              <a:rPr lang="en-GB" dirty="0" smtClean="0"/>
              <a:t>lan the activities to engage with stakeholders</a:t>
            </a:r>
            <a:endParaRPr lang="en-GB" dirty="0"/>
          </a:p>
          <a:p>
            <a:r>
              <a:rPr lang="en-GB" dirty="0"/>
              <a:t>include evidence of any existing </a:t>
            </a:r>
            <a:r>
              <a:rPr lang="en-GB" dirty="0" smtClean="0"/>
              <a:t>collaboration with stakeholders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63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Preparing pathways....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Use the impact summary to design the project</a:t>
            </a:r>
            <a:endParaRPr lang="en-GB" dirty="0"/>
          </a:p>
          <a:p>
            <a:r>
              <a:rPr lang="en-GB" dirty="0" smtClean="0"/>
              <a:t>“Pathways” is crucial </a:t>
            </a:r>
          </a:p>
          <a:p>
            <a:r>
              <a:rPr lang="en-GB" dirty="0" smtClean="0"/>
              <a:t>Public </a:t>
            </a:r>
            <a:r>
              <a:rPr lang="en-GB" dirty="0"/>
              <a:t>engagement is </a:t>
            </a:r>
            <a:r>
              <a:rPr lang="en-GB" dirty="0" smtClean="0"/>
              <a:t>two way...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3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Kudos: </a:t>
            </a:r>
            <a:r>
              <a:rPr lang="en-GB" dirty="0">
                <a:hlinkClick r:id="rId2"/>
              </a:rPr>
              <a:t>https://growkudos.com</a:t>
            </a:r>
            <a:r>
              <a:rPr lang="en-GB" dirty="0" smtClean="0">
                <a:hlinkClick r:id="rId2"/>
              </a:rPr>
              <a:t>/</a:t>
            </a:r>
            <a:endParaRPr lang="en-GB" dirty="0"/>
          </a:p>
          <a:p>
            <a:r>
              <a:rPr lang="en-GB" b="1" dirty="0" smtClean="0"/>
              <a:t>Metrics Toolkit: </a:t>
            </a:r>
            <a:r>
              <a:rPr lang="en-GB" i="1" dirty="0" smtClean="0"/>
              <a:t>Helping you use </a:t>
            </a:r>
            <a:r>
              <a:rPr lang="en-GB" i="1" dirty="0"/>
              <a:t>metrics responsibly </a:t>
            </a:r>
            <a:r>
              <a:rPr lang="en-GB" dirty="0">
                <a:hlinkClick r:id="rId3"/>
              </a:rPr>
              <a:t>http://www.metrics-toolkit.org</a:t>
            </a:r>
            <a:r>
              <a:rPr lang="en-GB" dirty="0" smtClean="0">
                <a:hlinkClick r:id="rId3"/>
              </a:rPr>
              <a:t>/</a:t>
            </a:r>
            <a:endParaRPr lang="en-GB" dirty="0"/>
          </a:p>
          <a:p>
            <a:r>
              <a:rPr lang="en-GB" b="1" dirty="0" smtClean="0"/>
              <a:t>Jobs.ac.uk: </a:t>
            </a:r>
            <a:r>
              <a:rPr lang="en-GB" i="1" dirty="0" smtClean="0"/>
              <a:t>Research Publications Planner </a:t>
            </a:r>
            <a:r>
              <a:rPr lang="en-GB" dirty="0">
                <a:hlinkClick r:id="rId4"/>
              </a:rPr>
              <a:t>http://www.jobs.ac.uk/media/pdf/careers/resources/research-publications-planner.pdf</a:t>
            </a:r>
            <a:r>
              <a:rPr lang="en-GB" dirty="0"/>
              <a:t> </a:t>
            </a:r>
            <a:endParaRPr lang="en-GB" b="1" dirty="0" smtClean="0"/>
          </a:p>
          <a:p>
            <a:r>
              <a:rPr lang="en-GB" b="1" dirty="0" smtClean="0"/>
              <a:t>Digital Curation Centre: </a:t>
            </a:r>
            <a:r>
              <a:rPr lang="en-GB" i="1" dirty="0"/>
              <a:t>How to Develop a Data Management and Sharing </a:t>
            </a:r>
            <a:r>
              <a:rPr lang="en-GB" i="1" dirty="0" smtClean="0"/>
              <a:t>Plan </a:t>
            </a:r>
            <a:r>
              <a:rPr lang="en-GB" dirty="0">
                <a:hlinkClick r:id="rId5"/>
              </a:rPr>
              <a:t>http://www.dcc.ac.uk/resources/how-guides/develop-data-plan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9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Blogs.kent.ac.uk/</a:t>
            </a:r>
            <a:r>
              <a:rPr lang="en-GB" dirty="0" err="1" smtClean="0"/>
              <a:t>osc</a:t>
            </a:r>
            <a:endParaRPr lang="en-GB" dirty="0" smtClean="0"/>
          </a:p>
          <a:p>
            <a:r>
              <a:rPr lang="en-GB" dirty="0" smtClean="0"/>
              <a:t>@</a:t>
            </a:r>
            <a:r>
              <a:rPr lang="en-GB" dirty="0" err="1" smtClean="0"/>
              <a:t>headunikentosc</a:t>
            </a:r>
            <a:endParaRPr lang="en-GB" dirty="0" smtClean="0"/>
          </a:p>
          <a:p>
            <a:r>
              <a:rPr lang="en-GB" dirty="0" smtClean="0">
                <a:hlinkClick r:id="rId2"/>
              </a:rPr>
              <a:t>osc@kent.ac.uk</a:t>
            </a:r>
            <a:endParaRPr lang="en-GB" dirty="0" smtClean="0"/>
          </a:p>
          <a:p>
            <a:r>
              <a:rPr lang="en-GB" dirty="0" smtClean="0"/>
              <a:t>S.E.Slowe@kent.ac.uk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9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138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nt2013">
  <a:themeElements>
    <a:clrScheme name="bulletsandcolours 1">
      <a:dk1>
        <a:srgbClr val="000000"/>
      </a:dk1>
      <a:lt1>
        <a:srgbClr val="FFFFFF"/>
      </a:lt1>
      <a:dk2>
        <a:srgbClr val="003882"/>
      </a:dk2>
      <a:lt2>
        <a:srgbClr val="808080"/>
      </a:lt2>
      <a:accent1>
        <a:srgbClr val="008AC4"/>
      </a:accent1>
      <a:accent2>
        <a:srgbClr val="A8034F"/>
      </a:accent2>
      <a:accent3>
        <a:srgbClr val="FFFFFF"/>
      </a:accent3>
      <a:accent4>
        <a:srgbClr val="000000"/>
      </a:accent4>
      <a:accent5>
        <a:srgbClr val="AAC4DE"/>
      </a:accent5>
      <a:accent6>
        <a:srgbClr val="980247"/>
      </a:accent6>
      <a:hlink>
        <a:srgbClr val="007A5E"/>
      </a:hlink>
      <a:folHlink>
        <a:srgbClr val="DE5433"/>
      </a:folHlink>
    </a:clrScheme>
    <a:fontScheme name="bulletsandcolour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" latinLnBrk="0" hangingPunct="1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" latinLnBrk="0" hangingPunct="1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sandcolours 1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008AC4"/>
        </a:accent1>
        <a:accent2>
          <a:srgbClr val="A8034F"/>
        </a:accent2>
        <a:accent3>
          <a:srgbClr val="FFFFFF"/>
        </a:accent3>
        <a:accent4>
          <a:srgbClr val="000000"/>
        </a:accent4>
        <a:accent5>
          <a:srgbClr val="AAC4DE"/>
        </a:accent5>
        <a:accent6>
          <a:srgbClr val="980247"/>
        </a:accent6>
        <a:hlink>
          <a:srgbClr val="007A5E"/>
        </a:hlink>
        <a:folHlink>
          <a:srgbClr val="DE54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2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008AC4"/>
        </a:accent1>
        <a:accent2>
          <a:srgbClr val="A8034F"/>
        </a:accent2>
        <a:accent3>
          <a:srgbClr val="FBFBF9"/>
        </a:accent3>
        <a:accent4>
          <a:srgbClr val="000000"/>
        </a:accent4>
        <a:accent5>
          <a:srgbClr val="AAC4DE"/>
        </a:accent5>
        <a:accent6>
          <a:srgbClr val="980247"/>
        </a:accent6>
        <a:hlink>
          <a:srgbClr val="007A5E"/>
        </a:hlink>
        <a:folHlink>
          <a:srgbClr val="DE54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3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008AC4"/>
        </a:accent1>
        <a:accent2>
          <a:srgbClr val="B8CCDE"/>
        </a:accent2>
        <a:accent3>
          <a:srgbClr val="FFFFFF"/>
        </a:accent3>
        <a:accent4>
          <a:srgbClr val="000000"/>
        </a:accent4>
        <a:accent5>
          <a:srgbClr val="AAC4DE"/>
        </a:accent5>
        <a:accent6>
          <a:srgbClr val="A6B9C9"/>
        </a:accent6>
        <a:hlink>
          <a:srgbClr val="00789C"/>
        </a:hlink>
        <a:folHlink>
          <a:srgbClr val="82B8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4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008AC4"/>
        </a:accent1>
        <a:accent2>
          <a:srgbClr val="B8CCDE"/>
        </a:accent2>
        <a:accent3>
          <a:srgbClr val="FBFBF9"/>
        </a:accent3>
        <a:accent4>
          <a:srgbClr val="000000"/>
        </a:accent4>
        <a:accent5>
          <a:srgbClr val="AAC4DE"/>
        </a:accent5>
        <a:accent6>
          <a:srgbClr val="A6B9C9"/>
        </a:accent6>
        <a:hlink>
          <a:srgbClr val="00789C"/>
        </a:hlink>
        <a:folHlink>
          <a:srgbClr val="82B8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5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B4035C"/>
        </a:accent1>
        <a:accent2>
          <a:srgbClr val="E29A74"/>
        </a:accent2>
        <a:accent3>
          <a:srgbClr val="FFFFFF"/>
        </a:accent3>
        <a:accent4>
          <a:srgbClr val="000000"/>
        </a:accent4>
        <a:accent5>
          <a:srgbClr val="D6AAB5"/>
        </a:accent5>
        <a:accent6>
          <a:srgbClr val="CD8B68"/>
        </a:accent6>
        <a:hlink>
          <a:srgbClr val="80293D"/>
        </a:hlink>
        <a:folHlink>
          <a:srgbClr val="D124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6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B4035C"/>
        </a:accent1>
        <a:accent2>
          <a:srgbClr val="E29A74"/>
        </a:accent2>
        <a:accent3>
          <a:srgbClr val="FBFBF9"/>
        </a:accent3>
        <a:accent4>
          <a:srgbClr val="000000"/>
        </a:accent4>
        <a:accent5>
          <a:srgbClr val="D6AAB5"/>
        </a:accent5>
        <a:accent6>
          <a:srgbClr val="CD8B68"/>
        </a:accent6>
        <a:hlink>
          <a:srgbClr val="80293D"/>
        </a:hlink>
        <a:folHlink>
          <a:srgbClr val="D124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7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664A78"/>
        </a:accent1>
        <a:accent2>
          <a:srgbClr val="A891B0"/>
        </a:accent2>
        <a:accent3>
          <a:srgbClr val="FFFFFF"/>
        </a:accent3>
        <a:accent4>
          <a:srgbClr val="000000"/>
        </a:accent4>
        <a:accent5>
          <a:srgbClr val="B8B1BE"/>
        </a:accent5>
        <a:accent6>
          <a:srgbClr val="98839F"/>
        </a:accent6>
        <a:hlink>
          <a:srgbClr val="C985A3"/>
        </a:hlink>
        <a:folHlink>
          <a:srgbClr val="DEAD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8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007A5E"/>
        </a:accent1>
        <a:accent2>
          <a:srgbClr val="A8B50A"/>
        </a:accent2>
        <a:accent3>
          <a:srgbClr val="FFFFFF"/>
        </a:accent3>
        <a:accent4>
          <a:srgbClr val="000000"/>
        </a:accent4>
        <a:accent5>
          <a:srgbClr val="AABEB6"/>
        </a:accent5>
        <a:accent6>
          <a:srgbClr val="98A408"/>
        </a:accent6>
        <a:hlink>
          <a:srgbClr val="75A38C"/>
        </a:hlink>
        <a:folHlink>
          <a:srgbClr val="D6D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9">
        <a:dk1>
          <a:srgbClr val="000000"/>
        </a:dk1>
        <a:lt1>
          <a:srgbClr val="FFFFFF"/>
        </a:lt1>
        <a:dk2>
          <a:srgbClr val="003882"/>
        </a:dk2>
        <a:lt2>
          <a:srgbClr val="808080"/>
        </a:lt2>
        <a:accent1>
          <a:srgbClr val="DE5433"/>
        </a:accent1>
        <a:accent2>
          <a:srgbClr val="E87D0D"/>
        </a:accent2>
        <a:accent3>
          <a:srgbClr val="FFFFFF"/>
        </a:accent3>
        <a:accent4>
          <a:srgbClr val="000000"/>
        </a:accent4>
        <a:accent5>
          <a:srgbClr val="ECB3AD"/>
        </a:accent5>
        <a:accent6>
          <a:srgbClr val="D2710B"/>
        </a:accent6>
        <a:hlink>
          <a:srgbClr val="FA8A75"/>
        </a:hlink>
        <a:folHlink>
          <a:srgbClr val="EDBD3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10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664A78"/>
        </a:accent1>
        <a:accent2>
          <a:srgbClr val="A891B0"/>
        </a:accent2>
        <a:accent3>
          <a:srgbClr val="FBFBF9"/>
        </a:accent3>
        <a:accent4>
          <a:srgbClr val="000000"/>
        </a:accent4>
        <a:accent5>
          <a:srgbClr val="B8B1BE"/>
        </a:accent5>
        <a:accent6>
          <a:srgbClr val="98839F"/>
        </a:accent6>
        <a:hlink>
          <a:srgbClr val="C985A3"/>
        </a:hlink>
        <a:folHlink>
          <a:srgbClr val="DEAD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11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007A5E"/>
        </a:accent1>
        <a:accent2>
          <a:srgbClr val="A8B50A"/>
        </a:accent2>
        <a:accent3>
          <a:srgbClr val="FBFBF9"/>
        </a:accent3>
        <a:accent4>
          <a:srgbClr val="000000"/>
        </a:accent4>
        <a:accent5>
          <a:srgbClr val="AABEB6"/>
        </a:accent5>
        <a:accent6>
          <a:srgbClr val="98A408"/>
        </a:accent6>
        <a:hlink>
          <a:srgbClr val="75A38C"/>
        </a:hlink>
        <a:folHlink>
          <a:srgbClr val="D6D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andcolours 12">
        <a:dk1>
          <a:srgbClr val="000000"/>
        </a:dk1>
        <a:lt1>
          <a:srgbClr val="F9F8F5"/>
        </a:lt1>
        <a:dk2>
          <a:srgbClr val="003882"/>
        </a:dk2>
        <a:lt2>
          <a:srgbClr val="808080"/>
        </a:lt2>
        <a:accent1>
          <a:srgbClr val="DE5433"/>
        </a:accent1>
        <a:accent2>
          <a:srgbClr val="E87D0D"/>
        </a:accent2>
        <a:accent3>
          <a:srgbClr val="FBFBF9"/>
        </a:accent3>
        <a:accent4>
          <a:srgbClr val="000000"/>
        </a:accent4>
        <a:accent5>
          <a:srgbClr val="ECB3AD"/>
        </a:accent5>
        <a:accent6>
          <a:srgbClr val="D2710B"/>
        </a:accent6>
        <a:hlink>
          <a:srgbClr val="FA8A75"/>
        </a:hlink>
        <a:folHlink>
          <a:srgbClr val="EDBD3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245</Words>
  <Application>Microsoft Office PowerPoint</Application>
  <PresentationFormat>On-screen Show (4:3)</PresentationFormat>
  <Paragraphs>54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Schoolbook</vt:lpstr>
      <vt:lpstr>kent2013</vt:lpstr>
      <vt:lpstr>PowerPoint Presentation</vt:lpstr>
      <vt:lpstr>The problem of communication </vt:lpstr>
      <vt:lpstr>Planning effective communication</vt:lpstr>
      <vt:lpstr>Dissemination plans</vt:lpstr>
      <vt:lpstr>Pathways to impact should...</vt:lpstr>
      <vt:lpstr>Preparing pathways....</vt:lpstr>
      <vt:lpstr>Tools</vt:lpstr>
      <vt:lpstr>Contact</vt:lpstr>
      <vt:lpstr>PowerPoint Presentation</vt:lpstr>
    </vt:vector>
  </TitlesOfParts>
  <Manager/>
  <Company>University of Kent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Kent - Generic Powerpoint template</dc:title>
  <dc:subject/>
  <dc:creator>Miles Banbery</dc:creator>
  <cp:keywords/>
  <dc:description/>
  <cp:lastModifiedBy>Sarah Slowe</cp:lastModifiedBy>
  <cp:revision>73</cp:revision>
  <cp:lastPrinted>2017-06-08T07:33:19Z</cp:lastPrinted>
  <dcterms:created xsi:type="dcterms:W3CDTF">2013-06-07T14:52:08Z</dcterms:created>
  <dcterms:modified xsi:type="dcterms:W3CDTF">2018-03-09T08:19:39Z</dcterms:modified>
  <cp:category/>
</cp:coreProperties>
</file>