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59" r:id="rId10"/>
  </p:sldIdLst>
  <p:sldSz cx="9144000" cy="6858000" type="screen4x3"/>
  <p:notesSz cx="6797675" cy="9926638"/>
  <p:defaultTextStyle>
    <a:defPPr>
      <a:defRPr lang="en-GB"/>
    </a:defPPr>
    <a:lvl1pPr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852"/>
    <a:srgbClr val="FABE00"/>
    <a:srgbClr val="D6A300"/>
    <a:srgbClr val="A47D00"/>
    <a:srgbClr val="A8034F"/>
    <a:srgbClr val="FFFFFF"/>
    <a:srgbClr val="A8B50A"/>
    <a:srgbClr val="007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84" autoAdjust="0"/>
    <p:restoredTop sz="44231" autoAdjust="0"/>
  </p:normalViewPr>
  <p:slideViewPr>
    <p:cSldViewPr snapToGrid="0"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6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fld id="{44AF512D-E224-4E93-B1D1-FE2471EDF0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38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fld id="{164B663F-FE7E-487F-B07F-3A770B0BE1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63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22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65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This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13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tiff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592090"/>
            <a:ext cx="9144000" cy="426591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137" name="Picture 17" descr="Uok_Logo_PMS294_P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32" y="299722"/>
            <a:ext cx="1007492" cy="546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67544" y="299723"/>
            <a:ext cx="2808312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l"/>
            <a:r>
              <a:rPr lang="en-GB" sz="1200" dirty="0" smtClean="0">
                <a:solidFill>
                  <a:srgbClr val="002060"/>
                </a:solidFill>
              </a:rPr>
              <a:t>The UK’s European university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9117"/>
            <a:ext cx="4176464" cy="1512168"/>
          </a:xfrm>
          <a:solidFill>
            <a:schemeClr val="tx2">
              <a:lumMod val="75000"/>
            </a:schemeClr>
          </a:solidFill>
        </p:spPr>
        <p:txBody>
          <a:bodyPr lIns="252000" tIns="273600" rIns="252000"/>
          <a:lstStyle>
            <a:lvl1pPr marL="0" indent="0">
              <a:lnSpc>
                <a:spcPts val="2500"/>
              </a:lnSpc>
              <a:buNone/>
              <a:defRPr sz="2400" spc="-100" baseline="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TYPE YOUR HEADING HERE 2014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488937"/>
            <a:ext cx="4176464" cy="664498"/>
          </a:xfrm>
          <a:solidFill>
            <a:schemeClr val="tx2">
              <a:lumMod val="75000"/>
            </a:schemeClr>
          </a:solidFill>
        </p:spPr>
        <p:txBody>
          <a:bodyPr lIns="252000" tIns="0" rIns="252000" bIns="154800" anchor="ctr" anchorCtr="0"/>
          <a:lstStyle>
            <a:lvl1pPr marL="0" indent="0">
              <a:lnSpc>
                <a:spcPts val="1380"/>
              </a:lnSpc>
              <a:spcBef>
                <a:spcPts val="0"/>
              </a:spcBef>
              <a:buNone/>
              <a:defRPr sz="1400" i="1" spc="-50">
                <a:solidFill>
                  <a:srgbClr val="D6A300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273800" y="14478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69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0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36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1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5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860" y="0"/>
            <a:ext cx="9143999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971600" y="1268760"/>
            <a:ext cx="432048" cy="1800200"/>
          </a:xfrm>
          <a:prstGeom prst="line">
            <a:avLst/>
          </a:prstGeom>
          <a:noFill/>
          <a:ln w="25400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 userDrawn="1"/>
        </p:nvSpPr>
        <p:spPr>
          <a:xfrm>
            <a:off x="1547664" y="1196752"/>
            <a:ext cx="4392488" cy="2403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ts val="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-100" dirty="0" smtClean="0">
                <a:solidFill>
                  <a:srgbClr val="A47D00"/>
                </a:solidFill>
                <a:latin typeface="Century Schoolbook"/>
                <a:cs typeface="Century Schoolbook"/>
              </a:rPr>
              <a:t>THE UK’S EUROPEAN UNIVERSITY</a:t>
            </a:r>
          </a:p>
          <a:p>
            <a:endParaRPr lang="en-US" dirty="0"/>
          </a:p>
        </p:txBody>
      </p:sp>
      <p:pic>
        <p:nvPicPr>
          <p:cNvPr id="15" name="Picture 14" descr="Uok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6684"/>
            <a:ext cx="1387978" cy="7526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47664" y="5949280"/>
            <a:ext cx="2736304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2000" kern="1400" spc="-100" dirty="0" err="1" smtClean="0">
                <a:solidFill>
                  <a:schemeClr val="bg1"/>
                </a:solidFill>
                <a:latin typeface="Century Schoolbook"/>
                <a:cs typeface="Century Schoolbook"/>
              </a:rPr>
              <a:t>www.kent.ac.uk</a:t>
            </a:r>
            <a:endParaRPr lang="en-US" sz="2000" kern="1400" spc="-100" dirty="0">
              <a:solidFill>
                <a:schemeClr val="bg1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49959" y="5585850"/>
            <a:ext cx="1356664" cy="284120"/>
            <a:chOff x="1547664" y="5589240"/>
            <a:chExt cx="1523655" cy="319092"/>
          </a:xfrm>
        </p:grpSpPr>
        <p:pic>
          <p:nvPicPr>
            <p:cNvPr id="2" name="Picture 1" descr="Facebook__very_small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5589240"/>
              <a:ext cx="324260" cy="312595"/>
            </a:xfrm>
            <a:prstGeom prst="rect">
              <a:avLst/>
            </a:prstGeom>
          </p:spPr>
        </p:pic>
        <p:pic>
          <p:nvPicPr>
            <p:cNvPr id="3" name="Picture 2" descr="twitter-bird-white-on-blue_small.eps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042"/>
            <a:stretch/>
          </p:blipFill>
          <p:spPr>
            <a:xfrm>
              <a:off x="1941392" y="5589240"/>
              <a:ext cx="330409" cy="312115"/>
            </a:xfrm>
            <a:prstGeom prst="rect">
              <a:avLst/>
            </a:prstGeom>
          </p:spPr>
        </p:pic>
        <p:pic>
          <p:nvPicPr>
            <p:cNvPr id="7" name="Picture 6" descr="LI_brand.jpg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" t="6533" r="3179" b="3587"/>
            <a:stretch/>
          </p:blipFill>
          <p:spPr>
            <a:xfrm>
              <a:off x="2755635" y="5589240"/>
              <a:ext cx="315684" cy="319092"/>
            </a:xfrm>
            <a:prstGeom prst="rect">
              <a:avLst/>
            </a:prstGeom>
          </p:spPr>
        </p:pic>
        <p:pic>
          <p:nvPicPr>
            <p:cNvPr id="8" name="Picture 7" descr="youtube.tif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4" t="7968" r="10058" b="11869"/>
            <a:stretch/>
          </p:blipFill>
          <p:spPr>
            <a:xfrm>
              <a:off x="2346244" y="5589240"/>
              <a:ext cx="330650" cy="312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697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3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section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99992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99993" y="2276872"/>
            <a:ext cx="4176464" cy="935658"/>
          </a:xfrm>
          <a:solidFill>
            <a:srgbClr val="002A62"/>
          </a:solidFill>
          <a:ln>
            <a:noFill/>
          </a:ln>
        </p:spPr>
        <p:txBody>
          <a:bodyPr lIns="720000" rIns="360000" bIns="108000"/>
          <a:lstStyle>
            <a:lvl1pPr marL="0" indent="0">
              <a:lnSpc>
                <a:spcPts val="1480"/>
              </a:lnSpc>
              <a:spcBef>
                <a:spcPts val="0"/>
              </a:spcBef>
              <a:buNone/>
              <a:defRPr sz="1400" b="0" i="1" spc="-5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 flipH="1">
            <a:off x="4860032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bsection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7545" y="2348880"/>
            <a:ext cx="4176464" cy="720080"/>
          </a:xfrm>
          <a:solidFill>
            <a:schemeClr val="tx2">
              <a:lumMod val="75000"/>
            </a:schemeClr>
          </a:solidFill>
        </p:spPr>
        <p:txBody>
          <a:bodyPr lIns="720000" rIns="360000" bIns="108000"/>
          <a:lstStyle>
            <a:lvl1pPr marL="0" indent="0">
              <a:buNone/>
              <a:defRPr sz="1200" b="0" i="1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827584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7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419872" y="1494509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372200" y="1484784"/>
            <a:ext cx="2376264" cy="172819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467544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372200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433157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419872" y="322975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Caption</a:t>
            </a:r>
            <a:endParaRPr lang="en-GB" sz="1600" dirty="0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467544" y="1484784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468313" y="3228975"/>
            <a:ext cx="2374900" cy="33933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8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06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6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4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915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484313"/>
            <a:ext cx="69850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05575"/>
            <a:ext cx="6057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endParaRPr lang="en-GB" dirty="0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-1588"/>
            <a:ext cx="9144000" cy="2873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4105" name="Picture 9" descr="Uok_horiz_PMS29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553200"/>
            <a:ext cx="1368425" cy="201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51" r:id="rId3"/>
    <p:sldLayoutId id="2147483660" r:id="rId4"/>
    <p:sldLayoutId id="2147483661" r:id="rId5"/>
    <p:sldLayoutId id="2147483659" r:id="rId6"/>
    <p:sldLayoutId id="2147483653" r:id="rId7"/>
    <p:sldLayoutId id="2147483654" r:id="rId8"/>
    <p:sldLayoutId id="2147483655" r:id="rId9"/>
    <p:sldLayoutId id="2147483656" r:id="rId10"/>
    <p:sldLayoutId id="2147483662" r:id="rId11"/>
    <p:sldLayoutId id="2147483657" r:id="rId12"/>
    <p:sldLayoutId id="2147483658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55600" indent="-355600" algn="l" rtl="0" eaLnBrk="1" fontAlgn="ctr" hangingPunct="1">
        <a:spcBef>
          <a:spcPct val="35000"/>
        </a:spcBef>
        <a:spcAft>
          <a:spcPct val="0"/>
        </a:spcAft>
        <a:buClr>
          <a:schemeClr val="tx2"/>
        </a:buClr>
        <a:buSzPct val="17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7813" algn="l" rtl="0" eaLnBrk="1" fontAlgn="ctr" hangingPunct="1"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684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cs typeface="+mn-cs"/>
        </a:defRPr>
      </a:lvl3pPr>
      <a:lvl4pPr marL="15240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796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3368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7940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2512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7084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rics-toolkit.org/" TargetMode="External"/><Relationship Id="rId2" Type="http://schemas.openxmlformats.org/officeDocument/2006/relationships/hyperlink" Target="https://growkudos.com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dcc.ac.uk/resources/how-guides/develop-data-plan" TargetMode="External"/><Relationship Id="rId4" Type="http://schemas.openxmlformats.org/officeDocument/2006/relationships/hyperlink" Target="http://www.jobs.ac.uk/media/pdf/careers/resources/research-publications-planner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osc@kent.ac.uk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9023"/>
            <a:ext cx="9143999" cy="426591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7544" y="989116"/>
            <a:ext cx="4176464" cy="2164317"/>
          </a:xfrm>
        </p:spPr>
        <p:txBody>
          <a:bodyPr/>
          <a:lstStyle/>
          <a:p>
            <a:r>
              <a:rPr lang="en-US" dirty="0" smtClean="0"/>
              <a:t>THE OFFICE FOR SCHOLARLY COMMUNICATION/ </a:t>
            </a:r>
            <a:r>
              <a:rPr lang="en-GB" dirty="0" smtClean="0">
                <a:solidFill>
                  <a:srgbClr val="D6A300"/>
                </a:solidFill>
              </a:rPr>
              <a:t>Grants factory – Open Access</a:t>
            </a:r>
            <a:endParaRPr lang="en-US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 of communication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484313"/>
            <a:ext cx="8559800" cy="4897437"/>
          </a:xfrm>
        </p:spPr>
        <p:txBody>
          <a:bodyPr/>
          <a:lstStyle/>
          <a:p>
            <a:pPr marL="0" indent="0" algn="ctr">
              <a:buNone/>
            </a:pPr>
            <a:endParaRPr lang="en-GB" sz="4000" b="1" dirty="0"/>
          </a:p>
          <a:p>
            <a:pPr marL="0" indent="0" algn="ctr">
              <a:buNone/>
            </a:pPr>
            <a:r>
              <a:rPr lang="en-GB" sz="4000" b="1" dirty="0" smtClean="0"/>
              <a:t>“The single biggest problem in communication is the illusion that it has taken place”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 smtClean="0"/>
          </a:p>
          <a:p>
            <a:pPr marL="0" indent="0" algn="r">
              <a:buNone/>
            </a:pPr>
            <a:r>
              <a:rPr lang="en-GB" sz="1000" dirty="0" smtClean="0"/>
              <a:t>George Bernard Shaw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effective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start of the project</a:t>
            </a:r>
          </a:p>
          <a:p>
            <a:pPr lvl="1"/>
            <a:r>
              <a:rPr lang="en-GB" dirty="0" smtClean="0"/>
              <a:t>Who is interested?</a:t>
            </a:r>
          </a:p>
          <a:p>
            <a:pPr lvl="1"/>
            <a:r>
              <a:rPr lang="en-GB" dirty="0" smtClean="0"/>
              <a:t>Why?</a:t>
            </a:r>
          </a:p>
          <a:p>
            <a:pPr lvl="1"/>
            <a:r>
              <a:rPr lang="en-GB" dirty="0" smtClean="0"/>
              <a:t>What do they want to know</a:t>
            </a:r>
          </a:p>
          <a:p>
            <a:pPr marL="534987" lvl="1" indent="0">
              <a:buNone/>
            </a:pPr>
            <a:endParaRPr lang="en-GB" dirty="0" smtClean="0"/>
          </a:p>
          <a:p>
            <a:r>
              <a:rPr lang="en-GB" dirty="0" smtClean="0"/>
              <a:t>How will you tell them effectively?</a:t>
            </a:r>
            <a:endParaRPr lang="en-GB" dirty="0"/>
          </a:p>
          <a:p>
            <a:pPr lvl="1"/>
            <a:r>
              <a:rPr lang="en-GB" dirty="0" smtClean="0"/>
              <a:t>Giving them a stake in the topic</a:t>
            </a:r>
            <a:endParaRPr lang="en-GB" dirty="0"/>
          </a:p>
          <a:p>
            <a:pPr lvl="1"/>
            <a:r>
              <a:rPr lang="en-GB" dirty="0" smtClean="0"/>
              <a:t>What are their key requirements?</a:t>
            </a:r>
          </a:p>
          <a:p>
            <a:pPr lvl="1"/>
            <a:r>
              <a:rPr lang="en-GB" dirty="0" smtClean="0"/>
              <a:t>What are your key messages?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Track dissemination</a:t>
            </a:r>
            <a:endParaRPr lang="en-GB" dirty="0"/>
          </a:p>
          <a:p>
            <a:pPr lvl="1"/>
            <a:r>
              <a:rPr lang="en-GB" dirty="0" smtClean="0"/>
              <a:t>Tools</a:t>
            </a:r>
          </a:p>
          <a:p>
            <a:pPr lvl="1"/>
            <a:r>
              <a:rPr lang="en-GB" dirty="0" smtClean="0"/>
              <a:t>Feedback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712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Articles and workshops</a:t>
            </a:r>
          </a:p>
          <a:p>
            <a:r>
              <a:rPr lang="en-GB" dirty="0" smtClean="0"/>
              <a:t>Re-purposing content – article extract as blog post? Blog post as a media story?</a:t>
            </a:r>
          </a:p>
          <a:p>
            <a:r>
              <a:rPr lang="en-GB" dirty="0" smtClean="0"/>
              <a:t>Building time for dissemination into the project</a:t>
            </a:r>
          </a:p>
          <a:p>
            <a:r>
              <a:rPr lang="en-GB" dirty="0" smtClean="0"/>
              <a:t>Archiving – Lab books? Data? Website?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3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Pathways to impact should...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</a:t>
            </a:r>
            <a:r>
              <a:rPr lang="en-GB" dirty="0"/>
              <a:t>project-specific </a:t>
            </a:r>
            <a:endParaRPr lang="en-GB" dirty="0" smtClean="0"/>
          </a:p>
          <a:p>
            <a:r>
              <a:rPr lang="en-GB" dirty="0" smtClean="0"/>
              <a:t>be flexible, focus </a:t>
            </a:r>
            <a:r>
              <a:rPr lang="en-GB" dirty="0"/>
              <a:t>on potential </a:t>
            </a:r>
            <a:r>
              <a:rPr lang="en-GB" dirty="0" smtClean="0"/>
              <a:t>outcomes</a:t>
            </a:r>
            <a:endParaRPr lang="en-GB" dirty="0"/>
          </a:p>
          <a:p>
            <a:r>
              <a:rPr lang="en-GB" dirty="0" smtClean="0"/>
              <a:t>identify &amp; </a:t>
            </a:r>
            <a:r>
              <a:rPr lang="en-GB" b="1" dirty="0" smtClean="0"/>
              <a:t>proactively</a:t>
            </a:r>
            <a:r>
              <a:rPr lang="en-GB" dirty="0" smtClean="0"/>
              <a:t> </a:t>
            </a:r>
            <a:r>
              <a:rPr lang="en-GB" dirty="0"/>
              <a:t>engage </a:t>
            </a:r>
            <a:r>
              <a:rPr lang="en-GB" dirty="0" smtClean="0"/>
              <a:t>research users </a:t>
            </a:r>
            <a:r>
              <a:rPr lang="en-GB" b="1" dirty="0" smtClean="0"/>
              <a:t>throughout</a:t>
            </a:r>
            <a:r>
              <a:rPr lang="en-GB" dirty="0" smtClean="0"/>
              <a:t> the project</a:t>
            </a:r>
            <a:endParaRPr lang="en-GB" dirty="0"/>
          </a:p>
          <a:p>
            <a:r>
              <a:rPr lang="en-GB" dirty="0" smtClean="0"/>
              <a:t>show an understanding </a:t>
            </a:r>
            <a:r>
              <a:rPr lang="en-GB" dirty="0"/>
              <a:t>of the context and needs of users </a:t>
            </a:r>
            <a:endParaRPr lang="en-GB" dirty="0" smtClean="0"/>
          </a:p>
          <a:p>
            <a:r>
              <a:rPr lang="en-GB" dirty="0"/>
              <a:t>p</a:t>
            </a:r>
            <a:r>
              <a:rPr lang="en-GB" dirty="0" smtClean="0"/>
              <a:t>lan the activities to engage with stakeholders</a:t>
            </a:r>
            <a:endParaRPr lang="en-GB" dirty="0"/>
          </a:p>
          <a:p>
            <a:r>
              <a:rPr lang="en-GB" dirty="0"/>
              <a:t>include evidence of any existing </a:t>
            </a:r>
            <a:r>
              <a:rPr lang="en-GB" dirty="0" smtClean="0"/>
              <a:t>collaboration with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3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Preparing pathways....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Use the impact summary to design the project</a:t>
            </a:r>
            <a:endParaRPr lang="en-GB" dirty="0"/>
          </a:p>
          <a:p>
            <a:r>
              <a:rPr lang="en-GB" dirty="0" smtClean="0"/>
              <a:t>“Pathways” is crucial </a:t>
            </a:r>
          </a:p>
          <a:p>
            <a:r>
              <a:rPr lang="en-GB" dirty="0" smtClean="0"/>
              <a:t>Public </a:t>
            </a:r>
            <a:r>
              <a:rPr lang="en-GB" dirty="0"/>
              <a:t>engagement is </a:t>
            </a:r>
            <a:r>
              <a:rPr lang="en-GB" dirty="0" smtClean="0"/>
              <a:t>two way...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3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Kudos: </a:t>
            </a:r>
            <a:r>
              <a:rPr lang="en-GB" dirty="0">
                <a:hlinkClick r:id="rId2"/>
              </a:rPr>
              <a:t>https://growkudos.com</a:t>
            </a:r>
            <a:r>
              <a:rPr lang="en-GB" dirty="0" smtClean="0">
                <a:hlinkClick r:id="rId2"/>
              </a:rPr>
              <a:t>/</a:t>
            </a:r>
            <a:endParaRPr lang="en-GB" dirty="0"/>
          </a:p>
          <a:p>
            <a:r>
              <a:rPr lang="en-GB" b="1" dirty="0" smtClean="0"/>
              <a:t>Metrics Toolkit: </a:t>
            </a:r>
            <a:r>
              <a:rPr lang="en-GB" i="1" dirty="0" smtClean="0"/>
              <a:t>Helping you use </a:t>
            </a:r>
            <a:r>
              <a:rPr lang="en-GB" i="1" dirty="0"/>
              <a:t>metrics responsibly </a:t>
            </a:r>
            <a:r>
              <a:rPr lang="en-GB" dirty="0">
                <a:hlinkClick r:id="rId3"/>
              </a:rPr>
              <a:t>http://www.metrics-toolkit.org</a:t>
            </a:r>
            <a:r>
              <a:rPr lang="en-GB" dirty="0" smtClean="0">
                <a:hlinkClick r:id="rId3"/>
              </a:rPr>
              <a:t>/</a:t>
            </a:r>
            <a:endParaRPr lang="en-GB" dirty="0"/>
          </a:p>
          <a:p>
            <a:r>
              <a:rPr lang="en-GB" b="1" dirty="0" smtClean="0"/>
              <a:t>Jobs.ac.uk: </a:t>
            </a:r>
            <a:r>
              <a:rPr lang="en-GB" i="1" dirty="0" smtClean="0"/>
              <a:t>Research Publications Planner </a:t>
            </a:r>
            <a:r>
              <a:rPr lang="en-GB" dirty="0">
                <a:hlinkClick r:id="rId4"/>
              </a:rPr>
              <a:t>http://www.jobs.ac.uk/media/pdf/careers/resources/research-publications-planner.pdf</a:t>
            </a:r>
            <a:r>
              <a:rPr lang="en-GB" dirty="0"/>
              <a:t> </a:t>
            </a:r>
            <a:endParaRPr lang="en-GB" b="1" dirty="0" smtClean="0"/>
          </a:p>
          <a:p>
            <a:r>
              <a:rPr lang="en-GB" b="1" dirty="0" smtClean="0"/>
              <a:t>Digital Curation Centre: </a:t>
            </a:r>
            <a:r>
              <a:rPr lang="en-GB" i="1" dirty="0"/>
              <a:t>How to Develop a Data Management and Sharing </a:t>
            </a:r>
            <a:r>
              <a:rPr lang="en-GB" i="1" dirty="0" smtClean="0"/>
              <a:t>Plan </a:t>
            </a:r>
            <a:r>
              <a:rPr lang="en-GB" dirty="0">
                <a:hlinkClick r:id="rId5"/>
              </a:rPr>
              <a:t>http://www.dcc.ac.uk/resources/how-guides/develop-data-plan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9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Blogs.kent.ac.uk/</a:t>
            </a:r>
            <a:r>
              <a:rPr lang="en-GB" dirty="0" err="1" smtClean="0"/>
              <a:t>osc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headunikentosc</a:t>
            </a:r>
            <a:endParaRPr lang="en-GB" dirty="0" smtClean="0"/>
          </a:p>
          <a:p>
            <a:r>
              <a:rPr lang="en-GB" dirty="0" smtClean="0">
                <a:hlinkClick r:id="rId2"/>
              </a:rPr>
              <a:t>osc@kent.ac.uk</a:t>
            </a:r>
            <a:endParaRPr lang="en-GB" dirty="0" smtClean="0"/>
          </a:p>
          <a:p>
            <a:r>
              <a:rPr lang="en-GB" dirty="0" smtClean="0"/>
              <a:t>S.E.Slowe@kent.ac.uk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9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3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2013">
  <a:themeElements>
    <a:clrScheme name="bulletsandcolours 1">
      <a:dk1>
        <a:srgbClr val="000000"/>
      </a:dk1>
      <a:lt1>
        <a:srgbClr val="FFFFFF"/>
      </a:lt1>
      <a:dk2>
        <a:srgbClr val="003882"/>
      </a:dk2>
      <a:lt2>
        <a:srgbClr val="808080"/>
      </a:lt2>
      <a:accent1>
        <a:srgbClr val="008AC4"/>
      </a:accent1>
      <a:accent2>
        <a:srgbClr val="A8034F"/>
      </a:accent2>
      <a:accent3>
        <a:srgbClr val="FFFFFF"/>
      </a:accent3>
      <a:accent4>
        <a:srgbClr val="000000"/>
      </a:accent4>
      <a:accent5>
        <a:srgbClr val="AAC4DE"/>
      </a:accent5>
      <a:accent6>
        <a:srgbClr val="980247"/>
      </a:accent6>
      <a:hlink>
        <a:srgbClr val="007A5E"/>
      </a:hlink>
      <a:folHlink>
        <a:srgbClr val="DE5433"/>
      </a:folHlink>
    </a:clrScheme>
    <a:fontScheme name="bulletsandcolour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ulletsandcolours 1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3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4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5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FFFFF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6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BFBF9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7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FFFFF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8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FFFFF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9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FFFFF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0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BFBF9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1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BFBF9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BFBF9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245</Words>
  <Application>Microsoft Office PowerPoint</Application>
  <PresentationFormat>On-screen Show (4:3)</PresentationFormat>
  <Paragraphs>54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Schoolbook</vt:lpstr>
      <vt:lpstr>kent2013</vt:lpstr>
      <vt:lpstr>PowerPoint Presentation</vt:lpstr>
      <vt:lpstr>The problem of communication </vt:lpstr>
      <vt:lpstr>Planning effective communication</vt:lpstr>
      <vt:lpstr>Dissemination plans</vt:lpstr>
      <vt:lpstr>Pathways to impact should...</vt:lpstr>
      <vt:lpstr>Preparing pathways....</vt:lpstr>
      <vt:lpstr>Tools</vt:lpstr>
      <vt:lpstr>Contact</vt:lpstr>
      <vt:lpstr>PowerPoint Presentation</vt:lpstr>
    </vt:vector>
  </TitlesOfParts>
  <Manager/>
  <Company>University of Kent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Kent - Generic Powerpoint template</dc:title>
  <dc:subject/>
  <dc:creator>Miles Banbery</dc:creator>
  <cp:keywords/>
  <dc:description/>
  <cp:lastModifiedBy>Sarah Slowe</cp:lastModifiedBy>
  <cp:revision>73</cp:revision>
  <cp:lastPrinted>2017-06-08T07:33:19Z</cp:lastPrinted>
  <dcterms:created xsi:type="dcterms:W3CDTF">2013-06-07T14:52:08Z</dcterms:created>
  <dcterms:modified xsi:type="dcterms:W3CDTF">2018-03-09T08:19:39Z</dcterms:modified>
  <cp:category/>
</cp:coreProperties>
</file>