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reth Cole" userId="5a249200-b10b-40fb-90bf-b063ede1f52b" providerId="ADAL" clId="{C66E5673-56F9-4551-B3FC-E1356BADF962}"/>
    <pc:docChg chg="modSld">
      <pc:chgData name="Gareth Cole" userId="5a249200-b10b-40fb-90bf-b063ede1f52b" providerId="ADAL" clId="{C66E5673-56F9-4551-B3FC-E1356BADF962}" dt="2018-02-12T09:39:34.839" v="1" actId="1076"/>
      <pc:docMkLst>
        <pc:docMk/>
      </pc:docMkLst>
      <pc:sldChg chg="addSp modSp">
        <pc:chgData name="Gareth Cole" userId="5a249200-b10b-40fb-90bf-b063ede1f52b" providerId="ADAL" clId="{C66E5673-56F9-4551-B3FC-E1356BADF962}" dt="2018-02-12T09:39:34.839" v="1" actId="1076"/>
        <pc:sldMkLst>
          <pc:docMk/>
          <pc:sldMk cId="958973742" sldId="256"/>
        </pc:sldMkLst>
        <pc:picChg chg="add mod">
          <ac:chgData name="Gareth Cole" userId="5a249200-b10b-40fb-90bf-b063ede1f52b" providerId="ADAL" clId="{C66E5673-56F9-4551-B3FC-E1356BADF962}" dt="2018-02-12T09:39:34.839" v="1" actId="1076"/>
          <ac:picMkLst>
            <pc:docMk/>
            <pc:sldMk cId="958973742" sldId="256"/>
            <ac:picMk id="6" creationId="{1BD591EF-FB4C-446A-9D5B-177987720CC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179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82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265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772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567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63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452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880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420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494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2106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2830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756320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4380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699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448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0F40A-464B-4E50-82FE-7DBC5ACAEF06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E38041A-5198-4F62-9884-6BC3675AD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1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lido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2178" y="2404531"/>
            <a:ext cx="8191825" cy="164630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Who Should Manage Scholarly Communications within Institutions?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The experiences of Greenwich, Kent &amp; Loughborough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23" y="5976263"/>
            <a:ext cx="2593749" cy="6565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246" y="5976263"/>
            <a:ext cx="1155118" cy="6604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D591EF-FB4C-446A-9D5B-177987720C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806482"/>
            <a:ext cx="2737104" cy="98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973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719" y="1496281"/>
            <a:ext cx="8596668" cy="4959227"/>
          </a:xfrm>
        </p:spPr>
        <p:txBody>
          <a:bodyPr>
            <a:normAutofit/>
          </a:bodyPr>
          <a:lstStyle/>
          <a:p>
            <a:pPr marL="228600" lvl="1">
              <a:spcBef>
                <a:spcPts val="1000"/>
              </a:spcBef>
            </a:pPr>
            <a:r>
              <a:rPr lang="en-GB" sz="2800" dirty="0"/>
              <a:t>Gareth Cole, Research Data Manager, Loughborough University Library</a:t>
            </a:r>
          </a:p>
          <a:p>
            <a:pPr lvl="1">
              <a:spcAft>
                <a:spcPts val="1800"/>
              </a:spcAft>
            </a:pPr>
            <a:r>
              <a:rPr lang="en-GB" sz="2000" dirty="0"/>
              <a:t>REF 2014: 645.64 FTE submitted to 18 Units of Assessment</a:t>
            </a:r>
          </a:p>
          <a:p>
            <a:pPr marL="228600" lvl="1">
              <a:spcBef>
                <a:spcPts val="1000"/>
              </a:spcBef>
            </a:pPr>
            <a:r>
              <a:rPr lang="en-GB" sz="2800" dirty="0"/>
              <a:t>Sarah Slowe, Head of the Office for Scholarly Communication, University of Kent</a:t>
            </a:r>
          </a:p>
          <a:p>
            <a:pPr lvl="1">
              <a:spcAft>
                <a:spcPts val="1800"/>
              </a:spcAft>
            </a:pPr>
            <a:r>
              <a:rPr lang="en-GB" sz="2000" dirty="0"/>
              <a:t>REF 2014: 591.29 FTE submitted to 23 Units of Assessment </a:t>
            </a:r>
          </a:p>
          <a:p>
            <a:r>
              <a:rPr lang="en-GB" sz="2800" dirty="0"/>
              <a:t>Kirsty Wallis, Research Outputs Manager, Research Development Services, University of Greenwich,</a:t>
            </a:r>
          </a:p>
          <a:p>
            <a:pPr lvl="1"/>
            <a:r>
              <a:rPr lang="en-GB" sz="2000" dirty="0"/>
              <a:t>REF 2014: 201.5 FTE submitted to 19 Units of Assessment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3048000" y="241333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0" dirty="0">
                <a:effectLst/>
              </a:rPr>
              <a:t/>
            </a:r>
            <a:br>
              <a:rPr lang="en-GB" b="0" dirty="0">
                <a:effectLst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8059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Themes</a:t>
            </a:r>
            <a:endParaRPr lang="en-GB" b="0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5241" y="1465020"/>
            <a:ext cx="4199468" cy="5141726"/>
          </a:xfrm>
        </p:spPr>
        <p:txBody>
          <a:bodyPr>
            <a:noAutofit/>
          </a:bodyPr>
          <a:lstStyle/>
          <a:p>
            <a:pPr fontAlgn="base">
              <a:spcBef>
                <a:spcPts val="2400"/>
              </a:spcBef>
            </a:pPr>
            <a:r>
              <a:rPr lang="en-GB" sz="2400" dirty="0"/>
              <a:t>Engagement with Researchers – </a:t>
            </a:r>
            <a:br>
              <a:rPr lang="en-GB" sz="2400" dirty="0"/>
            </a:br>
            <a:r>
              <a:rPr lang="en-GB" sz="2400" dirty="0"/>
              <a:t>point of contact/where to get help</a:t>
            </a:r>
          </a:p>
          <a:p>
            <a:pPr fontAlgn="base">
              <a:spcBef>
                <a:spcPts val="2400"/>
              </a:spcBef>
            </a:pPr>
            <a:r>
              <a:rPr lang="en-GB" sz="2400" dirty="0"/>
              <a:t>Strategy/Implementation</a:t>
            </a:r>
            <a:r>
              <a:rPr lang="en-GB" sz="2400" dirty="0" smtClean="0"/>
              <a:t>/</a:t>
            </a:r>
            <a:br>
              <a:rPr lang="en-GB" sz="2400" dirty="0" smtClean="0"/>
            </a:br>
            <a:r>
              <a:rPr lang="en-GB" sz="2400" dirty="0" smtClean="0"/>
              <a:t>Internal </a:t>
            </a:r>
            <a:r>
              <a:rPr lang="en-GB" sz="2400" dirty="0"/>
              <a:t>reporting</a:t>
            </a:r>
          </a:p>
          <a:p>
            <a:pPr fontAlgn="base">
              <a:spcBef>
                <a:spcPts val="2400"/>
              </a:spcBef>
            </a:pPr>
            <a:r>
              <a:rPr lang="en-GB" sz="2400" dirty="0"/>
              <a:t>Access to decision makers</a:t>
            </a:r>
          </a:p>
          <a:p>
            <a:pPr fontAlgn="base">
              <a:spcBef>
                <a:spcPts val="2400"/>
              </a:spcBef>
            </a:pPr>
            <a:r>
              <a:rPr lang="en-GB" sz="2400" dirty="0"/>
              <a:t>Visibility and </a:t>
            </a:r>
            <a:r>
              <a:rPr lang="en-GB" sz="2400" dirty="0" smtClean="0"/>
              <a:t>communication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455139" y="4610044"/>
            <a:ext cx="4400061" cy="13849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4">
                    <a:lumMod val="50000"/>
                  </a:schemeClr>
                </a:solidFill>
              </a:rPr>
              <a:t>Send us your questions!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accent4">
                    <a:lumMod val="50000"/>
                  </a:schemeClr>
                </a:solidFill>
              </a:rPr>
              <a:t>Go to </a:t>
            </a:r>
            <a:r>
              <a:rPr lang="en-GB" sz="2800" dirty="0" smtClean="0">
                <a:solidFill>
                  <a:schemeClr val="accent4">
                    <a:lumMod val="50000"/>
                  </a:schemeClr>
                </a:solidFill>
                <a:hlinkClick r:id="rId2"/>
              </a:rPr>
              <a:t>www.slido.com</a:t>
            </a:r>
            <a:endParaRPr lang="en-GB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accent4">
                    <a:lumMod val="50000"/>
                  </a:schemeClr>
                </a:solidFill>
              </a:rPr>
              <a:t>Enter event code #V454</a:t>
            </a:r>
          </a:p>
        </p:txBody>
      </p:sp>
      <p:sp>
        <p:nvSpPr>
          <p:cNvPr id="6" name="Rectangle 5"/>
          <p:cNvSpPr/>
          <p:nvPr/>
        </p:nvSpPr>
        <p:spPr>
          <a:xfrm>
            <a:off x="5455139" y="1336590"/>
            <a:ext cx="440006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defTabSz="457200" fontAlgn="base">
              <a:spcBef>
                <a:spcPts val="2400"/>
              </a:spcBef>
              <a:buClr>
                <a:srgbClr val="3494BA"/>
              </a:buClr>
              <a:buSzPct val="80000"/>
              <a:buFont typeface="Wingdings 3" charset="2"/>
              <a:buChar char=""/>
            </a:pPr>
            <a:r>
              <a:rPr lang="en-GB" sz="2400" dirty="0">
                <a:solidFill>
                  <a:prstClr val="white">
                    <a:lumMod val="75000"/>
                    <a:lumOff val="25000"/>
                  </a:prstClr>
                </a:solidFill>
              </a:rPr>
              <a:t>Awareness of workload implications - research/teaching/engagement/enterprise</a:t>
            </a:r>
          </a:p>
          <a:p>
            <a:pPr marL="342900" lvl="0" indent="-342900" defTabSz="457200" fontAlgn="base">
              <a:spcBef>
                <a:spcPts val="2400"/>
              </a:spcBef>
              <a:buClr>
                <a:srgbClr val="3494BA"/>
              </a:buClr>
              <a:buSzPct val="80000"/>
              <a:buFont typeface="Wingdings 3" charset="2"/>
              <a:buChar char=""/>
            </a:pPr>
            <a:r>
              <a:rPr lang="en-GB" sz="2400" dirty="0">
                <a:solidFill>
                  <a:prstClr val="white">
                    <a:lumMod val="75000"/>
                    <a:lumOff val="25000"/>
                  </a:prstClr>
                </a:solidFill>
              </a:rPr>
              <a:t>External relationships</a:t>
            </a:r>
          </a:p>
        </p:txBody>
      </p:sp>
    </p:spTree>
    <p:extLst>
      <p:ext uri="{BB962C8B-B14F-4D97-AF65-F5344CB8AC3E}">
        <p14:creationId xmlns:p14="http://schemas.microsoft.com/office/powerpoint/2010/main" val="141966939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46</TotalTime>
  <Words>115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Trebuchet MS</vt:lpstr>
      <vt:lpstr>Wingdings 3</vt:lpstr>
      <vt:lpstr>Facet</vt:lpstr>
      <vt:lpstr>Who Should Manage Scholarly Communications within Institutions?</vt:lpstr>
      <vt:lpstr>Introductions</vt:lpstr>
      <vt:lpstr>Themes</vt:lpstr>
    </vt:vector>
  </TitlesOfParts>
  <Company>University of Kent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Should Manage Scholarly Communications within Institutions?</dc:title>
  <dc:creator>Sarah Slowe</dc:creator>
  <cp:lastModifiedBy>Sarah Slowe</cp:lastModifiedBy>
  <cp:revision>13</cp:revision>
  <dcterms:created xsi:type="dcterms:W3CDTF">2018-01-23T15:23:03Z</dcterms:created>
  <dcterms:modified xsi:type="dcterms:W3CDTF">2018-02-19T14:07:30Z</dcterms:modified>
</cp:coreProperties>
</file>