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7" r:id="rId2"/>
  </p:sldIdLst>
  <p:sldSz cx="21383625" cy="30275213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45" userDrawn="1">
          <p15:clr>
            <a:srgbClr val="A4A3A4"/>
          </p15:clr>
        </p15:guide>
        <p15:guide id="2" pos="9522" userDrawn="1">
          <p15:clr>
            <a:srgbClr val="A4A3A4"/>
          </p15:clr>
        </p15:guide>
        <p15:guide id="3" orient="horz" pos="9536" userDrawn="1">
          <p15:clr>
            <a:srgbClr val="A4A3A4"/>
          </p15:clr>
        </p15:guide>
        <p15:guide id="4" pos="673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.W.Dickinson" initials="J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0FC3"/>
    <a:srgbClr val="F4F4F4"/>
    <a:srgbClr val="FFFFFF"/>
    <a:srgbClr val="24A2F8"/>
    <a:srgbClr val="0468FC"/>
    <a:srgbClr val="37A9FF"/>
    <a:srgbClr val="0774F9"/>
    <a:srgbClr val="2595FB"/>
    <a:srgbClr val="008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75000" autoAdjust="0"/>
  </p:normalViewPr>
  <p:slideViewPr>
    <p:cSldViewPr>
      <p:cViewPr varScale="1">
        <p:scale>
          <a:sx n="28" d="100"/>
          <a:sy n="28" d="100"/>
        </p:scale>
        <p:origin x="3030" y="192"/>
      </p:cViewPr>
      <p:guideLst>
        <p:guide orient="horz" pos="6745"/>
        <p:guide pos="9522"/>
        <p:guide orient="horz" pos="9536"/>
        <p:guide pos="67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543" cy="717788"/>
          </a:xfrm>
          <a:prstGeom prst="rect">
            <a:avLst/>
          </a:prstGeom>
        </p:spPr>
        <p:txBody>
          <a:bodyPr vert="horz" lIns="133614" tIns="66806" rIns="133614" bIns="66806" rtlCol="0"/>
          <a:lstStyle>
            <a:lvl1pPr algn="l">
              <a:defRPr sz="17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374" y="0"/>
            <a:ext cx="4301543" cy="717788"/>
          </a:xfrm>
          <a:prstGeom prst="rect">
            <a:avLst/>
          </a:prstGeom>
        </p:spPr>
        <p:txBody>
          <a:bodyPr vert="horz" lIns="133614" tIns="66806" rIns="133614" bIns="66806" rtlCol="0"/>
          <a:lstStyle>
            <a:lvl1pPr algn="r">
              <a:defRPr sz="1700"/>
            </a:lvl1pPr>
          </a:lstStyle>
          <a:p>
            <a:fld id="{080B7A12-A445-43EB-9386-FEDF2200A6E6}" type="datetimeFigureOut">
              <a:rPr lang="en-GB" smtClean="0"/>
              <a:pPr/>
              <a:t>12/05/2016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62288" y="1076325"/>
            <a:ext cx="3802062" cy="538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614" tIns="66806" rIns="133614" bIns="66806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6818990"/>
            <a:ext cx="7941310" cy="6460093"/>
          </a:xfrm>
          <a:prstGeom prst="rect">
            <a:avLst/>
          </a:prstGeom>
        </p:spPr>
        <p:txBody>
          <a:bodyPr vert="horz" lIns="133614" tIns="66806" rIns="133614" bIns="6680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13634653"/>
            <a:ext cx="4301543" cy="717788"/>
          </a:xfrm>
          <a:prstGeom prst="rect">
            <a:avLst/>
          </a:prstGeom>
        </p:spPr>
        <p:txBody>
          <a:bodyPr vert="horz" lIns="133614" tIns="66806" rIns="133614" bIns="66806" rtlCol="0" anchor="b"/>
          <a:lstStyle>
            <a:lvl1pPr algn="l">
              <a:defRPr sz="17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374" y="13634653"/>
            <a:ext cx="4301543" cy="717788"/>
          </a:xfrm>
          <a:prstGeom prst="rect">
            <a:avLst/>
          </a:prstGeom>
        </p:spPr>
        <p:txBody>
          <a:bodyPr vert="horz" lIns="133614" tIns="66806" rIns="133614" bIns="66806" rtlCol="0" anchor="b"/>
          <a:lstStyle>
            <a:lvl1pPr algn="r">
              <a:defRPr sz="1700"/>
            </a:lvl1pPr>
          </a:lstStyle>
          <a:p>
            <a:fld id="{3FF9ECAC-652C-4B7B-A17A-E31F19EEF61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2424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1pPr>
    <a:lvl2pPr marL="322819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2pPr>
    <a:lvl3pPr marL="645641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3pPr>
    <a:lvl4pPr marL="968460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4pPr>
    <a:lvl5pPr marL="1291283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5pPr>
    <a:lvl6pPr marL="1614102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6pPr>
    <a:lvl7pPr marL="1936923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7pPr>
    <a:lvl8pPr marL="2259747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8pPr>
    <a:lvl9pPr marL="2582567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F9ECAC-652C-4B7B-A17A-E31F19EEF61A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4456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12/05/2016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6699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12/05/2016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5467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12/05/2016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8251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12/05/2016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5660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12/05/2016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99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12/05/2016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5401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12/05/2016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1967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12/05/2016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4692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12/05/2016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9901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12/05/2016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358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12/05/2016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7628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ED1F1-1370-417A-8CB5-6B44A23F6F01}" type="datetimeFigureOut">
              <a:rPr lang="en-GB" smtClean="0"/>
              <a:pPr/>
              <a:t>12/05/2016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293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image" Target="../media/image1.jpeg"/><Relationship Id="rId7" Type="http://schemas.openxmlformats.org/officeDocument/2006/relationships/hyperlink" Target="http://acpicr.com/publication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mailto:s.meadows@kent.ac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https://elizabethevenden.files.wordpress.com/2014/12/uok_logo_rgb294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74216" y="0"/>
            <a:ext cx="5435192" cy="3648598"/>
          </a:xfrm>
          <a:prstGeom prst="rect">
            <a:avLst/>
          </a:prstGeom>
          <a:noFill/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11447" y="3328294"/>
            <a:ext cx="20415524" cy="192254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vert="horz" lIns="294819" tIns="147411" rIns="294819" bIns="147411" rtlCol="0" anchor="ctr" anchorCtr="0">
            <a:noAutofit/>
          </a:bodyPr>
          <a:lstStyle/>
          <a:p>
            <a:pPr algn="ctr" defTabSz="2948092">
              <a:spcBef>
                <a:spcPct val="0"/>
              </a:spcBef>
              <a:defRPr/>
            </a:pPr>
            <a:endParaRPr lang="en-GB" sz="5400" b="1" cap="all" dirty="0" smtClean="0">
              <a:solidFill>
                <a:schemeClr val="bg1"/>
              </a:solidFill>
            </a:endParaRPr>
          </a:p>
          <a:p>
            <a:pPr algn="ctr" defTabSz="2948092">
              <a:spcBef>
                <a:spcPct val="0"/>
              </a:spcBef>
              <a:defRPr/>
            </a:pPr>
            <a:endParaRPr lang="en-GB" sz="5400" cap="all" dirty="0" smtClean="0">
              <a:solidFill>
                <a:schemeClr val="bg1"/>
              </a:solidFill>
            </a:endParaRPr>
          </a:p>
          <a:p>
            <a:pPr algn="ctr" defTabSz="2948092">
              <a:spcBef>
                <a:spcPct val="0"/>
              </a:spcBef>
              <a:defRPr/>
            </a:pPr>
            <a:r>
              <a:rPr lang="en-GB" sz="4800" b="1" cap="all" dirty="0" smtClean="0">
                <a:solidFill>
                  <a:schemeClr val="bg1"/>
                </a:solidFill>
              </a:rPr>
              <a:t>An </a:t>
            </a:r>
            <a:r>
              <a:rPr lang="en-GB" sz="4800" b="1" cap="all" dirty="0">
                <a:solidFill>
                  <a:schemeClr val="bg1"/>
                </a:solidFill>
              </a:rPr>
              <a:t>Investigation into METs expenditure during circuit exercise</a:t>
            </a:r>
            <a:endParaRPr lang="en-GB" sz="4800" b="1" dirty="0">
              <a:solidFill>
                <a:schemeClr val="bg1"/>
              </a:solidFill>
            </a:endParaRPr>
          </a:p>
          <a:p>
            <a:pPr algn="ctr" defTabSz="2948092">
              <a:spcBef>
                <a:spcPct val="0"/>
              </a:spcBef>
              <a:spcAft>
                <a:spcPts val="600"/>
              </a:spcAft>
              <a:defRPr/>
            </a:pPr>
            <a:r>
              <a:rPr lang="en-GB" sz="3200" b="1" u="sng" cap="all" dirty="0" smtClean="0">
                <a:solidFill>
                  <a:schemeClr val="bg1"/>
                </a:solidFill>
              </a:rPr>
              <a:t>S</a:t>
            </a:r>
            <a:r>
              <a:rPr lang="en-GB" sz="3200" b="1" u="sng" cap="all" dirty="0">
                <a:solidFill>
                  <a:schemeClr val="bg1"/>
                </a:solidFill>
              </a:rPr>
              <a:t>. meadows</a:t>
            </a:r>
            <a:r>
              <a:rPr lang="en-GB" sz="3200" b="1" cap="all" dirty="0">
                <a:solidFill>
                  <a:schemeClr val="bg1"/>
                </a:solidFill>
              </a:rPr>
              <a:t>, A. </a:t>
            </a:r>
            <a:r>
              <a:rPr lang="en-GB" sz="3200" b="1" cap="all" dirty="0" err="1">
                <a:solidFill>
                  <a:schemeClr val="bg1"/>
                </a:solidFill>
              </a:rPr>
              <a:t>McCrann</a:t>
            </a:r>
            <a:r>
              <a:rPr lang="en-GB" sz="3200" b="1" cap="all" dirty="0">
                <a:solidFill>
                  <a:schemeClr val="bg1"/>
                </a:solidFill>
              </a:rPr>
              <a:t>, S. </a:t>
            </a:r>
            <a:r>
              <a:rPr lang="en-GB" sz="3200" b="1" cap="all" dirty="0" err="1">
                <a:solidFill>
                  <a:schemeClr val="bg1"/>
                </a:solidFill>
              </a:rPr>
              <a:t>sidoli</a:t>
            </a:r>
            <a:r>
              <a:rPr lang="en-GB" sz="3200" b="1" cap="all" dirty="0">
                <a:solidFill>
                  <a:schemeClr val="bg1"/>
                </a:solidFill>
              </a:rPr>
              <a:t>, S. Wheeler, A. Bell </a:t>
            </a:r>
            <a:endParaRPr lang="en-GB" sz="3200" b="1" cap="all" dirty="0" smtClean="0">
              <a:solidFill>
                <a:schemeClr val="bg1"/>
              </a:solidFill>
            </a:endParaRPr>
          </a:p>
          <a:p>
            <a:pPr algn="ctr" defTabSz="2948092">
              <a:spcBef>
                <a:spcPct val="0"/>
              </a:spcBef>
              <a:spcAft>
                <a:spcPts val="600"/>
              </a:spcAft>
              <a:defRPr/>
            </a:pPr>
            <a:r>
              <a:rPr lang="en-GB" sz="2400" b="1" i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School </a:t>
            </a:r>
            <a:r>
              <a:rPr lang="en-GB" sz="2400" b="1" i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of Sport and Exercise Sciences, University of Kent, </a:t>
            </a:r>
            <a:r>
              <a:rPr lang="en-GB" sz="2400" b="1" i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The Medway Building, Chatham Maritime, Kent. ME4 4AG.</a:t>
            </a:r>
            <a:endParaRPr lang="en-GB" sz="2400" b="1" i="1" dirty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ctr" defTabSz="2948092">
              <a:spcBef>
                <a:spcPct val="0"/>
              </a:spcBef>
              <a:defRPr/>
            </a:pPr>
            <a:endParaRPr lang="en-GB" sz="3000" b="1" i="1" dirty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ctr" defTabSz="2948092">
              <a:spcBef>
                <a:spcPct val="0"/>
              </a:spcBef>
              <a:defRPr/>
            </a:pPr>
            <a:r>
              <a:rPr lang="en-GB" sz="32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GB" sz="32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en-GB" sz="32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GB" sz="32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</a:br>
            <a:endParaRPr lang="en-GB" sz="2895" b="1" dirty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2804" y="5548174"/>
            <a:ext cx="20384167" cy="345072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75000"/>
              </a:schemeClr>
            </a:solidFill>
          </a:ln>
        </p:spPr>
        <p:txBody>
          <a:bodyPr wrap="square" lIns="64549" tIns="32274" rIns="64549" bIns="32274" rtlCol="0">
            <a:spAutoFit/>
          </a:bodyPr>
          <a:lstStyle/>
          <a:p>
            <a:r>
              <a:rPr lang="en-GB" sz="2800" b="1" spc="300" dirty="0" smtClean="0">
                <a:solidFill>
                  <a:schemeClr val="bg1"/>
                </a:solidFill>
                <a:cs typeface="Arial" panose="020B0604020202020204" pitchFamily="34" charset="0"/>
              </a:rPr>
              <a:t>INTRODUCTION</a:t>
            </a:r>
          </a:p>
          <a:p>
            <a:r>
              <a:rPr lang="en-GB" sz="2400" b="1" dirty="0">
                <a:solidFill>
                  <a:schemeClr val="bg1"/>
                </a:solidFill>
              </a:rPr>
              <a:t>Cardiac rehabilitation (CR) </a:t>
            </a:r>
            <a:r>
              <a:rPr lang="en-GB" sz="2400" b="1" dirty="0" smtClean="0">
                <a:solidFill>
                  <a:schemeClr val="bg1"/>
                </a:solidFill>
              </a:rPr>
              <a:t>is a holistic </a:t>
            </a:r>
            <a:r>
              <a:rPr lang="en-GB" sz="2400" b="1" dirty="0">
                <a:solidFill>
                  <a:schemeClr val="bg1"/>
                </a:solidFill>
              </a:rPr>
              <a:t>intervention with exercise training as a core component. The normal mode of exercise delivery in Phase III </a:t>
            </a:r>
            <a:r>
              <a:rPr lang="en-GB" sz="2400" b="1" dirty="0" smtClean="0">
                <a:solidFill>
                  <a:schemeClr val="bg1"/>
                </a:solidFill>
              </a:rPr>
              <a:t>&amp; </a:t>
            </a:r>
            <a:r>
              <a:rPr lang="en-GB" sz="2400" b="1" dirty="0">
                <a:solidFill>
                  <a:schemeClr val="bg1"/>
                </a:solidFill>
              </a:rPr>
              <a:t>Phase IV CR is circuit-based </a:t>
            </a:r>
            <a:r>
              <a:rPr lang="en-GB" sz="2400" b="1" dirty="0" smtClean="0">
                <a:solidFill>
                  <a:schemeClr val="bg1"/>
                </a:solidFill>
              </a:rPr>
              <a:t>training (CBT), </a:t>
            </a:r>
            <a:r>
              <a:rPr lang="en-GB" sz="2400" b="1" dirty="0">
                <a:solidFill>
                  <a:schemeClr val="bg1"/>
                </a:solidFill>
              </a:rPr>
              <a:t>with alternating cardiovascular (CV) </a:t>
            </a:r>
            <a:r>
              <a:rPr lang="en-GB" sz="2400" b="1" dirty="0" smtClean="0">
                <a:solidFill>
                  <a:schemeClr val="bg1"/>
                </a:solidFill>
              </a:rPr>
              <a:t>&amp; </a:t>
            </a:r>
            <a:r>
              <a:rPr lang="en-GB" sz="2400" b="1" dirty="0">
                <a:solidFill>
                  <a:schemeClr val="bg1"/>
                </a:solidFill>
              </a:rPr>
              <a:t>muscular strength endurance exercises (MSE) providing an intermittent training </a:t>
            </a:r>
            <a:r>
              <a:rPr lang="en-GB" sz="2400" b="1" dirty="0" smtClean="0">
                <a:solidFill>
                  <a:schemeClr val="bg1"/>
                </a:solidFill>
              </a:rPr>
              <a:t>approach with active recovery (AR). </a:t>
            </a:r>
            <a:r>
              <a:rPr lang="en-GB" sz="2400" b="1" dirty="0">
                <a:solidFill>
                  <a:schemeClr val="bg1"/>
                </a:solidFill>
              </a:rPr>
              <a:t>Intensity of training can be expressed as metabolic equivalents (METs). METs represent the volume of oxygen (VO</a:t>
            </a:r>
            <a:r>
              <a:rPr lang="en-GB" sz="2400" b="1" baseline="-25000" dirty="0">
                <a:solidFill>
                  <a:schemeClr val="bg1"/>
                </a:solidFill>
              </a:rPr>
              <a:t>2</a:t>
            </a:r>
            <a:r>
              <a:rPr lang="en-GB" sz="2400" b="1" dirty="0">
                <a:solidFill>
                  <a:schemeClr val="bg1"/>
                </a:solidFill>
              </a:rPr>
              <a:t>) requirement for a given exercise, as 1 MET is equal to 3.5 </a:t>
            </a:r>
            <a:r>
              <a:rPr lang="en-GB" sz="2400" b="1" dirty="0" smtClean="0">
                <a:solidFill>
                  <a:schemeClr val="bg1"/>
                </a:solidFill>
              </a:rPr>
              <a:t>ml.kg.min</a:t>
            </a:r>
            <a:r>
              <a:rPr lang="en-GB" sz="2400" b="1" baseline="30000" dirty="0" smtClean="0">
                <a:solidFill>
                  <a:schemeClr val="bg1"/>
                </a:solidFill>
              </a:rPr>
              <a:t>-1</a:t>
            </a:r>
            <a:r>
              <a:rPr lang="en-GB" sz="2400" b="1" dirty="0" smtClean="0">
                <a:solidFill>
                  <a:schemeClr val="bg1"/>
                </a:solidFill>
              </a:rPr>
              <a:t> so exercise </a:t>
            </a:r>
            <a:r>
              <a:rPr lang="en-GB" sz="2400" b="1" dirty="0">
                <a:solidFill>
                  <a:schemeClr val="bg1"/>
                </a:solidFill>
              </a:rPr>
              <a:t>intensity can be expressed in multiples of METs. The majority of CR participants are encouraged to engage in moderate intensity training (ACPICR, 2015), </a:t>
            </a:r>
            <a:r>
              <a:rPr lang="en-GB" sz="2400" b="1" dirty="0" smtClean="0">
                <a:solidFill>
                  <a:schemeClr val="bg1"/>
                </a:solidFill>
              </a:rPr>
              <a:t>equivalent </a:t>
            </a:r>
            <a:r>
              <a:rPr lang="en-GB" sz="2400" b="1" dirty="0">
                <a:solidFill>
                  <a:schemeClr val="bg1"/>
                </a:solidFill>
              </a:rPr>
              <a:t>to 3 – 6 METs. Subjective </a:t>
            </a:r>
            <a:r>
              <a:rPr lang="en-GB" sz="2400" b="1" dirty="0" smtClean="0">
                <a:solidFill>
                  <a:schemeClr val="bg1"/>
                </a:solidFill>
              </a:rPr>
              <a:t>effort scales, </a:t>
            </a:r>
            <a:r>
              <a:rPr lang="en-GB" sz="2400" b="1" dirty="0">
                <a:solidFill>
                  <a:schemeClr val="bg1"/>
                </a:solidFill>
              </a:rPr>
              <a:t>like the Borg rating of perceived exertion scale (RPE) are often used to help individualise exercise prescription. CR participants are encouraged to engage in exercise at a level of 11 – 14 on the RPE scale </a:t>
            </a:r>
            <a:r>
              <a:rPr lang="en-GB" sz="2400" b="1" dirty="0" smtClean="0">
                <a:solidFill>
                  <a:schemeClr val="bg1"/>
                </a:solidFill>
              </a:rPr>
              <a:t>(=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r>
              <a:rPr lang="en-GB" sz="2400" b="1" dirty="0" smtClean="0">
                <a:solidFill>
                  <a:schemeClr val="bg1"/>
                </a:solidFill>
              </a:rPr>
              <a:t>‘light</a:t>
            </a:r>
            <a:r>
              <a:rPr lang="en-GB" sz="2400" b="1" dirty="0">
                <a:solidFill>
                  <a:schemeClr val="bg1"/>
                </a:solidFill>
              </a:rPr>
              <a:t>’ to &gt; ‘somewhat hard’, but &lt; ‘hard’). This should represent a moderate intensity effort. This study </a:t>
            </a:r>
            <a:r>
              <a:rPr lang="en-GB" sz="2400" b="1" dirty="0" smtClean="0">
                <a:solidFill>
                  <a:schemeClr val="bg1"/>
                </a:solidFill>
              </a:rPr>
              <a:t>investigated </a:t>
            </a:r>
            <a:r>
              <a:rPr lang="en-GB" sz="2400" b="1" dirty="0">
                <a:solidFill>
                  <a:schemeClr val="bg1"/>
                </a:solidFill>
              </a:rPr>
              <a:t>MET expenditure during </a:t>
            </a:r>
            <a:r>
              <a:rPr lang="en-GB" sz="2400" b="1" dirty="0" smtClean="0">
                <a:solidFill>
                  <a:schemeClr val="bg1"/>
                </a:solidFill>
              </a:rPr>
              <a:t>typical </a:t>
            </a:r>
            <a:r>
              <a:rPr lang="en-GB" sz="2400" b="1" dirty="0">
                <a:solidFill>
                  <a:schemeClr val="bg1"/>
                </a:solidFill>
              </a:rPr>
              <a:t>CV </a:t>
            </a:r>
            <a:r>
              <a:rPr lang="en-GB" sz="2400" b="1" dirty="0" smtClean="0">
                <a:solidFill>
                  <a:schemeClr val="bg1"/>
                </a:solidFill>
              </a:rPr>
              <a:t>&amp; </a:t>
            </a:r>
            <a:r>
              <a:rPr lang="en-GB" sz="2400" b="1" dirty="0">
                <a:solidFill>
                  <a:schemeClr val="bg1"/>
                </a:solidFill>
              </a:rPr>
              <a:t>MSE exercises organised into </a:t>
            </a:r>
            <a:r>
              <a:rPr lang="en-GB" sz="2400" b="1" dirty="0" smtClean="0">
                <a:solidFill>
                  <a:schemeClr val="bg1"/>
                </a:solidFill>
              </a:rPr>
              <a:t>a CBT using </a:t>
            </a:r>
            <a:r>
              <a:rPr lang="en-GB" sz="2400" b="1" dirty="0">
                <a:solidFill>
                  <a:schemeClr val="bg1"/>
                </a:solidFill>
              </a:rPr>
              <a:t>recommended RPE </a:t>
            </a:r>
            <a:r>
              <a:rPr lang="en-GB" sz="2400" b="1" dirty="0" smtClean="0">
                <a:solidFill>
                  <a:schemeClr val="bg1"/>
                </a:solidFill>
              </a:rPr>
              <a:t>levels for </a:t>
            </a:r>
            <a:r>
              <a:rPr lang="en-GB" sz="2400" b="1" dirty="0">
                <a:solidFill>
                  <a:schemeClr val="bg1"/>
                </a:solidFill>
              </a:rPr>
              <a:t>a group of </a:t>
            </a:r>
            <a:r>
              <a:rPr lang="en-GB" sz="2400" b="1" dirty="0" smtClean="0">
                <a:solidFill>
                  <a:schemeClr val="bg1"/>
                </a:solidFill>
              </a:rPr>
              <a:t>Post-MI </a:t>
            </a:r>
            <a:r>
              <a:rPr lang="en-GB" sz="2400" b="1" dirty="0">
                <a:solidFill>
                  <a:schemeClr val="bg1"/>
                </a:solidFill>
              </a:rPr>
              <a:t>males aged between 50 – 75 years </a:t>
            </a:r>
            <a:r>
              <a:rPr lang="en-GB" sz="2400" b="1" dirty="0" smtClean="0">
                <a:solidFill>
                  <a:schemeClr val="bg1"/>
                </a:solidFill>
              </a:rPr>
              <a:t>&amp; </a:t>
            </a:r>
            <a:r>
              <a:rPr lang="en-GB" sz="2400" b="1" dirty="0">
                <a:solidFill>
                  <a:schemeClr val="bg1"/>
                </a:solidFill>
              </a:rPr>
              <a:t>a similar group of </a:t>
            </a:r>
            <a:r>
              <a:rPr lang="en-GB" sz="2400" b="1" dirty="0" smtClean="0">
                <a:solidFill>
                  <a:schemeClr val="bg1"/>
                </a:solidFill>
              </a:rPr>
              <a:t>Non-cardiac </a:t>
            </a:r>
            <a:r>
              <a:rPr lang="en-GB" sz="2400" b="1" dirty="0">
                <a:solidFill>
                  <a:schemeClr val="bg1"/>
                </a:solidFill>
              </a:rPr>
              <a:t>males.</a:t>
            </a:r>
            <a:endParaRPr lang="en-GB" sz="2400" b="1" spc="3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1996" y="12200083"/>
            <a:ext cx="9916106" cy="465288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r>
              <a:rPr lang="en-GB" sz="2600" b="1" spc="300" dirty="0" smtClean="0">
                <a:latin typeface="Arial" panose="020B0604020202020204" pitchFamily="34" charset="0"/>
                <a:cs typeface="Arial" panose="020B0604020202020204" pitchFamily="34" charset="0"/>
              </a:rPr>
              <a:t>Results (Cardiac Group)</a:t>
            </a:r>
            <a:endParaRPr lang="en-GB" sz="2600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11447" y="9192270"/>
            <a:ext cx="20415524" cy="403549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lIns="64549" tIns="32274" rIns="64549" bIns="32274" rtlCol="0">
            <a:spAutoFit/>
          </a:bodyPr>
          <a:lstStyle/>
          <a:p>
            <a:pPr algn="just"/>
            <a:r>
              <a:rPr lang="en-GB" sz="2800" b="1" spc="300" dirty="0" smtClean="0">
                <a:solidFill>
                  <a:schemeClr val="bg1"/>
                </a:solidFill>
                <a:cs typeface="Arial" panose="020B0604020202020204" pitchFamily="34" charset="0"/>
              </a:rPr>
              <a:t>METHODOLOGY</a:t>
            </a:r>
          </a:p>
          <a:p>
            <a:pPr algn="just"/>
            <a:r>
              <a:rPr lang="en-GB" sz="2800" b="1" spc="300" dirty="0" smtClean="0">
                <a:solidFill>
                  <a:schemeClr val="bg1"/>
                </a:solidFill>
                <a:cs typeface="Arial" panose="020B0604020202020204" pitchFamily="34" charset="0"/>
              </a:rPr>
              <a:t>Components of CBT Session</a:t>
            </a:r>
          </a:p>
          <a:p>
            <a:pPr algn="just"/>
            <a:r>
              <a:rPr lang="en-GB" sz="24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1. Pre-exercise Measurements: height, weight, BMI, resting HR &amp; BP.</a:t>
            </a:r>
          </a:p>
          <a:p>
            <a:pPr algn="just"/>
            <a:r>
              <a:rPr lang="en-GB" sz="24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2. Resting Measurement: 10-minutes supine resting VO</a:t>
            </a:r>
            <a:r>
              <a:rPr lang="en-GB" sz="2400" b="1" baseline="-25000" dirty="0" smtClean="0">
                <a:solidFill>
                  <a:schemeClr val="bg1"/>
                </a:solidFill>
                <a:cs typeface="Arial" panose="020B0604020202020204" pitchFamily="34" charset="0"/>
              </a:rPr>
              <a:t>2</a:t>
            </a:r>
            <a:r>
              <a:rPr lang="en-GB" sz="24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 measurement.</a:t>
            </a:r>
            <a:endParaRPr lang="en-GB" sz="2400" b="1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algn="just"/>
            <a:r>
              <a:rPr lang="en-GB" sz="24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3. Warm Up: graded 15 minute cycling (RPE 11 - 13).</a:t>
            </a:r>
          </a:p>
          <a:p>
            <a:pPr algn="just"/>
            <a:r>
              <a:rPr lang="en-GB" sz="24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4. Circuit Exercises: 16 CV &amp; MSE exercises alternated with a 1-minute work to 30-seconds AR / transition time. Circuit performed twice (RPE 11 -  &lt;15).</a:t>
            </a:r>
          </a:p>
          <a:p>
            <a:pPr algn="just"/>
            <a:r>
              <a:rPr lang="en-GB" sz="24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5. Cool Down: 10 minutes cycling (RPE &lt; 11).</a:t>
            </a:r>
            <a:endParaRPr lang="en-GB" sz="2400" b="1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en-GB" sz="24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6. Post-exercise Measurements: HR &amp; BP.</a:t>
            </a:r>
          </a:p>
          <a:p>
            <a:pPr algn="just">
              <a:spcAft>
                <a:spcPts val="1200"/>
              </a:spcAft>
            </a:pPr>
            <a:r>
              <a:rPr lang="en-GB" sz="2400" dirty="0" smtClean="0">
                <a:solidFill>
                  <a:schemeClr val="bg1"/>
                </a:solidFill>
              </a:rPr>
              <a:t>Participants </a:t>
            </a:r>
            <a:r>
              <a:rPr lang="en-GB" sz="2400" dirty="0">
                <a:solidFill>
                  <a:schemeClr val="bg1"/>
                </a:solidFill>
              </a:rPr>
              <a:t>were fitted with a </a:t>
            </a:r>
            <a:r>
              <a:rPr lang="en-GB" sz="2400" dirty="0" smtClean="0">
                <a:solidFill>
                  <a:schemeClr val="bg1"/>
                </a:solidFill>
              </a:rPr>
              <a:t>gas </a:t>
            </a:r>
            <a:r>
              <a:rPr lang="en-GB" sz="2400" dirty="0">
                <a:solidFill>
                  <a:schemeClr val="bg1"/>
                </a:solidFill>
              </a:rPr>
              <a:t>analyser (</a:t>
            </a:r>
            <a:r>
              <a:rPr lang="en-GB" sz="2400" dirty="0" err="1">
                <a:solidFill>
                  <a:schemeClr val="bg1"/>
                </a:solidFill>
              </a:rPr>
              <a:t>Metamax</a:t>
            </a:r>
            <a:r>
              <a:rPr lang="en-GB" sz="2400" dirty="0">
                <a:solidFill>
                  <a:schemeClr val="bg1"/>
                </a:solidFill>
              </a:rPr>
              <a:t> 3B, portable gas analyser, Leipzig, Germany) and a heart rate monitor (Polar, Sweden</a:t>
            </a:r>
            <a:r>
              <a:rPr lang="en-GB" sz="2400" dirty="0" smtClean="0">
                <a:solidFill>
                  <a:schemeClr val="bg1"/>
                </a:solidFill>
              </a:rPr>
              <a:t>) for VO</a:t>
            </a:r>
            <a:r>
              <a:rPr lang="en-GB" sz="2400" baseline="-25000" dirty="0" smtClean="0">
                <a:solidFill>
                  <a:schemeClr val="bg1"/>
                </a:solidFill>
              </a:rPr>
              <a:t>2</a:t>
            </a:r>
            <a:r>
              <a:rPr lang="en-GB" sz="2400" dirty="0" smtClean="0">
                <a:solidFill>
                  <a:schemeClr val="bg1"/>
                </a:solidFill>
              </a:rPr>
              <a:t> capture during components 2 – 5.</a:t>
            </a:r>
            <a:endParaRPr lang="en-GB" sz="2400" b="1" dirty="0" smtClean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029687" y="29280974"/>
            <a:ext cx="5018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  <a:hlinkClick r:id="rId4"/>
              </a:rPr>
              <a:t>s.meadows@kent.ac.uk</a:t>
            </a:r>
            <a:endParaRPr lang="en-GB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36640" y="16889018"/>
            <a:ext cx="3055572" cy="50201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154945" y="16405481"/>
            <a:ext cx="2738976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</a:rPr>
              <a:t>CBT Exercise Key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1996" y="13406657"/>
            <a:ext cx="1502786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RESULTS</a:t>
            </a:r>
          </a:p>
          <a:p>
            <a:endParaRPr lang="en-GB" sz="2800" b="1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495418"/>
              </p:ext>
            </p:extLst>
          </p:nvPr>
        </p:nvGraphicFramePr>
        <p:xfrm>
          <a:off x="445203" y="14431890"/>
          <a:ext cx="13448718" cy="137160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3502896"/>
                <a:gridCol w="1835964"/>
                <a:gridCol w="2703286"/>
                <a:gridCol w="2703286"/>
                <a:gridCol w="2703286"/>
              </a:tblGrid>
              <a:tr h="428320">
                <a:tc>
                  <a:txBody>
                    <a:bodyPr/>
                    <a:lstStyle/>
                    <a:p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Age (years)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Height (m)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Weight (kg)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BMI (kg.m</a:t>
                      </a:r>
                      <a:r>
                        <a:rPr lang="en-GB" sz="2400" b="1" baseline="30000" dirty="0" smtClean="0"/>
                        <a:t>2</a:t>
                      </a:r>
                      <a:r>
                        <a:rPr lang="en-GB" sz="2400" b="1" dirty="0" smtClean="0"/>
                        <a:t>) *p&lt;.05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Post-MI (n=12)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69.50 ±4.62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1.73 ±0.06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84.67 ±16.26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28.21 ±4.98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  <a:alpha val="4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Non-cardiac (n=10)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66.40 ±7.41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1.77 ±0.08 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75.35 ±9.45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24.07 ±2.59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42802" y="21958447"/>
            <a:ext cx="12553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Figure 1. METs Expenditure During Resting &amp; Exercise </a:t>
            </a:r>
            <a:r>
              <a:rPr lang="en-GB" sz="2400" b="1" dirty="0"/>
              <a:t>C</a:t>
            </a:r>
            <a:r>
              <a:rPr lang="en-GB" sz="2400" b="1" dirty="0" smtClean="0"/>
              <a:t>omponents of CBT Session (Post-MIs only) </a:t>
            </a:r>
            <a:endParaRPr lang="en-GB" sz="2400" b="1" dirty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5279495"/>
              </p:ext>
            </p:extLst>
          </p:nvPr>
        </p:nvGraphicFramePr>
        <p:xfrm>
          <a:off x="467630" y="23165674"/>
          <a:ext cx="20580999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0574"/>
                <a:gridCol w="1893046"/>
                <a:gridCol w="1979949"/>
                <a:gridCol w="1862221"/>
                <a:gridCol w="1862221"/>
                <a:gridCol w="1862221"/>
                <a:gridCol w="1862221"/>
                <a:gridCol w="1862221"/>
                <a:gridCol w="1745056"/>
                <a:gridCol w="1872208"/>
                <a:gridCol w="1979061"/>
              </a:tblGrid>
              <a:tr h="370840">
                <a:tc>
                  <a:txBody>
                    <a:bodyPr/>
                    <a:lstStyle/>
                    <a:p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VO</a:t>
                      </a:r>
                      <a:r>
                        <a:rPr lang="en-GB" sz="2400" b="1" baseline="-25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 (ml.kg.min</a:t>
                      </a:r>
                      <a:r>
                        <a:rPr lang="en-GB" sz="2400" b="1" baseline="30000" dirty="0" smtClean="0">
                          <a:solidFill>
                            <a:schemeClr val="bg1"/>
                          </a:solidFill>
                        </a:rPr>
                        <a:t>-1</a:t>
                      </a:r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METs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RER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RPE (6 – 20)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HR (bpm)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Group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Post-MI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Non-cardiac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Post-MI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Non-Cardiac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Post-MI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Non-cardiac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Post-MI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Non-cardiac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Post-MI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Non-cardiac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Resting 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4.2 ±1.34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4.6 ±0.97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1.2 ±0.38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1.31 ±0.31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0.91 ±0.13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0.82 ±0.28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NA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NA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52 ±12.03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60.56 ±11.02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Warm-up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17.1 ±4.38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18.5 ±2.55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4.9 ±1.25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5.23 ±0.75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0.96 ±0.12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0.90</a:t>
                      </a:r>
                      <a:r>
                        <a:rPr lang="en-GB" sz="24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±0.04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12 ±0.76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12.10 ±0.74 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97.1 ±13.67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100.89 ±17.05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Circuit 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15 ±3.39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16.32 ±1.50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4.2 ±0.97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4.66 ±0.44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1.04 ±0.16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0.99 ±0.04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12 ±1.19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12.91 ±0.46 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102.9</a:t>
                      </a:r>
                      <a:r>
                        <a:rPr lang="en-GB" sz="24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±16.28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107.78 ±4.47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Cool-down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13 ±3.11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15</a:t>
                      </a:r>
                      <a:r>
                        <a:rPr lang="en-GB" sz="24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±3.53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3.6 ±</a:t>
                      </a:r>
                      <a:r>
                        <a:rPr lang="en-GB" sz="24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0.89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4.31 ±0.98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GB" sz="24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±0.14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0.93 ±0.04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9 ±1.69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10.10 ±1.1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86.6 ±9.48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100.67 ±12.78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91996" y="13993808"/>
            <a:ext cx="6288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Table 1. Participant Demographics  (mean ±SD)</a:t>
            </a:r>
            <a:endParaRPr lang="en-GB" sz="2400" b="1" dirty="0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2803" y="16382829"/>
            <a:ext cx="10692764" cy="555789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442802" y="22722715"/>
            <a:ext cx="14785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Table 2. Data Collection for Post-MI &amp; Non-cardiac Groups during resting &amp; CBT session (mean ±SD)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4674391" y="14431890"/>
            <a:ext cx="6120680" cy="790985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bg1"/>
                </a:solidFill>
              </a:rPr>
              <a:t>Observations</a:t>
            </a:r>
          </a:p>
          <a:p>
            <a:r>
              <a:rPr lang="en-GB" sz="2400" dirty="0" smtClean="0">
                <a:solidFill>
                  <a:schemeClr val="bg1"/>
                </a:solidFill>
              </a:rPr>
              <a:t>Post-MI group were older and heavier than non-cardiac group, with a significantly higher BMI. All participants from both groups were physically active. CV &amp; MSE exercises in the CBT fell within the moderate intensity MET range (3 – 6 METs) for both groups when exercising at the recommended RPE levels (11 - &lt;15).  Both groups had a resting MET value &gt; 1, but this may have been due to lack of familiarity wearing a gas analysis mask, a pre-exercise anticipatory rise in metabolic rate or anxiety. Post-MIs had lower VO</a:t>
            </a:r>
            <a:r>
              <a:rPr lang="en-GB" sz="2400" baseline="-25000" dirty="0" smtClean="0">
                <a:solidFill>
                  <a:schemeClr val="bg1"/>
                </a:solidFill>
              </a:rPr>
              <a:t>2</a:t>
            </a:r>
            <a:r>
              <a:rPr lang="en-GB" sz="2400" dirty="0" smtClean="0">
                <a:solidFill>
                  <a:schemeClr val="bg1"/>
                </a:solidFill>
              </a:rPr>
              <a:t>, METs, RPE &amp; HR across all stages of  measurement, although RER was consistently higher, suggesting they may be working more anaerobically, although perceiving less effort. Lower HR is most likely due to a medication effect (beta-blocker) in the Post-MI group. Interestingly, both groups worked at a higher mean VO</a:t>
            </a:r>
            <a:r>
              <a:rPr lang="en-GB" sz="2400" baseline="-25000" dirty="0" smtClean="0">
                <a:solidFill>
                  <a:schemeClr val="bg1"/>
                </a:solidFill>
              </a:rPr>
              <a:t>2</a:t>
            </a:r>
            <a:r>
              <a:rPr lang="en-GB" sz="2400" dirty="0" smtClean="0">
                <a:solidFill>
                  <a:schemeClr val="bg1"/>
                </a:solidFill>
              </a:rPr>
              <a:t> during the cycling warm-up, than during the  CBT.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6542" y="26132985"/>
            <a:ext cx="20571337" cy="3108543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bg1"/>
                </a:solidFill>
              </a:rPr>
              <a:t>CONCLUSION</a:t>
            </a:r>
          </a:p>
          <a:p>
            <a:r>
              <a:rPr lang="en-GB" sz="2400" dirty="0" smtClean="0">
                <a:solidFill>
                  <a:schemeClr val="bg1"/>
                </a:solidFill>
              </a:rPr>
              <a:t>The study provides novel data that attempts to capture VO</a:t>
            </a:r>
            <a:r>
              <a:rPr lang="en-GB" sz="2400" baseline="-25000" dirty="0" smtClean="0">
                <a:solidFill>
                  <a:schemeClr val="bg1"/>
                </a:solidFill>
              </a:rPr>
              <a:t>2</a:t>
            </a:r>
            <a:r>
              <a:rPr lang="en-GB" sz="2400" dirty="0" smtClean="0">
                <a:solidFill>
                  <a:schemeClr val="bg1"/>
                </a:solidFill>
              </a:rPr>
              <a:t> during a typical CR CBT session (15 mins. warm-up; 32 mins. conditioning; 10 mins. </a:t>
            </a:r>
            <a:r>
              <a:rPr lang="en-GB" sz="2400" smtClean="0">
                <a:solidFill>
                  <a:schemeClr val="bg1"/>
                </a:solidFill>
              </a:rPr>
              <a:t>cool-down). </a:t>
            </a:r>
            <a:r>
              <a:rPr lang="en-GB" sz="2400" dirty="0" smtClean="0">
                <a:solidFill>
                  <a:schemeClr val="bg1"/>
                </a:solidFill>
              </a:rPr>
              <a:t>The recommended RPE levels for CR exercise appear to facilitate a moderate intensity effort and this was reflected in the VO</a:t>
            </a:r>
            <a:r>
              <a:rPr lang="en-GB" sz="2400" baseline="-25000" dirty="0" smtClean="0">
                <a:solidFill>
                  <a:schemeClr val="bg1"/>
                </a:solidFill>
              </a:rPr>
              <a:t>2</a:t>
            </a:r>
            <a:r>
              <a:rPr lang="en-GB" sz="2400" dirty="0" smtClean="0">
                <a:solidFill>
                  <a:schemeClr val="bg1"/>
                </a:solidFill>
              </a:rPr>
              <a:t> (&amp; MET) data collected. There appears to be some difference in energy usage between these two groups, indicated by lower METs &amp; higher RER at all stages of measurement, but further exploration of the data will be required to confirm this. The total </a:t>
            </a:r>
            <a:r>
              <a:rPr lang="en-GB" sz="2400" dirty="0" err="1" smtClean="0">
                <a:solidFill>
                  <a:schemeClr val="bg1"/>
                </a:solidFill>
              </a:rPr>
              <a:t>MET.mins</a:t>
            </a:r>
            <a:r>
              <a:rPr lang="en-GB" sz="2400" dirty="0" smtClean="0">
                <a:solidFill>
                  <a:schemeClr val="bg1"/>
                </a:solidFill>
              </a:rPr>
              <a:t> achieved in the CBT was 243.90 </a:t>
            </a:r>
            <a:r>
              <a:rPr lang="en-GB" sz="2400" dirty="0" err="1" smtClean="0">
                <a:solidFill>
                  <a:schemeClr val="bg1"/>
                </a:solidFill>
              </a:rPr>
              <a:t>MET.mins</a:t>
            </a:r>
            <a:r>
              <a:rPr lang="en-GB" sz="2400" dirty="0" smtClean="0">
                <a:solidFill>
                  <a:schemeClr val="bg1"/>
                </a:solidFill>
              </a:rPr>
              <a:t> for the Post-MI group &amp; 270.67 for the Non-cardiac group, suggesting the latter group worked at a higher mean effort level, reflected in the higher mean RPE in the warm-up, circuit &amp; cool-down. Due to the 30 secs AR (walking on the spot) completed between each CBT exercise this could have added a further 46.5 </a:t>
            </a:r>
            <a:r>
              <a:rPr lang="en-GB" sz="2400" dirty="0" err="1" smtClean="0">
                <a:solidFill>
                  <a:schemeClr val="bg1"/>
                </a:solidFill>
              </a:rPr>
              <a:t>MET.mins</a:t>
            </a:r>
            <a:r>
              <a:rPr lang="en-GB" sz="2400" dirty="0" smtClean="0">
                <a:solidFill>
                  <a:schemeClr val="bg1"/>
                </a:solidFill>
              </a:rPr>
              <a:t> (assuming this was performed at 3 METs). The whole CBT session therefore expended approximately 300 </a:t>
            </a:r>
            <a:r>
              <a:rPr lang="en-GB" sz="2400" dirty="0" err="1" smtClean="0">
                <a:solidFill>
                  <a:schemeClr val="bg1"/>
                </a:solidFill>
              </a:rPr>
              <a:t>MET.mins</a:t>
            </a:r>
            <a:r>
              <a:rPr lang="en-GB" sz="2400" dirty="0" smtClean="0">
                <a:solidFill>
                  <a:schemeClr val="bg1"/>
                </a:solidFill>
              </a:rPr>
              <a:t> in 72.50 minutes of exercise at an RPE of 12 - 13 = approximately 4 METs energy expenditure per minute. 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2802" y="29465639"/>
            <a:ext cx="14262945" cy="4001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Reference: </a:t>
            </a:r>
            <a:r>
              <a:rPr lang="en-GB" altLang="en-US" sz="2000" b="1" dirty="0"/>
              <a:t>ACPICR (2015) Standards for Physical Activity and Exercise In the Cardiac Population</a:t>
            </a:r>
            <a:r>
              <a:rPr lang="en-GB" altLang="en-US" sz="2000" dirty="0"/>
              <a:t> </a:t>
            </a:r>
            <a:r>
              <a:rPr lang="en-GB" altLang="en-US" sz="2000" b="1" dirty="0"/>
              <a:t> </a:t>
            </a:r>
            <a:r>
              <a:rPr lang="en-GB" altLang="en-US" sz="2000" b="1" dirty="0">
                <a:hlinkClick r:id="rId7"/>
              </a:rPr>
              <a:t>http://</a:t>
            </a:r>
            <a:r>
              <a:rPr lang="en-GB" altLang="en-US" sz="2000" b="1" dirty="0" smtClean="0">
                <a:hlinkClick r:id="rId7"/>
              </a:rPr>
              <a:t>acpicr.com/publications</a:t>
            </a:r>
            <a:endParaRPr lang="en-GB" sz="2000" b="1" dirty="0"/>
          </a:p>
        </p:txBody>
      </p:sp>
      <p:pic>
        <p:nvPicPr>
          <p:cNvPr id="22" name="Picture 2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92388" y="448526"/>
            <a:ext cx="2880320" cy="288038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724" y="447911"/>
            <a:ext cx="2880320" cy="28803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1440</TotalTime>
  <Words>1085</Words>
  <Application>Microsoft Office PowerPoint</Application>
  <PresentationFormat>Custom</PresentationFormat>
  <Paragraphs>105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effects of breathing training in phase IV cardiac rehabilitation patients  R.C. Sullivan</dc:title>
  <dc:creator>Roisin</dc:creator>
  <cp:lastModifiedBy>Steve Meadows</cp:lastModifiedBy>
  <cp:revision>207</cp:revision>
  <cp:lastPrinted>2016-05-12T11:41:34Z</cp:lastPrinted>
  <dcterms:created xsi:type="dcterms:W3CDTF">2015-03-05T09:54:15Z</dcterms:created>
  <dcterms:modified xsi:type="dcterms:W3CDTF">2016-05-12T12:13:33Z</dcterms:modified>
</cp:coreProperties>
</file>