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21386800" cy="30279975"/>
  <p:notesSz cx="6797675" cy="9926638"/>
  <p:defaultTextStyle>
    <a:defPPr>
      <a:defRPr lang="en-US"/>
    </a:defPPr>
    <a:lvl1pPr marL="0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239597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2479196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3718796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4958393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6197993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7437589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8677189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9916789" algn="l" defTabSz="2479196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535">
          <p15:clr>
            <a:srgbClr val="A4A3A4"/>
          </p15:clr>
        </p15:guide>
        <p15:guide id="2" pos="13481">
          <p15:clr>
            <a:srgbClr val="A4A3A4"/>
          </p15:clr>
        </p15:guide>
        <p15:guide id="3" pos="8769">
          <p15:clr>
            <a:srgbClr val="A4A3A4"/>
          </p15:clr>
        </p15:guide>
        <p15:guide id="4" pos="9276">
          <p15:clr>
            <a:srgbClr val="A4A3A4"/>
          </p15:clr>
        </p15:guide>
        <p15:guide id="5" pos="17748">
          <p15:clr>
            <a:srgbClr val="A4A3A4"/>
          </p15:clr>
        </p15:guide>
        <p15:guide id="6" pos="18224">
          <p15:clr>
            <a:srgbClr val="A4A3A4"/>
          </p15:clr>
        </p15:guide>
        <p15:guide id="7" pos="267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4FF"/>
    <a:srgbClr val="C5F0FF"/>
    <a:srgbClr val="E7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3015" autoAdjust="0"/>
    <p:restoredTop sz="78356" autoAdjust="0"/>
  </p:normalViewPr>
  <p:slideViewPr>
    <p:cSldViewPr snapToGrid="0">
      <p:cViewPr>
        <p:scale>
          <a:sx n="10" d="100"/>
          <a:sy n="10" d="100"/>
        </p:scale>
        <p:origin x="-3072" y="-1584"/>
      </p:cViewPr>
      <p:guideLst>
        <p:guide orient="horz" pos="9536"/>
        <p:guide pos="6735"/>
        <p:guide pos="4382"/>
        <p:guide pos="4635"/>
        <p:guide pos="8867"/>
        <p:guide pos="9106"/>
        <p:guide pos="133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2706" y="54"/>
      </p:cViewPr>
      <p:guideLst/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O:\DISSERTATION!\Shuttle%20Run%20Speed%20Convers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78640451192739"/>
          <c:y val="0.10552502321746504"/>
          <c:w val="0.80313981743006024"/>
          <c:h val="0.7424092793713496"/>
        </c:manualLayout>
      </c:layout>
      <c:lineChart>
        <c:grouping val="standard"/>
        <c:varyColors val="0"/>
        <c:ser>
          <c:idx val="0"/>
          <c:order val="0"/>
          <c:tx>
            <c:v>Male Pre</c:v>
          </c:tx>
          <c:spPr>
            <a:ln w="7620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'Pacing Graph'!$X$11:$X$16</c:f>
              <c:strCache>
                <c:ptCount val="6"/>
                <c:pt idx="0">
                  <c:v>Minute 1</c:v>
                </c:pt>
                <c:pt idx="1">
                  <c:v>Minute 2</c:v>
                </c:pt>
                <c:pt idx="2">
                  <c:v>Minute 3</c:v>
                </c:pt>
                <c:pt idx="3">
                  <c:v>Minute 4</c:v>
                </c:pt>
                <c:pt idx="4">
                  <c:v>Minute 5</c:v>
                </c:pt>
                <c:pt idx="5">
                  <c:v>Minute 6</c:v>
                </c:pt>
              </c:strCache>
            </c:strRef>
          </c:cat>
          <c:val>
            <c:numRef>
              <c:f>('Pacing Graph'!$B$8,'Pacing Graph'!$F$8,'Pacing Graph'!$J$8,'Pacing Graph'!$N$8,'Pacing Graph'!$R$8,'Pacing Graph'!$V$8)</c:f>
              <c:numCache>
                <c:formatCode>General</c:formatCode>
                <c:ptCount val="6"/>
                <c:pt idx="0">
                  <c:v>2.59</c:v>
                </c:pt>
                <c:pt idx="1">
                  <c:v>2.5299999999999998</c:v>
                </c:pt>
                <c:pt idx="2">
                  <c:v>2.6</c:v>
                </c:pt>
                <c:pt idx="3">
                  <c:v>2.7</c:v>
                </c:pt>
                <c:pt idx="4">
                  <c:v>2.7</c:v>
                </c:pt>
                <c:pt idx="5">
                  <c:v>2.78</c:v>
                </c:pt>
              </c:numCache>
            </c:numRef>
          </c:val>
          <c:smooth val="0"/>
        </c:ser>
        <c:ser>
          <c:idx val="1"/>
          <c:order val="1"/>
          <c:tx>
            <c:v>Male Post</c:v>
          </c:tx>
          <c:spPr>
            <a:ln w="762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'Pacing Graph'!$X$11:$X$16</c:f>
              <c:strCache>
                <c:ptCount val="6"/>
                <c:pt idx="0">
                  <c:v>Minute 1</c:v>
                </c:pt>
                <c:pt idx="1">
                  <c:v>Minute 2</c:v>
                </c:pt>
                <c:pt idx="2">
                  <c:v>Minute 3</c:v>
                </c:pt>
                <c:pt idx="3">
                  <c:v>Minute 4</c:v>
                </c:pt>
                <c:pt idx="4">
                  <c:v>Minute 5</c:v>
                </c:pt>
                <c:pt idx="5">
                  <c:v>Minute 6</c:v>
                </c:pt>
              </c:strCache>
            </c:strRef>
          </c:cat>
          <c:val>
            <c:numRef>
              <c:f>('Pacing Graph'!$C$8,'Pacing Graph'!$G$8,'Pacing Graph'!$K$8,'Pacing Graph'!$O$8,'Pacing Graph'!$S$8,'Pacing Graph'!$W$8)</c:f>
              <c:numCache>
                <c:formatCode>General</c:formatCode>
                <c:ptCount val="6"/>
                <c:pt idx="0">
                  <c:v>3.04</c:v>
                </c:pt>
                <c:pt idx="1">
                  <c:v>3.02</c:v>
                </c:pt>
                <c:pt idx="2">
                  <c:v>3</c:v>
                </c:pt>
                <c:pt idx="3">
                  <c:v>3.03</c:v>
                </c:pt>
                <c:pt idx="4">
                  <c:v>3.04</c:v>
                </c:pt>
                <c:pt idx="5">
                  <c:v>3.13</c:v>
                </c:pt>
              </c:numCache>
            </c:numRef>
          </c:val>
          <c:smooth val="0"/>
        </c:ser>
        <c:ser>
          <c:idx val="2"/>
          <c:order val="2"/>
          <c:tx>
            <c:v>Female Pre</c:v>
          </c:tx>
          <c:spPr>
            <a:ln w="76200" cap="rnd">
              <a:solidFill>
                <a:srgbClr val="FF99FF"/>
              </a:solidFill>
              <a:round/>
            </a:ln>
            <a:effectLst/>
          </c:spPr>
          <c:marker>
            <c:symbol val="none"/>
          </c:marker>
          <c:val>
            <c:numRef>
              <c:f>('Pacing Graph'!$D$8,'Pacing Graph'!$H$8,'Pacing Graph'!$L$8,'Pacing Graph'!$P$8,'Pacing Graph'!$T$8,'Pacing Graph'!$X$8)</c:f>
              <c:numCache>
                <c:formatCode>General</c:formatCode>
                <c:ptCount val="6"/>
                <c:pt idx="0">
                  <c:v>2.56</c:v>
                </c:pt>
                <c:pt idx="1">
                  <c:v>2.54</c:v>
                </c:pt>
                <c:pt idx="2">
                  <c:v>2.59</c:v>
                </c:pt>
                <c:pt idx="3">
                  <c:v>2.56</c:v>
                </c:pt>
                <c:pt idx="4">
                  <c:v>2.63</c:v>
                </c:pt>
                <c:pt idx="5">
                  <c:v>2.65</c:v>
                </c:pt>
              </c:numCache>
            </c:numRef>
          </c:val>
          <c:smooth val="0"/>
        </c:ser>
        <c:ser>
          <c:idx val="3"/>
          <c:order val="3"/>
          <c:tx>
            <c:v>Female Post</c:v>
          </c:tx>
          <c:spPr>
            <a:ln w="76200" cap="rnd">
              <a:solidFill>
                <a:srgbClr val="FF33CC"/>
              </a:solidFill>
              <a:round/>
            </a:ln>
            <a:effectLst/>
          </c:spPr>
          <c:marker>
            <c:symbol val="none"/>
          </c:marker>
          <c:val>
            <c:numRef>
              <c:f>('Pacing Graph'!$E$8,'Pacing Graph'!$I$8,'Pacing Graph'!$M$8,'Pacing Graph'!$Q$8,'Pacing Graph'!$U$8,'Pacing Graph'!$Y$8)</c:f>
              <c:numCache>
                <c:formatCode>General</c:formatCode>
                <c:ptCount val="6"/>
                <c:pt idx="0">
                  <c:v>2.85</c:v>
                </c:pt>
                <c:pt idx="1">
                  <c:v>2.83</c:v>
                </c:pt>
                <c:pt idx="2">
                  <c:v>2.9</c:v>
                </c:pt>
                <c:pt idx="3">
                  <c:v>2.86</c:v>
                </c:pt>
                <c:pt idx="4">
                  <c:v>2.79</c:v>
                </c:pt>
                <c:pt idx="5">
                  <c:v>2.88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474816"/>
        <c:axId val="31476736"/>
      </c:lineChart>
      <c:catAx>
        <c:axId val="314748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800">
                    <a:latin typeface="Arial" panose="020B0604020202020204" pitchFamily="34" charset="0"/>
                    <a:cs typeface="Arial" panose="020B0604020202020204" pitchFamily="34" charset="0"/>
                  </a:rPr>
                  <a:t>Minutes</a:t>
                </a:r>
              </a:p>
            </c:rich>
          </c:tx>
          <c:layout>
            <c:manualLayout>
              <c:xMode val="edge"/>
              <c:yMode val="edge"/>
              <c:x val="0.48717424714183855"/>
              <c:y val="0.9343819665446997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476736"/>
        <c:crosses val="autoZero"/>
        <c:auto val="1"/>
        <c:lblAlgn val="ctr"/>
        <c:lblOffset val="100"/>
        <c:noMultiLvlLbl val="0"/>
      </c:catAx>
      <c:valAx>
        <c:axId val="31476736"/>
        <c:scaling>
          <c:orientation val="minMax"/>
          <c:max val="3.15"/>
          <c:min val="2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800">
                    <a:latin typeface="Arial" panose="020B0604020202020204" pitchFamily="34" charset="0"/>
                    <a:cs typeface="Arial" panose="020B0604020202020204" pitchFamily="34" charset="0"/>
                  </a:rPr>
                  <a:t>Walking Speed mph</a:t>
                </a:r>
              </a:p>
            </c:rich>
          </c:tx>
          <c:layout>
            <c:manualLayout>
              <c:xMode val="edge"/>
              <c:yMode val="edge"/>
              <c:x val="1.7140159287490804E-2"/>
              <c:y val="0.3071305646310014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1474816"/>
        <c:crosses val="autoZero"/>
        <c:crossBetween val="between"/>
        <c:majorUnit val="5.000000000000001E-2"/>
        <c:minorUnit val="5.000000000000001E-2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7440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14880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22320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29761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37201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44641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52082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59522" algn="l" defTabSz="614880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21587303" y="1"/>
            <a:ext cx="6065164" cy="302799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3886" tIns="32315" rIns="193886" bIns="32315" rtlCol="0" anchor="t"/>
          <a:lstStyle/>
          <a:p>
            <a:pPr lvl="0">
              <a:spcBef>
                <a:spcPts val="848"/>
              </a:spcBef>
            </a:pPr>
            <a:r>
              <a:rPr sz="69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848"/>
              </a:spcBef>
            </a:pP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</a:t>
            </a:r>
          </a:p>
          <a:p>
            <a:pPr lvl="0">
              <a:spcBef>
                <a:spcPts val="211"/>
              </a:spcBef>
            </a:pPr>
            <a:endParaRPr sz="43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848"/>
              </a:spcBef>
            </a:pPr>
            <a:r>
              <a:rPr sz="61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848"/>
              </a:spcBef>
            </a:pP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placeholders in this </a:t>
            </a: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</a:t>
            </a: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formatted for you. </a:t>
            </a: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4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4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1697"/>
              </a:spcBef>
            </a:pP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</a:t>
            </a: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add or remove bullet points from text, </a:t>
            </a: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</a:t>
            </a: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Bullets button on the Home tab.</a:t>
            </a:r>
          </a:p>
          <a:p>
            <a:pPr lvl="0">
              <a:spcBef>
                <a:spcPts val="1697"/>
              </a:spcBef>
            </a:pP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or body text, </a:t>
            </a: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make </a:t>
            </a:r>
            <a:r>
              <a:rPr sz="4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 copy of what you need and drag it into place. PowerPoint’s Smart Guides will help you align it with everything else.</a:t>
            </a:r>
          </a:p>
          <a:p>
            <a:pPr lvl="0">
              <a:spcBef>
                <a:spcPts val="1697"/>
              </a:spcBef>
            </a:pP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4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4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564374" y="3765777"/>
            <a:ext cx="14703041" cy="59452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5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56948" y="5214886"/>
            <a:ext cx="6237817" cy="1177555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556948" y="6543841"/>
            <a:ext cx="6237817" cy="2513558"/>
          </a:xfrm>
          <a:solidFill>
            <a:schemeClr val="tx2">
              <a:lumMod val="10000"/>
              <a:lumOff val="90000"/>
            </a:schemeClr>
          </a:solidFill>
        </p:spPr>
        <p:txBody>
          <a:bodyPr lIns="258516" rIns="258516" anchor="ctr">
            <a:noAutofit/>
          </a:bodyPr>
          <a:lstStyle>
            <a:lvl1pPr marL="0" indent="0">
              <a:spcBef>
                <a:spcPts val="848"/>
              </a:spcBef>
              <a:buFont typeface="Arial" panose="020B0604020202020204" pitchFamily="34" charset="0"/>
              <a:buNone/>
              <a:defRPr sz="3000" baseline="0"/>
            </a:lvl1pPr>
            <a:lvl2pPr marL="403955" indent="-403955">
              <a:spcBef>
                <a:spcPts val="848"/>
              </a:spcBef>
              <a:buFont typeface="Arial" panose="020B0604020202020204" pitchFamily="34" charset="0"/>
              <a:buChar char="•"/>
              <a:defRPr sz="3000"/>
            </a:lvl2pPr>
            <a:lvl3pPr marL="403955" indent="-403955">
              <a:spcBef>
                <a:spcPts val="848"/>
              </a:spcBef>
              <a:buFont typeface="Arial" panose="020B0604020202020204" pitchFamily="34" charset="0"/>
              <a:buChar char="•"/>
              <a:defRPr sz="3000"/>
            </a:lvl3pPr>
            <a:lvl4pPr marL="0" indent="0">
              <a:spcBef>
                <a:spcPts val="848"/>
              </a:spcBef>
              <a:buNone/>
              <a:defRPr sz="3000"/>
            </a:lvl4pPr>
            <a:lvl5pPr marL="0" indent="0">
              <a:spcBef>
                <a:spcPts val="848"/>
              </a:spcBef>
              <a:buNone/>
              <a:defRPr sz="3000"/>
            </a:lvl5pPr>
            <a:lvl6pPr marL="0" indent="0">
              <a:spcBef>
                <a:spcPts val="848"/>
              </a:spcBef>
              <a:buNone/>
              <a:defRPr sz="3000"/>
            </a:lvl6pPr>
            <a:lvl7pPr marL="0" indent="0">
              <a:spcBef>
                <a:spcPts val="848"/>
              </a:spcBef>
              <a:buNone/>
              <a:defRPr sz="3000"/>
            </a:lvl7pPr>
            <a:lvl8pPr marL="0" indent="0">
              <a:spcBef>
                <a:spcPts val="848"/>
              </a:spcBef>
              <a:buNone/>
              <a:defRPr sz="3000"/>
            </a:lvl8pPr>
            <a:lvl9pPr marL="0" indent="0">
              <a:spcBef>
                <a:spcPts val="848"/>
              </a:spcBef>
              <a:buNone/>
              <a:defRPr sz="3000"/>
            </a:lvl9pPr>
          </a:lstStyle>
          <a:p>
            <a:pPr lvl="0"/>
            <a:r>
              <a:rPr lang="en-US" dirty="0" smtClean="0"/>
              <a:t>Type your question or a statement of the problem here</a:t>
            </a:r>
            <a:endParaRPr lang="en-US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556948" y="9655950"/>
            <a:ext cx="6237817" cy="1177555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556948" y="10917615"/>
            <a:ext cx="6237817" cy="2582483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556948" y="13752155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556948" y="15123166"/>
            <a:ext cx="6237817" cy="5544357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56948" y="21052995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556948" y="22381949"/>
            <a:ext cx="6237817" cy="6712061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7574493" y="5214885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7574493" y="6543841"/>
            <a:ext cx="6237817" cy="6250890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7574493" y="13180200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7574493" y="14509157"/>
            <a:ext cx="6237817" cy="6158369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7574493" y="21052995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7574493" y="22381949"/>
            <a:ext cx="6237817" cy="6712061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14569759" y="5214885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14569759" y="6543842"/>
            <a:ext cx="6237817" cy="6728883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14569759" y="13719405"/>
            <a:ext cx="6237817" cy="4174838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4569759" y="18183215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14569759" y="19512167"/>
            <a:ext cx="6237817" cy="3996551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14569759" y="23660436"/>
            <a:ext cx="6237817" cy="1121481"/>
          </a:xfrm>
          <a:prstGeom prst="rect">
            <a:avLst/>
          </a:prstGeom>
          <a:gradFill>
            <a:gsLst>
              <a:gs pos="0">
                <a:schemeClr val="tx1">
                  <a:lumMod val="65000"/>
                  <a:lumOff val="35000"/>
                </a:schemeClr>
              </a:gs>
              <a:gs pos="91000">
                <a:schemeClr val="accent1"/>
              </a:gs>
              <a:gs pos="90000">
                <a:schemeClr val="tx1">
                  <a:lumMod val="65000"/>
                  <a:lumOff val="35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258516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38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43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14569759" y="24989393"/>
            <a:ext cx="6237817" cy="4104619"/>
          </a:xfrm>
        </p:spPr>
        <p:txBody>
          <a:bodyPr lIns="64629" tIns="129259"/>
          <a:lstStyle>
            <a:lvl1pPr>
              <a:defRPr sz="2300" baseline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15724498" y="3"/>
            <a:ext cx="5662304" cy="3534470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64629" tIns="323145" rIns="64629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8941" userDrawn="1">
          <p15:clr>
            <a:srgbClr val="A4A3A4"/>
          </p15:clr>
        </p15:guide>
        <p15:guide id="2" pos="18022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2" y="0"/>
            <a:ext cx="21386800" cy="4626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629" tIns="32315" rIns="64629" bIns="32315" rtlCol="0" anchor="ctr"/>
          <a:lstStyle/>
          <a:p>
            <a:pPr algn="ctr"/>
            <a:endParaRPr lang="en-US" sz="51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64376" y="630889"/>
            <a:ext cx="14703424" cy="2733553"/>
          </a:xfrm>
          <a:prstGeom prst="rect">
            <a:avLst/>
          </a:prstGeom>
        </p:spPr>
        <p:txBody>
          <a:bodyPr vert="horz" lIns="64629" tIns="32315" rIns="64629" bIns="32315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376" y="5537312"/>
            <a:ext cx="20265479" cy="21735698"/>
          </a:xfrm>
          <a:prstGeom prst="rect">
            <a:avLst/>
          </a:prstGeom>
        </p:spPr>
        <p:txBody>
          <a:bodyPr vert="horz" lIns="64629" tIns="32315" rIns="64629" bIns="323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6949" y="29540692"/>
            <a:ext cx="4812030" cy="420555"/>
          </a:xfrm>
          <a:prstGeom prst="rect">
            <a:avLst/>
          </a:prstGeom>
        </p:spPr>
        <p:txBody>
          <a:bodyPr vert="horz" lIns="64629" tIns="32315" rIns="64629" bIns="32315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8979" y="29540692"/>
            <a:ext cx="10648845" cy="420555"/>
          </a:xfrm>
          <a:prstGeom prst="rect">
            <a:avLst/>
          </a:prstGeom>
        </p:spPr>
        <p:txBody>
          <a:bodyPr vert="horz" lIns="64629" tIns="32315" rIns="64629" bIns="3231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17824" y="29540692"/>
            <a:ext cx="4812030" cy="420555"/>
          </a:xfrm>
          <a:prstGeom prst="rect">
            <a:avLst/>
          </a:prstGeom>
        </p:spPr>
        <p:txBody>
          <a:bodyPr vert="horz" lIns="64629" tIns="32315" rIns="64629" bIns="32315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2" y="3574721"/>
            <a:ext cx="21386800" cy="105138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629" tIns="32315" rIns="64629" bIns="32315" rtlCol="0" anchor="ctr"/>
          <a:lstStyle/>
          <a:p>
            <a:pPr algn="ctr"/>
            <a:endParaRPr lang="en-US" sz="51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" y="3574719"/>
            <a:ext cx="21386800" cy="0"/>
          </a:xfrm>
          <a:prstGeom prst="line">
            <a:avLst/>
          </a:prstGeom>
          <a:ln w="114300"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3102379" rtl="0" eaLnBrk="1" latinLnBrk="0" hangingPunct="1">
        <a:lnSpc>
          <a:spcPct val="90000"/>
        </a:lnSpc>
        <a:spcBef>
          <a:spcPct val="0"/>
        </a:spcBef>
        <a:buNone/>
        <a:defRPr sz="81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23166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775593" indent="-323166" algn="l" defTabSz="3102379" rtl="0" eaLnBrk="1" latinLnBrk="0" hangingPunct="1">
        <a:lnSpc>
          <a:spcPct val="100000"/>
        </a:lnSpc>
        <a:spcBef>
          <a:spcPts val="848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51190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102379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53569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04761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55950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307140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58329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409519" algn="l" defTabSz="3102379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9536" userDrawn="1">
          <p15:clr>
            <a:srgbClr val="A4A3A4"/>
          </p15:clr>
        </p15:guide>
        <p15:guide id="2" pos="703" userDrawn="1">
          <p15:clr>
            <a:srgbClr val="A4A3A4"/>
          </p15:clr>
        </p15:guide>
        <p15:guide id="3" pos="26260" userDrawn="1">
          <p15:clr>
            <a:srgbClr val="A4A3A4"/>
          </p15:clr>
        </p15:guide>
        <p15:guide id="4" pos="13482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Picture Placeholder 25"/>
          <p:cNvGraphicFramePr>
            <a:graphicFrameLocks noGrp="1"/>
          </p:cNvGraphicFramePr>
          <p:nvPr>
            <p:ph type="pic" sz="quarter" idx="43"/>
            <p:extLst>
              <p:ext uri="{D42A27DB-BD31-4B8C-83A1-F6EECF244321}">
                <p14:modId xmlns:p14="http://schemas.microsoft.com/office/powerpoint/2010/main" val="781497476"/>
              </p:ext>
            </p:extLst>
          </p:nvPr>
        </p:nvGraphicFramePr>
        <p:xfrm>
          <a:off x="8607972" y="17070977"/>
          <a:ext cx="12517821" cy="3865631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47488"/>
                <a:gridCol w="698889"/>
                <a:gridCol w="1427162"/>
                <a:gridCol w="1140699"/>
                <a:gridCol w="1283530"/>
                <a:gridCol w="1284331"/>
                <a:gridCol w="1283530"/>
                <a:gridCol w="1284331"/>
                <a:gridCol w="1283530"/>
                <a:gridCol w="1284331"/>
              </a:tblGrid>
              <a:tr h="639812">
                <a:tc gridSpan="10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Table 1: Participant Profile and Outcomes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74891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 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Age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Total Number of </a:t>
                      </a:r>
                      <a:r>
                        <a:rPr lang="en-GB" sz="1800" b="1" dirty="0" smtClean="0">
                          <a:effectLst/>
                        </a:rPr>
                        <a:t>Shuttles Walked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Walking Speed (mph)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METs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98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</a:rPr>
                        <a:t>Participants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</a:rPr>
                        <a:t>%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effectLst/>
                        </a:rPr>
                        <a:t>Mean±SD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Min-Max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Pre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Post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Pre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Post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Pre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Post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17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Males = 58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70.7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64.38±9.94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40-83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42.43±7.04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48.70±8.87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2.75±0.81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3.16±1.00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3.09±0.62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3.41±0.76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17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Females = 24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29.3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65.46±10.69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47-86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40.58±9.21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45.29±8.80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2.54±0.58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2.83±0.55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2.93±0.44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3.16±0.42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17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Total = 82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800" b="1">
                        <a:effectLst/>
                        <a:latin typeface="Calibri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64.70±10.11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40-86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41.89±7.72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47.70±8.93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2.62±0.48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2.98±0.56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</a:rPr>
                        <a:t>2.99±0.37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</a:rPr>
                        <a:t>3.27±0.43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168" marR="39168" marT="0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27" name="Chart 26"/>
          <p:cNvGraphicFramePr/>
          <p:nvPr>
            <p:extLst>
              <p:ext uri="{D42A27DB-BD31-4B8C-83A1-F6EECF244321}">
                <p14:modId xmlns:p14="http://schemas.microsoft.com/office/powerpoint/2010/main" val="4166877183"/>
              </p:ext>
            </p:extLst>
          </p:nvPr>
        </p:nvGraphicFramePr>
        <p:xfrm>
          <a:off x="8607972" y="6440108"/>
          <a:ext cx="12517821" cy="7528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2186893" y="14096479"/>
            <a:ext cx="5733414" cy="373038"/>
          </a:xfrm>
          <a:prstGeom prst="rect">
            <a:avLst/>
          </a:prstGeom>
          <a:noFill/>
        </p:spPr>
        <p:txBody>
          <a:bodyPr wrap="square" lIns="64629" tIns="32315" rIns="64629" bIns="32315" rtlCol="0">
            <a:spAutoFit/>
          </a:bodyPr>
          <a:lstStyle/>
          <a:p>
            <a:r>
              <a:rPr lang="en-GB" sz="2000" b="1" dirty="0"/>
              <a:t>Graph 1: Patient Pacing in Pre &amp; </a:t>
            </a:r>
            <a:r>
              <a:rPr lang="en-GB" sz="2000" b="1" dirty="0" smtClean="0"/>
              <a:t>Post 6MWT</a:t>
            </a:r>
            <a:endParaRPr lang="en-GB" sz="2000" b="1" dirty="0"/>
          </a:p>
        </p:txBody>
      </p:sp>
      <p:sp>
        <p:nvSpPr>
          <p:cNvPr id="29" name="Text Placeholder 66"/>
          <p:cNvSpPr>
            <a:spLocks noGrp="1"/>
          </p:cNvSpPr>
          <p:nvPr>
            <p:ph type="body" sz="quarter" idx="13"/>
          </p:nvPr>
        </p:nvSpPr>
        <p:spPr>
          <a:xfrm>
            <a:off x="278928" y="5105042"/>
            <a:ext cx="7907488" cy="1177555"/>
          </a:xfrm>
        </p:spPr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0" name="Text Placeholder 68"/>
          <p:cNvSpPr>
            <a:spLocks noGrp="1"/>
          </p:cNvSpPr>
          <p:nvPr>
            <p:ph type="body" sz="quarter" idx="39"/>
          </p:nvPr>
        </p:nvSpPr>
        <p:spPr>
          <a:xfrm>
            <a:off x="278928" y="6400799"/>
            <a:ext cx="7893651" cy="12044855"/>
          </a:xfrm>
          <a:solidFill>
            <a:schemeClr val="bg1">
              <a:lumMod val="95000"/>
            </a:schemeClr>
          </a:solidFill>
        </p:spPr>
        <p:txBody>
          <a:bodyPr wrap="square"/>
          <a:lstStyle/>
          <a:p>
            <a:pPr algn="just"/>
            <a:r>
              <a:rPr lang="en-US" sz="2500" dirty="0"/>
              <a:t>CR is recognised as part of a </a:t>
            </a:r>
            <a:r>
              <a:rPr lang="en-US" sz="2500" dirty="0" smtClean="0"/>
              <a:t>patient’s </a:t>
            </a:r>
            <a:r>
              <a:rPr lang="en-US" sz="2500" dirty="0"/>
              <a:t>recovery &amp; is embedded into clinical guidelines. CR </a:t>
            </a:r>
            <a:r>
              <a:rPr lang="en-US" sz="2500" dirty="0" smtClean="0"/>
              <a:t>is usually </a:t>
            </a:r>
            <a:r>
              <a:rPr lang="en-US" sz="2500" dirty="0"/>
              <a:t>a comprehensive programme, including education, lifestyle change &amp; exercise. </a:t>
            </a:r>
          </a:p>
          <a:p>
            <a:pPr algn="just"/>
            <a:endParaRPr lang="en-US" sz="2500" dirty="0"/>
          </a:p>
          <a:p>
            <a:pPr algn="just"/>
            <a:r>
              <a:rPr lang="en-US" sz="2500" b="1" dirty="0" smtClean="0"/>
              <a:t>Exercise </a:t>
            </a:r>
            <a:r>
              <a:rPr lang="en-US" sz="2500" b="1" dirty="0"/>
              <a:t>in CR has been shown to: </a:t>
            </a:r>
          </a:p>
          <a:p>
            <a:pPr marL="403930" indent="-403930" algn="just">
              <a:buFont typeface="Arial" panose="020B0604020202020204" pitchFamily="34" charset="0"/>
              <a:buChar char="•"/>
            </a:pPr>
            <a:r>
              <a:rPr lang="en-US" sz="2500" dirty="0"/>
              <a:t>Improve mortality 20-30%: the higher the volume of exercise, the greater mortality reduction = higher survival rates (Myers </a:t>
            </a:r>
            <a:r>
              <a:rPr lang="en-US" sz="2500" i="1" dirty="0"/>
              <a:t>et al</a:t>
            </a:r>
            <a:r>
              <a:rPr lang="en-US" sz="2500" dirty="0" smtClean="0"/>
              <a:t>., </a:t>
            </a:r>
            <a:r>
              <a:rPr lang="en-US" sz="2500" dirty="0"/>
              <a:t>2002).</a:t>
            </a:r>
          </a:p>
          <a:p>
            <a:pPr marL="403930" indent="-403930" algn="just">
              <a:buFont typeface="Arial" panose="020B0604020202020204" pitchFamily="34" charset="0"/>
              <a:buChar char="•"/>
            </a:pPr>
            <a:r>
              <a:rPr lang="en-US" sz="2500" dirty="0"/>
              <a:t>Reduce morbidity 15-30%: the risk of other diseases being experienced are reduced (</a:t>
            </a:r>
            <a:r>
              <a:rPr lang="en-GB" sz="2500" dirty="0"/>
              <a:t>O'Connor </a:t>
            </a:r>
            <a:r>
              <a:rPr lang="en-GB" sz="2500" i="1" dirty="0"/>
              <a:t>et al</a:t>
            </a:r>
            <a:r>
              <a:rPr lang="en-GB" sz="2500" dirty="0" smtClean="0"/>
              <a:t>., </a:t>
            </a:r>
            <a:r>
              <a:rPr lang="en-GB" sz="2500" dirty="0"/>
              <a:t>1989).</a:t>
            </a:r>
            <a:endParaRPr lang="en-US" sz="2500" dirty="0"/>
          </a:p>
          <a:p>
            <a:pPr marL="403930" indent="-403930" algn="just">
              <a:buFont typeface="Arial" panose="020B0604020202020204" pitchFamily="34" charset="0"/>
              <a:buChar char="•"/>
            </a:pPr>
            <a:r>
              <a:rPr lang="en-US" sz="2500" dirty="0"/>
              <a:t>R</a:t>
            </a:r>
            <a:r>
              <a:rPr lang="en-US" sz="2500" dirty="0" smtClean="0"/>
              <a:t>educe </a:t>
            </a:r>
            <a:r>
              <a:rPr lang="en-US" sz="2500" dirty="0"/>
              <a:t>secondary </a:t>
            </a:r>
            <a:r>
              <a:rPr lang="en-US" sz="2500" dirty="0" smtClean="0"/>
              <a:t>cardiac events.</a:t>
            </a:r>
          </a:p>
          <a:p>
            <a:pPr marL="403930" indent="-403930" algn="just">
              <a:buFont typeface="Arial" panose="020B0604020202020204" pitchFamily="34" charset="0"/>
              <a:buChar char="•"/>
            </a:pPr>
            <a:r>
              <a:rPr lang="en-US" sz="2500" dirty="0" smtClean="0"/>
              <a:t>Even a small MET </a:t>
            </a:r>
            <a:r>
              <a:rPr lang="en-US" sz="2500" dirty="0" smtClean="0"/>
              <a:t>improvement of 0.28 = </a:t>
            </a:r>
            <a:r>
              <a:rPr lang="en-US" sz="2500" dirty="0"/>
              <a:t>9</a:t>
            </a:r>
            <a:r>
              <a:rPr lang="en-US" sz="2500" dirty="0" smtClean="0"/>
              <a:t>% increase in </a:t>
            </a:r>
            <a:r>
              <a:rPr lang="en-US" sz="2500" dirty="0"/>
              <a:t>survival </a:t>
            </a:r>
            <a:r>
              <a:rPr lang="en-US" sz="2500" dirty="0" smtClean="0"/>
              <a:t>(Kavanagh </a:t>
            </a:r>
            <a:r>
              <a:rPr lang="en-US" sz="2500" i="1" dirty="0"/>
              <a:t>et </a:t>
            </a:r>
            <a:r>
              <a:rPr lang="en-US" sz="2500" i="1" dirty="0" smtClean="0"/>
              <a:t>al</a:t>
            </a:r>
            <a:r>
              <a:rPr lang="en-US" sz="2500" dirty="0" smtClean="0"/>
              <a:t>., 2002).</a:t>
            </a:r>
          </a:p>
          <a:p>
            <a:pPr marL="403930" indent="-403930" algn="just">
              <a:buFont typeface="Arial" panose="020B0604020202020204" pitchFamily="34" charset="0"/>
              <a:buChar char="•"/>
            </a:pPr>
            <a:endParaRPr lang="en-US" sz="2500" dirty="0" smtClean="0"/>
          </a:p>
          <a:p>
            <a:pPr algn="just"/>
            <a:r>
              <a:rPr lang="en-US" sz="2500" b="1" dirty="0" smtClean="0"/>
              <a:t>6MWT</a:t>
            </a:r>
            <a:endParaRPr lang="en-US" sz="2500" b="1" dirty="0"/>
          </a:p>
          <a:p>
            <a:pPr algn="just" defTabSz="3095685">
              <a:spcBef>
                <a:spcPts val="0"/>
              </a:spcBef>
            </a:pPr>
            <a:r>
              <a:rPr lang="en-GB" sz="2500" dirty="0"/>
              <a:t>10m distance, identified by two </a:t>
            </a:r>
            <a:r>
              <a:rPr lang="en-GB" sz="2500" dirty="0" smtClean="0"/>
              <a:t>cones. </a:t>
            </a:r>
            <a:r>
              <a:rPr lang="en-GB" sz="2500" dirty="0"/>
              <a:t>The number of shuttles completed </a:t>
            </a:r>
            <a:r>
              <a:rPr lang="en-GB" sz="2500" dirty="0" smtClean="0"/>
              <a:t>was </a:t>
            </a:r>
            <a:r>
              <a:rPr lang="en-GB" sz="2500" dirty="0"/>
              <a:t>recorded each minute along with RPE </a:t>
            </a:r>
            <a:r>
              <a:rPr lang="en-GB" sz="2500" dirty="0" smtClean="0"/>
              <a:t>at the </a:t>
            </a:r>
            <a:r>
              <a:rPr lang="en-GB" sz="2500" dirty="0"/>
              <a:t>end of each minute. </a:t>
            </a:r>
            <a:r>
              <a:rPr lang="en-GB" sz="2500" dirty="0" smtClean="0"/>
              <a:t>Total </a:t>
            </a:r>
            <a:r>
              <a:rPr lang="en-GB" sz="2500" dirty="0" smtClean="0"/>
              <a:t>shuttles walked recorded.</a:t>
            </a:r>
            <a:endParaRPr lang="en-GB" sz="2500" dirty="0"/>
          </a:p>
          <a:p>
            <a:pPr algn="just" defTabSz="3095685"/>
            <a:endParaRPr lang="en-US" sz="2500" dirty="0"/>
          </a:p>
          <a:p>
            <a:pPr algn="just"/>
            <a:r>
              <a:rPr lang="en-US" sz="2500" b="1" dirty="0"/>
              <a:t>METs</a:t>
            </a:r>
          </a:p>
          <a:p>
            <a:pPr algn="just"/>
            <a:r>
              <a:rPr lang="en-US" sz="2500" dirty="0"/>
              <a:t>A MET is a </a:t>
            </a:r>
            <a:r>
              <a:rPr lang="en-GB" sz="2500" dirty="0"/>
              <a:t>unit used to estimate the amount of oxygen used by the body during physical activity</a:t>
            </a:r>
            <a:r>
              <a:rPr lang="en-US" sz="2500" dirty="0"/>
              <a:t>. At rest, </a:t>
            </a:r>
            <a:r>
              <a:rPr lang="en-US" sz="2500" b="1" dirty="0"/>
              <a:t>1 MET = 3.5ml/kg/min</a:t>
            </a:r>
            <a:r>
              <a:rPr lang="en-US" sz="2500" dirty="0"/>
              <a:t>. Walking at 2.5mph = 3.0 METs.</a:t>
            </a:r>
          </a:p>
        </p:txBody>
      </p:sp>
      <p:sp>
        <p:nvSpPr>
          <p:cNvPr id="31" name="Text Placeholder 66"/>
          <p:cNvSpPr>
            <a:spLocks noGrp="1"/>
          </p:cNvSpPr>
          <p:nvPr>
            <p:ph type="body" sz="quarter" idx="13"/>
          </p:nvPr>
        </p:nvSpPr>
        <p:spPr>
          <a:xfrm>
            <a:off x="278928" y="18742121"/>
            <a:ext cx="7887611" cy="1177555"/>
          </a:xfrm>
        </p:spPr>
        <p:txBody>
          <a:bodyPr/>
          <a:lstStyle/>
          <a:p>
            <a:r>
              <a:rPr lang="en-US" b="1" dirty="0" smtClean="0"/>
              <a:t>Aims</a:t>
            </a:r>
            <a:endParaRPr lang="en-US" b="1" dirty="0"/>
          </a:p>
        </p:txBody>
      </p:sp>
      <p:sp>
        <p:nvSpPr>
          <p:cNvPr id="32" name="Content Placeholder 10"/>
          <p:cNvSpPr>
            <a:spLocks noGrp="1"/>
          </p:cNvSpPr>
          <p:nvPr>
            <p:ph sz="quarter" idx="38"/>
          </p:nvPr>
        </p:nvSpPr>
        <p:spPr>
          <a:xfrm>
            <a:off x="278928" y="20064496"/>
            <a:ext cx="7919141" cy="1376607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525110" indent="-525110" algn="just">
              <a:buAutoNum type="arabicPeriod"/>
            </a:pPr>
            <a:r>
              <a:rPr lang="en-US" sz="2400" dirty="0" smtClean="0"/>
              <a:t>Do patients attending CR improve functional </a:t>
            </a:r>
            <a:r>
              <a:rPr lang="en-US" sz="2400" dirty="0"/>
              <a:t>capacity </a:t>
            </a:r>
            <a:r>
              <a:rPr lang="en-US" sz="2400" dirty="0" smtClean="0"/>
              <a:t>measured using </a:t>
            </a:r>
            <a:r>
              <a:rPr lang="en-US" sz="2400" dirty="0"/>
              <a:t>the 6MWT</a:t>
            </a:r>
          </a:p>
          <a:p>
            <a:pPr marL="525110" indent="-525110" algn="just">
              <a:buAutoNum type="arabicPeriod"/>
            </a:pPr>
            <a:r>
              <a:rPr lang="en-US" sz="2400" dirty="0" smtClean="0"/>
              <a:t>Evaluation of patient’s </a:t>
            </a:r>
            <a:r>
              <a:rPr lang="en-US" sz="2400" dirty="0"/>
              <a:t>pacing over the 6MWT</a:t>
            </a:r>
          </a:p>
        </p:txBody>
      </p:sp>
      <p:sp>
        <p:nvSpPr>
          <p:cNvPr id="33" name="Title 3"/>
          <p:cNvSpPr txBox="1">
            <a:spLocks/>
          </p:cNvSpPr>
          <p:nvPr/>
        </p:nvSpPr>
        <p:spPr bwMode="auto">
          <a:xfrm>
            <a:off x="0" y="105380"/>
            <a:ext cx="21386800" cy="3505751"/>
          </a:xfrm>
          <a:prstGeom prst="rect">
            <a:avLst/>
          </a:prstGeom>
        </p:spPr>
        <p:txBody>
          <a:bodyPr vert="horz" lIns="64629" tIns="32315" rIns="64629" bIns="32315" rtlCol="0" anchor="b">
            <a:noAutofit/>
          </a:bodyPr>
          <a:lstStyle>
            <a:lvl1pPr algn="l" defTabSz="310237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100" b="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GB" sz="5500" b="1" dirty="0" smtClean="0"/>
              <a:t>Does Cardiac Rehabilitation (CR) Improve </a:t>
            </a:r>
            <a:endParaRPr lang="en-GB" sz="5500" b="1" dirty="0" smtClean="0"/>
          </a:p>
          <a:p>
            <a:pPr algn="ctr">
              <a:lnSpc>
                <a:spcPct val="150000"/>
              </a:lnSpc>
            </a:pPr>
            <a:r>
              <a:rPr lang="en-GB" sz="5500" b="1" dirty="0" smtClean="0"/>
              <a:t>Functional </a:t>
            </a:r>
            <a:r>
              <a:rPr lang="en-GB" sz="5500" b="1" dirty="0" smtClean="0"/>
              <a:t>Capacity Of Patients? </a:t>
            </a:r>
          </a:p>
          <a:p>
            <a:pPr algn="ctr">
              <a:lnSpc>
                <a:spcPct val="150000"/>
              </a:lnSpc>
            </a:pPr>
            <a:r>
              <a:rPr lang="en-GB" sz="5500" b="1" dirty="0" smtClean="0"/>
              <a:t>An Evaluation </a:t>
            </a:r>
            <a:r>
              <a:rPr lang="en-GB" sz="5500" b="1" dirty="0" smtClean="0"/>
              <a:t>Using </a:t>
            </a:r>
            <a:r>
              <a:rPr lang="en-GB" sz="5500" b="1" dirty="0" smtClean="0"/>
              <a:t>The 6 Minute Walk Test (6MWT</a:t>
            </a:r>
            <a:r>
              <a:rPr lang="en-GB" sz="5500" b="1" dirty="0" smtClean="0"/>
              <a:t>)</a:t>
            </a:r>
            <a:endParaRPr lang="en-US" sz="5500" b="1" dirty="0"/>
          </a:p>
        </p:txBody>
      </p:sp>
      <p:sp>
        <p:nvSpPr>
          <p:cNvPr id="34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0" y="3765776"/>
            <a:ext cx="21386800" cy="743162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Natalie Wren | Kristina Dietz | Steve Meadows | University of Kent | School of Sport and Exercise </a:t>
            </a:r>
            <a:r>
              <a:rPr lang="en-US" sz="3200" b="1" dirty="0" smtClean="0">
                <a:solidFill>
                  <a:schemeClr val="bg1"/>
                </a:solidFill>
              </a:rPr>
              <a:t>Sciences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5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278930" y="21784757"/>
            <a:ext cx="7856078" cy="1171271"/>
          </a:xfrm>
        </p:spPr>
        <p:txBody>
          <a:bodyPr/>
          <a:lstStyle/>
          <a:p>
            <a:r>
              <a:rPr lang="en-US" b="1" dirty="0" smtClean="0"/>
              <a:t>Methods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78928" y="22987559"/>
            <a:ext cx="7856079" cy="6882512"/>
          </a:xfrm>
          <a:prstGeom prst="rect">
            <a:avLst/>
          </a:prstGeom>
          <a:noFill/>
        </p:spPr>
        <p:txBody>
          <a:bodyPr wrap="square" lIns="64629" tIns="32315" rIns="64629" bIns="32315" rtlCol="0">
            <a:spAutoFit/>
          </a:bodyPr>
          <a:lstStyle/>
          <a:p>
            <a:pPr algn="just"/>
            <a:r>
              <a:rPr lang="en-GB" sz="2500" b="1" dirty="0"/>
              <a:t>Participants</a:t>
            </a:r>
            <a:endParaRPr lang="en-GB" sz="2500" dirty="0"/>
          </a:p>
          <a:p>
            <a:pPr algn="just"/>
            <a:r>
              <a:rPr lang="en-GB" sz="2500" dirty="0" smtClean="0"/>
              <a:t>82 </a:t>
            </a:r>
            <a:r>
              <a:rPr lang="en-GB" sz="2500" dirty="0"/>
              <a:t>Phase III patients </a:t>
            </a:r>
            <a:r>
              <a:rPr lang="en-GB" sz="2500" dirty="0" smtClean="0"/>
              <a:t>with </a:t>
            </a:r>
            <a:r>
              <a:rPr lang="en-GB" sz="2500" dirty="0"/>
              <a:t>a range of cardiac conditions (MI, CABG, PCI). </a:t>
            </a:r>
          </a:p>
          <a:p>
            <a:pPr algn="just"/>
            <a:endParaRPr lang="en-GB" sz="1000" dirty="0"/>
          </a:p>
          <a:p>
            <a:pPr algn="just"/>
            <a:r>
              <a:rPr lang="en-GB" sz="2500" b="1" dirty="0"/>
              <a:t>6MWT Measurement</a:t>
            </a:r>
          </a:p>
          <a:p>
            <a:pPr algn="just"/>
            <a:r>
              <a:rPr lang="en-GB" sz="2500" dirty="0"/>
              <a:t>6MWT conducted in community </a:t>
            </a:r>
            <a:r>
              <a:rPr lang="en-GB" sz="2500" dirty="0" smtClean="0"/>
              <a:t>settings</a:t>
            </a:r>
            <a:r>
              <a:rPr lang="en-GB" sz="2500" dirty="0"/>
              <a:t> </a:t>
            </a:r>
            <a:r>
              <a:rPr lang="en-GB" sz="2500" dirty="0" smtClean="0"/>
              <a:t>pre &amp; post CR.</a:t>
            </a:r>
            <a:endParaRPr lang="en-GB" sz="2500" dirty="0"/>
          </a:p>
          <a:p>
            <a:pPr algn="just"/>
            <a:r>
              <a:rPr lang="en-GB" sz="2500" b="1" dirty="0"/>
              <a:t>Equipment: </a:t>
            </a:r>
            <a:r>
              <a:rPr lang="en-GB" sz="2500" dirty="0"/>
              <a:t>Cones x2, stopwatch, </a:t>
            </a:r>
            <a:r>
              <a:rPr lang="en-GB" sz="2500" dirty="0" smtClean="0"/>
              <a:t>modified RPE </a:t>
            </a:r>
            <a:r>
              <a:rPr lang="en-GB" sz="2500" dirty="0" smtClean="0"/>
              <a:t>Scale.</a:t>
            </a:r>
            <a:endParaRPr lang="en-GB" sz="2500" dirty="0"/>
          </a:p>
          <a:p>
            <a:pPr algn="just"/>
            <a:endParaRPr lang="en-US" sz="2500" b="1" dirty="0" smtClean="0"/>
          </a:p>
          <a:p>
            <a:pPr algn="just"/>
            <a:r>
              <a:rPr lang="en-US" sz="2500" b="1" dirty="0" smtClean="0"/>
              <a:t>MET </a:t>
            </a:r>
            <a:r>
              <a:rPr lang="en-US" sz="2500" b="1" dirty="0" smtClean="0"/>
              <a:t>Calculations</a:t>
            </a:r>
            <a:endParaRPr lang="en-US" sz="2500" b="1" dirty="0"/>
          </a:p>
          <a:p>
            <a:pPr algn="just"/>
            <a:r>
              <a:rPr lang="en-GB" sz="2500" dirty="0" smtClean="0"/>
              <a:t>ACSM </a:t>
            </a:r>
            <a:r>
              <a:rPr lang="en-GB" sz="2500" dirty="0"/>
              <a:t>metabolic calculations </a:t>
            </a:r>
            <a:r>
              <a:rPr lang="en-GB" sz="2500" dirty="0" smtClean="0"/>
              <a:t>used to estimate MET </a:t>
            </a:r>
            <a:r>
              <a:rPr lang="en-GB" sz="2500" dirty="0"/>
              <a:t>expenditure </a:t>
            </a:r>
            <a:r>
              <a:rPr lang="en-GB" sz="2500" dirty="0" smtClean="0"/>
              <a:t>and predicted </a:t>
            </a:r>
            <a:r>
              <a:rPr lang="en-GB" sz="2500" dirty="0"/>
              <a:t>VO</a:t>
            </a:r>
            <a:r>
              <a:rPr lang="en-GB" sz="2500" baseline="-25000" dirty="0"/>
              <a:t>2 </a:t>
            </a:r>
            <a:r>
              <a:rPr lang="en-GB" sz="2500" dirty="0" smtClean="0"/>
              <a:t>(</a:t>
            </a:r>
            <a:r>
              <a:rPr lang="en-GB" sz="2500" dirty="0"/>
              <a:t>ACSM, 2014 p.173</a:t>
            </a:r>
            <a:r>
              <a:rPr lang="en-GB" sz="2500" dirty="0" smtClean="0"/>
              <a:t>)</a:t>
            </a:r>
          </a:p>
          <a:p>
            <a:pPr algn="just"/>
            <a:endParaRPr lang="en-GB" sz="2500" dirty="0"/>
          </a:p>
          <a:p>
            <a:pPr algn="just"/>
            <a:r>
              <a:rPr lang="en-GB" sz="2500" b="1" dirty="0" smtClean="0"/>
              <a:t>Example: </a:t>
            </a:r>
          </a:p>
          <a:p>
            <a:pPr algn="just"/>
            <a:endParaRPr lang="en-GB" sz="1300" dirty="0"/>
          </a:p>
          <a:p>
            <a:pPr algn="ctr"/>
            <a:r>
              <a:rPr lang="en-GB" sz="2500" b="1" dirty="0"/>
              <a:t>Predicted VO</a:t>
            </a:r>
            <a:r>
              <a:rPr lang="en-GB" sz="2500" b="1" baseline="-25000" dirty="0"/>
              <a:t>2</a:t>
            </a:r>
            <a:r>
              <a:rPr lang="en-GB" sz="2500" b="1" dirty="0"/>
              <a:t> Calculation: </a:t>
            </a:r>
            <a:r>
              <a:rPr lang="en-GB" sz="2500" b="1" dirty="0" smtClean="0"/>
              <a:t>3.5 + (0.1 x 55</a:t>
            </a:r>
            <a:r>
              <a:rPr lang="en-GB" sz="2500" b="1" dirty="0"/>
              <a:t>) = 9</a:t>
            </a:r>
          </a:p>
          <a:p>
            <a:pPr algn="ctr"/>
            <a:endParaRPr lang="en-GB" sz="2000" b="1" dirty="0"/>
          </a:p>
          <a:p>
            <a:pPr algn="ctr"/>
            <a:r>
              <a:rPr lang="en-GB" sz="2500" b="1" dirty="0"/>
              <a:t>MET Value Calculation: </a:t>
            </a:r>
            <a:r>
              <a:rPr lang="en-GB" sz="2500" b="1" dirty="0" smtClean="0"/>
              <a:t>9 ÷ 3.5 </a:t>
            </a:r>
            <a:r>
              <a:rPr lang="en-GB" sz="2500" b="1" dirty="0"/>
              <a:t>= 2.57 METs</a:t>
            </a:r>
          </a:p>
        </p:txBody>
      </p:sp>
      <p:sp>
        <p:nvSpPr>
          <p:cNvPr id="37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8639502" y="5103292"/>
            <a:ext cx="12517821" cy="1160538"/>
          </a:xfrm>
        </p:spPr>
        <p:txBody>
          <a:bodyPr/>
          <a:lstStyle/>
          <a:p>
            <a:r>
              <a:rPr lang="en-US" b="1" dirty="0" smtClean="0">
                <a:effectLst/>
              </a:rPr>
              <a:t>Results</a:t>
            </a:r>
            <a:endParaRPr lang="en-US" b="1" dirty="0">
              <a:effectLst/>
            </a:endParaRPr>
          </a:p>
        </p:txBody>
      </p:sp>
      <p:sp>
        <p:nvSpPr>
          <p:cNvPr id="38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8607973" y="25985160"/>
            <a:ext cx="12444422" cy="1160538"/>
          </a:xfrm>
        </p:spPr>
        <p:txBody>
          <a:bodyPr/>
          <a:lstStyle/>
          <a:p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39" name="Content Placeholder 21"/>
          <p:cNvSpPr>
            <a:spLocks noGrp="1"/>
          </p:cNvSpPr>
          <p:nvPr>
            <p:ph sz="quarter" idx="35"/>
          </p:nvPr>
        </p:nvSpPr>
        <p:spPr>
          <a:xfrm>
            <a:off x="8607972" y="27148220"/>
            <a:ext cx="12540829" cy="28164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1700" dirty="0"/>
              <a:t>American College of Sports Medicine. (2014) </a:t>
            </a:r>
            <a:r>
              <a:rPr lang="en-GB" sz="1700" i="1" dirty="0"/>
              <a:t>ACSM Guidelines for Exercise Testing Prescription</a:t>
            </a:r>
            <a:r>
              <a:rPr lang="en-GB" sz="1700" dirty="0"/>
              <a:t>, 9</a:t>
            </a:r>
            <a:r>
              <a:rPr lang="en-GB" sz="1700" baseline="30000" dirty="0"/>
              <a:t>th</a:t>
            </a:r>
            <a:r>
              <a:rPr lang="en-GB" sz="1700" dirty="0"/>
              <a:t> edition. Baltimore: Lippincott Williams and Wilkins</a:t>
            </a:r>
            <a:r>
              <a:rPr lang="en-GB" sz="1700" dirty="0" smtClean="0"/>
              <a:t>.</a:t>
            </a:r>
          </a:p>
          <a:p>
            <a:pPr marL="0" indent="0" algn="just">
              <a:buNone/>
            </a:pPr>
            <a:r>
              <a:rPr lang="en-GB" sz="1700" dirty="0" smtClean="0"/>
              <a:t>Myers</a:t>
            </a:r>
            <a:r>
              <a:rPr lang="en-GB" sz="1700" dirty="0"/>
              <a:t>, J., Prakash, M., </a:t>
            </a:r>
            <a:r>
              <a:rPr lang="en-GB" sz="1700" dirty="0" err="1"/>
              <a:t>Froelicher</a:t>
            </a:r>
            <a:r>
              <a:rPr lang="en-GB" sz="1700" dirty="0"/>
              <a:t>, V., </a:t>
            </a:r>
            <a:r>
              <a:rPr lang="en-GB" sz="1700" dirty="0" err="1"/>
              <a:t>Partington</a:t>
            </a:r>
            <a:r>
              <a:rPr lang="en-GB" sz="1700" dirty="0"/>
              <a:t>, S., Atwood, J, E., (2002) Exercise capacity and mortality among men referred for exercise testing. </a:t>
            </a:r>
            <a:r>
              <a:rPr lang="en-GB" sz="1700" i="1" dirty="0"/>
              <a:t>The New England Journal of Medicine</a:t>
            </a:r>
            <a:r>
              <a:rPr lang="en-GB" sz="1700" dirty="0"/>
              <a:t>, </a:t>
            </a:r>
            <a:r>
              <a:rPr lang="en-GB" sz="1700" b="1" dirty="0"/>
              <a:t>346</a:t>
            </a:r>
            <a:r>
              <a:rPr lang="en-GB" sz="1700" dirty="0"/>
              <a:t>, (11), 793-801. </a:t>
            </a:r>
            <a:endParaRPr lang="en-GB" sz="1700" dirty="0" smtClean="0"/>
          </a:p>
          <a:p>
            <a:pPr marL="0" indent="0" algn="just">
              <a:buNone/>
            </a:pPr>
            <a:r>
              <a:rPr lang="en-GB" sz="1700" dirty="0"/>
              <a:t>Kavanagh, T., </a:t>
            </a:r>
            <a:r>
              <a:rPr lang="en-GB" sz="1700" dirty="0" err="1"/>
              <a:t>Mertens</a:t>
            </a:r>
            <a:r>
              <a:rPr lang="en-GB" sz="1700" dirty="0"/>
              <a:t>, D.J., Hamm, L.F., </a:t>
            </a:r>
            <a:r>
              <a:rPr lang="en-GB" sz="1700" dirty="0" err="1"/>
              <a:t>Beyene</a:t>
            </a:r>
            <a:r>
              <a:rPr lang="en-GB" sz="1700" dirty="0"/>
              <a:t>, J., Kennedy, J., Corey, P. and </a:t>
            </a:r>
            <a:r>
              <a:rPr lang="en-GB" sz="1700" dirty="0" err="1"/>
              <a:t>Shephard</a:t>
            </a:r>
            <a:r>
              <a:rPr lang="en-GB" sz="1700" dirty="0"/>
              <a:t>, R.J. (2002) ‘Prediction of long-term prognosis in 12,169 men referred for cardiac rehabilitation’, Circulation, 106, 666-671. </a:t>
            </a:r>
          </a:p>
          <a:p>
            <a:pPr marL="0" indent="0" algn="just">
              <a:buNone/>
            </a:pPr>
            <a:r>
              <a:rPr lang="en-GB" sz="1700" dirty="0"/>
              <a:t>O'Connor, G, T., </a:t>
            </a:r>
            <a:r>
              <a:rPr lang="en-GB" sz="1700" dirty="0" err="1"/>
              <a:t>Buring</a:t>
            </a:r>
            <a:r>
              <a:rPr lang="en-GB" sz="1700" dirty="0"/>
              <a:t>, J, E., Yusuf, S., </a:t>
            </a:r>
            <a:r>
              <a:rPr lang="en-GB" sz="1700" dirty="0" err="1"/>
              <a:t>Goldhaber</a:t>
            </a:r>
            <a:r>
              <a:rPr lang="en-GB" sz="1700" dirty="0"/>
              <a:t>, S, Z., Olmstead, E, M., </a:t>
            </a:r>
            <a:r>
              <a:rPr lang="en-GB" sz="1700" dirty="0" err="1"/>
              <a:t>Paffenbarger</a:t>
            </a:r>
            <a:r>
              <a:rPr lang="en-GB" sz="1700" dirty="0"/>
              <a:t> Jr, R, S., </a:t>
            </a:r>
            <a:r>
              <a:rPr lang="en-GB" sz="1700" dirty="0" err="1"/>
              <a:t>Hennekens</a:t>
            </a:r>
            <a:r>
              <a:rPr lang="en-GB" sz="1700" dirty="0"/>
              <a:t>, C, H., (1989) An overview of randomized trials of rehabilitation with exercise after myocardial infarction. </a:t>
            </a:r>
            <a:r>
              <a:rPr lang="en-GB" sz="1700" i="1" dirty="0"/>
              <a:t>Circulation</a:t>
            </a:r>
            <a:r>
              <a:rPr lang="en-GB" sz="1700" dirty="0"/>
              <a:t>, </a:t>
            </a:r>
            <a:r>
              <a:rPr lang="en-GB" sz="1700" b="1" dirty="0"/>
              <a:t>80</a:t>
            </a:r>
            <a:r>
              <a:rPr lang="en-GB" sz="1700" dirty="0"/>
              <a:t>, (2), 234-244</a:t>
            </a:r>
            <a:r>
              <a:rPr lang="en-GB" sz="1700" dirty="0" smtClean="0"/>
              <a:t>.</a:t>
            </a:r>
          </a:p>
        </p:txBody>
      </p:sp>
      <p:sp>
        <p:nvSpPr>
          <p:cNvPr id="42" name="Content Placeholder 14"/>
          <p:cNvSpPr>
            <a:spLocks noGrp="1"/>
          </p:cNvSpPr>
          <p:nvPr>
            <p:ph sz="quarter" idx="42"/>
          </p:nvPr>
        </p:nvSpPr>
        <p:spPr>
          <a:xfrm>
            <a:off x="8607972" y="23031212"/>
            <a:ext cx="12496843" cy="257198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500" dirty="0" smtClean="0"/>
              <a:t>The results demonstrate a </a:t>
            </a:r>
            <a:r>
              <a:rPr lang="en-US" sz="2500" dirty="0" smtClean="0"/>
              <a:t>small, and possibly clinically significant, </a:t>
            </a:r>
            <a:r>
              <a:rPr lang="en-US" sz="2500" dirty="0" smtClean="0"/>
              <a:t>improvement in patients </a:t>
            </a:r>
            <a:r>
              <a:rPr lang="en-GB" sz="2500" dirty="0"/>
              <a:t>walking distance and speed and </a:t>
            </a:r>
            <a:r>
              <a:rPr lang="en-GB" sz="2500" dirty="0" smtClean="0"/>
              <a:t>MET scores. </a:t>
            </a:r>
            <a:r>
              <a:rPr lang="en-GB" sz="2500" dirty="0"/>
              <a:t>This suggests that </a:t>
            </a:r>
            <a:r>
              <a:rPr lang="en-GB" sz="2500" dirty="0" smtClean="0"/>
              <a:t>CR has </a:t>
            </a:r>
            <a:r>
              <a:rPr lang="en-GB" sz="2500" dirty="0"/>
              <a:t>an impact on the patients exercise capacity and identifies some, albeit small, physiological </a:t>
            </a:r>
            <a:r>
              <a:rPr lang="en-GB" sz="2500" dirty="0" smtClean="0"/>
              <a:t>improvement. </a:t>
            </a:r>
          </a:p>
          <a:p>
            <a:pPr marL="0" indent="0" algn="just">
              <a:buNone/>
            </a:pPr>
            <a:r>
              <a:rPr lang="en-GB" sz="2500" dirty="0" smtClean="0"/>
              <a:t>However, this </a:t>
            </a:r>
            <a:r>
              <a:rPr lang="en-GB" sz="2500" dirty="0"/>
              <a:t>improvement between the Pre and Post 6MWT’s could be </a:t>
            </a:r>
            <a:r>
              <a:rPr lang="en-GB" sz="2500" dirty="0" smtClean="0"/>
              <a:t>due to a learning </a:t>
            </a:r>
            <a:r>
              <a:rPr lang="en-GB" sz="2500" dirty="0"/>
              <a:t>effect as there </a:t>
            </a:r>
            <a:r>
              <a:rPr lang="en-GB" sz="2500" dirty="0" smtClean="0"/>
              <a:t>was </a:t>
            </a:r>
            <a:r>
              <a:rPr lang="en-GB" sz="2500" dirty="0"/>
              <a:t>no familiarisation </a:t>
            </a:r>
            <a:r>
              <a:rPr lang="en-GB" sz="2500" dirty="0" smtClean="0"/>
              <a:t>test, due to resource limitations </a:t>
            </a:r>
            <a:endParaRPr lang="en-US" sz="2500" dirty="0"/>
          </a:p>
        </p:txBody>
      </p:sp>
      <p:sp>
        <p:nvSpPr>
          <p:cNvPr id="43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8607973" y="21767780"/>
            <a:ext cx="12479796" cy="1160538"/>
          </a:xfrm>
        </p:spPr>
        <p:txBody>
          <a:bodyPr/>
          <a:lstStyle/>
          <a:p>
            <a:r>
              <a:rPr lang="en-US" b="1" dirty="0" smtClean="0"/>
              <a:t>Summary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8607972" y="14569378"/>
            <a:ext cx="12517821" cy="20159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sz="2500" dirty="0"/>
              <a:t>The results of the paired t-tests (</a:t>
            </a:r>
            <a:r>
              <a:rPr lang="en-GB" sz="2500" dirty="0" smtClean="0"/>
              <a:t>n = 82</a:t>
            </a:r>
            <a:r>
              <a:rPr lang="en-GB" sz="2500" dirty="0"/>
              <a:t>) showed statistically significant differences for all functional outcome measures. On average from Pre to Post CR, total number of shuttles increased by 5.81 shuttles (</a:t>
            </a:r>
            <a:r>
              <a:rPr lang="en-GB" sz="2500" dirty="0" smtClean="0"/>
              <a:t>SD = 4.66</a:t>
            </a:r>
            <a:r>
              <a:rPr lang="en-GB" sz="2500" dirty="0"/>
              <a:t>), walking speed increased by </a:t>
            </a:r>
            <a:r>
              <a:rPr lang="en-GB" sz="2500" dirty="0" smtClean="0"/>
              <a:t>0.36 mph </a:t>
            </a:r>
            <a:r>
              <a:rPr lang="en-GB" sz="2500" dirty="0"/>
              <a:t>(</a:t>
            </a:r>
            <a:r>
              <a:rPr lang="en-GB" sz="2500" dirty="0" smtClean="0"/>
              <a:t>SD = 0.29</a:t>
            </a:r>
            <a:r>
              <a:rPr lang="en-GB" sz="2500" dirty="0"/>
              <a:t>) and estimated METs increased by 0.27 (</a:t>
            </a:r>
            <a:r>
              <a:rPr lang="en-GB" sz="2500" dirty="0" smtClean="0"/>
              <a:t>SD = 0.22</a:t>
            </a:r>
            <a:r>
              <a:rPr lang="en-GB" sz="2500" dirty="0"/>
              <a:t>). All results were statistically significant with p-values </a:t>
            </a:r>
            <a:r>
              <a:rPr lang="en-GB" sz="2500" dirty="0" smtClean="0"/>
              <a:t>&lt;0.001</a:t>
            </a:r>
            <a:r>
              <a:rPr lang="en-GB" sz="2500" dirty="0"/>
              <a:t>. </a:t>
            </a:r>
            <a:endParaRPr lang="en-GB" sz="2500" dirty="0" smtClean="0"/>
          </a:p>
        </p:txBody>
      </p:sp>
      <p:pic>
        <p:nvPicPr>
          <p:cNvPr id="19" name="Picture 18" descr="Uok_Logo_RGB29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9493" y="630621"/>
            <a:ext cx="2680138" cy="1765737"/>
          </a:xfrm>
          <a:prstGeom prst="rect">
            <a:avLst/>
          </a:prstGeom>
          <a:noFill/>
        </p:spPr>
      </p:pic>
      <p:pic>
        <p:nvPicPr>
          <p:cNvPr id="20" name="Picture 19" descr="Uok_Logo_RGB29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65" y="662152"/>
            <a:ext cx="2680138" cy="17657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753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ience Poster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B7E175-EA31-4EB5-9BCC-A945A81036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Science project poster</Template>
  <TotalTime>0</TotalTime>
  <Words>747</Words>
  <Application>Microsoft Office PowerPoint</Application>
  <PresentationFormat>Custom</PresentationFormat>
  <Paragraphs>95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Science Poster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2015-03-05T11:33:13Z</dcterms:created>
  <dcterms:modified xsi:type="dcterms:W3CDTF">2015-05-14T12:36:33Z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</Properties>
</file>