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3" r:id="rId1"/>
  </p:sldMasterIdLst>
  <p:notesMasterIdLst>
    <p:notesMasterId r:id="rId20"/>
  </p:notesMasterIdLst>
  <p:handoutMasterIdLst>
    <p:handoutMasterId r:id="rId21"/>
  </p:handoutMasterIdLst>
  <p:sldIdLst>
    <p:sldId id="290" r:id="rId2"/>
    <p:sldId id="286" r:id="rId3"/>
    <p:sldId id="279" r:id="rId4"/>
    <p:sldId id="278" r:id="rId5"/>
    <p:sldId id="274" r:id="rId6"/>
    <p:sldId id="276" r:id="rId7"/>
    <p:sldId id="273" r:id="rId8"/>
    <p:sldId id="280" r:id="rId9"/>
    <p:sldId id="257" r:id="rId10"/>
    <p:sldId id="281" r:id="rId11"/>
    <p:sldId id="283" r:id="rId12"/>
    <p:sldId id="287" r:id="rId13"/>
    <p:sldId id="284" r:id="rId14"/>
    <p:sldId id="285" r:id="rId15"/>
    <p:sldId id="289" r:id="rId16"/>
    <p:sldId id="263" r:id="rId17"/>
    <p:sldId id="291" r:id="rId18"/>
    <p:sldId id="275" r:id="rId1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444D"/>
    <a:srgbClr val="49CD4C"/>
    <a:srgbClr val="54825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600" autoAdjust="0"/>
  </p:normalViewPr>
  <p:slideViewPr>
    <p:cSldViewPr snapToGrid="0" snapToObjects="1">
      <p:cViewPr varScale="1">
        <p:scale>
          <a:sx n="61" d="100"/>
          <a:sy n="61" d="100"/>
        </p:scale>
        <p:origin x="165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86E615-00F6-469B-9EC0-418E7F781A36}"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GB"/>
        </a:p>
      </dgm:t>
    </dgm:pt>
    <dgm:pt modelId="{C4641379-BD51-4950-A97B-3EB28855801E}">
      <dgm:prSet phldrT="[Text]"/>
      <dgm:spPr/>
      <dgm:t>
        <a:bodyPr/>
        <a:lstStyle/>
        <a:p>
          <a:r>
            <a:rPr lang="en-GB" dirty="0" smtClean="0"/>
            <a:t>Workforce Analysis – What are your key metrics?</a:t>
          </a:r>
          <a:endParaRPr lang="en-GB" dirty="0"/>
        </a:p>
      </dgm:t>
    </dgm:pt>
    <dgm:pt modelId="{48E5A533-751E-4E8B-A2D9-10F071D98307}" type="parTrans" cxnId="{EE73C050-12BC-449E-9468-0C7D8BDE180C}">
      <dgm:prSet/>
      <dgm:spPr/>
      <dgm:t>
        <a:bodyPr/>
        <a:lstStyle/>
        <a:p>
          <a:endParaRPr lang="en-GB"/>
        </a:p>
      </dgm:t>
    </dgm:pt>
    <dgm:pt modelId="{920A7417-592E-42D1-9BF3-B7EA457DF0DF}" type="sibTrans" cxnId="{EE73C050-12BC-449E-9468-0C7D8BDE180C}">
      <dgm:prSet/>
      <dgm:spPr/>
      <dgm:t>
        <a:bodyPr/>
        <a:lstStyle/>
        <a:p>
          <a:endParaRPr lang="en-GB"/>
        </a:p>
      </dgm:t>
    </dgm:pt>
    <dgm:pt modelId="{E2C9B3CF-D463-43B0-8E09-CD8C02E820E8}">
      <dgm:prSet phldrT="[Text]"/>
      <dgm:spPr/>
      <dgm:t>
        <a:bodyPr/>
        <a:lstStyle/>
        <a:p>
          <a:r>
            <a:rPr lang="en-GB" dirty="0" smtClean="0"/>
            <a:t>1. ANALYSE</a:t>
          </a:r>
          <a:endParaRPr lang="en-GB" dirty="0"/>
        </a:p>
      </dgm:t>
    </dgm:pt>
    <dgm:pt modelId="{7D42D9A6-FAC9-40B6-A24B-91B206512149}" type="parTrans" cxnId="{7C6070FD-7D3E-427B-9D6C-745090C0BDC7}">
      <dgm:prSet/>
      <dgm:spPr/>
      <dgm:t>
        <a:bodyPr/>
        <a:lstStyle/>
        <a:p>
          <a:endParaRPr lang="en-GB"/>
        </a:p>
      </dgm:t>
    </dgm:pt>
    <dgm:pt modelId="{1AE0AEF2-9FDC-4BEC-AEC6-D8413DD4A91B}" type="sibTrans" cxnId="{7C6070FD-7D3E-427B-9D6C-745090C0BDC7}">
      <dgm:prSet/>
      <dgm:spPr/>
      <dgm:t>
        <a:bodyPr/>
        <a:lstStyle/>
        <a:p>
          <a:endParaRPr lang="en-GB"/>
        </a:p>
      </dgm:t>
    </dgm:pt>
    <dgm:pt modelId="{01E36118-0B7B-4942-84B5-F01697C6F101}">
      <dgm:prSet phldrT="[Text]"/>
      <dgm:spPr/>
      <dgm:t>
        <a:bodyPr/>
        <a:lstStyle/>
        <a:p>
          <a:r>
            <a:rPr lang="en-GB" dirty="0" smtClean="0"/>
            <a:t>Recruitment, selection &amp; induction</a:t>
          </a:r>
          <a:endParaRPr lang="en-GB" dirty="0"/>
        </a:p>
      </dgm:t>
    </dgm:pt>
    <dgm:pt modelId="{F2EEB525-5BBD-4C5C-BA87-C6DDE8A836CB}" type="parTrans" cxnId="{0F57CC4E-E585-42DA-AE35-F62D10A3379F}">
      <dgm:prSet/>
      <dgm:spPr/>
      <dgm:t>
        <a:bodyPr/>
        <a:lstStyle/>
        <a:p>
          <a:endParaRPr lang="en-GB"/>
        </a:p>
      </dgm:t>
    </dgm:pt>
    <dgm:pt modelId="{0D3B2645-1E91-48BF-8066-8EA991705EF5}" type="sibTrans" cxnId="{0F57CC4E-E585-42DA-AE35-F62D10A3379F}">
      <dgm:prSet/>
      <dgm:spPr/>
      <dgm:t>
        <a:bodyPr/>
        <a:lstStyle/>
        <a:p>
          <a:endParaRPr lang="en-GB"/>
        </a:p>
      </dgm:t>
    </dgm:pt>
    <dgm:pt modelId="{196DDEB4-D75E-43D8-97CD-A9517BE2F7B3}">
      <dgm:prSet phldrT="[Text]"/>
      <dgm:spPr/>
      <dgm:t>
        <a:bodyPr/>
        <a:lstStyle/>
        <a:p>
          <a:r>
            <a:rPr lang="en-GB" dirty="0" smtClean="0"/>
            <a:t>2. RECRUIT</a:t>
          </a:r>
          <a:endParaRPr lang="en-GB" dirty="0"/>
        </a:p>
      </dgm:t>
    </dgm:pt>
    <dgm:pt modelId="{01D638BA-57A9-414B-8E7A-2A2F1DCD0DD0}" type="parTrans" cxnId="{E082B4CF-D00C-4FC3-8626-BFB059A1D4A8}">
      <dgm:prSet/>
      <dgm:spPr/>
      <dgm:t>
        <a:bodyPr/>
        <a:lstStyle/>
        <a:p>
          <a:endParaRPr lang="en-GB"/>
        </a:p>
      </dgm:t>
    </dgm:pt>
    <dgm:pt modelId="{C6BDC63D-54E0-45D7-B1FE-015DF6FB3D28}" type="sibTrans" cxnId="{E082B4CF-D00C-4FC3-8626-BFB059A1D4A8}">
      <dgm:prSet/>
      <dgm:spPr/>
      <dgm:t>
        <a:bodyPr/>
        <a:lstStyle/>
        <a:p>
          <a:endParaRPr lang="en-GB"/>
        </a:p>
      </dgm:t>
    </dgm:pt>
    <dgm:pt modelId="{E02AAC2B-E181-4733-8BDF-A5535115C695}">
      <dgm:prSet phldrT="[Text]"/>
      <dgm:spPr/>
      <dgm:t>
        <a:bodyPr/>
        <a:lstStyle/>
        <a:p>
          <a:r>
            <a:rPr lang="en-GB" dirty="0" smtClean="0"/>
            <a:t>Career &amp; development plans</a:t>
          </a:r>
          <a:endParaRPr lang="en-GB" dirty="0"/>
        </a:p>
      </dgm:t>
    </dgm:pt>
    <dgm:pt modelId="{57D9ACEC-E012-4138-9EE8-A4358D3AAA8B}" type="parTrans" cxnId="{4B39D5BC-D904-4027-9D50-EFE75C52A45B}">
      <dgm:prSet/>
      <dgm:spPr/>
      <dgm:t>
        <a:bodyPr/>
        <a:lstStyle/>
        <a:p>
          <a:endParaRPr lang="en-GB"/>
        </a:p>
      </dgm:t>
    </dgm:pt>
    <dgm:pt modelId="{89A99758-FBF2-44B2-A4AC-01FC308B5B7D}" type="sibTrans" cxnId="{4B39D5BC-D904-4027-9D50-EFE75C52A45B}">
      <dgm:prSet/>
      <dgm:spPr/>
      <dgm:t>
        <a:bodyPr/>
        <a:lstStyle/>
        <a:p>
          <a:endParaRPr lang="en-GB"/>
        </a:p>
      </dgm:t>
    </dgm:pt>
    <dgm:pt modelId="{123E22A6-1505-4C22-8F89-233CC6A8FA7C}">
      <dgm:prSet phldrT="[Text]"/>
      <dgm:spPr/>
      <dgm:t>
        <a:bodyPr/>
        <a:lstStyle/>
        <a:p>
          <a:r>
            <a:rPr lang="en-GB" dirty="0" smtClean="0"/>
            <a:t>3.DEVELOP</a:t>
          </a:r>
          <a:endParaRPr lang="en-GB" dirty="0"/>
        </a:p>
      </dgm:t>
    </dgm:pt>
    <dgm:pt modelId="{86E5B996-4C85-4F07-A7E6-B5AF5DB93502}" type="parTrans" cxnId="{3EBFF1EB-A18A-42DE-A821-6FC4321347AC}">
      <dgm:prSet/>
      <dgm:spPr/>
      <dgm:t>
        <a:bodyPr/>
        <a:lstStyle/>
        <a:p>
          <a:endParaRPr lang="en-GB"/>
        </a:p>
      </dgm:t>
    </dgm:pt>
    <dgm:pt modelId="{2FD67B92-95D6-419D-8209-A567A6F280DF}" type="sibTrans" cxnId="{3EBFF1EB-A18A-42DE-A821-6FC4321347AC}">
      <dgm:prSet/>
      <dgm:spPr/>
      <dgm:t>
        <a:bodyPr/>
        <a:lstStyle/>
        <a:p>
          <a:endParaRPr lang="en-GB"/>
        </a:p>
      </dgm:t>
    </dgm:pt>
    <dgm:pt modelId="{1F6794CC-C3CC-4E75-AF5E-FA7373FE627D}">
      <dgm:prSet phldrT="[Text]"/>
      <dgm:spPr/>
      <dgm:t>
        <a:bodyPr/>
        <a:lstStyle/>
        <a:p>
          <a:r>
            <a:rPr lang="en-GB" dirty="0" smtClean="0"/>
            <a:t>Engagement; performance management; rewards</a:t>
          </a:r>
          <a:endParaRPr lang="en-GB" dirty="0"/>
        </a:p>
      </dgm:t>
    </dgm:pt>
    <dgm:pt modelId="{FBDC825B-6B1E-4A4E-9A94-230A77E320BB}" type="parTrans" cxnId="{D6EB4349-A69D-43E1-A893-B20FEEB5F261}">
      <dgm:prSet/>
      <dgm:spPr/>
      <dgm:t>
        <a:bodyPr/>
        <a:lstStyle/>
        <a:p>
          <a:endParaRPr lang="en-GB"/>
        </a:p>
      </dgm:t>
    </dgm:pt>
    <dgm:pt modelId="{BFCA362A-A85C-4DDB-9B96-28E139FCB58B}" type="sibTrans" cxnId="{D6EB4349-A69D-43E1-A893-B20FEEB5F261}">
      <dgm:prSet/>
      <dgm:spPr/>
      <dgm:t>
        <a:bodyPr/>
        <a:lstStyle/>
        <a:p>
          <a:endParaRPr lang="en-GB"/>
        </a:p>
      </dgm:t>
    </dgm:pt>
    <dgm:pt modelId="{B2465B29-832E-4DC0-9210-A7213CBCBA70}">
      <dgm:prSet phldrT="[Text]"/>
      <dgm:spPr/>
      <dgm:t>
        <a:bodyPr/>
        <a:lstStyle/>
        <a:p>
          <a:r>
            <a:rPr lang="en-GB" dirty="0" smtClean="0"/>
            <a:t>4. RETAIN</a:t>
          </a:r>
          <a:endParaRPr lang="en-GB" dirty="0"/>
        </a:p>
      </dgm:t>
    </dgm:pt>
    <dgm:pt modelId="{4DF17470-383E-4805-BDF5-E8573E1AC33E}" type="parTrans" cxnId="{52FA5A04-3CD8-4D59-B9E5-0F65D7249B28}">
      <dgm:prSet/>
      <dgm:spPr/>
      <dgm:t>
        <a:bodyPr/>
        <a:lstStyle/>
        <a:p>
          <a:endParaRPr lang="en-GB"/>
        </a:p>
      </dgm:t>
    </dgm:pt>
    <dgm:pt modelId="{C6618DDE-E42C-435E-B37A-566F13A38D70}" type="sibTrans" cxnId="{52FA5A04-3CD8-4D59-B9E5-0F65D7249B28}">
      <dgm:prSet/>
      <dgm:spPr/>
      <dgm:t>
        <a:bodyPr/>
        <a:lstStyle/>
        <a:p>
          <a:endParaRPr lang="en-GB"/>
        </a:p>
      </dgm:t>
    </dgm:pt>
    <dgm:pt modelId="{7FCE02C3-38A3-46C7-8A26-58B56EA0369C}" type="pres">
      <dgm:prSet presAssocID="{0486E615-00F6-469B-9EC0-418E7F781A36}" presName="cycleMatrixDiagram" presStyleCnt="0">
        <dgm:presLayoutVars>
          <dgm:chMax val="1"/>
          <dgm:dir/>
          <dgm:animLvl val="lvl"/>
          <dgm:resizeHandles val="exact"/>
        </dgm:presLayoutVars>
      </dgm:prSet>
      <dgm:spPr/>
      <dgm:t>
        <a:bodyPr/>
        <a:lstStyle/>
        <a:p>
          <a:endParaRPr lang="en-GB"/>
        </a:p>
      </dgm:t>
    </dgm:pt>
    <dgm:pt modelId="{870B25E7-3CD1-4B40-A60C-250B8A01532D}" type="pres">
      <dgm:prSet presAssocID="{0486E615-00F6-469B-9EC0-418E7F781A36}" presName="children" presStyleCnt="0"/>
      <dgm:spPr/>
    </dgm:pt>
    <dgm:pt modelId="{6DA1CDCC-1EC8-4C7B-9ADF-9405925F5D8B}" type="pres">
      <dgm:prSet presAssocID="{0486E615-00F6-469B-9EC0-418E7F781A36}" presName="child1group" presStyleCnt="0"/>
      <dgm:spPr/>
    </dgm:pt>
    <dgm:pt modelId="{90B19376-EEEC-40FB-A93B-CA338EB781E0}" type="pres">
      <dgm:prSet presAssocID="{0486E615-00F6-469B-9EC0-418E7F781A36}" presName="child1" presStyleLbl="bgAcc1" presStyleIdx="0" presStyleCnt="4"/>
      <dgm:spPr/>
      <dgm:t>
        <a:bodyPr/>
        <a:lstStyle/>
        <a:p>
          <a:endParaRPr lang="en-GB"/>
        </a:p>
      </dgm:t>
    </dgm:pt>
    <dgm:pt modelId="{E675BAEF-604C-4798-9BD5-2A1316B3FF0A}" type="pres">
      <dgm:prSet presAssocID="{0486E615-00F6-469B-9EC0-418E7F781A36}" presName="child1Text" presStyleLbl="bgAcc1" presStyleIdx="0" presStyleCnt="4">
        <dgm:presLayoutVars>
          <dgm:bulletEnabled val="1"/>
        </dgm:presLayoutVars>
      </dgm:prSet>
      <dgm:spPr/>
      <dgm:t>
        <a:bodyPr/>
        <a:lstStyle/>
        <a:p>
          <a:endParaRPr lang="en-GB"/>
        </a:p>
      </dgm:t>
    </dgm:pt>
    <dgm:pt modelId="{03751A13-87BC-48E6-80AF-6F9A5C2F1FA3}" type="pres">
      <dgm:prSet presAssocID="{0486E615-00F6-469B-9EC0-418E7F781A36}" presName="child2group" presStyleCnt="0"/>
      <dgm:spPr/>
    </dgm:pt>
    <dgm:pt modelId="{1CB52455-CB43-438B-AE87-0AF59CFC4E9A}" type="pres">
      <dgm:prSet presAssocID="{0486E615-00F6-469B-9EC0-418E7F781A36}" presName="child2" presStyleLbl="bgAcc1" presStyleIdx="1" presStyleCnt="4"/>
      <dgm:spPr/>
      <dgm:t>
        <a:bodyPr/>
        <a:lstStyle/>
        <a:p>
          <a:endParaRPr lang="en-GB"/>
        </a:p>
      </dgm:t>
    </dgm:pt>
    <dgm:pt modelId="{1D0A0B30-4569-479B-BFBE-D1D4A7A322AE}" type="pres">
      <dgm:prSet presAssocID="{0486E615-00F6-469B-9EC0-418E7F781A36}" presName="child2Text" presStyleLbl="bgAcc1" presStyleIdx="1" presStyleCnt="4">
        <dgm:presLayoutVars>
          <dgm:bulletEnabled val="1"/>
        </dgm:presLayoutVars>
      </dgm:prSet>
      <dgm:spPr/>
      <dgm:t>
        <a:bodyPr/>
        <a:lstStyle/>
        <a:p>
          <a:endParaRPr lang="en-GB"/>
        </a:p>
      </dgm:t>
    </dgm:pt>
    <dgm:pt modelId="{78510F7F-7D55-40C5-86F1-7A94C36F5550}" type="pres">
      <dgm:prSet presAssocID="{0486E615-00F6-469B-9EC0-418E7F781A36}" presName="child3group" presStyleCnt="0"/>
      <dgm:spPr/>
    </dgm:pt>
    <dgm:pt modelId="{5B549DE6-53EA-4B17-BBB0-BC0EB6F4D08F}" type="pres">
      <dgm:prSet presAssocID="{0486E615-00F6-469B-9EC0-418E7F781A36}" presName="child3" presStyleLbl="bgAcc1" presStyleIdx="2" presStyleCnt="4"/>
      <dgm:spPr/>
      <dgm:t>
        <a:bodyPr/>
        <a:lstStyle/>
        <a:p>
          <a:endParaRPr lang="en-GB"/>
        </a:p>
      </dgm:t>
    </dgm:pt>
    <dgm:pt modelId="{30B878F0-9694-4252-97F1-0FBE95F29DD1}" type="pres">
      <dgm:prSet presAssocID="{0486E615-00F6-469B-9EC0-418E7F781A36}" presName="child3Text" presStyleLbl="bgAcc1" presStyleIdx="2" presStyleCnt="4">
        <dgm:presLayoutVars>
          <dgm:bulletEnabled val="1"/>
        </dgm:presLayoutVars>
      </dgm:prSet>
      <dgm:spPr/>
      <dgm:t>
        <a:bodyPr/>
        <a:lstStyle/>
        <a:p>
          <a:endParaRPr lang="en-GB"/>
        </a:p>
      </dgm:t>
    </dgm:pt>
    <dgm:pt modelId="{F1DCE66B-0639-423A-9BAA-A9F56BAEEB3D}" type="pres">
      <dgm:prSet presAssocID="{0486E615-00F6-469B-9EC0-418E7F781A36}" presName="child4group" presStyleCnt="0"/>
      <dgm:spPr/>
    </dgm:pt>
    <dgm:pt modelId="{D67BCED8-7EE2-4B72-AF76-6A92B0BC0587}" type="pres">
      <dgm:prSet presAssocID="{0486E615-00F6-469B-9EC0-418E7F781A36}" presName="child4" presStyleLbl="bgAcc1" presStyleIdx="3" presStyleCnt="4"/>
      <dgm:spPr/>
      <dgm:t>
        <a:bodyPr/>
        <a:lstStyle/>
        <a:p>
          <a:endParaRPr lang="en-GB"/>
        </a:p>
      </dgm:t>
    </dgm:pt>
    <dgm:pt modelId="{79E207C9-884D-4234-8634-DB5BB44CF2EA}" type="pres">
      <dgm:prSet presAssocID="{0486E615-00F6-469B-9EC0-418E7F781A36}" presName="child4Text" presStyleLbl="bgAcc1" presStyleIdx="3" presStyleCnt="4">
        <dgm:presLayoutVars>
          <dgm:bulletEnabled val="1"/>
        </dgm:presLayoutVars>
      </dgm:prSet>
      <dgm:spPr/>
      <dgm:t>
        <a:bodyPr/>
        <a:lstStyle/>
        <a:p>
          <a:endParaRPr lang="en-GB"/>
        </a:p>
      </dgm:t>
    </dgm:pt>
    <dgm:pt modelId="{11A61BD9-70C5-4B40-A3EC-44B2E076760E}" type="pres">
      <dgm:prSet presAssocID="{0486E615-00F6-469B-9EC0-418E7F781A36}" presName="childPlaceholder" presStyleCnt="0"/>
      <dgm:spPr/>
    </dgm:pt>
    <dgm:pt modelId="{80251989-F76F-4E39-950C-A207D50E4DB5}" type="pres">
      <dgm:prSet presAssocID="{0486E615-00F6-469B-9EC0-418E7F781A36}" presName="circle" presStyleCnt="0"/>
      <dgm:spPr/>
    </dgm:pt>
    <dgm:pt modelId="{B0D9CB9C-CB66-44FA-8EAA-4FBEA02445EE}" type="pres">
      <dgm:prSet presAssocID="{0486E615-00F6-469B-9EC0-418E7F781A36}" presName="quadrant1" presStyleLbl="node1" presStyleIdx="0" presStyleCnt="4">
        <dgm:presLayoutVars>
          <dgm:chMax val="1"/>
          <dgm:bulletEnabled val="1"/>
        </dgm:presLayoutVars>
      </dgm:prSet>
      <dgm:spPr/>
      <dgm:t>
        <a:bodyPr/>
        <a:lstStyle/>
        <a:p>
          <a:endParaRPr lang="en-GB"/>
        </a:p>
      </dgm:t>
    </dgm:pt>
    <dgm:pt modelId="{187BE4DD-CE0D-4A7B-962F-5995A23F06B1}" type="pres">
      <dgm:prSet presAssocID="{0486E615-00F6-469B-9EC0-418E7F781A36}" presName="quadrant2" presStyleLbl="node1" presStyleIdx="1" presStyleCnt="4">
        <dgm:presLayoutVars>
          <dgm:chMax val="1"/>
          <dgm:bulletEnabled val="1"/>
        </dgm:presLayoutVars>
      </dgm:prSet>
      <dgm:spPr/>
      <dgm:t>
        <a:bodyPr/>
        <a:lstStyle/>
        <a:p>
          <a:endParaRPr lang="en-GB"/>
        </a:p>
      </dgm:t>
    </dgm:pt>
    <dgm:pt modelId="{116B5E71-BE09-4481-8683-AD3620162AC7}" type="pres">
      <dgm:prSet presAssocID="{0486E615-00F6-469B-9EC0-418E7F781A36}" presName="quadrant3" presStyleLbl="node1" presStyleIdx="2" presStyleCnt="4">
        <dgm:presLayoutVars>
          <dgm:chMax val="1"/>
          <dgm:bulletEnabled val="1"/>
        </dgm:presLayoutVars>
      </dgm:prSet>
      <dgm:spPr/>
      <dgm:t>
        <a:bodyPr/>
        <a:lstStyle/>
        <a:p>
          <a:endParaRPr lang="en-GB"/>
        </a:p>
      </dgm:t>
    </dgm:pt>
    <dgm:pt modelId="{F352909D-8D6A-4198-B388-E2C89F10B8E9}" type="pres">
      <dgm:prSet presAssocID="{0486E615-00F6-469B-9EC0-418E7F781A36}" presName="quadrant4" presStyleLbl="node1" presStyleIdx="3" presStyleCnt="4">
        <dgm:presLayoutVars>
          <dgm:chMax val="1"/>
          <dgm:bulletEnabled val="1"/>
        </dgm:presLayoutVars>
      </dgm:prSet>
      <dgm:spPr/>
      <dgm:t>
        <a:bodyPr/>
        <a:lstStyle/>
        <a:p>
          <a:endParaRPr lang="en-GB"/>
        </a:p>
      </dgm:t>
    </dgm:pt>
    <dgm:pt modelId="{7B2FEFE8-C0D6-4CAF-A050-71EE67AB04A2}" type="pres">
      <dgm:prSet presAssocID="{0486E615-00F6-469B-9EC0-418E7F781A36}" presName="quadrantPlaceholder" presStyleCnt="0"/>
      <dgm:spPr/>
    </dgm:pt>
    <dgm:pt modelId="{1E9F14F7-9A0D-4087-B9E7-BE456030B77F}" type="pres">
      <dgm:prSet presAssocID="{0486E615-00F6-469B-9EC0-418E7F781A36}" presName="center1" presStyleLbl="fgShp" presStyleIdx="0" presStyleCnt="2"/>
      <dgm:spPr/>
    </dgm:pt>
    <dgm:pt modelId="{94C75031-AAE5-4518-9FB0-5B6F438EE217}" type="pres">
      <dgm:prSet presAssocID="{0486E615-00F6-469B-9EC0-418E7F781A36}" presName="center2" presStyleLbl="fgShp" presStyleIdx="1" presStyleCnt="2"/>
      <dgm:spPr/>
    </dgm:pt>
  </dgm:ptLst>
  <dgm:cxnLst>
    <dgm:cxn modelId="{063E4D2E-C06E-4168-839F-A2907BE61D4A}" type="presOf" srcId="{196DDEB4-D75E-43D8-97CD-A9517BE2F7B3}" destId="{1D0A0B30-4569-479B-BFBE-D1D4A7A322AE}" srcOrd="1" destOrd="0" presId="urn:microsoft.com/office/officeart/2005/8/layout/cycle4"/>
    <dgm:cxn modelId="{9CA5C582-D27E-49C0-8068-471114CD1F17}" type="presOf" srcId="{B2465B29-832E-4DC0-9210-A7213CBCBA70}" destId="{79E207C9-884D-4234-8634-DB5BB44CF2EA}" srcOrd="1" destOrd="0" presId="urn:microsoft.com/office/officeart/2005/8/layout/cycle4"/>
    <dgm:cxn modelId="{3A09667E-343E-4823-AE19-9217B9C21766}" type="presOf" srcId="{196DDEB4-D75E-43D8-97CD-A9517BE2F7B3}" destId="{1CB52455-CB43-438B-AE87-0AF59CFC4E9A}" srcOrd="0" destOrd="0" presId="urn:microsoft.com/office/officeart/2005/8/layout/cycle4"/>
    <dgm:cxn modelId="{24090FCF-849B-407B-A2FD-FE040C078390}" type="presOf" srcId="{123E22A6-1505-4C22-8F89-233CC6A8FA7C}" destId="{30B878F0-9694-4252-97F1-0FBE95F29DD1}" srcOrd="1" destOrd="0" presId="urn:microsoft.com/office/officeart/2005/8/layout/cycle4"/>
    <dgm:cxn modelId="{5C3FB786-F79D-4962-A91F-B0CBB4E450CC}" type="presOf" srcId="{1F6794CC-C3CC-4E75-AF5E-FA7373FE627D}" destId="{F352909D-8D6A-4198-B388-E2C89F10B8E9}" srcOrd="0" destOrd="0" presId="urn:microsoft.com/office/officeart/2005/8/layout/cycle4"/>
    <dgm:cxn modelId="{EE73C050-12BC-449E-9468-0C7D8BDE180C}" srcId="{0486E615-00F6-469B-9EC0-418E7F781A36}" destId="{C4641379-BD51-4950-A97B-3EB28855801E}" srcOrd="0" destOrd="0" parTransId="{48E5A533-751E-4E8B-A2D9-10F071D98307}" sibTransId="{920A7417-592E-42D1-9BF3-B7EA457DF0DF}"/>
    <dgm:cxn modelId="{3EBFF1EB-A18A-42DE-A821-6FC4321347AC}" srcId="{E02AAC2B-E181-4733-8BDF-A5535115C695}" destId="{123E22A6-1505-4C22-8F89-233CC6A8FA7C}" srcOrd="0" destOrd="0" parTransId="{86E5B996-4C85-4F07-A7E6-B5AF5DB93502}" sibTransId="{2FD67B92-95D6-419D-8209-A567A6F280DF}"/>
    <dgm:cxn modelId="{F3FB95E5-C6CD-4506-95D1-4AF56D05D7D1}" type="presOf" srcId="{E02AAC2B-E181-4733-8BDF-A5535115C695}" destId="{116B5E71-BE09-4481-8683-AD3620162AC7}" srcOrd="0" destOrd="0" presId="urn:microsoft.com/office/officeart/2005/8/layout/cycle4"/>
    <dgm:cxn modelId="{7C6070FD-7D3E-427B-9D6C-745090C0BDC7}" srcId="{C4641379-BD51-4950-A97B-3EB28855801E}" destId="{E2C9B3CF-D463-43B0-8E09-CD8C02E820E8}" srcOrd="0" destOrd="0" parTransId="{7D42D9A6-FAC9-40B6-A24B-91B206512149}" sibTransId="{1AE0AEF2-9FDC-4BEC-AEC6-D8413DD4A91B}"/>
    <dgm:cxn modelId="{798D8588-C490-409A-9865-12CFAD5F32C4}" type="presOf" srcId="{0486E615-00F6-469B-9EC0-418E7F781A36}" destId="{7FCE02C3-38A3-46C7-8A26-58B56EA0369C}" srcOrd="0" destOrd="0" presId="urn:microsoft.com/office/officeart/2005/8/layout/cycle4"/>
    <dgm:cxn modelId="{4B0EDC96-FFD3-4713-83ED-60FC84DF6048}" type="presOf" srcId="{123E22A6-1505-4C22-8F89-233CC6A8FA7C}" destId="{5B549DE6-53EA-4B17-BBB0-BC0EB6F4D08F}" srcOrd="0" destOrd="0" presId="urn:microsoft.com/office/officeart/2005/8/layout/cycle4"/>
    <dgm:cxn modelId="{D6EB4349-A69D-43E1-A893-B20FEEB5F261}" srcId="{0486E615-00F6-469B-9EC0-418E7F781A36}" destId="{1F6794CC-C3CC-4E75-AF5E-FA7373FE627D}" srcOrd="3" destOrd="0" parTransId="{FBDC825B-6B1E-4A4E-9A94-230A77E320BB}" sibTransId="{BFCA362A-A85C-4DDB-9B96-28E139FCB58B}"/>
    <dgm:cxn modelId="{0F57CC4E-E585-42DA-AE35-F62D10A3379F}" srcId="{0486E615-00F6-469B-9EC0-418E7F781A36}" destId="{01E36118-0B7B-4942-84B5-F01697C6F101}" srcOrd="1" destOrd="0" parTransId="{F2EEB525-5BBD-4C5C-BA87-C6DDE8A836CB}" sibTransId="{0D3B2645-1E91-48BF-8066-8EA991705EF5}"/>
    <dgm:cxn modelId="{C0D648CE-7C88-4E1F-A589-922F8AD19097}" type="presOf" srcId="{E2C9B3CF-D463-43B0-8E09-CD8C02E820E8}" destId="{E675BAEF-604C-4798-9BD5-2A1316B3FF0A}" srcOrd="1" destOrd="0" presId="urn:microsoft.com/office/officeart/2005/8/layout/cycle4"/>
    <dgm:cxn modelId="{58E76912-2BE2-4E0C-BA65-AE3FC130EEF7}" type="presOf" srcId="{01E36118-0B7B-4942-84B5-F01697C6F101}" destId="{187BE4DD-CE0D-4A7B-962F-5995A23F06B1}" srcOrd="0" destOrd="0" presId="urn:microsoft.com/office/officeart/2005/8/layout/cycle4"/>
    <dgm:cxn modelId="{BEE0BF05-9B68-47B5-97B1-F4D201DDBFDE}" type="presOf" srcId="{E2C9B3CF-D463-43B0-8E09-CD8C02E820E8}" destId="{90B19376-EEEC-40FB-A93B-CA338EB781E0}" srcOrd="0" destOrd="0" presId="urn:microsoft.com/office/officeart/2005/8/layout/cycle4"/>
    <dgm:cxn modelId="{D3FE55E6-8496-4F06-BFA8-25077FD6E812}" type="presOf" srcId="{C4641379-BD51-4950-A97B-3EB28855801E}" destId="{B0D9CB9C-CB66-44FA-8EAA-4FBEA02445EE}" srcOrd="0" destOrd="0" presId="urn:microsoft.com/office/officeart/2005/8/layout/cycle4"/>
    <dgm:cxn modelId="{4B39D5BC-D904-4027-9D50-EFE75C52A45B}" srcId="{0486E615-00F6-469B-9EC0-418E7F781A36}" destId="{E02AAC2B-E181-4733-8BDF-A5535115C695}" srcOrd="2" destOrd="0" parTransId="{57D9ACEC-E012-4138-9EE8-A4358D3AAA8B}" sibTransId="{89A99758-FBF2-44B2-A4AC-01FC308B5B7D}"/>
    <dgm:cxn modelId="{E082B4CF-D00C-4FC3-8626-BFB059A1D4A8}" srcId="{01E36118-0B7B-4942-84B5-F01697C6F101}" destId="{196DDEB4-D75E-43D8-97CD-A9517BE2F7B3}" srcOrd="0" destOrd="0" parTransId="{01D638BA-57A9-414B-8E7A-2A2F1DCD0DD0}" sibTransId="{C6BDC63D-54E0-45D7-B1FE-015DF6FB3D28}"/>
    <dgm:cxn modelId="{52FA5A04-3CD8-4D59-B9E5-0F65D7249B28}" srcId="{1F6794CC-C3CC-4E75-AF5E-FA7373FE627D}" destId="{B2465B29-832E-4DC0-9210-A7213CBCBA70}" srcOrd="0" destOrd="0" parTransId="{4DF17470-383E-4805-BDF5-E8573E1AC33E}" sibTransId="{C6618DDE-E42C-435E-B37A-566F13A38D70}"/>
    <dgm:cxn modelId="{598C3D63-B057-46E9-80BC-D564A3C0F025}" type="presOf" srcId="{B2465B29-832E-4DC0-9210-A7213CBCBA70}" destId="{D67BCED8-7EE2-4B72-AF76-6A92B0BC0587}" srcOrd="0" destOrd="0" presId="urn:microsoft.com/office/officeart/2005/8/layout/cycle4"/>
    <dgm:cxn modelId="{5AD59568-88EF-4114-B1C3-7B4FAF4110D2}" type="presParOf" srcId="{7FCE02C3-38A3-46C7-8A26-58B56EA0369C}" destId="{870B25E7-3CD1-4B40-A60C-250B8A01532D}" srcOrd="0" destOrd="0" presId="urn:microsoft.com/office/officeart/2005/8/layout/cycle4"/>
    <dgm:cxn modelId="{82282BB5-21AD-47CC-868E-CA6C42FEB5B2}" type="presParOf" srcId="{870B25E7-3CD1-4B40-A60C-250B8A01532D}" destId="{6DA1CDCC-1EC8-4C7B-9ADF-9405925F5D8B}" srcOrd="0" destOrd="0" presId="urn:microsoft.com/office/officeart/2005/8/layout/cycle4"/>
    <dgm:cxn modelId="{E346FC3F-637D-4788-8F24-15BFFEF3C71F}" type="presParOf" srcId="{6DA1CDCC-1EC8-4C7B-9ADF-9405925F5D8B}" destId="{90B19376-EEEC-40FB-A93B-CA338EB781E0}" srcOrd="0" destOrd="0" presId="urn:microsoft.com/office/officeart/2005/8/layout/cycle4"/>
    <dgm:cxn modelId="{BE4DDFA6-26D6-4C86-B0C2-0F2DBA049478}" type="presParOf" srcId="{6DA1CDCC-1EC8-4C7B-9ADF-9405925F5D8B}" destId="{E675BAEF-604C-4798-9BD5-2A1316B3FF0A}" srcOrd="1" destOrd="0" presId="urn:microsoft.com/office/officeart/2005/8/layout/cycle4"/>
    <dgm:cxn modelId="{6EE6221B-4073-47F0-BE25-A99F3DA1ECC8}" type="presParOf" srcId="{870B25E7-3CD1-4B40-A60C-250B8A01532D}" destId="{03751A13-87BC-48E6-80AF-6F9A5C2F1FA3}" srcOrd="1" destOrd="0" presId="urn:microsoft.com/office/officeart/2005/8/layout/cycle4"/>
    <dgm:cxn modelId="{DD0D24BD-0F7B-4824-80F9-F74AF24084A8}" type="presParOf" srcId="{03751A13-87BC-48E6-80AF-6F9A5C2F1FA3}" destId="{1CB52455-CB43-438B-AE87-0AF59CFC4E9A}" srcOrd="0" destOrd="0" presId="urn:microsoft.com/office/officeart/2005/8/layout/cycle4"/>
    <dgm:cxn modelId="{6073C3BB-E10F-41C0-87B0-55B673CBBD4A}" type="presParOf" srcId="{03751A13-87BC-48E6-80AF-6F9A5C2F1FA3}" destId="{1D0A0B30-4569-479B-BFBE-D1D4A7A322AE}" srcOrd="1" destOrd="0" presId="urn:microsoft.com/office/officeart/2005/8/layout/cycle4"/>
    <dgm:cxn modelId="{6BDAE898-46D6-4695-8967-9F6D00AEA6D9}" type="presParOf" srcId="{870B25E7-3CD1-4B40-A60C-250B8A01532D}" destId="{78510F7F-7D55-40C5-86F1-7A94C36F5550}" srcOrd="2" destOrd="0" presId="urn:microsoft.com/office/officeart/2005/8/layout/cycle4"/>
    <dgm:cxn modelId="{1EFB7645-D46D-4112-9C5C-A675F7B40E10}" type="presParOf" srcId="{78510F7F-7D55-40C5-86F1-7A94C36F5550}" destId="{5B549DE6-53EA-4B17-BBB0-BC0EB6F4D08F}" srcOrd="0" destOrd="0" presId="urn:microsoft.com/office/officeart/2005/8/layout/cycle4"/>
    <dgm:cxn modelId="{339F4F32-F613-4CCA-889A-A8ED0907E556}" type="presParOf" srcId="{78510F7F-7D55-40C5-86F1-7A94C36F5550}" destId="{30B878F0-9694-4252-97F1-0FBE95F29DD1}" srcOrd="1" destOrd="0" presId="urn:microsoft.com/office/officeart/2005/8/layout/cycle4"/>
    <dgm:cxn modelId="{AB0337A1-7199-452C-A17A-4F20D4E9F399}" type="presParOf" srcId="{870B25E7-3CD1-4B40-A60C-250B8A01532D}" destId="{F1DCE66B-0639-423A-9BAA-A9F56BAEEB3D}" srcOrd="3" destOrd="0" presId="urn:microsoft.com/office/officeart/2005/8/layout/cycle4"/>
    <dgm:cxn modelId="{F88B793A-D356-4D0B-97DF-32D309E7CC96}" type="presParOf" srcId="{F1DCE66B-0639-423A-9BAA-A9F56BAEEB3D}" destId="{D67BCED8-7EE2-4B72-AF76-6A92B0BC0587}" srcOrd="0" destOrd="0" presId="urn:microsoft.com/office/officeart/2005/8/layout/cycle4"/>
    <dgm:cxn modelId="{D827A7CC-040C-4155-85C3-E129AF8F7D88}" type="presParOf" srcId="{F1DCE66B-0639-423A-9BAA-A9F56BAEEB3D}" destId="{79E207C9-884D-4234-8634-DB5BB44CF2EA}" srcOrd="1" destOrd="0" presId="urn:microsoft.com/office/officeart/2005/8/layout/cycle4"/>
    <dgm:cxn modelId="{BF5A4B58-53BC-4B4E-ACD3-254A1BD59A7C}" type="presParOf" srcId="{870B25E7-3CD1-4B40-A60C-250B8A01532D}" destId="{11A61BD9-70C5-4B40-A3EC-44B2E076760E}" srcOrd="4" destOrd="0" presId="urn:microsoft.com/office/officeart/2005/8/layout/cycle4"/>
    <dgm:cxn modelId="{D8AD8B67-027E-48A1-93C2-6AA00064EB77}" type="presParOf" srcId="{7FCE02C3-38A3-46C7-8A26-58B56EA0369C}" destId="{80251989-F76F-4E39-950C-A207D50E4DB5}" srcOrd="1" destOrd="0" presId="urn:microsoft.com/office/officeart/2005/8/layout/cycle4"/>
    <dgm:cxn modelId="{E35979A7-6288-4ACF-BAAF-1537E883DB93}" type="presParOf" srcId="{80251989-F76F-4E39-950C-A207D50E4DB5}" destId="{B0D9CB9C-CB66-44FA-8EAA-4FBEA02445EE}" srcOrd="0" destOrd="0" presId="urn:microsoft.com/office/officeart/2005/8/layout/cycle4"/>
    <dgm:cxn modelId="{956C835A-D29B-4C7A-90F1-D05F1C05F345}" type="presParOf" srcId="{80251989-F76F-4E39-950C-A207D50E4DB5}" destId="{187BE4DD-CE0D-4A7B-962F-5995A23F06B1}" srcOrd="1" destOrd="0" presId="urn:microsoft.com/office/officeart/2005/8/layout/cycle4"/>
    <dgm:cxn modelId="{AFBD51FC-8B87-466E-9534-DD61E57DCF64}" type="presParOf" srcId="{80251989-F76F-4E39-950C-A207D50E4DB5}" destId="{116B5E71-BE09-4481-8683-AD3620162AC7}" srcOrd="2" destOrd="0" presId="urn:microsoft.com/office/officeart/2005/8/layout/cycle4"/>
    <dgm:cxn modelId="{3565DD96-3252-4C17-AEC8-91855565E98A}" type="presParOf" srcId="{80251989-F76F-4E39-950C-A207D50E4DB5}" destId="{F352909D-8D6A-4198-B388-E2C89F10B8E9}" srcOrd="3" destOrd="0" presId="urn:microsoft.com/office/officeart/2005/8/layout/cycle4"/>
    <dgm:cxn modelId="{E44D40EE-9D2E-4868-A07D-ACFC14D718C7}" type="presParOf" srcId="{80251989-F76F-4E39-950C-A207D50E4DB5}" destId="{7B2FEFE8-C0D6-4CAF-A050-71EE67AB04A2}" srcOrd="4" destOrd="0" presId="urn:microsoft.com/office/officeart/2005/8/layout/cycle4"/>
    <dgm:cxn modelId="{76D191B1-C4E3-481C-AA1D-FDC36013F06F}" type="presParOf" srcId="{7FCE02C3-38A3-46C7-8A26-58B56EA0369C}" destId="{1E9F14F7-9A0D-4087-B9E7-BE456030B77F}" srcOrd="2" destOrd="0" presId="urn:microsoft.com/office/officeart/2005/8/layout/cycle4"/>
    <dgm:cxn modelId="{18C7A576-A34E-4838-9F94-BB237BF0F2FD}" type="presParOf" srcId="{7FCE02C3-38A3-46C7-8A26-58B56EA0369C}" destId="{94C75031-AAE5-4518-9FB0-5B6F438EE217}"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6A6213-1D5B-4A00-9D48-741B48B1053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GB"/>
        </a:p>
      </dgm:t>
    </dgm:pt>
    <dgm:pt modelId="{34D8F2F2-931C-4A2A-BC2D-98E1D16FF0DE}">
      <dgm:prSet custT="1"/>
      <dgm:spPr/>
      <dgm:t>
        <a:bodyPr/>
        <a:lstStyle/>
        <a:p>
          <a:pPr algn="ctr" rtl="0"/>
          <a:r>
            <a:rPr lang="en-GB" sz="2800" b="1" dirty="0" smtClean="0"/>
            <a:t>Objective</a:t>
          </a:r>
          <a:endParaRPr lang="en-GB" sz="2800" dirty="0"/>
        </a:p>
      </dgm:t>
    </dgm:pt>
    <dgm:pt modelId="{B03C6FE1-3137-4646-82C0-BEDA5B6D9185}" type="parTrans" cxnId="{F92FC923-FDF7-4AA5-8D0B-34C9DDE08FB0}">
      <dgm:prSet/>
      <dgm:spPr/>
      <dgm:t>
        <a:bodyPr/>
        <a:lstStyle/>
        <a:p>
          <a:endParaRPr lang="en-GB"/>
        </a:p>
      </dgm:t>
    </dgm:pt>
    <dgm:pt modelId="{52769800-03E0-4376-9B68-39A1AE50D055}" type="sibTrans" cxnId="{F92FC923-FDF7-4AA5-8D0B-34C9DDE08FB0}">
      <dgm:prSet/>
      <dgm:spPr/>
      <dgm:t>
        <a:bodyPr/>
        <a:lstStyle/>
        <a:p>
          <a:endParaRPr lang="en-GB"/>
        </a:p>
      </dgm:t>
    </dgm:pt>
    <dgm:pt modelId="{BCFEA5CF-78C0-4A2E-8127-9822AFE9F733}" type="pres">
      <dgm:prSet presAssocID="{E96A6213-1D5B-4A00-9D48-741B48B10533}" presName="linear" presStyleCnt="0">
        <dgm:presLayoutVars>
          <dgm:animLvl val="lvl"/>
          <dgm:resizeHandles val="exact"/>
        </dgm:presLayoutVars>
      </dgm:prSet>
      <dgm:spPr/>
      <dgm:t>
        <a:bodyPr/>
        <a:lstStyle/>
        <a:p>
          <a:endParaRPr lang="en-GB"/>
        </a:p>
      </dgm:t>
    </dgm:pt>
    <dgm:pt modelId="{76FFE07B-860C-425A-9C92-3981D6245615}" type="pres">
      <dgm:prSet presAssocID="{34D8F2F2-931C-4A2A-BC2D-98E1D16FF0DE}" presName="parentText" presStyleLbl="node1" presStyleIdx="0" presStyleCnt="1">
        <dgm:presLayoutVars>
          <dgm:chMax val="0"/>
          <dgm:bulletEnabled val="1"/>
        </dgm:presLayoutVars>
      </dgm:prSet>
      <dgm:spPr/>
      <dgm:t>
        <a:bodyPr/>
        <a:lstStyle/>
        <a:p>
          <a:endParaRPr lang="en-GB"/>
        </a:p>
      </dgm:t>
    </dgm:pt>
  </dgm:ptLst>
  <dgm:cxnLst>
    <dgm:cxn modelId="{A7CE7240-BA6E-4F84-9D7E-5A71CAF5D926}" type="presOf" srcId="{E96A6213-1D5B-4A00-9D48-741B48B10533}" destId="{BCFEA5CF-78C0-4A2E-8127-9822AFE9F733}" srcOrd="0" destOrd="0" presId="urn:microsoft.com/office/officeart/2005/8/layout/vList2"/>
    <dgm:cxn modelId="{34072FCE-1BFC-418D-A7C9-815C3E8DA0F5}" type="presOf" srcId="{34D8F2F2-931C-4A2A-BC2D-98E1D16FF0DE}" destId="{76FFE07B-860C-425A-9C92-3981D6245615}" srcOrd="0" destOrd="0" presId="urn:microsoft.com/office/officeart/2005/8/layout/vList2"/>
    <dgm:cxn modelId="{F92FC923-FDF7-4AA5-8D0B-34C9DDE08FB0}" srcId="{E96A6213-1D5B-4A00-9D48-741B48B10533}" destId="{34D8F2F2-931C-4A2A-BC2D-98E1D16FF0DE}" srcOrd="0" destOrd="0" parTransId="{B03C6FE1-3137-4646-82C0-BEDA5B6D9185}" sibTransId="{52769800-03E0-4376-9B68-39A1AE50D055}"/>
    <dgm:cxn modelId="{AA2387A1-ED30-44EA-971B-F80468EB6C5E}" type="presParOf" srcId="{BCFEA5CF-78C0-4A2E-8127-9822AFE9F733}" destId="{76FFE07B-860C-425A-9C92-3981D624561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B576F4-81BC-4853-96E1-559B6B9EBC0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GB"/>
        </a:p>
      </dgm:t>
    </dgm:pt>
    <dgm:pt modelId="{1740C62A-88D9-4869-8615-9AE7838D47DD}">
      <dgm:prSet custT="1"/>
      <dgm:spPr/>
      <dgm:t>
        <a:bodyPr/>
        <a:lstStyle/>
        <a:p>
          <a:pPr algn="ctr" rtl="0"/>
          <a:r>
            <a:rPr lang="en-GB" sz="2800" b="1" dirty="0" smtClean="0"/>
            <a:t>Subjective</a:t>
          </a:r>
          <a:endParaRPr lang="en-GB" sz="2800" dirty="0"/>
        </a:p>
      </dgm:t>
    </dgm:pt>
    <dgm:pt modelId="{CD50DC91-3D51-4638-ABE8-F80D07010F18}" type="parTrans" cxnId="{B5F32932-3443-4A70-A9FE-E60C1F49EF19}">
      <dgm:prSet/>
      <dgm:spPr/>
      <dgm:t>
        <a:bodyPr/>
        <a:lstStyle/>
        <a:p>
          <a:endParaRPr lang="en-GB"/>
        </a:p>
      </dgm:t>
    </dgm:pt>
    <dgm:pt modelId="{F07D3C9E-76BC-4F9D-84C8-98CEF0CC863A}" type="sibTrans" cxnId="{B5F32932-3443-4A70-A9FE-E60C1F49EF19}">
      <dgm:prSet/>
      <dgm:spPr/>
      <dgm:t>
        <a:bodyPr/>
        <a:lstStyle/>
        <a:p>
          <a:endParaRPr lang="en-GB"/>
        </a:p>
      </dgm:t>
    </dgm:pt>
    <dgm:pt modelId="{61163F86-46CF-492E-8C8C-856CA89D87A7}" type="pres">
      <dgm:prSet presAssocID="{A6B576F4-81BC-4853-96E1-559B6B9EBC00}" presName="linear" presStyleCnt="0">
        <dgm:presLayoutVars>
          <dgm:animLvl val="lvl"/>
          <dgm:resizeHandles val="exact"/>
        </dgm:presLayoutVars>
      </dgm:prSet>
      <dgm:spPr/>
      <dgm:t>
        <a:bodyPr/>
        <a:lstStyle/>
        <a:p>
          <a:endParaRPr lang="en-GB"/>
        </a:p>
      </dgm:t>
    </dgm:pt>
    <dgm:pt modelId="{BDEE6749-F2C4-4FD3-BE3B-B6E0E4631C17}" type="pres">
      <dgm:prSet presAssocID="{1740C62A-88D9-4869-8615-9AE7838D47DD}" presName="parentText" presStyleLbl="node1" presStyleIdx="0" presStyleCnt="1" custLinFactNeighborX="16810" custLinFactNeighborY="1295">
        <dgm:presLayoutVars>
          <dgm:chMax val="0"/>
          <dgm:bulletEnabled val="1"/>
        </dgm:presLayoutVars>
      </dgm:prSet>
      <dgm:spPr/>
      <dgm:t>
        <a:bodyPr/>
        <a:lstStyle/>
        <a:p>
          <a:endParaRPr lang="en-GB"/>
        </a:p>
      </dgm:t>
    </dgm:pt>
  </dgm:ptLst>
  <dgm:cxnLst>
    <dgm:cxn modelId="{C3241546-FBC9-4259-9451-3136002B4C7B}" type="presOf" srcId="{1740C62A-88D9-4869-8615-9AE7838D47DD}" destId="{BDEE6749-F2C4-4FD3-BE3B-B6E0E4631C17}" srcOrd="0" destOrd="0" presId="urn:microsoft.com/office/officeart/2005/8/layout/vList2"/>
    <dgm:cxn modelId="{EA75A50F-8BE1-45FF-B91F-2FEE132345B6}" type="presOf" srcId="{A6B576F4-81BC-4853-96E1-559B6B9EBC00}" destId="{61163F86-46CF-492E-8C8C-856CA89D87A7}" srcOrd="0" destOrd="0" presId="urn:microsoft.com/office/officeart/2005/8/layout/vList2"/>
    <dgm:cxn modelId="{B5F32932-3443-4A70-A9FE-E60C1F49EF19}" srcId="{A6B576F4-81BC-4853-96E1-559B6B9EBC00}" destId="{1740C62A-88D9-4869-8615-9AE7838D47DD}" srcOrd="0" destOrd="0" parTransId="{CD50DC91-3D51-4638-ABE8-F80D07010F18}" sibTransId="{F07D3C9E-76BC-4F9D-84C8-98CEF0CC863A}"/>
    <dgm:cxn modelId="{A5E422E1-1108-4C4C-80B4-AF725AE2CBF6}" type="presParOf" srcId="{61163F86-46CF-492E-8C8C-856CA89D87A7}" destId="{BDEE6749-F2C4-4FD3-BE3B-B6E0E4631C17}"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EBB7097-16C6-4491-ABF7-8A37CAAE483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0C78D5DE-AAF0-4A89-863B-BDC324321A07}">
      <dgm:prSet/>
      <dgm:spPr/>
      <dgm:t>
        <a:bodyPr/>
        <a:lstStyle/>
        <a:p>
          <a:pPr rtl="0"/>
          <a:r>
            <a:rPr lang="en-GB" smtClean="0"/>
            <a:t>ANALYSE</a:t>
          </a:r>
          <a:endParaRPr lang="en-GB"/>
        </a:p>
      </dgm:t>
    </dgm:pt>
    <dgm:pt modelId="{A0EE4425-74E9-4196-9242-CE7CAB243184}" type="parTrans" cxnId="{89065649-46C3-4A68-B172-5FC16BE811FC}">
      <dgm:prSet/>
      <dgm:spPr/>
      <dgm:t>
        <a:bodyPr/>
        <a:lstStyle/>
        <a:p>
          <a:endParaRPr lang="en-GB"/>
        </a:p>
      </dgm:t>
    </dgm:pt>
    <dgm:pt modelId="{FAFC2340-D9B1-49E8-BBAD-91D652E88519}" type="sibTrans" cxnId="{89065649-46C3-4A68-B172-5FC16BE811FC}">
      <dgm:prSet/>
      <dgm:spPr/>
      <dgm:t>
        <a:bodyPr/>
        <a:lstStyle/>
        <a:p>
          <a:endParaRPr lang="en-GB"/>
        </a:p>
      </dgm:t>
    </dgm:pt>
    <dgm:pt modelId="{46B11C9E-B1E2-4281-BC18-788F8832662D}">
      <dgm:prSet/>
      <dgm:spPr/>
      <dgm:t>
        <a:bodyPr/>
        <a:lstStyle/>
        <a:p>
          <a:pPr rtl="0"/>
          <a:r>
            <a:rPr lang="en-GB" smtClean="0"/>
            <a:t>What is the social class composition of your workforce?</a:t>
          </a:r>
          <a:endParaRPr lang="en-GB"/>
        </a:p>
      </dgm:t>
    </dgm:pt>
    <dgm:pt modelId="{801D9362-75D9-4320-9FA0-F54E440D30FA}" type="parTrans" cxnId="{50ED04F6-E163-4BF6-96C1-96FCC2924E5A}">
      <dgm:prSet/>
      <dgm:spPr/>
      <dgm:t>
        <a:bodyPr/>
        <a:lstStyle/>
        <a:p>
          <a:endParaRPr lang="en-GB"/>
        </a:p>
      </dgm:t>
    </dgm:pt>
    <dgm:pt modelId="{97F479A3-0761-4639-8729-B2505764900C}" type="sibTrans" cxnId="{50ED04F6-E163-4BF6-96C1-96FCC2924E5A}">
      <dgm:prSet/>
      <dgm:spPr/>
      <dgm:t>
        <a:bodyPr/>
        <a:lstStyle/>
        <a:p>
          <a:endParaRPr lang="en-GB"/>
        </a:p>
      </dgm:t>
    </dgm:pt>
    <dgm:pt modelId="{386570BD-B7A0-4F34-A8F9-38344E78F850}">
      <dgm:prSet/>
      <dgm:spPr/>
      <dgm:t>
        <a:bodyPr/>
        <a:lstStyle/>
        <a:p>
          <a:pPr rtl="0"/>
          <a:r>
            <a:rPr lang="en-GB" smtClean="0"/>
            <a:t>RECRUIT</a:t>
          </a:r>
          <a:endParaRPr lang="en-GB"/>
        </a:p>
      </dgm:t>
    </dgm:pt>
    <dgm:pt modelId="{066D090F-2751-4669-A4AF-40F29F21FEBF}" type="parTrans" cxnId="{700A332E-405A-4201-9BC3-C62F9DAFD654}">
      <dgm:prSet/>
      <dgm:spPr/>
      <dgm:t>
        <a:bodyPr/>
        <a:lstStyle/>
        <a:p>
          <a:endParaRPr lang="en-GB"/>
        </a:p>
      </dgm:t>
    </dgm:pt>
    <dgm:pt modelId="{8E14F25C-352C-40EE-BBE9-940D0978CCEE}" type="sibTrans" cxnId="{700A332E-405A-4201-9BC3-C62F9DAFD654}">
      <dgm:prSet/>
      <dgm:spPr/>
      <dgm:t>
        <a:bodyPr/>
        <a:lstStyle/>
        <a:p>
          <a:endParaRPr lang="en-GB"/>
        </a:p>
      </dgm:t>
    </dgm:pt>
    <dgm:pt modelId="{A71D32F8-8F51-4E9E-ACDE-9878463AA1CB}">
      <dgm:prSet/>
      <dgm:spPr/>
      <dgm:t>
        <a:bodyPr/>
        <a:lstStyle/>
        <a:p>
          <a:pPr rtl="0"/>
          <a:r>
            <a:rPr lang="en-GB" smtClean="0"/>
            <a:t>What is the influence of your employer brand in recruitment success?</a:t>
          </a:r>
          <a:endParaRPr lang="en-GB"/>
        </a:p>
      </dgm:t>
    </dgm:pt>
    <dgm:pt modelId="{739C1A10-B7E6-40B1-A281-380E13B9EE5F}" type="parTrans" cxnId="{857C4176-BFD3-4FAB-8460-F94CA8A19E2B}">
      <dgm:prSet/>
      <dgm:spPr/>
      <dgm:t>
        <a:bodyPr/>
        <a:lstStyle/>
        <a:p>
          <a:endParaRPr lang="en-GB"/>
        </a:p>
      </dgm:t>
    </dgm:pt>
    <dgm:pt modelId="{3E35C97D-A1A9-409F-A562-53158A8A3E89}" type="sibTrans" cxnId="{857C4176-BFD3-4FAB-8460-F94CA8A19E2B}">
      <dgm:prSet/>
      <dgm:spPr/>
      <dgm:t>
        <a:bodyPr/>
        <a:lstStyle/>
        <a:p>
          <a:endParaRPr lang="en-GB"/>
        </a:p>
      </dgm:t>
    </dgm:pt>
    <dgm:pt modelId="{8EFF7AA2-FB97-4B12-A1A2-C206B56D976C}">
      <dgm:prSet/>
      <dgm:spPr/>
      <dgm:t>
        <a:bodyPr/>
        <a:lstStyle/>
        <a:p>
          <a:pPr rtl="0"/>
          <a:r>
            <a:rPr lang="en-GB" dirty="0" smtClean="0"/>
            <a:t>How is unconscious bias affecting selection decisions?</a:t>
          </a:r>
          <a:endParaRPr lang="en-GB" dirty="0"/>
        </a:p>
      </dgm:t>
    </dgm:pt>
    <dgm:pt modelId="{A0EDD34F-FC34-4685-A003-1F40DB6ACC34}" type="parTrans" cxnId="{7CA7F1E8-31EC-4C95-94AA-A35F37220270}">
      <dgm:prSet/>
      <dgm:spPr/>
      <dgm:t>
        <a:bodyPr/>
        <a:lstStyle/>
        <a:p>
          <a:endParaRPr lang="en-GB"/>
        </a:p>
      </dgm:t>
    </dgm:pt>
    <dgm:pt modelId="{6EE5CFAC-549D-4E58-9DC7-BE2F11A65402}" type="sibTrans" cxnId="{7CA7F1E8-31EC-4C95-94AA-A35F37220270}">
      <dgm:prSet/>
      <dgm:spPr/>
      <dgm:t>
        <a:bodyPr/>
        <a:lstStyle/>
        <a:p>
          <a:endParaRPr lang="en-GB"/>
        </a:p>
      </dgm:t>
    </dgm:pt>
    <dgm:pt modelId="{D968E789-FCDC-465C-A19A-60373C0BC71A}">
      <dgm:prSet/>
      <dgm:spPr/>
      <dgm:t>
        <a:bodyPr/>
        <a:lstStyle/>
        <a:p>
          <a:pPr rtl="0"/>
          <a:r>
            <a:rPr lang="en-GB" dirty="0" smtClean="0"/>
            <a:t>What is the social class profile of your organisational leaders &amp; role models?</a:t>
          </a:r>
          <a:endParaRPr lang="en-GB" dirty="0"/>
        </a:p>
      </dgm:t>
    </dgm:pt>
    <dgm:pt modelId="{246700AA-E5D8-4A38-9009-F64E0DD1FE78}" type="parTrans" cxnId="{9C8255DA-B23F-4109-B559-22FCD5D40B7C}">
      <dgm:prSet/>
      <dgm:spPr/>
      <dgm:t>
        <a:bodyPr/>
        <a:lstStyle/>
        <a:p>
          <a:endParaRPr lang="en-GB"/>
        </a:p>
      </dgm:t>
    </dgm:pt>
    <dgm:pt modelId="{75CA7A83-EC7D-4BE4-9893-5E2FB2671679}" type="sibTrans" cxnId="{9C8255DA-B23F-4109-B559-22FCD5D40B7C}">
      <dgm:prSet/>
      <dgm:spPr/>
      <dgm:t>
        <a:bodyPr/>
        <a:lstStyle/>
        <a:p>
          <a:endParaRPr lang="en-GB"/>
        </a:p>
      </dgm:t>
    </dgm:pt>
    <dgm:pt modelId="{05812C90-E697-400B-B3E2-723D8A6FF948}">
      <dgm:prSet/>
      <dgm:spPr/>
      <dgm:t>
        <a:bodyPr/>
        <a:lstStyle/>
        <a:p>
          <a:pPr rtl="0"/>
          <a:r>
            <a:rPr lang="en-GB" smtClean="0"/>
            <a:t>DEVELOP</a:t>
          </a:r>
          <a:endParaRPr lang="en-GB"/>
        </a:p>
      </dgm:t>
    </dgm:pt>
    <dgm:pt modelId="{17D2ECFF-CF29-497F-BCE3-86E6D006E12F}" type="parTrans" cxnId="{04265EB6-1DCA-4315-9215-42683E52D7C3}">
      <dgm:prSet/>
      <dgm:spPr/>
      <dgm:t>
        <a:bodyPr/>
        <a:lstStyle/>
        <a:p>
          <a:endParaRPr lang="en-GB"/>
        </a:p>
      </dgm:t>
    </dgm:pt>
    <dgm:pt modelId="{8264C7B5-600D-49F5-8BB6-0AD297291A38}" type="sibTrans" cxnId="{04265EB6-1DCA-4315-9215-42683E52D7C3}">
      <dgm:prSet/>
      <dgm:spPr/>
      <dgm:t>
        <a:bodyPr/>
        <a:lstStyle/>
        <a:p>
          <a:endParaRPr lang="en-GB"/>
        </a:p>
      </dgm:t>
    </dgm:pt>
    <dgm:pt modelId="{04063741-2BC3-4B33-9203-D22E3D672550}">
      <dgm:prSet/>
      <dgm:spPr/>
      <dgm:t>
        <a:bodyPr/>
        <a:lstStyle/>
        <a:p>
          <a:pPr rtl="0"/>
          <a:r>
            <a:rPr lang="en-GB" smtClean="0"/>
            <a:t>Are your talent pipelines &amp; succession plans maximising the potential talent within your organisation?</a:t>
          </a:r>
          <a:endParaRPr lang="en-GB"/>
        </a:p>
      </dgm:t>
    </dgm:pt>
    <dgm:pt modelId="{A0E7A865-F6AC-4997-BB0B-A3D1F6A4628E}" type="parTrans" cxnId="{3B9EAE19-028B-4824-9D3E-D75DEB479F62}">
      <dgm:prSet/>
      <dgm:spPr/>
      <dgm:t>
        <a:bodyPr/>
        <a:lstStyle/>
        <a:p>
          <a:endParaRPr lang="en-GB"/>
        </a:p>
      </dgm:t>
    </dgm:pt>
    <dgm:pt modelId="{19496821-AA8F-40B9-80B1-019B4495CF14}" type="sibTrans" cxnId="{3B9EAE19-028B-4824-9D3E-D75DEB479F62}">
      <dgm:prSet/>
      <dgm:spPr/>
      <dgm:t>
        <a:bodyPr/>
        <a:lstStyle/>
        <a:p>
          <a:endParaRPr lang="en-GB"/>
        </a:p>
      </dgm:t>
    </dgm:pt>
    <dgm:pt modelId="{52273325-7F14-4BA3-BB27-6142D36BB7B5}">
      <dgm:prSet/>
      <dgm:spPr/>
      <dgm:t>
        <a:bodyPr/>
        <a:lstStyle/>
        <a:p>
          <a:pPr rtl="0"/>
          <a:r>
            <a:rPr lang="en-GB" dirty="0" smtClean="0"/>
            <a:t>How could you better support employees to make use of developmental opportunities? e.g. what training &amp; advice do you offer about networking?</a:t>
          </a:r>
          <a:endParaRPr lang="en-GB" dirty="0"/>
        </a:p>
      </dgm:t>
    </dgm:pt>
    <dgm:pt modelId="{C134A0B0-1BA7-4311-AA55-0F22A5AD64D6}" type="parTrans" cxnId="{88C7DE3A-C925-4D87-ABEB-1960C27AC1E7}">
      <dgm:prSet/>
      <dgm:spPr/>
      <dgm:t>
        <a:bodyPr/>
        <a:lstStyle/>
        <a:p>
          <a:endParaRPr lang="en-GB"/>
        </a:p>
      </dgm:t>
    </dgm:pt>
    <dgm:pt modelId="{D4ADF108-9E3C-450D-A894-C5F939FF5807}" type="sibTrans" cxnId="{88C7DE3A-C925-4D87-ABEB-1960C27AC1E7}">
      <dgm:prSet/>
      <dgm:spPr/>
      <dgm:t>
        <a:bodyPr/>
        <a:lstStyle/>
        <a:p>
          <a:endParaRPr lang="en-GB"/>
        </a:p>
      </dgm:t>
    </dgm:pt>
    <dgm:pt modelId="{82DFFDFB-6EC4-41C1-858C-0CF4FD1B54F6}">
      <dgm:prSet/>
      <dgm:spPr/>
      <dgm:t>
        <a:bodyPr/>
        <a:lstStyle/>
        <a:p>
          <a:pPr rtl="0"/>
          <a:r>
            <a:rPr lang="en-GB" smtClean="0"/>
            <a:t>How do you use mentors to support and develop your employees?</a:t>
          </a:r>
          <a:endParaRPr lang="en-GB"/>
        </a:p>
      </dgm:t>
    </dgm:pt>
    <dgm:pt modelId="{55398A30-CD05-452B-A87B-2D975DBEAC6D}" type="parTrans" cxnId="{46962D13-0028-4F34-86FA-7FADFBACB384}">
      <dgm:prSet/>
      <dgm:spPr/>
      <dgm:t>
        <a:bodyPr/>
        <a:lstStyle/>
        <a:p>
          <a:endParaRPr lang="en-GB"/>
        </a:p>
      </dgm:t>
    </dgm:pt>
    <dgm:pt modelId="{FB01077E-DC22-47AD-9D12-3D77154C51D0}" type="sibTrans" cxnId="{46962D13-0028-4F34-86FA-7FADFBACB384}">
      <dgm:prSet/>
      <dgm:spPr/>
      <dgm:t>
        <a:bodyPr/>
        <a:lstStyle/>
        <a:p>
          <a:endParaRPr lang="en-GB"/>
        </a:p>
      </dgm:t>
    </dgm:pt>
    <dgm:pt modelId="{58B53C38-53EF-478F-B7F9-2D5BE5EA40A2}">
      <dgm:prSet/>
      <dgm:spPr/>
      <dgm:t>
        <a:bodyPr/>
        <a:lstStyle/>
        <a:p>
          <a:pPr rtl="0"/>
          <a:r>
            <a:rPr lang="en-GB" smtClean="0"/>
            <a:t>RETAIN</a:t>
          </a:r>
          <a:endParaRPr lang="en-GB"/>
        </a:p>
      </dgm:t>
    </dgm:pt>
    <dgm:pt modelId="{21F30FAA-77B4-404A-AF21-0761505717E7}" type="parTrans" cxnId="{F531E963-6C04-40E8-999E-C039EEA42F2E}">
      <dgm:prSet/>
      <dgm:spPr/>
      <dgm:t>
        <a:bodyPr/>
        <a:lstStyle/>
        <a:p>
          <a:endParaRPr lang="en-GB"/>
        </a:p>
      </dgm:t>
    </dgm:pt>
    <dgm:pt modelId="{C5C78370-2C00-4DE9-80B5-E37A05889B46}" type="sibTrans" cxnId="{F531E963-6C04-40E8-999E-C039EEA42F2E}">
      <dgm:prSet/>
      <dgm:spPr/>
      <dgm:t>
        <a:bodyPr/>
        <a:lstStyle/>
        <a:p>
          <a:endParaRPr lang="en-GB"/>
        </a:p>
      </dgm:t>
    </dgm:pt>
    <dgm:pt modelId="{DBB97311-CDD9-4C61-A90E-6C7FA81A185F}">
      <dgm:prSet/>
      <dgm:spPr/>
      <dgm:t>
        <a:bodyPr/>
        <a:lstStyle/>
        <a:p>
          <a:pPr rtl="0"/>
          <a:r>
            <a:rPr lang="en-GB" smtClean="0"/>
            <a:t>Is your criteria for performance and promotion free from social class biases? </a:t>
          </a:r>
          <a:endParaRPr lang="en-GB"/>
        </a:p>
      </dgm:t>
    </dgm:pt>
    <dgm:pt modelId="{4CB8C063-2B4E-4807-B299-82EDADAE8177}" type="parTrans" cxnId="{827B247F-DB7B-4D7B-AA43-DB02AC8D9F00}">
      <dgm:prSet/>
      <dgm:spPr/>
      <dgm:t>
        <a:bodyPr/>
        <a:lstStyle/>
        <a:p>
          <a:endParaRPr lang="en-GB"/>
        </a:p>
      </dgm:t>
    </dgm:pt>
    <dgm:pt modelId="{34CC0CD9-D32C-4A53-A2CA-54C30FB8B019}" type="sibTrans" cxnId="{827B247F-DB7B-4D7B-AA43-DB02AC8D9F00}">
      <dgm:prSet/>
      <dgm:spPr/>
      <dgm:t>
        <a:bodyPr/>
        <a:lstStyle/>
        <a:p>
          <a:endParaRPr lang="en-GB"/>
        </a:p>
      </dgm:t>
    </dgm:pt>
    <dgm:pt modelId="{7CF1CC9E-8BC2-4D52-9296-21C399905E40}">
      <dgm:prSet/>
      <dgm:spPr/>
      <dgm:t>
        <a:bodyPr/>
        <a:lstStyle/>
        <a:p>
          <a:pPr rtl="0"/>
          <a:r>
            <a:rPr lang="en-GB" dirty="0" smtClean="0"/>
            <a:t>How might unconscious bias be affecting performance assessments or promotion decisions?</a:t>
          </a:r>
          <a:endParaRPr lang="en-GB" dirty="0"/>
        </a:p>
      </dgm:t>
    </dgm:pt>
    <dgm:pt modelId="{F1E46088-46B0-44B3-86D1-D0ADCB1FAAE6}" type="parTrans" cxnId="{FE9A6A37-A67A-41A1-8822-EC22C38C6BCE}">
      <dgm:prSet/>
      <dgm:spPr/>
      <dgm:t>
        <a:bodyPr/>
        <a:lstStyle/>
        <a:p>
          <a:endParaRPr lang="en-GB"/>
        </a:p>
      </dgm:t>
    </dgm:pt>
    <dgm:pt modelId="{DF1E2C4D-50CD-49FF-86AF-25F6AD3ED1D0}" type="sibTrans" cxnId="{FE9A6A37-A67A-41A1-8822-EC22C38C6BCE}">
      <dgm:prSet/>
      <dgm:spPr/>
      <dgm:t>
        <a:bodyPr/>
        <a:lstStyle/>
        <a:p>
          <a:endParaRPr lang="en-GB"/>
        </a:p>
      </dgm:t>
    </dgm:pt>
    <dgm:pt modelId="{F248454B-A611-4A3D-8DE7-CC6DCF2BF84D}">
      <dgm:prSet/>
      <dgm:spPr/>
      <dgm:t>
        <a:bodyPr/>
        <a:lstStyle/>
        <a:p>
          <a:pPr rtl="0"/>
          <a:r>
            <a:rPr lang="en-GB" dirty="0" smtClean="0"/>
            <a:t>How do your employee engagement; performance management, reward and other HR metrics relate to the social class composition of your workforce?</a:t>
          </a:r>
          <a:endParaRPr lang="en-GB" dirty="0"/>
        </a:p>
      </dgm:t>
    </dgm:pt>
    <dgm:pt modelId="{CA07166B-7CD6-4841-AA80-5AB10FD4811D}" type="parTrans" cxnId="{2EA4A354-F8B3-4392-9BA8-EE8E49A832A7}">
      <dgm:prSet/>
      <dgm:spPr/>
      <dgm:t>
        <a:bodyPr/>
        <a:lstStyle/>
        <a:p>
          <a:endParaRPr lang="en-GB"/>
        </a:p>
      </dgm:t>
    </dgm:pt>
    <dgm:pt modelId="{DC59CF06-A089-45AC-999F-21EED2E767DB}" type="sibTrans" cxnId="{2EA4A354-F8B3-4392-9BA8-EE8E49A832A7}">
      <dgm:prSet/>
      <dgm:spPr/>
      <dgm:t>
        <a:bodyPr/>
        <a:lstStyle/>
        <a:p>
          <a:endParaRPr lang="en-GB"/>
        </a:p>
      </dgm:t>
    </dgm:pt>
    <dgm:pt modelId="{952AD762-31B8-40D5-A2E8-3D798CF95254}" type="pres">
      <dgm:prSet presAssocID="{1EBB7097-16C6-4491-ABF7-8A37CAAE4833}" presName="linear" presStyleCnt="0">
        <dgm:presLayoutVars>
          <dgm:animLvl val="lvl"/>
          <dgm:resizeHandles val="exact"/>
        </dgm:presLayoutVars>
      </dgm:prSet>
      <dgm:spPr/>
      <dgm:t>
        <a:bodyPr/>
        <a:lstStyle/>
        <a:p>
          <a:endParaRPr lang="en-GB"/>
        </a:p>
      </dgm:t>
    </dgm:pt>
    <dgm:pt modelId="{9DACE5ED-6C52-4D93-AE5B-12574D0D429B}" type="pres">
      <dgm:prSet presAssocID="{0C78D5DE-AAF0-4A89-863B-BDC324321A07}" presName="parentText" presStyleLbl="node1" presStyleIdx="0" presStyleCnt="4">
        <dgm:presLayoutVars>
          <dgm:chMax val="0"/>
          <dgm:bulletEnabled val="1"/>
        </dgm:presLayoutVars>
      </dgm:prSet>
      <dgm:spPr/>
      <dgm:t>
        <a:bodyPr/>
        <a:lstStyle/>
        <a:p>
          <a:endParaRPr lang="en-GB"/>
        </a:p>
      </dgm:t>
    </dgm:pt>
    <dgm:pt modelId="{3670D52A-5934-49BF-A22A-EE89D53B7FD8}" type="pres">
      <dgm:prSet presAssocID="{0C78D5DE-AAF0-4A89-863B-BDC324321A07}" presName="childText" presStyleLbl="revTx" presStyleIdx="0" presStyleCnt="4">
        <dgm:presLayoutVars>
          <dgm:bulletEnabled val="1"/>
        </dgm:presLayoutVars>
      </dgm:prSet>
      <dgm:spPr/>
      <dgm:t>
        <a:bodyPr/>
        <a:lstStyle/>
        <a:p>
          <a:endParaRPr lang="en-GB"/>
        </a:p>
      </dgm:t>
    </dgm:pt>
    <dgm:pt modelId="{C426D6DB-7A3E-4300-AF65-5CF86BAB6D73}" type="pres">
      <dgm:prSet presAssocID="{386570BD-B7A0-4F34-A8F9-38344E78F850}" presName="parentText" presStyleLbl="node1" presStyleIdx="1" presStyleCnt="4">
        <dgm:presLayoutVars>
          <dgm:chMax val="0"/>
          <dgm:bulletEnabled val="1"/>
        </dgm:presLayoutVars>
      </dgm:prSet>
      <dgm:spPr/>
      <dgm:t>
        <a:bodyPr/>
        <a:lstStyle/>
        <a:p>
          <a:endParaRPr lang="en-GB"/>
        </a:p>
      </dgm:t>
    </dgm:pt>
    <dgm:pt modelId="{A905CF8E-51CA-45EA-BEA2-0094E5DB3C42}" type="pres">
      <dgm:prSet presAssocID="{386570BD-B7A0-4F34-A8F9-38344E78F850}" presName="childText" presStyleLbl="revTx" presStyleIdx="1" presStyleCnt="4">
        <dgm:presLayoutVars>
          <dgm:bulletEnabled val="1"/>
        </dgm:presLayoutVars>
      </dgm:prSet>
      <dgm:spPr/>
      <dgm:t>
        <a:bodyPr/>
        <a:lstStyle/>
        <a:p>
          <a:endParaRPr lang="en-GB"/>
        </a:p>
      </dgm:t>
    </dgm:pt>
    <dgm:pt modelId="{F2FB016E-67C8-4887-8F1F-0628A8A5E6D3}" type="pres">
      <dgm:prSet presAssocID="{05812C90-E697-400B-B3E2-723D8A6FF948}" presName="parentText" presStyleLbl="node1" presStyleIdx="2" presStyleCnt="4">
        <dgm:presLayoutVars>
          <dgm:chMax val="0"/>
          <dgm:bulletEnabled val="1"/>
        </dgm:presLayoutVars>
      </dgm:prSet>
      <dgm:spPr/>
      <dgm:t>
        <a:bodyPr/>
        <a:lstStyle/>
        <a:p>
          <a:endParaRPr lang="en-GB"/>
        </a:p>
      </dgm:t>
    </dgm:pt>
    <dgm:pt modelId="{FB8742BF-07BE-4EE0-8A0D-DDD1EDE30481}" type="pres">
      <dgm:prSet presAssocID="{05812C90-E697-400B-B3E2-723D8A6FF948}" presName="childText" presStyleLbl="revTx" presStyleIdx="2" presStyleCnt="4">
        <dgm:presLayoutVars>
          <dgm:bulletEnabled val="1"/>
        </dgm:presLayoutVars>
      </dgm:prSet>
      <dgm:spPr/>
      <dgm:t>
        <a:bodyPr/>
        <a:lstStyle/>
        <a:p>
          <a:endParaRPr lang="en-GB"/>
        </a:p>
      </dgm:t>
    </dgm:pt>
    <dgm:pt modelId="{355512A0-5766-48E7-9A1C-E2A8E55DC237}" type="pres">
      <dgm:prSet presAssocID="{58B53C38-53EF-478F-B7F9-2D5BE5EA40A2}" presName="parentText" presStyleLbl="node1" presStyleIdx="3" presStyleCnt="4">
        <dgm:presLayoutVars>
          <dgm:chMax val="0"/>
          <dgm:bulletEnabled val="1"/>
        </dgm:presLayoutVars>
      </dgm:prSet>
      <dgm:spPr/>
      <dgm:t>
        <a:bodyPr/>
        <a:lstStyle/>
        <a:p>
          <a:endParaRPr lang="en-GB"/>
        </a:p>
      </dgm:t>
    </dgm:pt>
    <dgm:pt modelId="{FDE24E7D-2A08-4104-A334-DEA1D26F2DC6}" type="pres">
      <dgm:prSet presAssocID="{58B53C38-53EF-478F-B7F9-2D5BE5EA40A2}" presName="childText" presStyleLbl="revTx" presStyleIdx="3" presStyleCnt="4">
        <dgm:presLayoutVars>
          <dgm:bulletEnabled val="1"/>
        </dgm:presLayoutVars>
      </dgm:prSet>
      <dgm:spPr/>
      <dgm:t>
        <a:bodyPr/>
        <a:lstStyle/>
        <a:p>
          <a:endParaRPr lang="en-GB"/>
        </a:p>
      </dgm:t>
    </dgm:pt>
  </dgm:ptLst>
  <dgm:cxnLst>
    <dgm:cxn modelId="{2EA4A354-F8B3-4392-9BA8-EE8E49A832A7}" srcId="{58B53C38-53EF-478F-B7F9-2D5BE5EA40A2}" destId="{F248454B-A611-4A3D-8DE7-CC6DCF2BF84D}" srcOrd="2" destOrd="0" parTransId="{CA07166B-7CD6-4841-AA80-5AB10FD4811D}" sibTransId="{DC59CF06-A089-45AC-999F-21EED2E767DB}"/>
    <dgm:cxn modelId="{B74CAC85-46B7-419B-82B7-5CA50E6F6109}" type="presOf" srcId="{D968E789-FCDC-465C-A19A-60373C0BC71A}" destId="{A905CF8E-51CA-45EA-BEA2-0094E5DB3C42}" srcOrd="0" destOrd="2" presId="urn:microsoft.com/office/officeart/2005/8/layout/vList2"/>
    <dgm:cxn modelId="{59B2F6EF-0060-4C0B-B36A-21F269B74D3A}" type="presOf" srcId="{A71D32F8-8F51-4E9E-ACDE-9878463AA1CB}" destId="{A905CF8E-51CA-45EA-BEA2-0094E5DB3C42}" srcOrd="0" destOrd="0" presId="urn:microsoft.com/office/officeart/2005/8/layout/vList2"/>
    <dgm:cxn modelId="{9C8255DA-B23F-4109-B559-22FCD5D40B7C}" srcId="{386570BD-B7A0-4F34-A8F9-38344E78F850}" destId="{D968E789-FCDC-465C-A19A-60373C0BC71A}" srcOrd="2" destOrd="0" parTransId="{246700AA-E5D8-4A38-9009-F64E0DD1FE78}" sibTransId="{75CA7A83-EC7D-4BE4-9893-5E2FB2671679}"/>
    <dgm:cxn modelId="{ABBC2764-7672-496B-B192-B2CA963CEADB}" type="presOf" srcId="{1EBB7097-16C6-4491-ABF7-8A37CAAE4833}" destId="{952AD762-31B8-40D5-A2E8-3D798CF95254}" srcOrd="0" destOrd="0" presId="urn:microsoft.com/office/officeart/2005/8/layout/vList2"/>
    <dgm:cxn modelId="{A6E35049-471C-4F96-AAB6-ACEAFF35FFBA}" type="presOf" srcId="{386570BD-B7A0-4F34-A8F9-38344E78F850}" destId="{C426D6DB-7A3E-4300-AF65-5CF86BAB6D73}" srcOrd="0" destOrd="0" presId="urn:microsoft.com/office/officeart/2005/8/layout/vList2"/>
    <dgm:cxn modelId="{3B9EAE19-028B-4824-9D3E-D75DEB479F62}" srcId="{05812C90-E697-400B-B3E2-723D8A6FF948}" destId="{04063741-2BC3-4B33-9203-D22E3D672550}" srcOrd="0" destOrd="0" parTransId="{A0E7A865-F6AC-4997-BB0B-A3D1F6A4628E}" sibTransId="{19496821-AA8F-40B9-80B1-019B4495CF14}"/>
    <dgm:cxn modelId="{88C7DE3A-C925-4D87-ABEB-1960C27AC1E7}" srcId="{05812C90-E697-400B-B3E2-723D8A6FF948}" destId="{52273325-7F14-4BA3-BB27-6142D36BB7B5}" srcOrd="1" destOrd="0" parTransId="{C134A0B0-1BA7-4311-AA55-0F22A5AD64D6}" sibTransId="{D4ADF108-9E3C-450D-A894-C5F939FF5807}"/>
    <dgm:cxn modelId="{CA884BF4-47E3-4689-BE96-850930B357A8}" type="presOf" srcId="{8EFF7AA2-FB97-4B12-A1A2-C206B56D976C}" destId="{A905CF8E-51CA-45EA-BEA2-0094E5DB3C42}" srcOrd="0" destOrd="1" presId="urn:microsoft.com/office/officeart/2005/8/layout/vList2"/>
    <dgm:cxn modelId="{F82104C2-6854-4C4A-9CA9-D4B636E67D0A}" type="presOf" srcId="{F248454B-A611-4A3D-8DE7-CC6DCF2BF84D}" destId="{FDE24E7D-2A08-4104-A334-DEA1D26F2DC6}" srcOrd="0" destOrd="2" presId="urn:microsoft.com/office/officeart/2005/8/layout/vList2"/>
    <dgm:cxn modelId="{46962D13-0028-4F34-86FA-7FADFBACB384}" srcId="{05812C90-E697-400B-B3E2-723D8A6FF948}" destId="{82DFFDFB-6EC4-41C1-858C-0CF4FD1B54F6}" srcOrd="2" destOrd="0" parTransId="{55398A30-CD05-452B-A87B-2D975DBEAC6D}" sibTransId="{FB01077E-DC22-47AD-9D12-3D77154C51D0}"/>
    <dgm:cxn modelId="{FE9A6A37-A67A-41A1-8822-EC22C38C6BCE}" srcId="{58B53C38-53EF-478F-B7F9-2D5BE5EA40A2}" destId="{7CF1CC9E-8BC2-4D52-9296-21C399905E40}" srcOrd="1" destOrd="0" parTransId="{F1E46088-46B0-44B3-86D1-D0ADCB1FAAE6}" sibTransId="{DF1E2C4D-50CD-49FF-86AF-25F6AD3ED1D0}"/>
    <dgm:cxn modelId="{CA89D761-4A23-4D1A-9774-1815AAF12192}" type="presOf" srcId="{05812C90-E697-400B-B3E2-723D8A6FF948}" destId="{F2FB016E-67C8-4887-8F1F-0628A8A5E6D3}" srcOrd="0" destOrd="0" presId="urn:microsoft.com/office/officeart/2005/8/layout/vList2"/>
    <dgm:cxn modelId="{B1010B22-919A-4D48-AD85-C7290C1D1B73}" type="presOf" srcId="{04063741-2BC3-4B33-9203-D22E3D672550}" destId="{FB8742BF-07BE-4EE0-8A0D-DDD1EDE30481}" srcOrd="0" destOrd="0" presId="urn:microsoft.com/office/officeart/2005/8/layout/vList2"/>
    <dgm:cxn modelId="{F531E963-6C04-40E8-999E-C039EEA42F2E}" srcId="{1EBB7097-16C6-4491-ABF7-8A37CAAE4833}" destId="{58B53C38-53EF-478F-B7F9-2D5BE5EA40A2}" srcOrd="3" destOrd="0" parTransId="{21F30FAA-77B4-404A-AF21-0761505717E7}" sibTransId="{C5C78370-2C00-4DE9-80B5-E37A05889B46}"/>
    <dgm:cxn modelId="{857C4176-BFD3-4FAB-8460-F94CA8A19E2B}" srcId="{386570BD-B7A0-4F34-A8F9-38344E78F850}" destId="{A71D32F8-8F51-4E9E-ACDE-9878463AA1CB}" srcOrd="0" destOrd="0" parTransId="{739C1A10-B7E6-40B1-A281-380E13B9EE5F}" sibTransId="{3E35C97D-A1A9-409F-A562-53158A8A3E89}"/>
    <dgm:cxn modelId="{1F2D38F5-8AEC-4D49-A710-4C763FBB5929}" type="presOf" srcId="{DBB97311-CDD9-4C61-A90E-6C7FA81A185F}" destId="{FDE24E7D-2A08-4104-A334-DEA1D26F2DC6}" srcOrd="0" destOrd="0" presId="urn:microsoft.com/office/officeart/2005/8/layout/vList2"/>
    <dgm:cxn modelId="{827B247F-DB7B-4D7B-AA43-DB02AC8D9F00}" srcId="{58B53C38-53EF-478F-B7F9-2D5BE5EA40A2}" destId="{DBB97311-CDD9-4C61-A90E-6C7FA81A185F}" srcOrd="0" destOrd="0" parTransId="{4CB8C063-2B4E-4807-B299-82EDADAE8177}" sibTransId="{34CC0CD9-D32C-4A53-A2CA-54C30FB8B019}"/>
    <dgm:cxn modelId="{1A42AA87-D12D-4CD0-9D3A-212E5AB80CDD}" type="presOf" srcId="{46B11C9E-B1E2-4281-BC18-788F8832662D}" destId="{3670D52A-5934-49BF-A22A-EE89D53B7FD8}" srcOrd="0" destOrd="0" presId="urn:microsoft.com/office/officeart/2005/8/layout/vList2"/>
    <dgm:cxn modelId="{903D6A73-DD3E-4D57-B7A4-8F067A13C07A}" type="presOf" srcId="{0C78D5DE-AAF0-4A89-863B-BDC324321A07}" destId="{9DACE5ED-6C52-4D93-AE5B-12574D0D429B}" srcOrd="0" destOrd="0" presId="urn:microsoft.com/office/officeart/2005/8/layout/vList2"/>
    <dgm:cxn modelId="{04265EB6-1DCA-4315-9215-42683E52D7C3}" srcId="{1EBB7097-16C6-4491-ABF7-8A37CAAE4833}" destId="{05812C90-E697-400B-B3E2-723D8A6FF948}" srcOrd="2" destOrd="0" parTransId="{17D2ECFF-CF29-497F-BCE3-86E6D006E12F}" sibTransId="{8264C7B5-600D-49F5-8BB6-0AD297291A38}"/>
    <dgm:cxn modelId="{7CA7F1E8-31EC-4C95-94AA-A35F37220270}" srcId="{386570BD-B7A0-4F34-A8F9-38344E78F850}" destId="{8EFF7AA2-FB97-4B12-A1A2-C206B56D976C}" srcOrd="1" destOrd="0" parTransId="{A0EDD34F-FC34-4685-A003-1F40DB6ACC34}" sibTransId="{6EE5CFAC-549D-4E58-9DC7-BE2F11A65402}"/>
    <dgm:cxn modelId="{9B847014-7D51-44C8-BDC6-09CF8F76A003}" type="presOf" srcId="{58B53C38-53EF-478F-B7F9-2D5BE5EA40A2}" destId="{355512A0-5766-48E7-9A1C-E2A8E55DC237}" srcOrd="0" destOrd="0" presId="urn:microsoft.com/office/officeart/2005/8/layout/vList2"/>
    <dgm:cxn modelId="{50ED04F6-E163-4BF6-96C1-96FCC2924E5A}" srcId="{0C78D5DE-AAF0-4A89-863B-BDC324321A07}" destId="{46B11C9E-B1E2-4281-BC18-788F8832662D}" srcOrd="0" destOrd="0" parTransId="{801D9362-75D9-4320-9FA0-F54E440D30FA}" sibTransId="{97F479A3-0761-4639-8729-B2505764900C}"/>
    <dgm:cxn modelId="{02A5EFA6-54DC-4634-82D7-961B7C20F5BA}" type="presOf" srcId="{7CF1CC9E-8BC2-4D52-9296-21C399905E40}" destId="{FDE24E7D-2A08-4104-A334-DEA1D26F2DC6}" srcOrd="0" destOrd="1" presId="urn:microsoft.com/office/officeart/2005/8/layout/vList2"/>
    <dgm:cxn modelId="{89065649-46C3-4A68-B172-5FC16BE811FC}" srcId="{1EBB7097-16C6-4491-ABF7-8A37CAAE4833}" destId="{0C78D5DE-AAF0-4A89-863B-BDC324321A07}" srcOrd="0" destOrd="0" parTransId="{A0EE4425-74E9-4196-9242-CE7CAB243184}" sibTransId="{FAFC2340-D9B1-49E8-BBAD-91D652E88519}"/>
    <dgm:cxn modelId="{7464493E-3BC6-414F-8207-9F6B9946387C}" type="presOf" srcId="{82DFFDFB-6EC4-41C1-858C-0CF4FD1B54F6}" destId="{FB8742BF-07BE-4EE0-8A0D-DDD1EDE30481}" srcOrd="0" destOrd="2" presId="urn:microsoft.com/office/officeart/2005/8/layout/vList2"/>
    <dgm:cxn modelId="{700A332E-405A-4201-9BC3-C62F9DAFD654}" srcId="{1EBB7097-16C6-4491-ABF7-8A37CAAE4833}" destId="{386570BD-B7A0-4F34-A8F9-38344E78F850}" srcOrd="1" destOrd="0" parTransId="{066D090F-2751-4669-A4AF-40F29F21FEBF}" sibTransId="{8E14F25C-352C-40EE-BBE9-940D0978CCEE}"/>
    <dgm:cxn modelId="{541718EE-5BFD-476E-AE88-7D5A3D690922}" type="presOf" srcId="{52273325-7F14-4BA3-BB27-6142D36BB7B5}" destId="{FB8742BF-07BE-4EE0-8A0D-DDD1EDE30481}" srcOrd="0" destOrd="1" presId="urn:microsoft.com/office/officeart/2005/8/layout/vList2"/>
    <dgm:cxn modelId="{4883F3EC-BC8E-423E-B6B0-047CA3581C8C}" type="presParOf" srcId="{952AD762-31B8-40D5-A2E8-3D798CF95254}" destId="{9DACE5ED-6C52-4D93-AE5B-12574D0D429B}" srcOrd="0" destOrd="0" presId="urn:microsoft.com/office/officeart/2005/8/layout/vList2"/>
    <dgm:cxn modelId="{3BDDE265-E6CC-4B9B-8EB4-330CC9AC8123}" type="presParOf" srcId="{952AD762-31B8-40D5-A2E8-3D798CF95254}" destId="{3670D52A-5934-49BF-A22A-EE89D53B7FD8}" srcOrd="1" destOrd="0" presId="urn:microsoft.com/office/officeart/2005/8/layout/vList2"/>
    <dgm:cxn modelId="{95C8D828-18E6-4424-9EE6-DDD201A86CFC}" type="presParOf" srcId="{952AD762-31B8-40D5-A2E8-3D798CF95254}" destId="{C426D6DB-7A3E-4300-AF65-5CF86BAB6D73}" srcOrd="2" destOrd="0" presId="urn:microsoft.com/office/officeart/2005/8/layout/vList2"/>
    <dgm:cxn modelId="{D66B5CD8-95AD-4CA6-A555-1B67311A43DE}" type="presParOf" srcId="{952AD762-31B8-40D5-A2E8-3D798CF95254}" destId="{A905CF8E-51CA-45EA-BEA2-0094E5DB3C42}" srcOrd="3" destOrd="0" presId="urn:microsoft.com/office/officeart/2005/8/layout/vList2"/>
    <dgm:cxn modelId="{60FE3151-C0B5-4C6D-98A3-84130149B237}" type="presParOf" srcId="{952AD762-31B8-40D5-A2E8-3D798CF95254}" destId="{F2FB016E-67C8-4887-8F1F-0628A8A5E6D3}" srcOrd="4" destOrd="0" presId="urn:microsoft.com/office/officeart/2005/8/layout/vList2"/>
    <dgm:cxn modelId="{29E6F13B-624D-42F5-BEDC-71D667CF7C56}" type="presParOf" srcId="{952AD762-31B8-40D5-A2E8-3D798CF95254}" destId="{FB8742BF-07BE-4EE0-8A0D-DDD1EDE30481}" srcOrd="5" destOrd="0" presId="urn:microsoft.com/office/officeart/2005/8/layout/vList2"/>
    <dgm:cxn modelId="{A94172F5-4877-4488-BD9E-D3BC28186C28}" type="presParOf" srcId="{952AD762-31B8-40D5-A2E8-3D798CF95254}" destId="{355512A0-5766-48E7-9A1C-E2A8E55DC237}" srcOrd="6" destOrd="0" presId="urn:microsoft.com/office/officeart/2005/8/layout/vList2"/>
    <dgm:cxn modelId="{12255E74-6C50-4CDB-82E2-0651BECBD56E}" type="presParOf" srcId="{952AD762-31B8-40D5-A2E8-3D798CF95254}" destId="{FDE24E7D-2A08-4104-A334-DEA1D26F2DC6}"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6BA86AD-1EDF-426F-8313-EE3E74FE5AE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83378D81-A1E7-4B56-B926-6436F26B2298}">
      <dgm:prSet custT="1"/>
      <dgm:spPr/>
      <dgm:t>
        <a:bodyPr/>
        <a:lstStyle/>
        <a:p>
          <a:pPr rtl="0"/>
          <a:r>
            <a:rPr lang="en-GB" sz="1800" b="1" dirty="0" smtClean="0"/>
            <a:t>Social class inequality has the following impact on organisations:</a:t>
          </a:r>
          <a:endParaRPr lang="en-GB" sz="1800" dirty="0"/>
        </a:p>
      </dgm:t>
    </dgm:pt>
    <dgm:pt modelId="{EA54AC30-4E8D-440B-9D48-383C9DFFE7BD}" type="parTrans" cxnId="{AFBBB75E-CA88-4632-9233-AEF646809185}">
      <dgm:prSet/>
      <dgm:spPr/>
      <dgm:t>
        <a:bodyPr/>
        <a:lstStyle/>
        <a:p>
          <a:endParaRPr lang="en-GB"/>
        </a:p>
      </dgm:t>
    </dgm:pt>
    <dgm:pt modelId="{6A53A385-D80F-449D-827A-167EF51FB8DC}" type="sibTrans" cxnId="{AFBBB75E-CA88-4632-9233-AEF646809185}">
      <dgm:prSet/>
      <dgm:spPr/>
      <dgm:t>
        <a:bodyPr/>
        <a:lstStyle/>
        <a:p>
          <a:endParaRPr lang="en-GB"/>
        </a:p>
      </dgm:t>
    </dgm:pt>
    <dgm:pt modelId="{E3A5FA8E-BFDB-49E7-A0DC-1AD45EC796DF}" type="pres">
      <dgm:prSet presAssocID="{B6BA86AD-1EDF-426F-8313-EE3E74FE5AEA}" presName="linear" presStyleCnt="0">
        <dgm:presLayoutVars>
          <dgm:animLvl val="lvl"/>
          <dgm:resizeHandles val="exact"/>
        </dgm:presLayoutVars>
      </dgm:prSet>
      <dgm:spPr/>
      <dgm:t>
        <a:bodyPr/>
        <a:lstStyle/>
        <a:p>
          <a:endParaRPr lang="en-GB"/>
        </a:p>
      </dgm:t>
    </dgm:pt>
    <dgm:pt modelId="{9E867C0F-02C6-4415-95E9-835D1F3CAE08}" type="pres">
      <dgm:prSet presAssocID="{83378D81-A1E7-4B56-B926-6436F26B2298}" presName="parentText" presStyleLbl="node1" presStyleIdx="0" presStyleCnt="1" custScaleY="139896">
        <dgm:presLayoutVars>
          <dgm:chMax val="0"/>
          <dgm:bulletEnabled val="1"/>
        </dgm:presLayoutVars>
      </dgm:prSet>
      <dgm:spPr/>
      <dgm:t>
        <a:bodyPr/>
        <a:lstStyle/>
        <a:p>
          <a:endParaRPr lang="en-GB"/>
        </a:p>
      </dgm:t>
    </dgm:pt>
  </dgm:ptLst>
  <dgm:cxnLst>
    <dgm:cxn modelId="{43E6CF73-E87A-41D7-BDC1-1DA9C02A9A29}" type="presOf" srcId="{83378D81-A1E7-4B56-B926-6436F26B2298}" destId="{9E867C0F-02C6-4415-95E9-835D1F3CAE08}" srcOrd="0" destOrd="0" presId="urn:microsoft.com/office/officeart/2005/8/layout/vList2"/>
    <dgm:cxn modelId="{AFBBB75E-CA88-4632-9233-AEF646809185}" srcId="{B6BA86AD-1EDF-426F-8313-EE3E74FE5AEA}" destId="{83378D81-A1E7-4B56-B926-6436F26B2298}" srcOrd="0" destOrd="0" parTransId="{EA54AC30-4E8D-440B-9D48-383C9DFFE7BD}" sibTransId="{6A53A385-D80F-449D-827A-167EF51FB8DC}"/>
    <dgm:cxn modelId="{151226D1-9CB2-4594-9DC3-47E41160355B}" type="presOf" srcId="{B6BA86AD-1EDF-426F-8313-EE3E74FE5AEA}" destId="{E3A5FA8E-BFDB-49E7-A0DC-1AD45EC796DF}" srcOrd="0" destOrd="0" presId="urn:microsoft.com/office/officeart/2005/8/layout/vList2"/>
    <dgm:cxn modelId="{D3A630C8-8004-493E-959C-0A0D292DF128}" type="presParOf" srcId="{E3A5FA8E-BFDB-49E7-A0DC-1AD45EC796DF}" destId="{9E867C0F-02C6-4415-95E9-835D1F3CAE0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351F5F2-E930-4416-8E86-718D939039E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7AA0A6C4-3486-4CE3-B321-477736980C63}">
      <dgm:prSet custT="1"/>
      <dgm:spPr/>
      <dgm:t>
        <a:bodyPr/>
        <a:lstStyle/>
        <a:p>
          <a:pPr rtl="0"/>
          <a:r>
            <a:rPr lang="en-GB" sz="1800" b="1" dirty="0" smtClean="0"/>
            <a:t>By addressing social class inequalities within your organisation you can:</a:t>
          </a:r>
          <a:endParaRPr lang="en-GB" sz="1800" dirty="0"/>
        </a:p>
      </dgm:t>
    </dgm:pt>
    <dgm:pt modelId="{F9106AB0-C815-489E-A773-E0898B76F867}" type="parTrans" cxnId="{1B5C5F78-E8C0-4F42-BAC9-2BDFC555DD97}">
      <dgm:prSet/>
      <dgm:spPr/>
      <dgm:t>
        <a:bodyPr/>
        <a:lstStyle/>
        <a:p>
          <a:endParaRPr lang="en-GB"/>
        </a:p>
      </dgm:t>
    </dgm:pt>
    <dgm:pt modelId="{75CACDA5-A63A-4287-9DE6-582926D1B81A}" type="sibTrans" cxnId="{1B5C5F78-E8C0-4F42-BAC9-2BDFC555DD97}">
      <dgm:prSet/>
      <dgm:spPr/>
      <dgm:t>
        <a:bodyPr/>
        <a:lstStyle/>
        <a:p>
          <a:endParaRPr lang="en-GB"/>
        </a:p>
      </dgm:t>
    </dgm:pt>
    <dgm:pt modelId="{C1C9B16C-E8A2-4F5C-8196-6CBF4CC87BCF}" type="pres">
      <dgm:prSet presAssocID="{D351F5F2-E930-4416-8E86-718D939039EE}" presName="linear" presStyleCnt="0">
        <dgm:presLayoutVars>
          <dgm:animLvl val="lvl"/>
          <dgm:resizeHandles val="exact"/>
        </dgm:presLayoutVars>
      </dgm:prSet>
      <dgm:spPr/>
      <dgm:t>
        <a:bodyPr/>
        <a:lstStyle/>
        <a:p>
          <a:endParaRPr lang="en-GB"/>
        </a:p>
      </dgm:t>
    </dgm:pt>
    <dgm:pt modelId="{A3028360-CAD4-44D8-B66C-23242954242F}" type="pres">
      <dgm:prSet presAssocID="{7AA0A6C4-3486-4CE3-B321-477736980C63}" presName="parentText" presStyleLbl="node1" presStyleIdx="0" presStyleCnt="1" custScaleY="428500">
        <dgm:presLayoutVars>
          <dgm:chMax val="0"/>
          <dgm:bulletEnabled val="1"/>
        </dgm:presLayoutVars>
      </dgm:prSet>
      <dgm:spPr/>
      <dgm:t>
        <a:bodyPr/>
        <a:lstStyle/>
        <a:p>
          <a:endParaRPr lang="en-GB"/>
        </a:p>
      </dgm:t>
    </dgm:pt>
  </dgm:ptLst>
  <dgm:cxnLst>
    <dgm:cxn modelId="{1B5C5F78-E8C0-4F42-BAC9-2BDFC555DD97}" srcId="{D351F5F2-E930-4416-8E86-718D939039EE}" destId="{7AA0A6C4-3486-4CE3-B321-477736980C63}" srcOrd="0" destOrd="0" parTransId="{F9106AB0-C815-489E-A773-E0898B76F867}" sibTransId="{75CACDA5-A63A-4287-9DE6-582926D1B81A}"/>
    <dgm:cxn modelId="{62F2F867-BD65-47B8-8F12-10708A3C20C8}" type="presOf" srcId="{D351F5F2-E930-4416-8E86-718D939039EE}" destId="{C1C9B16C-E8A2-4F5C-8196-6CBF4CC87BCF}" srcOrd="0" destOrd="0" presId="urn:microsoft.com/office/officeart/2005/8/layout/vList2"/>
    <dgm:cxn modelId="{D527F4C9-66BB-464C-AC9B-8927FD132D13}" type="presOf" srcId="{7AA0A6C4-3486-4CE3-B321-477736980C63}" destId="{A3028360-CAD4-44D8-B66C-23242954242F}" srcOrd="0" destOrd="0" presId="urn:microsoft.com/office/officeart/2005/8/layout/vList2"/>
    <dgm:cxn modelId="{33B9E48D-0368-4EF8-AA09-AAECBB183D14}" type="presParOf" srcId="{C1C9B16C-E8A2-4F5C-8196-6CBF4CC87BCF}" destId="{A3028360-CAD4-44D8-B66C-23242954242F}"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549DE6-53EA-4B17-BBB0-BC0EB6F4D08F}">
      <dsp:nvSpPr>
        <dsp:cNvPr id="0" name=""/>
        <dsp:cNvSpPr/>
      </dsp:nvSpPr>
      <dsp:spPr>
        <a:xfrm>
          <a:off x="4558893" y="3264408"/>
          <a:ext cx="2371496" cy="153619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t" anchorCtr="0">
          <a:noAutofit/>
        </a:bodyPr>
        <a:lstStyle/>
        <a:p>
          <a:pPr marL="228600" lvl="1" indent="-228600" algn="l" defTabSz="889000">
            <a:lnSpc>
              <a:spcPct val="90000"/>
            </a:lnSpc>
            <a:spcBef>
              <a:spcPct val="0"/>
            </a:spcBef>
            <a:spcAft>
              <a:spcPct val="15000"/>
            </a:spcAft>
            <a:buChar char="••"/>
          </a:pPr>
          <a:r>
            <a:rPr lang="en-GB" sz="2000" kern="1200" dirty="0" smtClean="0"/>
            <a:t>3.DEVELOP</a:t>
          </a:r>
          <a:endParaRPr lang="en-GB" sz="2000" kern="1200" dirty="0"/>
        </a:p>
      </dsp:txBody>
      <dsp:txXfrm>
        <a:off x="5304087" y="3682201"/>
        <a:ext cx="1592557" cy="1084654"/>
      </dsp:txXfrm>
    </dsp:sp>
    <dsp:sp modelId="{D67BCED8-7EE2-4B72-AF76-6A92B0BC0587}">
      <dsp:nvSpPr>
        <dsp:cNvPr id="0" name=""/>
        <dsp:cNvSpPr/>
      </dsp:nvSpPr>
      <dsp:spPr>
        <a:xfrm>
          <a:off x="689610" y="3264408"/>
          <a:ext cx="2371496" cy="153619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t" anchorCtr="0">
          <a:noAutofit/>
        </a:bodyPr>
        <a:lstStyle/>
        <a:p>
          <a:pPr marL="228600" lvl="1" indent="-228600" algn="l" defTabSz="889000">
            <a:lnSpc>
              <a:spcPct val="90000"/>
            </a:lnSpc>
            <a:spcBef>
              <a:spcPct val="0"/>
            </a:spcBef>
            <a:spcAft>
              <a:spcPct val="15000"/>
            </a:spcAft>
            <a:buChar char="••"/>
          </a:pPr>
          <a:r>
            <a:rPr lang="en-GB" sz="2000" kern="1200" dirty="0" smtClean="0"/>
            <a:t>4. RETAIN</a:t>
          </a:r>
          <a:endParaRPr lang="en-GB" sz="2000" kern="1200" dirty="0"/>
        </a:p>
      </dsp:txBody>
      <dsp:txXfrm>
        <a:off x="723355" y="3682201"/>
        <a:ext cx="1592557" cy="1084654"/>
      </dsp:txXfrm>
    </dsp:sp>
    <dsp:sp modelId="{1CB52455-CB43-438B-AE87-0AF59CFC4E9A}">
      <dsp:nvSpPr>
        <dsp:cNvPr id="0" name=""/>
        <dsp:cNvSpPr/>
      </dsp:nvSpPr>
      <dsp:spPr>
        <a:xfrm>
          <a:off x="4558893" y="0"/>
          <a:ext cx="2371496" cy="153619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t" anchorCtr="0">
          <a:noAutofit/>
        </a:bodyPr>
        <a:lstStyle/>
        <a:p>
          <a:pPr marL="228600" lvl="1" indent="-228600" algn="l" defTabSz="889000">
            <a:lnSpc>
              <a:spcPct val="90000"/>
            </a:lnSpc>
            <a:spcBef>
              <a:spcPct val="0"/>
            </a:spcBef>
            <a:spcAft>
              <a:spcPct val="15000"/>
            </a:spcAft>
            <a:buChar char="••"/>
          </a:pPr>
          <a:r>
            <a:rPr lang="en-GB" sz="2000" kern="1200" dirty="0" smtClean="0"/>
            <a:t>2. RECRUIT</a:t>
          </a:r>
          <a:endParaRPr lang="en-GB" sz="2000" kern="1200" dirty="0"/>
        </a:p>
      </dsp:txBody>
      <dsp:txXfrm>
        <a:off x="5304087" y="33745"/>
        <a:ext cx="1592557" cy="1084654"/>
      </dsp:txXfrm>
    </dsp:sp>
    <dsp:sp modelId="{90B19376-EEEC-40FB-A93B-CA338EB781E0}">
      <dsp:nvSpPr>
        <dsp:cNvPr id="0" name=""/>
        <dsp:cNvSpPr/>
      </dsp:nvSpPr>
      <dsp:spPr>
        <a:xfrm>
          <a:off x="689610" y="0"/>
          <a:ext cx="2371496" cy="153619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t" anchorCtr="0">
          <a:noAutofit/>
        </a:bodyPr>
        <a:lstStyle/>
        <a:p>
          <a:pPr marL="228600" lvl="1" indent="-228600" algn="l" defTabSz="889000">
            <a:lnSpc>
              <a:spcPct val="90000"/>
            </a:lnSpc>
            <a:spcBef>
              <a:spcPct val="0"/>
            </a:spcBef>
            <a:spcAft>
              <a:spcPct val="15000"/>
            </a:spcAft>
            <a:buChar char="••"/>
          </a:pPr>
          <a:r>
            <a:rPr lang="en-GB" sz="2000" kern="1200" dirty="0" smtClean="0"/>
            <a:t>1. ANALYSE</a:t>
          </a:r>
          <a:endParaRPr lang="en-GB" sz="2000" kern="1200" dirty="0"/>
        </a:p>
      </dsp:txBody>
      <dsp:txXfrm>
        <a:off x="723355" y="33745"/>
        <a:ext cx="1592557" cy="1084654"/>
      </dsp:txXfrm>
    </dsp:sp>
    <dsp:sp modelId="{B0D9CB9C-CB66-44FA-8EAA-4FBEA02445EE}">
      <dsp:nvSpPr>
        <dsp:cNvPr id="0" name=""/>
        <dsp:cNvSpPr/>
      </dsp:nvSpPr>
      <dsp:spPr>
        <a:xfrm>
          <a:off x="1683334" y="273634"/>
          <a:ext cx="2078659" cy="2078659"/>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GB" sz="1700" kern="1200" dirty="0" smtClean="0"/>
            <a:t>Workforce Analysis – What are your key metrics?</a:t>
          </a:r>
          <a:endParaRPr lang="en-GB" sz="1700" kern="1200" dirty="0"/>
        </a:p>
      </dsp:txBody>
      <dsp:txXfrm>
        <a:off x="2292159" y="882459"/>
        <a:ext cx="1469834" cy="1469834"/>
      </dsp:txXfrm>
    </dsp:sp>
    <dsp:sp modelId="{187BE4DD-CE0D-4A7B-962F-5995A23F06B1}">
      <dsp:nvSpPr>
        <dsp:cNvPr id="0" name=""/>
        <dsp:cNvSpPr/>
      </dsp:nvSpPr>
      <dsp:spPr>
        <a:xfrm rot="5400000">
          <a:off x="3858006" y="273634"/>
          <a:ext cx="2078659" cy="2078659"/>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GB" sz="1700" kern="1200" dirty="0" smtClean="0"/>
            <a:t>Recruitment, selection &amp; induction</a:t>
          </a:r>
          <a:endParaRPr lang="en-GB" sz="1700" kern="1200" dirty="0"/>
        </a:p>
      </dsp:txBody>
      <dsp:txXfrm rot="-5400000">
        <a:off x="3858006" y="882459"/>
        <a:ext cx="1469834" cy="1469834"/>
      </dsp:txXfrm>
    </dsp:sp>
    <dsp:sp modelId="{116B5E71-BE09-4481-8683-AD3620162AC7}">
      <dsp:nvSpPr>
        <dsp:cNvPr id="0" name=""/>
        <dsp:cNvSpPr/>
      </dsp:nvSpPr>
      <dsp:spPr>
        <a:xfrm rot="10800000">
          <a:off x="3858006" y="2448306"/>
          <a:ext cx="2078659" cy="2078659"/>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GB" sz="1700" kern="1200" dirty="0" smtClean="0"/>
            <a:t>Career &amp; development plans</a:t>
          </a:r>
          <a:endParaRPr lang="en-GB" sz="1700" kern="1200" dirty="0"/>
        </a:p>
      </dsp:txBody>
      <dsp:txXfrm rot="10800000">
        <a:off x="3858006" y="2448306"/>
        <a:ext cx="1469834" cy="1469834"/>
      </dsp:txXfrm>
    </dsp:sp>
    <dsp:sp modelId="{F352909D-8D6A-4198-B388-E2C89F10B8E9}">
      <dsp:nvSpPr>
        <dsp:cNvPr id="0" name=""/>
        <dsp:cNvSpPr/>
      </dsp:nvSpPr>
      <dsp:spPr>
        <a:xfrm rot="16200000">
          <a:off x="1683334" y="2448306"/>
          <a:ext cx="2078659" cy="2078659"/>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GB" sz="1700" kern="1200" dirty="0" smtClean="0"/>
            <a:t>Engagement; performance management; rewards</a:t>
          </a:r>
          <a:endParaRPr lang="en-GB" sz="1700" kern="1200" dirty="0"/>
        </a:p>
      </dsp:txBody>
      <dsp:txXfrm rot="5400000">
        <a:off x="2292159" y="2448306"/>
        <a:ext cx="1469834" cy="1469834"/>
      </dsp:txXfrm>
    </dsp:sp>
    <dsp:sp modelId="{1E9F14F7-9A0D-4087-B9E7-BE456030B77F}">
      <dsp:nvSpPr>
        <dsp:cNvPr id="0" name=""/>
        <dsp:cNvSpPr/>
      </dsp:nvSpPr>
      <dsp:spPr>
        <a:xfrm>
          <a:off x="3451155" y="1968246"/>
          <a:ext cx="717689" cy="624078"/>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C75031-AAE5-4518-9FB0-5B6F438EE217}">
      <dsp:nvSpPr>
        <dsp:cNvPr id="0" name=""/>
        <dsp:cNvSpPr/>
      </dsp:nvSpPr>
      <dsp:spPr>
        <a:xfrm rot="10800000">
          <a:off x="3451155" y="2208276"/>
          <a:ext cx="717689" cy="624078"/>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275" cy="496671"/>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49862" y="0"/>
            <a:ext cx="2946275" cy="496671"/>
          </a:xfrm>
          <a:prstGeom prst="rect">
            <a:avLst/>
          </a:prstGeom>
        </p:spPr>
        <p:txBody>
          <a:bodyPr vert="horz" lIns="91440" tIns="45720" rIns="91440" bIns="45720" rtlCol="0"/>
          <a:lstStyle>
            <a:lvl1pPr algn="r">
              <a:defRPr sz="1200"/>
            </a:lvl1pPr>
          </a:lstStyle>
          <a:p>
            <a:fld id="{705D3163-CE4A-4C85-9EE4-A1E1602F16F4}" type="datetimeFigureOut">
              <a:rPr lang="en-GB" smtClean="0"/>
              <a:t>15/11/2016</a:t>
            </a:fld>
            <a:endParaRPr lang="en-GB" dirty="0"/>
          </a:p>
        </p:txBody>
      </p:sp>
      <p:sp>
        <p:nvSpPr>
          <p:cNvPr id="4" name="Footer Placeholder 3"/>
          <p:cNvSpPr>
            <a:spLocks noGrp="1"/>
          </p:cNvSpPr>
          <p:nvPr>
            <p:ph type="ftr" sz="quarter" idx="2"/>
          </p:nvPr>
        </p:nvSpPr>
        <p:spPr>
          <a:xfrm>
            <a:off x="0" y="9428272"/>
            <a:ext cx="2946275" cy="496671"/>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9862" y="9428272"/>
            <a:ext cx="2946275" cy="496671"/>
          </a:xfrm>
          <a:prstGeom prst="rect">
            <a:avLst/>
          </a:prstGeom>
        </p:spPr>
        <p:txBody>
          <a:bodyPr vert="horz" lIns="91440" tIns="45720" rIns="91440" bIns="45720" rtlCol="0" anchor="b"/>
          <a:lstStyle>
            <a:lvl1pPr algn="r">
              <a:defRPr sz="1200"/>
            </a:lvl1pPr>
          </a:lstStyle>
          <a:p>
            <a:fld id="{BB64E340-7F83-4299-B21E-EDC7BF853433}" type="slidenum">
              <a:rPr lang="en-GB" smtClean="0"/>
              <a:t>‹#›</a:t>
            </a:fld>
            <a:endParaRPr lang="en-GB" dirty="0"/>
          </a:p>
        </p:txBody>
      </p:sp>
    </p:spTree>
    <p:extLst>
      <p:ext uri="{BB962C8B-B14F-4D97-AF65-F5344CB8AC3E}">
        <p14:creationId xmlns:p14="http://schemas.microsoft.com/office/powerpoint/2010/main" val="37619640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B9961EC5-9C3B-4828-99C8-FB092B67A7B9}" type="datetimeFigureOut">
              <a:rPr lang="en-GB" smtClean="0"/>
              <a:t>15/11/2016</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1B6AC934-7AAD-4F0D-930A-BAEDDCCA9675}" type="slidenum">
              <a:rPr lang="en-GB" smtClean="0"/>
              <a:t>‹#›</a:t>
            </a:fld>
            <a:endParaRPr lang="en-GB"/>
          </a:p>
        </p:txBody>
      </p:sp>
    </p:spTree>
    <p:extLst>
      <p:ext uri="{BB962C8B-B14F-4D97-AF65-F5344CB8AC3E}">
        <p14:creationId xmlns:p14="http://schemas.microsoft.com/office/powerpoint/2010/main" val="2052469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B6AC934-7AAD-4F0D-930A-BAEDDCCA9675}" type="slidenum">
              <a:rPr lang="en-GB" smtClean="0"/>
              <a:t>4</a:t>
            </a:fld>
            <a:endParaRPr lang="en-GB"/>
          </a:p>
        </p:txBody>
      </p:sp>
    </p:spTree>
    <p:extLst>
      <p:ext uri="{BB962C8B-B14F-4D97-AF65-F5344CB8AC3E}">
        <p14:creationId xmlns:p14="http://schemas.microsoft.com/office/powerpoint/2010/main" val="3388213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B6AC934-7AAD-4F0D-930A-BAEDDCCA9675}" type="slidenum">
              <a:rPr lang="en-GB" smtClean="0"/>
              <a:t>6</a:t>
            </a:fld>
            <a:endParaRPr lang="en-GB"/>
          </a:p>
        </p:txBody>
      </p:sp>
    </p:spTree>
    <p:extLst>
      <p:ext uri="{BB962C8B-B14F-4D97-AF65-F5344CB8AC3E}">
        <p14:creationId xmlns:p14="http://schemas.microsoft.com/office/powerpoint/2010/main" val="878389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the UK 7% of the population attend independent schools BUT</a:t>
            </a:r>
          </a:p>
          <a:p>
            <a:pPr lvl="1"/>
            <a:r>
              <a:rPr lang="en-GB" dirty="0" smtClean="0"/>
              <a:t>75% of judges</a:t>
            </a:r>
          </a:p>
          <a:p>
            <a:pPr lvl="1"/>
            <a:r>
              <a:rPr lang="en-GB" dirty="0" smtClean="0"/>
              <a:t>70% of finance directors</a:t>
            </a:r>
          </a:p>
          <a:p>
            <a:pPr lvl="1"/>
            <a:r>
              <a:rPr lang="en-GB" dirty="0" smtClean="0"/>
              <a:t>45% of top civil servants</a:t>
            </a:r>
          </a:p>
          <a:p>
            <a:pPr lvl="1"/>
            <a:r>
              <a:rPr lang="en-GB" dirty="0" smtClean="0"/>
              <a:t>32% of Members of Parliament (MPs)</a:t>
            </a:r>
          </a:p>
          <a:p>
            <a:r>
              <a:rPr lang="en-GB" dirty="0" smtClean="0"/>
              <a:t>……..are independently schooled</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0" kern="1200" dirty="0" smtClean="0">
              <a:solidFill>
                <a:schemeClr val="tx1"/>
              </a:solidFill>
              <a:effectLst/>
              <a:latin typeface="Arial" charset="0"/>
              <a:ea typeface="+mn-ea"/>
              <a:cs typeface="Arial"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kern="1200" dirty="0" smtClean="0">
                <a:solidFill>
                  <a:schemeClr val="tx1"/>
                </a:solidFill>
                <a:effectLst/>
                <a:latin typeface="Arial" charset="0"/>
                <a:ea typeface="+mn-ea"/>
                <a:cs typeface="Arial" charset="0"/>
              </a:rPr>
              <a:t>Britain remains too much a closed shop society. The glass ceiling has been raised but not yet broken. Despite the narrowing of the gender pay gap, the top professional jobs still tend to go to men not women. Despite increasing numbers of people from black and ethnic minority backgrounds in professional jobs, many professions are still unrepresentative of the modern society they serve. And most alarmingly of all there is strong evidence, given to the Panel, that the UK’s professions have become more, not less, socially exclusive over time. </a:t>
            </a:r>
            <a:endParaRPr lang="en-US" dirty="0" smtClean="0"/>
          </a:p>
          <a:p>
            <a:endParaRPr lang="en-US" dirty="0"/>
          </a:p>
        </p:txBody>
      </p:sp>
      <p:sp>
        <p:nvSpPr>
          <p:cNvPr id="4" name="Slide Number Placeholder 3"/>
          <p:cNvSpPr>
            <a:spLocks noGrp="1"/>
          </p:cNvSpPr>
          <p:nvPr>
            <p:ph type="sldNum" sz="quarter" idx="10"/>
          </p:nvPr>
        </p:nvSpPr>
        <p:spPr/>
        <p:txBody>
          <a:bodyPr/>
          <a:lstStyle/>
          <a:p>
            <a:fld id="{6CB2B455-1448-4020-AC4A-A761253C38DE}" type="slidenum">
              <a:rPr lang="en-GB" smtClean="0"/>
              <a:pPr/>
              <a:t>7</a:t>
            </a:fld>
            <a:endParaRPr lang="en-GB"/>
          </a:p>
        </p:txBody>
      </p:sp>
    </p:spTree>
    <p:extLst>
      <p:ext uri="{BB962C8B-B14F-4D97-AF65-F5344CB8AC3E}">
        <p14:creationId xmlns:p14="http://schemas.microsoft.com/office/powerpoint/2010/main" val="2016683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B6AC934-7AAD-4F0D-930A-BAEDDCCA9675}" type="slidenum">
              <a:rPr lang="en-GB" smtClean="0"/>
              <a:t>8</a:t>
            </a:fld>
            <a:endParaRPr lang="en-GB"/>
          </a:p>
        </p:txBody>
      </p:sp>
    </p:spTree>
    <p:extLst>
      <p:ext uri="{BB962C8B-B14F-4D97-AF65-F5344CB8AC3E}">
        <p14:creationId xmlns:p14="http://schemas.microsoft.com/office/powerpoint/2010/main" val="1807525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How confident can you be as an organisation that you are not undermining the</a:t>
            </a:r>
            <a:r>
              <a:rPr lang="en-GB" baseline="0" dirty="0" smtClean="0"/>
              <a:t> talent available to your organisation – both from within your organisation through internal promotion &amp; performance criteria and succession planning.  And from external sources through your talent management strategies; talent pipelines; employer brand etc.?</a:t>
            </a:r>
          </a:p>
          <a:p>
            <a:endParaRPr lang="en-GB" baseline="0" dirty="0" smtClean="0"/>
          </a:p>
          <a:p>
            <a:pPr indent="-342900"/>
            <a:r>
              <a:rPr lang="en-GB" dirty="0" smtClean="0"/>
              <a:t>Most research is focused on societal level inequalities</a:t>
            </a:r>
          </a:p>
          <a:p>
            <a:pPr indent="-342900"/>
            <a:r>
              <a:rPr lang="en-GB" dirty="0" smtClean="0"/>
              <a:t>BUT little is known about the extent and true costs of social class inequality within organisations &amp; its impact on talent management</a:t>
            </a:r>
          </a:p>
          <a:p>
            <a:pPr indent="-342900"/>
            <a:r>
              <a:rPr lang="en-GB" dirty="0" smtClean="0"/>
              <a:t>Why?</a:t>
            </a:r>
          </a:p>
          <a:p>
            <a:pPr indent="-342900"/>
            <a:r>
              <a:rPr lang="en-GB" dirty="0" smtClean="0"/>
              <a:t>Inherent problems around measuring class makes even the first stage of the talent management cycle a challenge! </a:t>
            </a:r>
          </a:p>
          <a:p>
            <a:endParaRPr lang="en-GB" dirty="0"/>
          </a:p>
        </p:txBody>
      </p:sp>
      <p:sp>
        <p:nvSpPr>
          <p:cNvPr id="4" name="Slide Number Placeholder 3"/>
          <p:cNvSpPr>
            <a:spLocks noGrp="1"/>
          </p:cNvSpPr>
          <p:nvPr>
            <p:ph type="sldNum" sz="quarter" idx="10"/>
          </p:nvPr>
        </p:nvSpPr>
        <p:spPr/>
        <p:txBody>
          <a:bodyPr/>
          <a:lstStyle/>
          <a:p>
            <a:fld id="{1B6AC934-7AAD-4F0D-930A-BAEDDCCA9675}" type="slidenum">
              <a:rPr lang="en-GB" smtClean="0"/>
              <a:t>9</a:t>
            </a:fld>
            <a:endParaRPr lang="en-GB"/>
          </a:p>
        </p:txBody>
      </p:sp>
    </p:spTree>
    <p:extLst>
      <p:ext uri="{BB962C8B-B14F-4D97-AF65-F5344CB8AC3E}">
        <p14:creationId xmlns:p14="http://schemas.microsoft.com/office/powerpoint/2010/main" val="2899614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number of self-classified working class interviewees was five, with eight middle class, and no one identifying themselves as upper class.  Of the fifteen interviewees, eight had class travelled from working class origins to now identifying themselves as middle class, while two interviewees indicated that they had moved from a middle class upbringing to now identifying themselves as working class.  The remaining interviewees had stable inter-generational class. </a:t>
            </a:r>
            <a:endParaRPr lang="en-GB" dirty="0" smtClean="0">
              <a:effectLst/>
            </a:endParaRPr>
          </a:p>
          <a:p>
            <a:endParaRPr lang="en-GB" dirty="0"/>
          </a:p>
        </p:txBody>
      </p:sp>
      <p:sp>
        <p:nvSpPr>
          <p:cNvPr id="4" name="Slide Number Placeholder 3"/>
          <p:cNvSpPr>
            <a:spLocks noGrp="1"/>
          </p:cNvSpPr>
          <p:nvPr>
            <p:ph type="sldNum" sz="quarter" idx="10"/>
          </p:nvPr>
        </p:nvSpPr>
        <p:spPr/>
        <p:txBody>
          <a:bodyPr/>
          <a:lstStyle/>
          <a:p>
            <a:fld id="{1B6AC934-7AAD-4F0D-930A-BAEDDCCA9675}" type="slidenum">
              <a:rPr lang="en-GB" smtClean="0"/>
              <a:t>10</a:t>
            </a:fld>
            <a:endParaRPr lang="en-GB"/>
          </a:p>
        </p:txBody>
      </p:sp>
    </p:spTree>
    <p:extLst>
      <p:ext uri="{BB962C8B-B14F-4D97-AF65-F5344CB8AC3E}">
        <p14:creationId xmlns:p14="http://schemas.microsoft.com/office/powerpoint/2010/main" val="2666188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B6AC934-7AAD-4F0D-930A-BAEDDCCA9675}" type="slidenum">
              <a:rPr lang="en-GB" smtClean="0"/>
              <a:t>12</a:t>
            </a:fld>
            <a:endParaRPr lang="en-GB"/>
          </a:p>
        </p:txBody>
      </p:sp>
    </p:spTree>
    <p:extLst>
      <p:ext uri="{BB962C8B-B14F-4D97-AF65-F5344CB8AC3E}">
        <p14:creationId xmlns:p14="http://schemas.microsoft.com/office/powerpoint/2010/main" val="3802897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342900"/>
            <a:r>
              <a:rPr lang="en-GB" dirty="0" smtClean="0"/>
              <a:t>The crossing of class boundaries at work are argued to illuminate the processes of class advantage/disadvantage . Most likely to occur for employees  who work in 'class discrepancy roles' who are more liable to engage in class work to overcome differences in their resources of capitals  &amp; progress in their careers  (</a:t>
            </a:r>
            <a:r>
              <a:rPr lang="en-GB" dirty="0" err="1" smtClean="0"/>
              <a:t>Gray</a:t>
            </a:r>
            <a:r>
              <a:rPr lang="en-GB" dirty="0" smtClean="0"/>
              <a:t> &amp; Kish-</a:t>
            </a:r>
            <a:r>
              <a:rPr lang="en-GB" dirty="0" err="1" smtClean="0"/>
              <a:t>Gerphart</a:t>
            </a:r>
            <a:r>
              <a:rPr lang="en-GB" dirty="0" smtClean="0"/>
              <a:t>; 2013) </a:t>
            </a:r>
          </a:p>
          <a:p>
            <a:pPr indent="-342900"/>
            <a:r>
              <a:rPr lang="en-GB" dirty="0" smtClean="0"/>
              <a:t>Such positions are likened to feelings of dislocation (Hughes, 2004) or what </a:t>
            </a:r>
            <a:r>
              <a:rPr lang="en-GB" dirty="0" err="1" smtClean="0"/>
              <a:t>Bourdeieu</a:t>
            </a:r>
            <a:r>
              <a:rPr lang="en-GB" dirty="0" smtClean="0"/>
              <a:t> (2007) refers to as cleft habitus &amp; </a:t>
            </a:r>
            <a:r>
              <a:rPr lang="en-GB" dirty="0" err="1" smtClean="0"/>
              <a:t>Lahire</a:t>
            </a:r>
            <a:r>
              <a:rPr lang="en-GB" dirty="0" smtClean="0"/>
              <a:t> (2011) refers to a 'split self</a:t>
            </a:r>
          </a:p>
          <a:p>
            <a:endParaRPr lang="en-GB" dirty="0"/>
          </a:p>
        </p:txBody>
      </p:sp>
      <p:sp>
        <p:nvSpPr>
          <p:cNvPr id="4" name="Slide Number Placeholder 3"/>
          <p:cNvSpPr>
            <a:spLocks noGrp="1"/>
          </p:cNvSpPr>
          <p:nvPr>
            <p:ph type="sldNum" sz="quarter" idx="10"/>
          </p:nvPr>
        </p:nvSpPr>
        <p:spPr/>
        <p:txBody>
          <a:bodyPr/>
          <a:lstStyle/>
          <a:p>
            <a:fld id="{1B6AC934-7AAD-4F0D-930A-BAEDDCCA9675}" type="slidenum">
              <a:rPr lang="en-GB" smtClean="0"/>
              <a:t>13</a:t>
            </a:fld>
            <a:endParaRPr lang="en-GB"/>
          </a:p>
        </p:txBody>
      </p:sp>
    </p:spTree>
    <p:extLst>
      <p:ext uri="{BB962C8B-B14F-4D97-AF65-F5344CB8AC3E}">
        <p14:creationId xmlns:p14="http://schemas.microsoft.com/office/powerpoint/2010/main" val="3139872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indent="0">
              <a:buNone/>
            </a:pPr>
            <a:r>
              <a:rPr lang="en-GB" dirty="0" smtClean="0"/>
              <a:t>Employees who class travel upwards through their career feel at a disadvantage in the workplace:</a:t>
            </a:r>
          </a:p>
          <a:p>
            <a:endParaRPr lang="en-GB" dirty="0" smtClean="0"/>
          </a:p>
          <a:p>
            <a:endParaRPr lang="en-GB" dirty="0" smtClean="0"/>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summary one interviewee described how social imprint becomes embedded in interactions from school through to the workplace and how this impacts an individual’s potential opportunities:</a:t>
            </a:r>
            <a:endParaRPr lang="en-GB" dirty="0" smtClean="0">
              <a:effectLst/>
            </a:endParaRPr>
          </a:p>
          <a:p>
            <a:endParaRPr lang="en-GB" dirty="0"/>
          </a:p>
        </p:txBody>
      </p:sp>
      <p:sp>
        <p:nvSpPr>
          <p:cNvPr id="4" name="Slide Number Placeholder 3"/>
          <p:cNvSpPr>
            <a:spLocks noGrp="1"/>
          </p:cNvSpPr>
          <p:nvPr>
            <p:ph type="sldNum" sz="quarter" idx="10"/>
          </p:nvPr>
        </p:nvSpPr>
        <p:spPr/>
        <p:txBody>
          <a:bodyPr/>
          <a:lstStyle/>
          <a:p>
            <a:fld id="{1B6AC934-7AAD-4F0D-930A-BAEDDCCA9675}" type="slidenum">
              <a:rPr lang="en-GB" smtClean="0"/>
              <a:t>14</a:t>
            </a:fld>
            <a:endParaRPr lang="en-GB"/>
          </a:p>
        </p:txBody>
      </p:sp>
    </p:spTree>
    <p:extLst>
      <p:ext uri="{BB962C8B-B14F-4D97-AF65-F5344CB8AC3E}">
        <p14:creationId xmlns:p14="http://schemas.microsoft.com/office/powerpoint/2010/main" val="3704822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AD8D91A-A2EE-4B54-B3C6-F6C67903BA9C}" type="datetime1">
              <a:rPr lang="en-US" smtClean="0"/>
              <a:pPr/>
              <a:t>11/15/2016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9785C6-EBAF-49D5-AD4D-BABF4DFAAD59}" type="datetime1">
              <a:rPr lang="en-US" smtClean="0"/>
              <a:pPr/>
              <a:t>11/15/2016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404122-9A3A-4FD8-98B8-22631F32846C}" type="datetime1">
              <a:rPr lang="en-US" smtClean="0"/>
              <a:pPr/>
              <a:t>11/15/2016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59A7B8-0EC4-44C9-AFEF-25E144F11C06}" type="datetime1">
              <a:rPr lang="en-US" smtClean="0"/>
              <a:pPr/>
              <a:t>11/15/2016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BB47B5-C739-4DAE-AACD-CC58CA843AC4}" type="datetime1">
              <a:rPr lang="en-US" smtClean="0"/>
              <a:pPr/>
              <a:t>11/15/2016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E72AE48-94E6-46E0-BE32-5F0716DE9115}" type="datetime1">
              <a:rPr lang="en-US" smtClean="0"/>
              <a:pPr/>
              <a:t>11/15/2016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84C285-8BCE-48FC-97D9-E2837AF38351}" type="datetime1">
              <a:rPr lang="en-US" smtClean="0"/>
              <a:pPr/>
              <a:t>11/15/2016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84A37A-AFC2-4A01-80A1-FC20F2C0D5B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70D3E6-EF16-4488-94A4-211508FE4682}" type="datetime1">
              <a:rPr lang="en-US" smtClean="0"/>
              <a:pPr/>
              <a:t>11/15/2016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84A37A-AFC2-4A01-80A1-FC20F2C0D5B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77FB3B-20DA-4D0E-BF16-8262B7156612}" type="datetime1">
              <a:rPr lang="en-US" smtClean="0"/>
              <a:pPr/>
              <a:t>11/15/2016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A84A37A-AFC2-4A01-80A1-FC20F2C0D5B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273C2C-6BD0-40EC-8D8D-4D51F089C5EB}" type="datetime1">
              <a:rPr lang="en-US" smtClean="0"/>
              <a:pPr/>
              <a:t>11/15/2016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2D377F5C-EDA7-4864-9756-35769B0E62CF}" type="datetime1">
              <a:rPr lang="en-US" smtClean="0"/>
              <a:pPr/>
              <a:t>11/15/2016</a:t>
            </a:fld>
            <a:endParaRPr lang="en-US" dirty="0"/>
          </a:p>
        </p:txBody>
      </p:sp>
      <p:sp>
        <p:nvSpPr>
          <p:cNvPr id="9" name="Slide Number Placeholder 8"/>
          <p:cNvSpPr>
            <a:spLocks noGrp="1"/>
          </p:cNvSpPr>
          <p:nvPr>
            <p:ph type="sldNum" sz="quarter" idx="11"/>
          </p:nvPr>
        </p:nvSpPr>
        <p:spPr/>
        <p:txBody>
          <a:bodyPr/>
          <a:lstStyle/>
          <a:p>
            <a:fld id="{FA84A37A-AFC2-4A01-80A1-FC20F2C0D5BB}"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FA84A37A-AFC2-4A01-80A1-FC20F2C0D5BB}" type="slidenum">
              <a:rPr lang="en-US" smtClean="0"/>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88B99C93-F56F-46AB-9EB8-53614A95B15F}" type="datetime1">
              <a:rPr lang="en-US" smtClean="0"/>
              <a:pPr/>
              <a:t>11/15/2016</a:t>
            </a:fld>
            <a:endParaRPr lang="en-US" dirty="0"/>
          </a:p>
        </p:txBody>
      </p:sp>
    </p:spTree>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hf sldNum="0"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image" Target="../media/image12.png"/><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12" Type="http://schemas.openxmlformats.org/officeDocument/2006/relationships/image" Target="../media/image13.png"/><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jrf.org.uk/blog/social-mobility-wars-are-back-whos-winning-and-why-do-we-care" TargetMode="External"/><Relationship Id="rId2" Type="http://schemas.openxmlformats.org/officeDocument/2006/relationships/hyperlink" Target="https://hbr.org/2014/09/we-cant-talk-about-inequality-without-talking-about-talen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59069"/>
            <a:ext cx="7543800" cy="2593975"/>
          </a:xfrm>
        </p:spPr>
        <p:txBody>
          <a:bodyPr/>
          <a:lstStyle/>
          <a:p>
            <a:r>
              <a:rPr lang="en-GB" sz="4800" b="1" dirty="0" smtClean="0">
                <a:solidFill>
                  <a:schemeClr val="accent3">
                    <a:lumMod val="50000"/>
                  </a:schemeClr>
                </a:solidFill>
              </a:rPr>
              <a:t>Talent Management &amp; Inequality:</a:t>
            </a:r>
            <a:br>
              <a:rPr lang="en-GB" sz="4800" b="1" dirty="0" smtClean="0">
                <a:solidFill>
                  <a:schemeClr val="accent3">
                    <a:lumMod val="50000"/>
                  </a:schemeClr>
                </a:solidFill>
              </a:rPr>
            </a:br>
            <a:r>
              <a:rPr lang="en-GB" sz="4800" b="1" dirty="0" smtClean="0">
                <a:solidFill>
                  <a:schemeClr val="accent3">
                    <a:lumMod val="50000"/>
                  </a:schemeClr>
                </a:solidFill>
              </a:rPr>
              <a:t>The trouble with social class</a:t>
            </a:r>
            <a:endParaRPr lang="en-GB" sz="4800" b="1" dirty="0">
              <a:solidFill>
                <a:schemeClr val="accent3">
                  <a:lumMod val="50000"/>
                </a:schemeClr>
              </a:solidFill>
            </a:endParaRPr>
          </a:p>
        </p:txBody>
      </p:sp>
      <p:sp>
        <p:nvSpPr>
          <p:cNvPr id="3" name="Subtitle 2"/>
          <p:cNvSpPr>
            <a:spLocks noGrp="1"/>
          </p:cNvSpPr>
          <p:nvPr>
            <p:ph type="subTitle" idx="1"/>
          </p:nvPr>
        </p:nvSpPr>
        <p:spPr>
          <a:xfrm>
            <a:off x="685800" y="3988483"/>
            <a:ext cx="6461760" cy="1522358"/>
          </a:xfrm>
        </p:spPr>
        <p:txBody>
          <a:bodyPr>
            <a:normAutofit/>
          </a:bodyPr>
          <a:lstStyle/>
          <a:p>
            <a:r>
              <a:rPr lang="en-GB" sz="2800" b="1" dirty="0" smtClean="0">
                <a:solidFill>
                  <a:srgbClr val="23444D"/>
                </a:solidFill>
              </a:rPr>
              <a:t>Dr </a:t>
            </a:r>
            <a:r>
              <a:rPr lang="en-GB" sz="2800" b="1" smtClean="0">
                <a:solidFill>
                  <a:srgbClr val="23444D"/>
                </a:solidFill>
              </a:rPr>
              <a:t>Samantha </a:t>
            </a:r>
            <a:r>
              <a:rPr lang="en-GB" sz="2800" b="1" smtClean="0">
                <a:solidFill>
                  <a:srgbClr val="23444D"/>
                </a:solidFill>
              </a:rPr>
              <a:t>Evans</a:t>
            </a:r>
            <a:endParaRPr lang="en-GB" sz="2800" b="1" dirty="0" smtClean="0">
              <a:solidFill>
                <a:srgbClr val="23444D"/>
              </a:solidFill>
            </a:endParaRPr>
          </a:p>
          <a:p>
            <a:r>
              <a:rPr lang="en-GB" sz="2800" b="1" dirty="0" smtClean="0">
                <a:solidFill>
                  <a:srgbClr val="23444D"/>
                </a:solidFill>
              </a:rPr>
              <a:t>Kent Business School, University of Kent</a:t>
            </a:r>
            <a:endParaRPr lang="en-GB" sz="2800" b="1" dirty="0">
              <a:solidFill>
                <a:srgbClr val="23444D"/>
              </a:solidFill>
            </a:endParaRPr>
          </a:p>
        </p:txBody>
      </p:sp>
      <p:pic>
        <p:nvPicPr>
          <p:cNvPr id="4" name="Picture 12" descr="Kent_Business_29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56568" y="5627333"/>
            <a:ext cx="1609725" cy="1016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187154" y="5510841"/>
            <a:ext cx="1055688" cy="123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Uok_horz_PMS29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985302" y="5891593"/>
            <a:ext cx="3313141" cy="712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29788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633247"/>
          </a:xfrm>
        </p:spPr>
        <p:txBody>
          <a:bodyPr/>
          <a:lstStyle/>
          <a:p>
            <a:pPr algn="ctr"/>
            <a:r>
              <a:rPr lang="en-GB" sz="4000" dirty="0" smtClean="0"/>
              <a:t/>
            </a:r>
            <a:br>
              <a:rPr lang="en-GB" sz="4000" dirty="0" smtClean="0"/>
            </a:br>
            <a:r>
              <a:rPr lang="en-GB" sz="4000" b="1" dirty="0" smtClean="0">
                <a:effectLst>
                  <a:outerShdw blurRad="38100" dist="38100" dir="2700000" algn="tl">
                    <a:srgbClr val="000000">
                      <a:alpha val="43137"/>
                    </a:srgbClr>
                  </a:outerShdw>
                </a:effectLst>
              </a:rPr>
              <a:t>Our research project</a:t>
            </a:r>
            <a:br>
              <a:rPr lang="en-GB" sz="4000" b="1" dirty="0" smtClean="0">
                <a:effectLst>
                  <a:outerShdw blurRad="38100" dist="38100" dir="2700000" algn="tl">
                    <a:srgbClr val="000000">
                      <a:alpha val="43137"/>
                    </a:srgbClr>
                  </a:outerShdw>
                </a:effectLst>
              </a:rPr>
            </a:br>
            <a:endParaRPr lang="en-GB"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119352"/>
            <a:ext cx="7620000" cy="5525288"/>
          </a:xfrm>
        </p:spPr>
        <p:txBody>
          <a:bodyPr>
            <a:noAutofit/>
          </a:bodyPr>
          <a:lstStyle/>
          <a:p>
            <a:pPr marL="114300" indent="0">
              <a:buNone/>
            </a:pPr>
            <a:endParaRPr lang="en-GB" sz="2800" dirty="0" smtClean="0"/>
          </a:p>
          <a:p>
            <a:pPr marL="114300" indent="0">
              <a:buNone/>
            </a:pPr>
            <a:endParaRPr lang="en-GB" sz="2800" dirty="0" smtClean="0"/>
          </a:p>
          <a:p>
            <a:pPr marL="114300" indent="0">
              <a:buNone/>
            </a:pPr>
            <a:endParaRPr lang="en-GB" sz="2800" dirty="0"/>
          </a:p>
          <a:p>
            <a:pPr marL="114300" indent="0">
              <a:buNone/>
            </a:pPr>
            <a:endParaRPr lang="en-GB" sz="2800" dirty="0" smtClean="0"/>
          </a:p>
          <a:p>
            <a:pPr marL="411480" lvl="1" indent="0">
              <a:buNone/>
            </a:pPr>
            <a:r>
              <a:rPr lang="en-GB" sz="2600" dirty="0"/>
              <a:t/>
            </a:r>
            <a:br>
              <a:rPr lang="en-GB" sz="2600" dirty="0"/>
            </a:br>
            <a:endParaRPr lang="en-GB" sz="2600" dirty="0"/>
          </a:p>
        </p:txBody>
      </p:sp>
      <p:sp>
        <p:nvSpPr>
          <p:cNvPr id="5" name="Rounded Rectangle 4"/>
          <p:cNvSpPr/>
          <p:nvPr/>
        </p:nvSpPr>
        <p:spPr>
          <a:xfrm>
            <a:off x="283780" y="1119352"/>
            <a:ext cx="7735614" cy="1204117"/>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indent="0" algn="ctr">
              <a:buNone/>
            </a:pPr>
            <a:r>
              <a:rPr lang="en-GB" sz="3200" dirty="0"/>
              <a:t>How might social class differences lead to (dis)advantage in the workplace?</a:t>
            </a:r>
          </a:p>
        </p:txBody>
      </p:sp>
      <p:sp>
        <p:nvSpPr>
          <p:cNvPr id="10" name="Oval 9"/>
          <p:cNvSpPr/>
          <p:nvPr/>
        </p:nvSpPr>
        <p:spPr>
          <a:xfrm>
            <a:off x="4498426" y="2734496"/>
            <a:ext cx="3752193" cy="3898813"/>
          </a:xfrm>
          <a:prstGeom prst="ellipse">
            <a:avLst/>
          </a:prstGeom>
          <a:solidFill>
            <a:srgbClr val="5482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t>Follow up interviews </a:t>
            </a:r>
            <a:r>
              <a:rPr lang="en-GB" sz="2000" dirty="0" smtClean="0"/>
              <a:t>to find out the extent to which social </a:t>
            </a:r>
            <a:r>
              <a:rPr lang="en-GB" sz="2000" dirty="0"/>
              <a:t>class </a:t>
            </a:r>
            <a:r>
              <a:rPr lang="en-GB" sz="2000" dirty="0" smtClean="0"/>
              <a:t>plays </a:t>
            </a:r>
            <a:r>
              <a:rPr lang="en-GB" sz="2000" dirty="0"/>
              <a:t>a role in employees’ experiences &amp; opportunities in the </a:t>
            </a:r>
            <a:r>
              <a:rPr lang="en-GB" sz="2000" dirty="0" smtClean="0"/>
              <a:t>workplace.</a:t>
            </a:r>
            <a:endParaRPr lang="en-GB" sz="2000" dirty="0"/>
          </a:p>
        </p:txBody>
      </p:sp>
      <p:sp>
        <p:nvSpPr>
          <p:cNvPr id="11" name="Down Arrow 10"/>
          <p:cNvSpPr/>
          <p:nvPr/>
        </p:nvSpPr>
        <p:spPr>
          <a:xfrm rot="2700000">
            <a:off x="3392482" y="2349886"/>
            <a:ext cx="476046" cy="7971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Down Arrow 13"/>
          <p:cNvSpPr/>
          <p:nvPr/>
        </p:nvSpPr>
        <p:spPr>
          <a:xfrm rot="-2700000">
            <a:off x="4774451" y="2347258"/>
            <a:ext cx="476046" cy="7971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129882" y="2734497"/>
            <a:ext cx="3921856" cy="3898813"/>
          </a:xfrm>
          <a:prstGeom prst="ellipse">
            <a:avLst/>
          </a:prstGeom>
          <a:solidFill>
            <a:srgbClr val="5482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t>A survey measuring the following:</a:t>
            </a:r>
          </a:p>
          <a:p>
            <a:pPr marL="868680" lvl="1" indent="-457200">
              <a:buFont typeface="+mj-lt"/>
              <a:buAutoNum type="alphaLcParenR"/>
            </a:pPr>
            <a:r>
              <a:rPr lang="en-GB" sz="2000" dirty="0"/>
              <a:t>Social class (objective &amp; subjective)</a:t>
            </a:r>
          </a:p>
          <a:p>
            <a:pPr marL="868680" lvl="1" indent="-457200">
              <a:buFont typeface="+mj-lt"/>
              <a:buAutoNum type="alphaLcParenR"/>
            </a:pPr>
            <a:r>
              <a:rPr lang="en-GB" sz="2000" dirty="0"/>
              <a:t>Class </a:t>
            </a:r>
            <a:r>
              <a:rPr lang="en-GB" sz="2000" dirty="0" smtClean="0"/>
              <a:t>travel/ mobility</a:t>
            </a:r>
            <a:endParaRPr lang="en-GB" sz="2000" dirty="0"/>
          </a:p>
          <a:p>
            <a:pPr marL="868680" lvl="1" indent="-457200">
              <a:buFont typeface="+mj-lt"/>
              <a:buAutoNum type="alphaLcParenR"/>
            </a:pPr>
            <a:r>
              <a:rPr lang="en-GB" sz="2000" dirty="0"/>
              <a:t>Class discrepancy in the workplace</a:t>
            </a:r>
          </a:p>
        </p:txBody>
      </p:sp>
    </p:spTree>
    <p:extLst>
      <p:ext uri="{BB962C8B-B14F-4D97-AF65-F5344CB8AC3E}">
        <p14:creationId xmlns:p14="http://schemas.microsoft.com/office/powerpoint/2010/main" val="1976993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4"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dirty="0" smtClean="0">
                <a:effectLst>
                  <a:outerShdw blurRad="38100" dist="38100" dir="2700000" algn="tl">
                    <a:srgbClr val="000000">
                      <a:alpha val="43137"/>
                    </a:srgbClr>
                  </a:outerShdw>
                </a:effectLst>
              </a:rPr>
              <a:t>Measuring social class</a:t>
            </a:r>
            <a:endParaRPr lang="en-GB" sz="4000" b="1" dirty="0">
              <a:effectLst>
                <a:outerShdw blurRad="38100" dist="38100" dir="2700000" algn="tl">
                  <a:srgbClr val="000000">
                    <a:alpha val="43137"/>
                  </a:srgbClr>
                </a:outerShdw>
              </a:effectLst>
            </a:endParaRPr>
          </a:p>
        </p:txBody>
      </p:sp>
      <p:graphicFrame>
        <p:nvGraphicFramePr>
          <p:cNvPr id="7" name="Diagram 6"/>
          <p:cNvGraphicFramePr/>
          <p:nvPr>
            <p:extLst>
              <p:ext uri="{D42A27DB-BD31-4B8C-83A1-F6EECF244321}">
                <p14:modId xmlns:p14="http://schemas.microsoft.com/office/powerpoint/2010/main" val="3006208184"/>
              </p:ext>
            </p:extLst>
          </p:nvPr>
        </p:nvGraphicFramePr>
        <p:xfrm>
          <a:off x="457200" y="1535113"/>
          <a:ext cx="3657600" cy="639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sz="half" idx="2"/>
          </p:nvPr>
        </p:nvSpPr>
        <p:spPr>
          <a:xfrm>
            <a:off x="457200" y="2174875"/>
            <a:ext cx="3657600" cy="4383580"/>
          </a:xfrm>
        </p:spPr>
        <p:txBody>
          <a:bodyPr>
            <a:normAutofit/>
          </a:bodyPr>
          <a:lstStyle/>
          <a:p>
            <a:r>
              <a:rPr lang="en-GB" dirty="0" smtClean="0"/>
              <a:t>Respondents asked questions about education; parents’ education; income; location; occupation.</a:t>
            </a:r>
          </a:p>
          <a:p>
            <a:r>
              <a:rPr lang="en-GB" dirty="0" smtClean="0"/>
              <a:t>Responses coded &amp; standardised to create a composite measure of overall objective social class on a 0-5 scale</a:t>
            </a:r>
          </a:p>
        </p:txBody>
      </p:sp>
      <p:graphicFrame>
        <p:nvGraphicFramePr>
          <p:cNvPr id="8" name="Diagram 7"/>
          <p:cNvGraphicFramePr/>
          <p:nvPr>
            <p:extLst>
              <p:ext uri="{D42A27DB-BD31-4B8C-83A1-F6EECF244321}">
                <p14:modId xmlns:p14="http://schemas.microsoft.com/office/powerpoint/2010/main" val="1602423103"/>
              </p:ext>
            </p:extLst>
          </p:nvPr>
        </p:nvGraphicFramePr>
        <p:xfrm>
          <a:off x="4419600" y="1535113"/>
          <a:ext cx="3657600" cy="63976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Content Placeholder 5"/>
          <p:cNvSpPr>
            <a:spLocks noGrp="1"/>
          </p:cNvSpPr>
          <p:nvPr>
            <p:ph sz="quarter" idx="4"/>
          </p:nvPr>
        </p:nvSpPr>
        <p:spPr>
          <a:xfrm>
            <a:off x="4419600" y="2174875"/>
            <a:ext cx="3657600" cy="4383580"/>
          </a:xfrm>
        </p:spPr>
        <p:txBody>
          <a:bodyPr>
            <a:normAutofit/>
          </a:bodyPr>
          <a:lstStyle/>
          <a:p>
            <a:r>
              <a:rPr lang="en-GB" dirty="0" smtClean="0"/>
              <a:t>Respondents </a:t>
            </a:r>
            <a:r>
              <a:rPr lang="en-GB" dirty="0"/>
              <a:t>asked to </a:t>
            </a:r>
            <a:r>
              <a:rPr lang="en-GB" dirty="0" smtClean="0"/>
              <a:t>depict their </a:t>
            </a:r>
            <a:r>
              <a:rPr lang="en-GB" dirty="0"/>
              <a:t>social class on a continuum range of 0 (working/lower class) to 5 (upper class) in three areas:</a:t>
            </a:r>
          </a:p>
          <a:p>
            <a:pPr marL="571500" indent="-457200">
              <a:buFont typeface="+mj-lt"/>
              <a:buAutoNum type="arabicPeriod"/>
            </a:pPr>
            <a:r>
              <a:rPr lang="en-GB" dirty="0"/>
              <a:t>Social class origin (i.e. during childhood)</a:t>
            </a:r>
          </a:p>
          <a:p>
            <a:pPr marL="571500" indent="-457200">
              <a:buFont typeface="+mj-lt"/>
              <a:buAutoNum type="arabicPeriod"/>
            </a:pPr>
            <a:r>
              <a:rPr lang="en-GB" dirty="0"/>
              <a:t>Current social class</a:t>
            </a:r>
          </a:p>
          <a:p>
            <a:pPr marL="571500" indent="-457200">
              <a:buFont typeface="+mj-lt"/>
              <a:buAutoNum type="arabicPeriod"/>
            </a:pPr>
            <a:r>
              <a:rPr lang="en-GB" dirty="0"/>
              <a:t>Social class of work colleagues</a:t>
            </a:r>
          </a:p>
          <a:p>
            <a:endParaRPr lang="en-GB" dirty="0"/>
          </a:p>
        </p:txBody>
      </p:sp>
      <p:pic>
        <p:nvPicPr>
          <p:cNvPr id="1026" name="Picture 2"/>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6196015" y="100020"/>
            <a:ext cx="2069306" cy="1377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7777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 calcmode="lin" valueType="num">
                                      <p:cBhvr additive="base">
                                        <p:cTn id="2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 calcmode="lin" valueType="num">
                                      <p:cBhvr additive="base">
                                        <p:cTn id="2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 calcmode="lin" valueType="num">
                                      <p:cBhvr additive="base">
                                        <p:cTn id="3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6">
                                            <p:txEl>
                                              <p:pRg st="3" end="3"/>
                                            </p:txEl>
                                          </p:spTgt>
                                        </p:tgtEl>
                                        <p:attrNameLst>
                                          <p:attrName>style.visibility</p:attrName>
                                        </p:attrNameLst>
                                      </p:cBhvr>
                                      <p:to>
                                        <p:strVal val="visible"/>
                                      </p:to>
                                    </p:set>
                                    <p:anim calcmode="lin" valueType="num">
                                      <p:cBhvr additive="base">
                                        <p:cTn id="4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8"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088" y="267449"/>
            <a:ext cx="7866993" cy="750121"/>
          </a:xfrm>
        </p:spPr>
        <p:txBody>
          <a:bodyPr/>
          <a:lstStyle/>
          <a:p>
            <a:r>
              <a:rPr lang="en-GB" sz="3200" b="1" dirty="0" smtClean="0">
                <a:effectLst>
                  <a:outerShdw blurRad="38100" dist="38100" dir="2700000" algn="tl">
                    <a:srgbClr val="000000">
                      <a:alpha val="43137"/>
                    </a:srgbClr>
                  </a:outerShdw>
                </a:effectLst>
              </a:rPr>
              <a:t/>
            </a:r>
            <a:br>
              <a:rPr lang="en-GB" sz="3200" b="1" dirty="0" smtClean="0">
                <a:effectLst>
                  <a:outerShdw blurRad="38100" dist="38100" dir="2700000" algn="tl">
                    <a:srgbClr val="000000">
                      <a:alpha val="43137"/>
                    </a:srgbClr>
                  </a:outerShdw>
                </a:effectLst>
              </a:rPr>
            </a:br>
            <a:r>
              <a:rPr lang="en-GB" sz="3200" b="1" dirty="0">
                <a:effectLst>
                  <a:outerShdw blurRad="38100" dist="38100" dir="2700000" algn="tl">
                    <a:srgbClr val="000000">
                      <a:alpha val="43137"/>
                    </a:srgbClr>
                  </a:outerShdw>
                </a:effectLst>
              </a:rPr>
              <a:t>Employee experiences of social class in the workplace</a:t>
            </a:r>
            <a:r>
              <a:rPr lang="en-GB" sz="3200" b="1" dirty="0" smtClean="0">
                <a:effectLst>
                  <a:outerShdw blurRad="38100" dist="38100" dir="2700000" algn="tl">
                    <a:srgbClr val="000000">
                      <a:alpha val="43137"/>
                    </a:srgbClr>
                  </a:outerShdw>
                </a:effectLst>
              </a:rPr>
              <a:t/>
            </a:r>
            <a:br>
              <a:rPr lang="en-GB" sz="3200" b="1" dirty="0" smtClean="0">
                <a:effectLst>
                  <a:outerShdw blurRad="38100" dist="38100" dir="2700000" algn="tl">
                    <a:srgbClr val="000000">
                      <a:alpha val="43137"/>
                    </a:srgbClr>
                  </a:outerShdw>
                </a:effectLst>
              </a:rPr>
            </a:br>
            <a:endParaRPr lang="en-GB" dirty="0"/>
          </a:p>
        </p:txBody>
      </p:sp>
      <p:sp>
        <p:nvSpPr>
          <p:cNvPr id="4" name="Content Placeholder 3"/>
          <p:cNvSpPr>
            <a:spLocks noGrp="1"/>
          </p:cNvSpPr>
          <p:nvPr>
            <p:ph idx="1"/>
          </p:nvPr>
        </p:nvSpPr>
        <p:spPr>
          <a:xfrm>
            <a:off x="1" y="1021872"/>
            <a:ext cx="3405351" cy="2525854"/>
          </a:xfrm>
          <a:prstGeom prst="wedgeEllipseCallou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marL="114300" indent="0">
              <a:buNone/>
            </a:pPr>
            <a:r>
              <a:rPr lang="en-GB" sz="2000" dirty="0" smtClean="0">
                <a:solidFill>
                  <a:schemeClr val="bg1"/>
                </a:solidFill>
              </a:rPr>
              <a:t>“When </a:t>
            </a:r>
            <a:r>
              <a:rPr lang="en-GB" sz="2000" dirty="0">
                <a:solidFill>
                  <a:schemeClr val="bg1"/>
                </a:solidFill>
              </a:rPr>
              <a:t>you have to work with someone from another class it’s like being with someone from a different </a:t>
            </a:r>
            <a:r>
              <a:rPr lang="en-GB" sz="2000" dirty="0" smtClean="0">
                <a:solidFill>
                  <a:schemeClr val="bg1"/>
                </a:solidFill>
              </a:rPr>
              <a:t>culture”</a:t>
            </a:r>
            <a:endParaRPr lang="en-GB" sz="2000" dirty="0">
              <a:solidFill>
                <a:schemeClr val="bg1"/>
              </a:solidFill>
            </a:endParaRPr>
          </a:p>
        </p:txBody>
      </p:sp>
      <p:sp>
        <p:nvSpPr>
          <p:cNvPr id="5" name="Oval Callout 4"/>
          <p:cNvSpPr/>
          <p:nvPr/>
        </p:nvSpPr>
        <p:spPr>
          <a:xfrm>
            <a:off x="4469787" y="3149061"/>
            <a:ext cx="4674213" cy="3289627"/>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900" dirty="0" smtClean="0">
                <a:solidFill>
                  <a:schemeClr val="bg1"/>
                </a:solidFill>
              </a:rPr>
              <a:t>“I’ve </a:t>
            </a:r>
            <a:r>
              <a:rPr lang="en-GB" sz="1900" dirty="0">
                <a:solidFill>
                  <a:schemeClr val="bg1"/>
                </a:solidFill>
              </a:rPr>
              <a:t>always associated networking as quite a class based thing – it’s what middle class people </a:t>
            </a:r>
            <a:r>
              <a:rPr lang="en-GB" sz="1900" dirty="0" smtClean="0">
                <a:solidFill>
                  <a:schemeClr val="bg1"/>
                </a:solidFill>
              </a:rPr>
              <a:t>do.....I </a:t>
            </a:r>
            <a:r>
              <a:rPr lang="en-GB" sz="1900" dirty="0">
                <a:solidFill>
                  <a:schemeClr val="bg1"/>
                </a:solidFill>
              </a:rPr>
              <a:t>never had any reference points growing up to understand how to network or that I could be associated with that – that’s what other people </a:t>
            </a:r>
            <a:r>
              <a:rPr lang="en-GB" sz="1900" dirty="0" smtClean="0">
                <a:solidFill>
                  <a:schemeClr val="bg1"/>
                </a:solidFill>
              </a:rPr>
              <a:t>do”</a:t>
            </a:r>
            <a:endParaRPr lang="en-GB" sz="1900" dirty="0">
              <a:solidFill>
                <a:schemeClr val="bg1"/>
              </a:solidFill>
              <a:effectLst/>
            </a:endParaRPr>
          </a:p>
        </p:txBody>
      </p:sp>
      <p:sp>
        <p:nvSpPr>
          <p:cNvPr id="6" name="Oval Callout 5"/>
          <p:cNvSpPr/>
          <p:nvPr/>
        </p:nvSpPr>
        <p:spPr>
          <a:xfrm>
            <a:off x="3547239" y="560795"/>
            <a:ext cx="4540471" cy="2588266"/>
          </a:xfrm>
          <a:prstGeom prst="wedgeEllipseCallou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900" dirty="0" smtClean="0">
                <a:solidFill>
                  <a:schemeClr val="bg1"/>
                </a:solidFill>
              </a:rPr>
              <a:t>“I </a:t>
            </a:r>
            <a:r>
              <a:rPr lang="en-GB" sz="1900" dirty="0">
                <a:solidFill>
                  <a:schemeClr val="bg1"/>
                </a:solidFill>
              </a:rPr>
              <a:t>didn’t know how to behave…I had no idea of professional conduct which you learn probably in a private school, so I had to learn all that on the job </a:t>
            </a:r>
            <a:r>
              <a:rPr lang="en-GB" sz="1900" dirty="0" smtClean="0">
                <a:solidFill>
                  <a:schemeClr val="bg1"/>
                </a:solidFill>
              </a:rPr>
              <a:t>&amp; it </a:t>
            </a:r>
            <a:r>
              <a:rPr lang="en-GB" sz="1900" dirty="0">
                <a:solidFill>
                  <a:schemeClr val="bg1"/>
                </a:solidFill>
              </a:rPr>
              <a:t>was </a:t>
            </a:r>
            <a:r>
              <a:rPr lang="en-GB" sz="1900" dirty="0" smtClean="0">
                <a:solidFill>
                  <a:schemeClr val="bg1"/>
                </a:solidFill>
              </a:rPr>
              <a:t>hard” </a:t>
            </a:r>
            <a:endParaRPr lang="en-GB" sz="1900" dirty="0">
              <a:solidFill>
                <a:schemeClr val="bg1"/>
              </a:solidFill>
            </a:endParaRPr>
          </a:p>
        </p:txBody>
      </p:sp>
      <p:sp>
        <p:nvSpPr>
          <p:cNvPr id="7" name="Oval Callout 6"/>
          <p:cNvSpPr/>
          <p:nvPr/>
        </p:nvSpPr>
        <p:spPr>
          <a:xfrm>
            <a:off x="104774" y="3859831"/>
            <a:ext cx="4286251" cy="2587172"/>
          </a:xfrm>
          <a:prstGeom prst="wedgeEllipseCallou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bg1"/>
                </a:solidFill>
              </a:rPr>
              <a:t>“So </a:t>
            </a:r>
            <a:r>
              <a:rPr lang="en-GB" dirty="0">
                <a:solidFill>
                  <a:schemeClr val="bg1"/>
                </a:solidFill>
              </a:rPr>
              <a:t>you’re acting all the time….it’s having to bite your tongue.  So you’re finding that you’re a chameleon half the time and sometimes it would just be great to just be yourself….but you </a:t>
            </a:r>
            <a:r>
              <a:rPr lang="en-GB" dirty="0" smtClean="0">
                <a:solidFill>
                  <a:schemeClr val="bg1"/>
                </a:solidFill>
              </a:rPr>
              <a:t>can’t” </a:t>
            </a:r>
            <a:endParaRPr lang="en-GB" dirty="0">
              <a:solidFill>
                <a:schemeClr val="bg1"/>
              </a:solidFill>
              <a:effectLst/>
            </a:endParaRPr>
          </a:p>
        </p:txBody>
      </p:sp>
    </p:spTree>
    <p:extLst>
      <p:ext uri="{BB962C8B-B14F-4D97-AF65-F5344CB8AC3E}">
        <p14:creationId xmlns:p14="http://schemas.microsoft.com/office/powerpoint/2010/main" val="639366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1000"/>
                                        <p:tgtEl>
                                          <p:spTgt spid="4">
                                            <p:bg/>
                                          </p:spTgt>
                                        </p:tgtEl>
                                      </p:cBhvr>
                                    </p:animEffect>
                                    <p:anim calcmode="lin" valueType="num">
                                      <p:cBhvr>
                                        <p:cTn id="8" dur="1000" fill="hold"/>
                                        <p:tgtEl>
                                          <p:spTgt spid="4">
                                            <p:bg/>
                                          </p:spTgt>
                                        </p:tgtEl>
                                        <p:attrNameLst>
                                          <p:attrName>ppt_x</p:attrName>
                                        </p:attrNameLst>
                                      </p:cBhvr>
                                      <p:tavLst>
                                        <p:tav tm="0">
                                          <p:val>
                                            <p:strVal val="#ppt_x"/>
                                          </p:val>
                                        </p:tav>
                                        <p:tav tm="100000">
                                          <p:val>
                                            <p:strVal val="#ppt_x"/>
                                          </p:val>
                                        </p:tav>
                                      </p:tavLst>
                                    </p:anim>
                                    <p:anim calcmode="lin" valueType="num">
                                      <p:cBhvr>
                                        <p:cTn id="9" dur="1000" fill="hold"/>
                                        <p:tgtEl>
                                          <p:spTgt spid="4">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718"/>
            <a:ext cx="7620000" cy="929322"/>
          </a:xfrm>
        </p:spPr>
        <p:txBody>
          <a:bodyPr/>
          <a:lstStyle/>
          <a:p>
            <a:r>
              <a:rPr lang="en-GB" sz="3200" b="1" dirty="0" smtClean="0">
                <a:effectLst>
                  <a:outerShdw blurRad="38100" dist="38100" dir="2700000" algn="tl">
                    <a:srgbClr val="000000">
                      <a:alpha val="43137"/>
                    </a:srgbClr>
                  </a:outerShdw>
                </a:effectLst>
              </a:rPr>
              <a:t>Is there (dis)advantage in the workplace associated with social class?</a:t>
            </a:r>
            <a:endParaRPr lang="en-GB" sz="32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310640"/>
            <a:ext cx="7620000" cy="5090160"/>
          </a:xfrm>
        </p:spPr>
        <p:txBody>
          <a:bodyPr/>
          <a:lstStyle/>
          <a:p>
            <a:pPr marL="114300" indent="0">
              <a:buNone/>
            </a:pPr>
            <a:endParaRPr lang="en-GB" dirty="0"/>
          </a:p>
        </p:txBody>
      </p:sp>
      <p:sp>
        <p:nvSpPr>
          <p:cNvPr id="4" name="Oval Callout 3"/>
          <p:cNvSpPr/>
          <p:nvPr/>
        </p:nvSpPr>
        <p:spPr>
          <a:xfrm>
            <a:off x="4318000" y="4216537"/>
            <a:ext cx="3759200" cy="2250440"/>
          </a:xfrm>
          <a:prstGeom prst="wedgeEllipseCallou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smtClean="0">
                <a:solidFill>
                  <a:schemeClr val="bg1"/>
                </a:solidFill>
              </a:rPr>
              <a:t>“I </a:t>
            </a:r>
            <a:r>
              <a:rPr lang="en-GB" sz="2000" dirty="0">
                <a:solidFill>
                  <a:schemeClr val="bg1"/>
                </a:solidFill>
              </a:rPr>
              <a:t>think I could have done a lot more with my </a:t>
            </a:r>
            <a:r>
              <a:rPr lang="en-GB" sz="2000" dirty="0" smtClean="0">
                <a:solidFill>
                  <a:schemeClr val="bg1"/>
                </a:solidFill>
              </a:rPr>
              <a:t>career….I </a:t>
            </a:r>
            <a:r>
              <a:rPr lang="en-GB" sz="2000" dirty="0">
                <a:solidFill>
                  <a:schemeClr val="bg1"/>
                </a:solidFill>
              </a:rPr>
              <a:t>think I could have done way, way </a:t>
            </a:r>
            <a:r>
              <a:rPr lang="en-GB" sz="2000" dirty="0" smtClean="0">
                <a:solidFill>
                  <a:schemeClr val="bg1"/>
                </a:solidFill>
              </a:rPr>
              <a:t>more”</a:t>
            </a:r>
            <a:endParaRPr lang="en-GB" sz="2000" dirty="0">
              <a:solidFill>
                <a:schemeClr val="bg1"/>
              </a:solidFill>
              <a:effectLst/>
            </a:endParaRPr>
          </a:p>
        </p:txBody>
      </p:sp>
      <p:sp>
        <p:nvSpPr>
          <p:cNvPr id="5" name="Oval Callout 4"/>
          <p:cNvSpPr/>
          <p:nvPr/>
        </p:nvSpPr>
        <p:spPr>
          <a:xfrm>
            <a:off x="457200" y="4397258"/>
            <a:ext cx="2569028" cy="2162628"/>
          </a:xfrm>
          <a:prstGeom prst="wedgeEllipseCallout">
            <a:avLst/>
          </a:prstGeom>
          <a:solidFill>
            <a:srgbClr val="5482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bg1"/>
                </a:solidFill>
              </a:rPr>
              <a:t>“Definitely</a:t>
            </a:r>
            <a:r>
              <a:rPr lang="en-GB" sz="2000" dirty="0">
                <a:solidFill>
                  <a:schemeClr val="bg1"/>
                </a:solidFill>
              </a:rPr>
              <a:t>, in some ways limited </a:t>
            </a:r>
            <a:r>
              <a:rPr lang="en-GB" sz="2000" dirty="0" smtClean="0">
                <a:solidFill>
                  <a:schemeClr val="bg1"/>
                </a:solidFill>
              </a:rPr>
              <a:t>opportunities”</a:t>
            </a:r>
            <a:endParaRPr lang="en-GB" sz="2000" dirty="0">
              <a:solidFill>
                <a:schemeClr val="bg1"/>
              </a:solidFill>
            </a:endParaRPr>
          </a:p>
        </p:txBody>
      </p:sp>
      <p:sp>
        <p:nvSpPr>
          <p:cNvPr id="7" name="Oval Callout 6"/>
          <p:cNvSpPr/>
          <p:nvPr/>
        </p:nvSpPr>
        <p:spPr>
          <a:xfrm>
            <a:off x="4811487" y="1310640"/>
            <a:ext cx="3265713" cy="2419945"/>
          </a:xfrm>
          <a:prstGeom prst="wedgeEllipseCallou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“The system has been rigged for so many years &amp; you don’t realise it, until you get older, that it all comes back to life chances”</a:t>
            </a:r>
            <a:endParaRPr lang="en-GB" dirty="0"/>
          </a:p>
        </p:txBody>
      </p:sp>
      <p:sp>
        <p:nvSpPr>
          <p:cNvPr id="8" name="Oval Callout 7"/>
          <p:cNvSpPr/>
          <p:nvPr/>
        </p:nvSpPr>
        <p:spPr>
          <a:xfrm>
            <a:off x="457200" y="1374089"/>
            <a:ext cx="3860800" cy="2556848"/>
          </a:xfrm>
          <a:prstGeom prst="wedgeEllipseCallou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00" dirty="0" smtClean="0"/>
              <a:t>“I had a formal complaint made about me from a colleague saying I was unprofessional because of my accent (‘how can she meet anyone speaking like that?’)”</a:t>
            </a:r>
            <a:endParaRPr lang="en-GB" sz="1900" dirty="0"/>
          </a:p>
        </p:txBody>
      </p:sp>
    </p:spTree>
    <p:extLst>
      <p:ext uri="{BB962C8B-B14F-4D97-AF65-F5344CB8AC3E}">
        <p14:creationId xmlns:p14="http://schemas.microsoft.com/office/powerpoint/2010/main" val="194316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smtClean="0">
                <a:effectLst>
                  <a:outerShdw blurRad="38100" dist="38100" dir="2700000" algn="tl">
                    <a:srgbClr val="000000">
                      <a:alpha val="43137"/>
                    </a:srgbClr>
                  </a:outerShdw>
                </a:effectLst>
              </a:rPr>
              <a:t>How can social class influence talent within organisations?</a:t>
            </a:r>
            <a:endParaRPr lang="en-GB" sz="36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endParaRPr lang="en-GB" dirty="0" smtClean="0"/>
          </a:p>
          <a:p>
            <a:endParaRPr lang="en-GB" dirty="0" smtClean="0"/>
          </a:p>
          <a:p>
            <a:endParaRPr lang="en-GB" dirty="0"/>
          </a:p>
          <a:p>
            <a:endParaRPr lang="en-GB" dirty="0" smtClean="0"/>
          </a:p>
          <a:p>
            <a:endParaRPr lang="en-GB" dirty="0"/>
          </a:p>
        </p:txBody>
      </p:sp>
      <p:sp>
        <p:nvSpPr>
          <p:cNvPr id="4" name="Oval Callout 3"/>
          <p:cNvSpPr/>
          <p:nvPr/>
        </p:nvSpPr>
        <p:spPr>
          <a:xfrm>
            <a:off x="4496676" y="1600200"/>
            <a:ext cx="3827517" cy="3712778"/>
          </a:xfrm>
          <a:prstGeom prst="wedgeEllipse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bg1"/>
                </a:solidFill>
              </a:rPr>
              <a:t>“It </a:t>
            </a:r>
            <a:r>
              <a:rPr lang="en-GB" sz="2800" dirty="0">
                <a:solidFill>
                  <a:schemeClr val="bg1"/>
                </a:solidFill>
              </a:rPr>
              <a:t>is about what class brings you, what it allows you to do and not about who you are as a </a:t>
            </a:r>
            <a:r>
              <a:rPr lang="en-GB" sz="2800" dirty="0" smtClean="0">
                <a:solidFill>
                  <a:schemeClr val="bg1"/>
                </a:solidFill>
              </a:rPr>
              <a:t>person”</a:t>
            </a:r>
            <a:endParaRPr lang="en-GB" sz="2800" dirty="0">
              <a:solidFill>
                <a:schemeClr val="bg1"/>
              </a:solidFill>
            </a:endParaRPr>
          </a:p>
        </p:txBody>
      </p:sp>
      <p:sp>
        <p:nvSpPr>
          <p:cNvPr id="5" name="Oval Callout 4"/>
          <p:cNvSpPr/>
          <p:nvPr/>
        </p:nvSpPr>
        <p:spPr>
          <a:xfrm>
            <a:off x="210207" y="1600199"/>
            <a:ext cx="3925614" cy="3712779"/>
          </a:xfrm>
          <a:prstGeom prst="wedgeEllipse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“It’s about ticking all the boxes and they’re more difficult to tick from a working class background”</a:t>
            </a:r>
            <a:endParaRPr lang="en-GB" sz="2800" dirty="0"/>
          </a:p>
        </p:txBody>
      </p:sp>
    </p:spTree>
    <p:extLst>
      <p:ext uri="{BB962C8B-B14F-4D97-AF65-F5344CB8AC3E}">
        <p14:creationId xmlns:p14="http://schemas.microsoft.com/office/powerpoint/2010/main" val="100471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41890"/>
            <a:ext cx="7620000" cy="725213"/>
          </a:xfrm>
        </p:spPr>
        <p:txBody>
          <a:bodyPr/>
          <a:lstStyle/>
          <a:p>
            <a:r>
              <a:rPr lang="en-GB" sz="3600" b="1" dirty="0" smtClean="0">
                <a:effectLst>
                  <a:outerShdw blurRad="38100" dist="38100" dir="2700000" algn="tl">
                    <a:srgbClr val="000000">
                      <a:alpha val="43137"/>
                    </a:srgbClr>
                  </a:outerShdw>
                </a:effectLst>
              </a:rPr>
              <a:t>Implications for talent management</a:t>
            </a:r>
            <a:endParaRPr lang="en-GB" sz="3600" b="1" dirty="0">
              <a:effectLst>
                <a:outerShdw blurRad="38100" dist="38100" dir="2700000" algn="tl">
                  <a:srgbClr val="000000">
                    <a:alpha val="43137"/>
                  </a:srgbClr>
                </a:outerShdw>
              </a:effectLst>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110626003"/>
              </p:ext>
            </p:extLst>
          </p:nvPr>
        </p:nvGraphicFramePr>
        <p:xfrm>
          <a:off x="457199" y="867104"/>
          <a:ext cx="7866993" cy="58647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72266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smtClean="0">
                <a:effectLst>
                  <a:outerShdw blurRad="38100" dist="38100" dir="2700000" algn="tl">
                    <a:srgbClr val="000000">
                      <a:alpha val="43137"/>
                    </a:srgbClr>
                  </a:outerShdw>
                </a:effectLst>
              </a:rPr>
              <a:t>Implications for your organisation</a:t>
            </a:r>
            <a:endParaRPr lang="en-GB" sz="3600" dirty="0"/>
          </a:p>
        </p:txBody>
      </p:sp>
      <p:graphicFrame>
        <p:nvGraphicFramePr>
          <p:cNvPr id="8" name="Diagram 7"/>
          <p:cNvGraphicFramePr/>
          <p:nvPr>
            <p:extLst>
              <p:ext uri="{D42A27DB-BD31-4B8C-83A1-F6EECF244321}">
                <p14:modId xmlns:p14="http://schemas.microsoft.com/office/powerpoint/2010/main" val="1190693222"/>
              </p:ext>
            </p:extLst>
          </p:nvPr>
        </p:nvGraphicFramePr>
        <p:xfrm>
          <a:off x="457200" y="1417637"/>
          <a:ext cx="3657600" cy="10017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sz="half" idx="2"/>
          </p:nvPr>
        </p:nvSpPr>
        <p:spPr>
          <a:xfrm>
            <a:off x="457200" y="2419349"/>
            <a:ext cx="3657600" cy="4143375"/>
          </a:xfrm>
        </p:spPr>
        <p:txBody>
          <a:bodyPr>
            <a:normAutofit lnSpcReduction="10000"/>
          </a:bodyPr>
          <a:lstStyle/>
          <a:p>
            <a:r>
              <a:rPr lang="en-GB" dirty="0" smtClean="0"/>
              <a:t>Deprives </a:t>
            </a:r>
            <a:r>
              <a:rPr lang="en-GB" dirty="0"/>
              <a:t>organisations of valuable </a:t>
            </a:r>
            <a:r>
              <a:rPr lang="en-GB" dirty="0" smtClean="0"/>
              <a:t>talent</a:t>
            </a:r>
          </a:p>
          <a:p>
            <a:r>
              <a:rPr lang="en-GB" dirty="0" smtClean="0"/>
              <a:t>Negatively impacts on individual &amp; hence organisational performance</a:t>
            </a:r>
            <a:endParaRPr lang="en-GB" dirty="0"/>
          </a:p>
          <a:p>
            <a:r>
              <a:rPr lang="en-GB" dirty="0"/>
              <a:t>Results in inequality of opportunity in the workplace</a:t>
            </a:r>
          </a:p>
          <a:p>
            <a:r>
              <a:rPr lang="en-GB" dirty="0" smtClean="0"/>
              <a:t>Undermines CSR, ethical &amp; diversity strategies</a:t>
            </a:r>
          </a:p>
          <a:p>
            <a:endParaRPr lang="en-GB" dirty="0"/>
          </a:p>
        </p:txBody>
      </p:sp>
      <p:graphicFrame>
        <p:nvGraphicFramePr>
          <p:cNvPr id="9" name="Diagram 8"/>
          <p:cNvGraphicFramePr/>
          <p:nvPr>
            <p:extLst>
              <p:ext uri="{D42A27DB-BD31-4B8C-83A1-F6EECF244321}">
                <p14:modId xmlns:p14="http://schemas.microsoft.com/office/powerpoint/2010/main" val="525448288"/>
              </p:ext>
            </p:extLst>
          </p:nvPr>
        </p:nvGraphicFramePr>
        <p:xfrm>
          <a:off x="4419600" y="1504950"/>
          <a:ext cx="3848100" cy="914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Content Placeholder 3"/>
          <p:cNvSpPr>
            <a:spLocks noGrp="1"/>
          </p:cNvSpPr>
          <p:nvPr>
            <p:ph sz="quarter" idx="4"/>
          </p:nvPr>
        </p:nvSpPr>
        <p:spPr>
          <a:xfrm>
            <a:off x="4419600" y="2495550"/>
            <a:ext cx="3657600" cy="2752725"/>
          </a:xfrm>
        </p:spPr>
        <p:txBody>
          <a:bodyPr>
            <a:normAutofit lnSpcReduction="10000"/>
          </a:bodyPr>
          <a:lstStyle/>
          <a:p>
            <a:r>
              <a:rPr lang="en-GB" dirty="0" smtClean="0"/>
              <a:t>Manage </a:t>
            </a:r>
            <a:r>
              <a:rPr lang="en-GB" dirty="0"/>
              <a:t>valuable </a:t>
            </a:r>
            <a:r>
              <a:rPr lang="en-GB" dirty="0" smtClean="0"/>
              <a:t>talent</a:t>
            </a:r>
          </a:p>
          <a:p>
            <a:r>
              <a:rPr lang="en-GB" dirty="0" smtClean="0"/>
              <a:t>Attract valuable talent</a:t>
            </a:r>
            <a:endParaRPr lang="en-GB" dirty="0"/>
          </a:p>
          <a:p>
            <a:r>
              <a:rPr lang="en-GB" dirty="0"/>
              <a:t>Improve performance</a:t>
            </a:r>
          </a:p>
          <a:p>
            <a:r>
              <a:rPr lang="en-GB" dirty="0"/>
              <a:t>Improve equality</a:t>
            </a:r>
          </a:p>
          <a:p>
            <a:r>
              <a:rPr lang="en-GB" dirty="0"/>
              <a:t>Enhance the organisation’s ethical principles</a:t>
            </a:r>
          </a:p>
        </p:txBody>
      </p:sp>
      <p:pic>
        <p:nvPicPr>
          <p:cNvPr id="5" name="Picture 4"/>
          <p:cNvPicPr>
            <a:picLocks noChangeAspect="1"/>
          </p:cNvPicPr>
          <p:nvPr/>
        </p:nvPicPr>
        <p:blipFill>
          <a:blip r:embed="rId12"/>
          <a:stretch>
            <a:fillRect/>
          </a:stretch>
        </p:blipFill>
        <p:spPr>
          <a:xfrm>
            <a:off x="4543425" y="5362575"/>
            <a:ext cx="3581400" cy="1276350"/>
          </a:xfrm>
          <a:prstGeom prst="rect">
            <a:avLst/>
          </a:prstGeom>
        </p:spPr>
      </p:pic>
    </p:spTree>
    <p:extLst>
      <p:ext uri="{BB962C8B-B14F-4D97-AF65-F5344CB8AC3E}">
        <p14:creationId xmlns:p14="http://schemas.microsoft.com/office/powerpoint/2010/main" val="3795655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 calcmode="lin" valueType="num">
                                      <p:cBhvr additive="base">
                                        <p:cTn id="3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
                                            <p:txEl>
                                              <p:pRg st="1" end="1"/>
                                            </p:txEl>
                                          </p:spTgt>
                                        </p:tgtEl>
                                        <p:attrNameLst>
                                          <p:attrName>style.visibility</p:attrName>
                                        </p:attrNameLst>
                                      </p:cBhvr>
                                      <p:to>
                                        <p:strVal val="visible"/>
                                      </p:to>
                                    </p:set>
                                    <p:anim calcmode="lin" valueType="num">
                                      <p:cBhvr additive="base">
                                        <p:cTn id="4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4">
                                            <p:txEl>
                                              <p:pRg st="2" end="2"/>
                                            </p:txEl>
                                          </p:spTgt>
                                        </p:tgtEl>
                                        <p:attrNameLst>
                                          <p:attrName>style.visibility</p:attrName>
                                        </p:attrNameLst>
                                      </p:cBhvr>
                                      <p:to>
                                        <p:strVal val="visible"/>
                                      </p:to>
                                    </p:set>
                                    <p:anim calcmode="lin" valueType="num">
                                      <p:cBhvr additive="base">
                                        <p:cTn id="4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4">
                                            <p:txEl>
                                              <p:pRg st="3" end="3"/>
                                            </p:txEl>
                                          </p:spTgt>
                                        </p:tgtEl>
                                        <p:attrNameLst>
                                          <p:attrName>style.visibility</p:attrName>
                                        </p:attrNameLst>
                                      </p:cBhvr>
                                      <p:to>
                                        <p:strVal val="visible"/>
                                      </p:to>
                                    </p:set>
                                    <p:anim calcmode="lin" valueType="num">
                                      <p:cBhvr additive="base">
                                        <p:cTn id="4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4">
                                            <p:txEl>
                                              <p:pRg st="4" end="4"/>
                                            </p:txEl>
                                          </p:spTgt>
                                        </p:tgtEl>
                                        <p:attrNameLst>
                                          <p:attrName>style.visibility</p:attrName>
                                        </p:attrNameLst>
                                      </p:cBhvr>
                                      <p:to>
                                        <p:strVal val="visible"/>
                                      </p:to>
                                    </p:set>
                                    <p:anim calcmode="lin" valueType="num">
                                      <p:cBhvr additive="base">
                                        <p:cTn id="5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additive="base">
                                        <p:cTn id="59" dur="500" fill="hold"/>
                                        <p:tgtEl>
                                          <p:spTgt spid="5"/>
                                        </p:tgtEl>
                                        <p:attrNameLst>
                                          <p:attrName>ppt_x</p:attrName>
                                        </p:attrNameLst>
                                      </p:cBhvr>
                                      <p:tavLst>
                                        <p:tav tm="0">
                                          <p:val>
                                            <p:strVal val="#ppt_x"/>
                                          </p:val>
                                        </p:tav>
                                        <p:tav tm="100000">
                                          <p:val>
                                            <p:strVal val="#ppt_x"/>
                                          </p:val>
                                        </p:tav>
                                      </p:tavLst>
                                    </p:anim>
                                    <p:anim calcmode="lin" valueType="num">
                                      <p:cBhvr additive="base">
                                        <p:cTn id="6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ular Callout 6"/>
          <p:cNvSpPr/>
          <p:nvPr/>
        </p:nvSpPr>
        <p:spPr>
          <a:xfrm>
            <a:off x="733096" y="788276"/>
            <a:ext cx="7068207" cy="5159265"/>
          </a:xfrm>
          <a:prstGeom prst="wedgeRoundRectCallout">
            <a:avLst/>
          </a:prstGeom>
          <a:solidFill>
            <a:srgbClr val="49CD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200" dirty="0" smtClean="0">
                <a:solidFill>
                  <a:schemeClr val="tx1"/>
                </a:solidFill>
              </a:rPr>
              <a:t>THANK YOU!</a:t>
            </a:r>
          </a:p>
          <a:p>
            <a:pPr algn="ctr"/>
            <a:endParaRPr lang="en-GB" dirty="0">
              <a:solidFill>
                <a:schemeClr val="tx1"/>
              </a:solidFill>
            </a:endParaRPr>
          </a:p>
          <a:p>
            <a:pPr algn="ctr"/>
            <a:r>
              <a:rPr lang="en-GB" sz="3200" dirty="0" smtClean="0">
                <a:solidFill>
                  <a:schemeClr val="tx1"/>
                </a:solidFill>
              </a:rPr>
              <a:t>ANY QUESTIONS?</a:t>
            </a:r>
          </a:p>
          <a:p>
            <a:pPr algn="ctr"/>
            <a:r>
              <a:rPr lang="en-GB" sz="3200" dirty="0" smtClean="0">
                <a:solidFill>
                  <a:schemeClr val="tx1"/>
                </a:solidFill>
              </a:rPr>
              <a:t>S.J.Evans@kent.ac.uk</a:t>
            </a:r>
            <a:endParaRPr lang="en-GB" sz="3200" dirty="0">
              <a:solidFill>
                <a:schemeClr val="tx1"/>
              </a:solidFill>
            </a:endParaRPr>
          </a:p>
        </p:txBody>
      </p:sp>
    </p:spTree>
    <p:extLst>
      <p:ext uri="{BB962C8B-B14F-4D97-AF65-F5344CB8AC3E}">
        <p14:creationId xmlns:p14="http://schemas.microsoft.com/office/powerpoint/2010/main" val="26164394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a:t>
            </a:r>
            <a:endParaRPr lang="en-GB" dirty="0"/>
          </a:p>
        </p:txBody>
      </p:sp>
      <p:sp>
        <p:nvSpPr>
          <p:cNvPr id="3" name="Content Placeholder 2"/>
          <p:cNvSpPr>
            <a:spLocks noGrp="1"/>
          </p:cNvSpPr>
          <p:nvPr>
            <p:ph idx="1"/>
          </p:nvPr>
        </p:nvSpPr>
        <p:spPr>
          <a:xfrm>
            <a:off x="457200" y="1261241"/>
            <a:ext cx="7620000" cy="5391807"/>
          </a:xfrm>
        </p:spPr>
        <p:txBody>
          <a:bodyPr>
            <a:normAutofit fontScale="92500" lnSpcReduction="10000"/>
          </a:bodyPr>
          <a:lstStyle/>
          <a:p>
            <a:r>
              <a:rPr lang="en-GB" dirty="0" smtClean="0"/>
              <a:t>CIPD </a:t>
            </a:r>
            <a:r>
              <a:rPr lang="en-GB" dirty="0"/>
              <a:t>Talent Management: An Overview (2105). CIPD Factsheets. (</a:t>
            </a:r>
            <a:r>
              <a:rPr lang="en-GB" dirty="0">
                <a:hlinkClick r:id="rId2"/>
              </a:rPr>
              <a:t>http://www.cipd.co.uk/hr-resources/factsheets/talent-management-overview.aspx)</a:t>
            </a:r>
            <a:endParaRPr lang="en-GB" dirty="0"/>
          </a:p>
          <a:p>
            <a:r>
              <a:rPr lang="en-GB" dirty="0" smtClean="0"/>
              <a:t>Friedman</a:t>
            </a:r>
            <a:r>
              <a:rPr lang="en-GB" dirty="0"/>
              <a:t>, S., </a:t>
            </a:r>
            <a:r>
              <a:rPr lang="en-GB" dirty="0" err="1"/>
              <a:t>Laurison</a:t>
            </a:r>
            <a:r>
              <a:rPr lang="en-GB" dirty="0"/>
              <a:t>, D. and Miles, A., (2015). Breaking the ‘class’ ceiling? Social mobility into Britain's elite occupations. </a:t>
            </a:r>
            <a:r>
              <a:rPr lang="en-GB" i="1" dirty="0"/>
              <a:t>The Sociological Review</a:t>
            </a:r>
            <a:r>
              <a:rPr lang="en-GB" dirty="0"/>
              <a:t>,</a:t>
            </a:r>
            <a:r>
              <a:rPr lang="en-GB" i="1" dirty="0"/>
              <a:t>63</a:t>
            </a:r>
            <a:r>
              <a:rPr lang="en-GB" dirty="0"/>
              <a:t>(2), pp.259-289.</a:t>
            </a:r>
          </a:p>
          <a:p>
            <a:r>
              <a:rPr lang="en-GB" dirty="0" smtClean="0"/>
              <a:t>Friedman</a:t>
            </a:r>
            <a:r>
              <a:rPr lang="en-GB" dirty="0"/>
              <a:t>, S., O’Brien, D. and </a:t>
            </a:r>
            <a:r>
              <a:rPr lang="en-GB" dirty="0" err="1"/>
              <a:t>Laurison</a:t>
            </a:r>
            <a:r>
              <a:rPr lang="en-GB" dirty="0"/>
              <a:t>, D., (2016). ‘Like Skydiving without a Parachute’: How Class Origin Shapes Occupational Trajectories in British Acting. </a:t>
            </a:r>
            <a:r>
              <a:rPr lang="en-GB" i="1" dirty="0"/>
              <a:t>Sociology</a:t>
            </a:r>
            <a:r>
              <a:rPr lang="en-GB" dirty="0"/>
              <a:t>, p.0038038516629917.</a:t>
            </a:r>
          </a:p>
          <a:p>
            <a:r>
              <a:rPr lang="en-GB" dirty="0" smtClean="0"/>
              <a:t>Hughes</a:t>
            </a:r>
            <a:r>
              <a:rPr lang="en-GB" dirty="0"/>
              <a:t>, C. (2004). Class and Other Identifications in Managerial Careers: The Case of the Lemon Dress. </a:t>
            </a:r>
            <a:r>
              <a:rPr lang="en-GB" i="1" dirty="0"/>
              <a:t>Gender, Work and Organization</a:t>
            </a:r>
            <a:r>
              <a:rPr lang="en-GB" dirty="0"/>
              <a:t> [Online] </a:t>
            </a:r>
            <a:r>
              <a:rPr lang="en-GB" b="1" dirty="0"/>
              <a:t>11</a:t>
            </a:r>
            <a:r>
              <a:rPr lang="en-GB" dirty="0"/>
              <a:t>:526–543. </a:t>
            </a:r>
            <a:endParaRPr lang="en-GB" dirty="0" smtClean="0"/>
          </a:p>
          <a:p>
            <a:r>
              <a:rPr lang="en-GB" dirty="0" smtClean="0"/>
              <a:t>Joseph Rowntree Foundation (2015). Social mobility wars are back – who’s winning and why do we care? (</a:t>
            </a:r>
            <a:r>
              <a:rPr lang="en-GB" dirty="0">
                <a:hlinkClick r:id="rId3"/>
              </a:rPr>
              <a:t>https://</a:t>
            </a:r>
            <a:r>
              <a:rPr lang="en-GB" dirty="0" smtClean="0">
                <a:hlinkClick r:id="rId3"/>
              </a:rPr>
              <a:t>www.jrf.org.uk/blog/social-mobility-wars-are-back-whos-winning-and-why-do-we-care</a:t>
            </a:r>
            <a:r>
              <a:rPr lang="en-GB" dirty="0" smtClean="0"/>
              <a:t>)</a:t>
            </a:r>
          </a:p>
          <a:p>
            <a:r>
              <a:rPr lang="en-GB" dirty="0" smtClean="0"/>
              <a:t>Martin </a:t>
            </a:r>
            <a:r>
              <a:rPr lang="en-GB" dirty="0"/>
              <a:t>R. (2014) ‘We can’t talk about inequality without talking about talent’, Harvard Business Review, 23 </a:t>
            </a:r>
            <a:r>
              <a:rPr lang="en-GB" dirty="0" smtClean="0"/>
              <a:t>September.</a:t>
            </a:r>
            <a:endParaRPr lang="en-GB" dirty="0"/>
          </a:p>
        </p:txBody>
      </p:sp>
    </p:spTree>
    <p:extLst>
      <p:ext uri="{BB962C8B-B14F-4D97-AF65-F5344CB8AC3E}">
        <p14:creationId xmlns:p14="http://schemas.microsoft.com/office/powerpoint/2010/main" val="27994699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7620000" cy="718590"/>
          </a:xfrm>
        </p:spPr>
        <p:txBody>
          <a:bodyPr/>
          <a:lstStyle/>
          <a:p>
            <a:r>
              <a:rPr lang="en-GB" b="1" dirty="0" smtClean="0">
                <a:effectLst>
                  <a:outerShdw blurRad="38100" dist="38100" dir="2700000" algn="tl">
                    <a:srgbClr val="000000">
                      <a:alpha val="43137"/>
                    </a:srgbClr>
                  </a:outerShdw>
                </a:effectLst>
              </a:rPr>
              <a:t>Outline</a:t>
            </a:r>
            <a:endParaRPr lang="en-GB"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04951" y="1418903"/>
            <a:ext cx="7620000" cy="5092260"/>
          </a:xfrm>
        </p:spPr>
        <p:txBody>
          <a:bodyPr>
            <a:normAutofit/>
          </a:bodyPr>
          <a:lstStyle/>
          <a:p>
            <a:r>
              <a:rPr lang="en-GB" sz="2800" dirty="0" smtClean="0"/>
              <a:t>Talent management &amp; inequality</a:t>
            </a:r>
          </a:p>
          <a:p>
            <a:r>
              <a:rPr lang="en-GB" sz="2800" dirty="0" smtClean="0"/>
              <a:t>Social class in the workplace – is there a problem?</a:t>
            </a:r>
          </a:p>
          <a:p>
            <a:r>
              <a:rPr lang="en-GB" sz="2800" dirty="0" smtClean="0"/>
              <a:t>Should employers be concerned?</a:t>
            </a:r>
          </a:p>
          <a:p>
            <a:r>
              <a:rPr lang="en-GB" sz="2800" dirty="0" smtClean="0"/>
              <a:t>Our research project: </a:t>
            </a:r>
          </a:p>
          <a:p>
            <a:pPr lvl="1"/>
            <a:r>
              <a:rPr lang="en-GB" sz="2800" dirty="0" smtClean="0"/>
              <a:t>Measuring social class </a:t>
            </a:r>
          </a:p>
          <a:p>
            <a:pPr lvl="1"/>
            <a:r>
              <a:rPr lang="en-GB" sz="2800" dirty="0"/>
              <a:t>Is there (dis)advantage in the workplace associated with social class?</a:t>
            </a:r>
            <a:endParaRPr lang="en-GB" sz="2800" dirty="0" smtClean="0"/>
          </a:p>
          <a:p>
            <a:r>
              <a:rPr lang="en-GB" sz="2800" dirty="0" smtClean="0"/>
              <a:t>Implications for talent management</a:t>
            </a:r>
          </a:p>
          <a:p>
            <a:r>
              <a:rPr lang="en-GB" sz="2800" dirty="0" smtClean="0"/>
              <a:t>Implications for organisations</a:t>
            </a:r>
            <a:endParaRPr lang="en-GB" sz="2800" dirty="0"/>
          </a:p>
        </p:txBody>
      </p:sp>
      <p:pic>
        <p:nvPicPr>
          <p:cNvPr id="5" name="Picture 4"/>
          <p:cNvPicPr>
            <a:picLocks noChangeAspect="1"/>
          </p:cNvPicPr>
          <p:nvPr/>
        </p:nvPicPr>
        <p:blipFill>
          <a:blip r:embed="rId2"/>
          <a:stretch>
            <a:fillRect/>
          </a:stretch>
        </p:blipFill>
        <p:spPr>
          <a:xfrm>
            <a:off x="6328777" y="5347141"/>
            <a:ext cx="1892237" cy="1430179"/>
          </a:xfrm>
          <a:prstGeom prst="rect">
            <a:avLst/>
          </a:prstGeom>
        </p:spPr>
      </p:pic>
      <p:pic>
        <p:nvPicPr>
          <p:cNvPr id="1026" name="Picture 2" descr="Image result for talent managemen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714796" y="149940"/>
            <a:ext cx="2506218" cy="154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3113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effectLst>
                  <a:outerShdw blurRad="38100" dist="38100" dir="2700000" algn="tl">
                    <a:srgbClr val="000000">
                      <a:alpha val="43137"/>
                    </a:srgbClr>
                  </a:outerShdw>
                </a:effectLst>
              </a:rPr>
              <a:t>What is talent?</a:t>
            </a:r>
            <a:endParaRPr lang="en-GB"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endParaRPr lang="en-GB" dirty="0"/>
          </a:p>
        </p:txBody>
      </p:sp>
      <p:sp>
        <p:nvSpPr>
          <p:cNvPr id="4" name="Cloud Callout 3"/>
          <p:cNvSpPr/>
          <p:nvPr/>
        </p:nvSpPr>
        <p:spPr>
          <a:xfrm>
            <a:off x="609600" y="1417638"/>
            <a:ext cx="7467600" cy="4510722"/>
          </a:xfrm>
          <a:prstGeom prst="cloudCallou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smtClean="0"/>
              <a:t>Those </a:t>
            </a:r>
            <a:r>
              <a:rPr lang="en-GB" sz="4000" dirty="0"/>
              <a:t>individuals who can make a difference to organisational </a:t>
            </a:r>
            <a:r>
              <a:rPr lang="en-GB" sz="4000" dirty="0" smtClean="0"/>
              <a:t>performance </a:t>
            </a:r>
          </a:p>
          <a:p>
            <a:pPr algn="ctr"/>
            <a:r>
              <a:rPr lang="en-GB" sz="4000" dirty="0" smtClean="0"/>
              <a:t>(CIPD, 2015)</a:t>
            </a:r>
            <a:endParaRPr lang="en-GB" sz="4000" dirty="0"/>
          </a:p>
        </p:txBody>
      </p:sp>
      <p:pic>
        <p:nvPicPr>
          <p:cNvPr id="5" name="Picture 4"/>
          <p:cNvPicPr>
            <a:picLocks noChangeAspect="1"/>
          </p:cNvPicPr>
          <p:nvPr/>
        </p:nvPicPr>
        <p:blipFill>
          <a:blip r:embed="rId2"/>
          <a:stretch>
            <a:fillRect/>
          </a:stretch>
        </p:blipFill>
        <p:spPr>
          <a:xfrm>
            <a:off x="6232306" y="200025"/>
            <a:ext cx="1943100" cy="1143000"/>
          </a:xfrm>
          <a:prstGeom prst="rect">
            <a:avLst/>
          </a:prstGeom>
        </p:spPr>
      </p:pic>
    </p:spTree>
    <p:extLst>
      <p:ext uri="{BB962C8B-B14F-4D97-AF65-F5344CB8AC3E}">
        <p14:creationId xmlns:p14="http://schemas.microsoft.com/office/powerpoint/2010/main" val="2050460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400" b="1" dirty="0" smtClean="0">
                <a:effectLst>
                  <a:outerShdw blurRad="38100" dist="38100" dir="2700000" algn="tl">
                    <a:srgbClr val="000000">
                      <a:alpha val="43137"/>
                    </a:srgbClr>
                  </a:outerShdw>
                </a:effectLst>
              </a:rPr>
              <a:t>The Talent Management Cycle</a:t>
            </a:r>
            <a:endParaRPr lang="en-GB" sz="4400" b="1" dirty="0">
              <a:effectLst>
                <a:outerShdw blurRad="38100" dist="38100" dir="2700000" algn="tl">
                  <a:srgbClr val="000000">
                    <a:alpha val="43137"/>
                  </a:srgbClr>
                </a:outerShdw>
              </a:effectLst>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935781921"/>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43068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a:off x="457200" y="1122190"/>
            <a:ext cx="4295774" cy="346154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smtClean="0"/>
              <a:t>“</a:t>
            </a:r>
            <a:r>
              <a:rPr lang="en-GB" sz="2400" dirty="0" smtClean="0"/>
              <a:t>We can’t talk about inequality without talking about talent” </a:t>
            </a:r>
            <a:r>
              <a:rPr lang="en-GB" sz="2400" dirty="0"/>
              <a:t>(Professor Roger Martin, </a:t>
            </a:r>
            <a:r>
              <a:rPr lang="en-GB" sz="2400" dirty="0" smtClean="0"/>
              <a:t>Harvard Business Review, 2014</a:t>
            </a:r>
            <a:r>
              <a:rPr lang="en-GB" sz="2400" dirty="0"/>
              <a:t>)</a:t>
            </a:r>
          </a:p>
        </p:txBody>
      </p:sp>
      <p:sp>
        <p:nvSpPr>
          <p:cNvPr id="5" name="Oval Callout 4"/>
          <p:cNvSpPr/>
          <p:nvPr/>
        </p:nvSpPr>
        <p:spPr>
          <a:xfrm>
            <a:off x="5038642" y="3276600"/>
            <a:ext cx="3352883" cy="3101809"/>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We can’t talk about talent without talking about inequality</a:t>
            </a:r>
            <a:endParaRPr lang="en-GB" sz="2400" dirty="0"/>
          </a:p>
        </p:txBody>
      </p:sp>
      <p:sp>
        <p:nvSpPr>
          <p:cNvPr id="7" name="Right Arrow 6"/>
          <p:cNvSpPr/>
          <p:nvPr/>
        </p:nvSpPr>
        <p:spPr>
          <a:xfrm>
            <a:off x="3173343" y="4506515"/>
            <a:ext cx="1804988" cy="9104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So………</a:t>
            </a:r>
            <a:endParaRPr lang="en-GB" sz="2800" dirty="0"/>
          </a:p>
        </p:txBody>
      </p:sp>
      <p:sp>
        <p:nvSpPr>
          <p:cNvPr id="2" name="Title 1"/>
          <p:cNvSpPr>
            <a:spLocks noGrp="1"/>
          </p:cNvSpPr>
          <p:nvPr>
            <p:ph type="title"/>
          </p:nvPr>
        </p:nvSpPr>
        <p:spPr>
          <a:xfrm>
            <a:off x="457200" y="56410"/>
            <a:ext cx="7620000" cy="1143000"/>
          </a:xfrm>
        </p:spPr>
        <p:txBody>
          <a:bodyPr/>
          <a:lstStyle/>
          <a:p>
            <a:r>
              <a:rPr lang="en-GB" sz="4000" b="1" dirty="0" smtClean="0">
                <a:effectLst>
                  <a:outerShdw blurRad="38100" dist="38100" dir="2700000" algn="tl">
                    <a:srgbClr val="000000">
                      <a:alpha val="43137"/>
                    </a:srgbClr>
                  </a:outerShdw>
                </a:effectLst>
              </a:rPr>
              <a:t>Talent Management &amp; Inequality</a:t>
            </a:r>
            <a:endParaRPr lang="en-GB" sz="4000" b="1" dirty="0">
              <a:effectLst>
                <a:outerShdw blurRad="38100" dist="38100" dir="2700000" algn="tl">
                  <a:srgbClr val="000000">
                    <a:alpha val="43137"/>
                  </a:srgbClr>
                </a:outerShdw>
              </a:effectLst>
            </a:endParaRPr>
          </a:p>
        </p:txBody>
      </p:sp>
      <p:pic>
        <p:nvPicPr>
          <p:cNvPr id="8" name="Content Placeholder 7"/>
          <p:cNvPicPr>
            <a:picLocks noGrp="1" noChangeAspect="1"/>
          </p:cNvPicPr>
          <p:nvPr>
            <p:ph idx="1"/>
          </p:nvPr>
        </p:nvPicPr>
        <p:blipFill>
          <a:blip r:embed="rId2"/>
          <a:stretch>
            <a:fillRect/>
          </a:stretch>
        </p:blipFill>
        <p:spPr>
          <a:xfrm>
            <a:off x="5214853" y="1199410"/>
            <a:ext cx="3028950" cy="1514475"/>
          </a:xfrm>
          <a:prstGeom prst="rect">
            <a:avLst/>
          </a:prstGeom>
        </p:spPr>
      </p:pic>
      <p:pic>
        <p:nvPicPr>
          <p:cNvPr id="9" name="Picture 8"/>
          <p:cNvPicPr>
            <a:picLocks noChangeAspect="1"/>
          </p:cNvPicPr>
          <p:nvPr/>
        </p:nvPicPr>
        <p:blipFill>
          <a:blip r:embed="rId3"/>
          <a:stretch>
            <a:fillRect/>
          </a:stretch>
        </p:blipFill>
        <p:spPr>
          <a:xfrm>
            <a:off x="147639" y="5104428"/>
            <a:ext cx="2038350" cy="1652588"/>
          </a:xfrm>
          <a:prstGeom prst="rect">
            <a:avLst/>
          </a:prstGeom>
        </p:spPr>
      </p:pic>
    </p:spTree>
    <p:extLst>
      <p:ext uri="{BB962C8B-B14F-4D97-AF65-F5344CB8AC3E}">
        <p14:creationId xmlns:p14="http://schemas.microsoft.com/office/powerpoint/2010/main" val="321620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ardrop 3"/>
          <p:cNvSpPr/>
          <p:nvPr/>
        </p:nvSpPr>
        <p:spPr>
          <a:xfrm>
            <a:off x="335280" y="1734046"/>
            <a:ext cx="1691640" cy="1264920"/>
          </a:xfrm>
          <a:prstGeom prst="teardrop">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Age</a:t>
            </a:r>
            <a:endParaRPr lang="en-GB" dirty="0"/>
          </a:p>
        </p:txBody>
      </p:sp>
      <p:sp>
        <p:nvSpPr>
          <p:cNvPr id="6" name="Teardrop 5"/>
          <p:cNvSpPr/>
          <p:nvPr/>
        </p:nvSpPr>
        <p:spPr>
          <a:xfrm>
            <a:off x="6309360" y="2567940"/>
            <a:ext cx="1691640" cy="1264920"/>
          </a:xfrm>
          <a:prstGeom prst="teardrop">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Sex</a:t>
            </a:r>
            <a:endParaRPr lang="en-GB" dirty="0"/>
          </a:p>
        </p:txBody>
      </p:sp>
      <p:sp>
        <p:nvSpPr>
          <p:cNvPr id="7" name="Teardrop 6"/>
          <p:cNvSpPr/>
          <p:nvPr/>
        </p:nvSpPr>
        <p:spPr>
          <a:xfrm>
            <a:off x="121920" y="4676934"/>
            <a:ext cx="2118360" cy="1451292"/>
          </a:xfrm>
          <a:prstGeom prst="teardrop">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Gender reassignment</a:t>
            </a:r>
            <a:endParaRPr lang="en-GB" dirty="0"/>
          </a:p>
        </p:txBody>
      </p:sp>
      <p:sp>
        <p:nvSpPr>
          <p:cNvPr id="12" name="Teardrop 11"/>
          <p:cNvSpPr/>
          <p:nvPr/>
        </p:nvSpPr>
        <p:spPr>
          <a:xfrm>
            <a:off x="4701540" y="1623668"/>
            <a:ext cx="1836420" cy="1264920"/>
          </a:xfrm>
          <a:prstGeom prst="teardrop">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Marriage &amp; civil partnership</a:t>
            </a:r>
            <a:endParaRPr lang="en-GB" dirty="0"/>
          </a:p>
        </p:txBody>
      </p:sp>
      <p:sp>
        <p:nvSpPr>
          <p:cNvPr id="13" name="Teardrop 12"/>
          <p:cNvSpPr/>
          <p:nvPr/>
        </p:nvSpPr>
        <p:spPr>
          <a:xfrm>
            <a:off x="2537460" y="5210016"/>
            <a:ext cx="1691640" cy="1264920"/>
          </a:xfrm>
          <a:prstGeom prst="teardrop">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Race</a:t>
            </a:r>
            <a:endParaRPr lang="en-GB" dirty="0"/>
          </a:p>
        </p:txBody>
      </p:sp>
      <p:sp>
        <p:nvSpPr>
          <p:cNvPr id="14" name="Teardrop 13"/>
          <p:cNvSpPr/>
          <p:nvPr/>
        </p:nvSpPr>
        <p:spPr>
          <a:xfrm>
            <a:off x="4617720" y="5402580"/>
            <a:ext cx="1691640" cy="1264920"/>
          </a:xfrm>
          <a:prstGeom prst="teardrop">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Religion &amp; Belief</a:t>
            </a:r>
            <a:endParaRPr lang="en-GB" dirty="0"/>
          </a:p>
        </p:txBody>
      </p:sp>
      <p:sp>
        <p:nvSpPr>
          <p:cNvPr id="15" name="Teardrop 14"/>
          <p:cNvSpPr/>
          <p:nvPr/>
        </p:nvSpPr>
        <p:spPr>
          <a:xfrm>
            <a:off x="2625090" y="1623668"/>
            <a:ext cx="1824990" cy="1264920"/>
          </a:xfrm>
          <a:prstGeom prst="teardrop">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Sexual orientation</a:t>
            </a:r>
            <a:endParaRPr lang="en-GB" dirty="0"/>
          </a:p>
        </p:txBody>
      </p:sp>
      <p:sp>
        <p:nvSpPr>
          <p:cNvPr id="16" name="Teardrop 15"/>
          <p:cNvSpPr/>
          <p:nvPr/>
        </p:nvSpPr>
        <p:spPr>
          <a:xfrm>
            <a:off x="6408420" y="4096068"/>
            <a:ext cx="1691640" cy="1264920"/>
          </a:xfrm>
          <a:prstGeom prst="teardrop">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Disability</a:t>
            </a:r>
            <a:endParaRPr lang="en-GB" dirty="0"/>
          </a:p>
        </p:txBody>
      </p:sp>
      <p:sp>
        <p:nvSpPr>
          <p:cNvPr id="18" name="Explosion 2 17"/>
          <p:cNvSpPr/>
          <p:nvPr/>
        </p:nvSpPr>
        <p:spPr>
          <a:xfrm>
            <a:off x="2240280" y="2834640"/>
            <a:ext cx="3912870" cy="2194560"/>
          </a:xfrm>
          <a:prstGeom prst="irregularSeal2">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SOCIAL CLASS</a:t>
            </a:r>
            <a:endParaRPr lang="en-GB" sz="3200" dirty="0"/>
          </a:p>
        </p:txBody>
      </p:sp>
      <p:sp>
        <p:nvSpPr>
          <p:cNvPr id="19" name="Teardrop 18"/>
          <p:cNvSpPr/>
          <p:nvPr/>
        </p:nvSpPr>
        <p:spPr>
          <a:xfrm>
            <a:off x="335280" y="3193455"/>
            <a:ext cx="1691640" cy="1264920"/>
          </a:xfrm>
          <a:prstGeom prst="teardrop">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Pregnancy &amp; maternity</a:t>
            </a:r>
            <a:endParaRPr lang="en-GB" dirty="0"/>
          </a:p>
        </p:txBody>
      </p:sp>
      <p:sp>
        <p:nvSpPr>
          <p:cNvPr id="2" name="Title 1"/>
          <p:cNvSpPr>
            <a:spLocks noGrp="1"/>
          </p:cNvSpPr>
          <p:nvPr>
            <p:ph type="title"/>
          </p:nvPr>
        </p:nvSpPr>
        <p:spPr/>
        <p:txBody>
          <a:bodyPr/>
          <a:lstStyle/>
          <a:p>
            <a:r>
              <a:rPr lang="en-GB" sz="4000" b="1" dirty="0" smtClean="0">
                <a:effectLst>
                  <a:outerShdw blurRad="38100" dist="38100" dir="2700000" algn="tl">
                    <a:srgbClr val="000000">
                      <a:alpha val="43137"/>
                    </a:srgbClr>
                  </a:outerShdw>
                </a:effectLst>
              </a:rPr>
              <a:t>Inequalities in the workplace: protected characteristics</a:t>
            </a:r>
            <a:endParaRPr lang="en-GB"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13843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anim calcmode="lin" valueType="num">
                                      <p:cBhvr>
                                        <p:cTn id="8" dur="2000" fill="hold"/>
                                        <p:tgtEl>
                                          <p:spTgt spid="18"/>
                                        </p:tgtEl>
                                        <p:attrNameLst>
                                          <p:attrName>ppt_w</p:attrName>
                                        </p:attrNameLst>
                                      </p:cBhvr>
                                      <p:tavLst>
                                        <p:tav tm="0" fmla="#ppt_w*sin(2.5*pi*$)">
                                          <p:val>
                                            <p:fltVal val="0"/>
                                          </p:val>
                                        </p:tav>
                                        <p:tav tm="100000">
                                          <p:val>
                                            <p:fltVal val="1"/>
                                          </p:val>
                                        </p:tav>
                                      </p:tavLst>
                                    </p:anim>
                                    <p:anim calcmode="lin" valueType="num">
                                      <p:cBhvr>
                                        <p:cTn id="9" dur="200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20717" y="274638"/>
            <a:ext cx="7856483" cy="1143000"/>
          </a:xfrm>
        </p:spPr>
        <p:txBody>
          <a:bodyPr/>
          <a:lstStyle/>
          <a:p>
            <a:r>
              <a:rPr lang="en-GB" sz="4000" b="1" dirty="0" smtClean="0">
                <a:effectLst>
                  <a:outerShdw blurRad="38100" dist="38100" dir="2700000" algn="tl">
                    <a:srgbClr val="000000">
                      <a:alpha val="43137"/>
                    </a:srgbClr>
                  </a:outerShdw>
                </a:effectLst>
              </a:rPr>
              <a:t>Social class in the workplace: </a:t>
            </a:r>
            <a:br>
              <a:rPr lang="en-GB" sz="4000" b="1" dirty="0" smtClean="0">
                <a:effectLst>
                  <a:outerShdw blurRad="38100" dist="38100" dir="2700000" algn="tl">
                    <a:srgbClr val="000000">
                      <a:alpha val="43137"/>
                    </a:srgbClr>
                  </a:outerShdw>
                </a:effectLst>
              </a:rPr>
            </a:br>
            <a:r>
              <a:rPr lang="en-GB" sz="4000" b="1" dirty="0" smtClean="0">
                <a:effectLst>
                  <a:outerShdw blurRad="38100" dist="38100" dir="2700000" algn="tl">
                    <a:srgbClr val="000000">
                      <a:alpha val="43137"/>
                    </a:srgbClr>
                  </a:outerShdw>
                </a:effectLst>
              </a:rPr>
              <a:t>is there a problem?</a:t>
            </a:r>
            <a:endParaRPr lang="en-GB" sz="4000" b="1"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220718" y="1536191"/>
            <a:ext cx="5029200" cy="5164153"/>
          </a:xfrm>
        </p:spPr>
        <p:txBody>
          <a:bodyPr>
            <a:noAutofit/>
          </a:bodyPr>
          <a:lstStyle/>
          <a:p>
            <a:pPr algn="just"/>
            <a:r>
              <a:rPr lang="en-GB" sz="2200" dirty="0"/>
              <a:t>The UK is one of the most unequal developed countries in the </a:t>
            </a:r>
            <a:r>
              <a:rPr lang="en-GB" sz="2200" dirty="0" smtClean="0"/>
              <a:t>world (Joseph Rowntree Foundation, 2015)</a:t>
            </a:r>
          </a:p>
          <a:p>
            <a:pPr algn="just"/>
            <a:r>
              <a:rPr lang="en-GB" sz="2200" dirty="0" smtClean="0"/>
              <a:t>Many </a:t>
            </a:r>
            <a:r>
              <a:rPr lang="en-GB" sz="2200" dirty="0"/>
              <a:t>UK’s professions have become </a:t>
            </a:r>
            <a:r>
              <a:rPr lang="en-GB" sz="2200" dirty="0" smtClean="0"/>
              <a:t>more socially </a:t>
            </a:r>
            <a:r>
              <a:rPr lang="en-GB" sz="2200" dirty="0"/>
              <a:t>exclusive over time (Milburn, 2012) </a:t>
            </a:r>
            <a:endParaRPr lang="en-GB" sz="2200" dirty="0" smtClean="0"/>
          </a:p>
          <a:p>
            <a:pPr algn="just"/>
            <a:r>
              <a:rPr lang="en-GB" sz="2200" dirty="0" smtClean="0"/>
              <a:t>Problems associated with:</a:t>
            </a:r>
          </a:p>
          <a:p>
            <a:pPr lvl="1" algn="just"/>
            <a:r>
              <a:rPr lang="en-GB" sz="2200" dirty="0" smtClean="0"/>
              <a:t>the progression of employees who do achieve social mobility through their employment (Hughes, 2004; Friedman, </a:t>
            </a:r>
            <a:r>
              <a:rPr lang="en-GB" sz="2200" dirty="0" err="1" smtClean="0"/>
              <a:t>Laurison</a:t>
            </a:r>
            <a:r>
              <a:rPr lang="en-GB" sz="2200" dirty="0" smtClean="0"/>
              <a:t> and Miles, 2015)</a:t>
            </a:r>
          </a:p>
          <a:p>
            <a:pPr lvl="1" algn="just"/>
            <a:r>
              <a:rPr lang="en-GB" sz="2200" dirty="0" smtClean="0"/>
              <a:t>the existence of a ‘class ceiling’ (Friedman, O’Brien</a:t>
            </a:r>
            <a:r>
              <a:rPr lang="en-GB" sz="2200" dirty="0"/>
              <a:t>, </a:t>
            </a:r>
            <a:r>
              <a:rPr lang="en-GB" sz="2200" dirty="0" smtClean="0"/>
              <a:t>and </a:t>
            </a:r>
            <a:r>
              <a:rPr lang="en-GB" sz="2200" dirty="0" err="1" smtClean="0"/>
              <a:t>Laurison</a:t>
            </a:r>
            <a:r>
              <a:rPr lang="en-GB" sz="2200" dirty="0" smtClean="0"/>
              <a:t>, 2016)</a:t>
            </a:r>
          </a:p>
          <a:p>
            <a:endParaRPr lang="en-GB" sz="3100" dirty="0"/>
          </a:p>
          <a:p>
            <a:endParaRPr lang="en-GB" sz="2800" dirty="0" smtClean="0"/>
          </a:p>
          <a:p>
            <a:endParaRPr lang="en-GB" sz="2800" dirty="0" smtClean="0"/>
          </a:p>
          <a:p>
            <a:endParaRPr lang="en-GB" sz="2800" dirty="0" smtClean="0"/>
          </a:p>
          <a:p>
            <a:pPr marL="0" indent="0">
              <a:buNone/>
            </a:pPr>
            <a:endParaRPr lang="en-GB" dirty="0"/>
          </a:p>
          <a:p>
            <a:endParaRPr lang="en-GB" dirty="0"/>
          </a:p>
        </p:txBody>
      </p:sp>
      <p:pic>
        <p:nvPicPr>
          <p:cNvPr id="9" name="Content Placeholder 8"/>
          <p:cNvPicPr>
            <a:picLocks noGrp="1" noChangeAspect="1"/>
          </p:cNvPicPr>
          <p:nvPr>
            <p:ph sz="half" idx="2"/>
          </p:nvPr>
        </p:nvPicPr>
        <p:blipFill>
          <a:blip r:embed="rId3"/>
          <a:stretch>
            <a:fillRect/>
          </a:stretch>
        </p:blipFill>
        <p:spPr>
          <a:xfrm>
            <a:off x="5401126" y="1788948"/>
            <a:ext cx="3491816" cy="4589463"/>
          </a:xfrm>
          <a:prstGeom prst="rect">
            <a:avLst/>
          </a:prstGeom>
        </p:spPr>
      </p:pic>
    </p:spTree>
    <p:extLst>
      <p:ext uri="{BB962C8B-B14F-4D97-AF65-F5344CB8AC3E}">
        <p14:creationId xmlns:p14="http://schemas.microsoft.com/office/powerpoint/2010/main" val="2033900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 y="274638"/>
            <a:ext cx="8077200" cy="676810"/>
          </a:xfrm>
        </p:spPr>
        <p:txBody>
          <a:bodyPr/>
          <a:lstStyle/>
          <a:p>
            <a:r>
              <a:rPr lang="en-GB" sz="4000" b="1" dirty="0">
                <a:effectLst>
                  <a:outerShdw blurRad="38100" dist="38100" dir="2700000" algn="tl">
                    <a:srgbClr val="000000">
                      <a:alpha val="43137"/>
                    </a:srgbClr>
                  </a:outerShdw>
                </a:effectLst>
              </a:rPr>
              <a:t>S</a:t>
            </a:r>
            <a:r>
              <a:rPr lang="en-GB" sz="4000" b="1" dirty="0" smtClean="0">
                <a:effectLst>
                  <a:outerShdw blurRad="38100" dist="38100" dir="2700000" algn="tl">
                    <a:srgbClr val="000000">
                      <a:alpha val="43137"/>
                    </a:srgbClr>
                  </a:outerShdw>
                </a:effectLst>
              </a:rPr>
              <a:t>hould employers be concerned?</a:t>
            </a:r>
            <a:endParaRPr lang="en-GB"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endParaRPr lang="en-GB" dirty="0" smtClean="0"/>
          </a:p>
          <a:p>
            <a:endParaRPr lang="en-GB" dirty="0"/>
          </a:p>
          <a:p>
            <a:endParaRPr lang="en-GB" dirty="0"/>
          </a:p>
        </p:txBody>
      </p:sp>
      <p:sp>
        <p:nvSpPr>
          <p:cNvPr id="4" name="Rounded Rectangle 3"/>
          <p:cNvSpPr/>
          <p:nvPr/>
        </p:nvSpPr>
        <p:spPr>
          <a:xfrm>
            <a:off x="598170" y="3076454"/>
            <a:ext cx="7315200" cy="12204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smtClean="0"/>
          </a:p>
          <a:p>
            <a:pPr algn="ctr"/>
            <a:r>
              <a:rPr lang="en-GB" sz="2400" dirty="0" smtClean="0"/>
              <a:t>Some argue </a:t>
            </a:r>
            <a:r>
              <a:rPr lang="en-GB" sz="2400" dirty="0"/>
              <a:t>that social class &amp; income inequality arises first and foremost in the workplace and it is there that the remedies must start </a:t>
            </a:r>
          </a:p>
          <a:p>
            <a:pPr algn="ctr"/>
            <a:endParaRPr lang="en-GB" sz="2800" dirty="0"/>
          </a:p>
        </p:txBody>
      </p:sp>
      <p:sp>
        <p:nvSpPr>
          <p:cNvPr id="5" name="Rounded Rectangle 4"/>
          <p:cNvSpPr/>
          <p:nvPr/>
        </p:nvSpPr>
        <p:spPr>
          <a:xfrm>
            <a:off x="598170" y="5341743"/>
            <a:ext cx="7315200" cy="13552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There is little research on social class inequality within organisations in </a:t>
            </a:r>
            <a:r>
              <a:rPr lang="en-GB" sz="2400" dirty="0"/>
              <a:t>the UK </a:t>
            </a:r>
            <a:r>
              <a:rPr lang="en-GB" sz="2400" dirty="0" smtClean="0"/>
              <a:t>or support for organisations to address social class inequalities</a:t>
            </a:r>
            <a:endParaRPr lang="en-GB" sz="2400" dirty="0"/>
          </a:p>
        </p:txBody>
      </p:sp>
      <p:sp>
        <p:nvSpPr>
          <p:cNvPr id="6" name="Down Arrow 5"/>
          <p:cNvSpPr/>
          <p:nvPr/>
        </p:nvSpPr>
        <p:spPr>
          <a:xfrm>
            <a:off x="3634740" y="4393925"/>
            <a:ext cx="1063384" cy="8799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YET</a:t>
            </a:r>
            <a:endParaRPr lang="en-GB" dirty="0"/>
          </a:p>
        </p:txBody>
      </p:sp>
      <p:sp>
        <p:nvSpPr>
          <p:cNvPr id="7" name="Rounded Rectangle 6"/>
          <p:cNvSpPr/>
          <p:nvPr/>
        </p:nvSpPr>
        <p:spPr>
          <a:xfrm>
            <a:off x="609600" y="1063065"/>
            <a:ext cx="7315200" cy="10593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smtClean="0"/>
          </a:p>
          <a:p>
            <a:pPr algn="ctr"/>
            <a:r>
              <a:rPr lang="en-GB" sz="2400" dirty="0" smtClean="0"/>
              <a:t>Growing recognition that social class differences play a role in employee opportunity in the workplace &amp; organisational performance</a:t>
            </a:r>
            <a:endParaRPr lang="en-GB" sz="2400" dirty="0"/>
          </a:p>
          <a:p>
            <a:pPr algn="ctr"/>
            <a:endParaRPr lang="en-GB" sz="2800" dirty="0"/>
          </a:p>
        </p:txBody>
      </p:sp>
      <p:sp>
        <p:nvSpPr>
          <p:cNvPr id="9" name="Down Arrow 8"/>
          <p:cNvSpPr/>
          <p:nvPr/>
        </p:nvSpPr>
        <p:spPr>
          <a:xfrm>
            <a:off x="3724078" y="2234043"/>
            <a:ext cx="1063384" cy="7745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AND</a:t>
            </a:r>
            <a:endParaRPr lang="en-GB" sz="1400" dirty="0"/>
          </a:p>
        </p:txBody>
      </p:sp>
    </p:spTree>
    <p:extLst>
      <p:ext uri="{BB962C8B-B14F-4D97-AF65-F5344CB8AC3E}">
        <p14:creationId xmlns:p14="http://schemas.microsoft.com/office/powerpoint/2010/main" val="312312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100" b="1" dirty="0" smtClean="0">
                <a:effectLst>
                  <a:outerShdw blurRad="38100" dist="38100" dir="2700000" algn="tl">
                    <a:srgbClr val="000000">
                      <a:alpha val="43137"/>
                    </a:srgbClr>
                  </a:outerShdw>
                </a:effectLst>
              </a:rPr>
              <a:t>Just a thought……….</a:t>
            </a:r>
            <a:endParaRPr lang="en-US" sz="41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marL="411480" lvl="1" indent="0">
              <a:buNone/>
            </a:pPr>
            <a:endParaRPr lang="en-GB" dirty="0"/>
          </a:p>
        </p:txBody>
      </p:sp>
      <p:sp>
        <p:nvSpPr>
          <p:cNvPr id="4" name="Cloud Callout 3"/>
          <p:cNvSpPr/>
          <p:nvPr/>
        </p:nvSpPr>
        <p:spPr>
          <a:xfrm>
            <a:off x="612425" y="1600200"/>
            <a:ext cx="7178040" cy="452596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11480" lvl="1" indent="0">
              <a:buNone/>
            </a:pPr>
            <a:r>
              <a:rPr lang="en-GB" sz="2800" dirty="0"/>
              <a:t>If the UK would gain up to £23 billion - the equivalent to 2% of GDP- by better harnessing women’s skills in employment how much could your organisation </a:t>
            </a:r>
            <a:r>
              <a:rPr lang="en-GB" sz="2800" dirty="0" smtClean="0"/>
              <a:t>gain </a:t>
            </a:r>
            <a:r>
              <a:rPr lang="en-GB" sz="2800" dirty="0"/>
              <a:t>through tackling social class inequality?</a:t>
            </a:r>
          </a:p>
        </p:txBody>
      </p:sp>
      <p:pic>
        <p:nvPicPr>
          <p:cNvPr id="5" name="Picture 4"/>
          <p:cNvPicPr>
            <a:picLocks noChangeAspect="1"/>
          </p:cNvPicPr>
          <p:nvPr/>
        </p:nvPicPr>
        <p:blipFill>
          <a:blip r:embed="rId3"/>
          <a:stretch>
            <a:fillRect/>
          </a:stretch>
        </p:blipFill>
        <p:spPr>
          <a:xfrm>
            <a:off x="6491615" y="158115"/>
            <a:ext cx="1916135" cy="1442085"/>
          </a:xfrm>
          <a:prstGeom prst="rect">
            <a:avLst/>
          </a:prstGeom>
        </p:spPr>
      </p:pic>
    </p:spTree>
    <p:extLst>
      <p:ext uri="{BB962C8B-B14F-4D97-AF65-F5344CB8AC3E}">
        <p14:creationId xmlns:p14="http://schemas.microsoft.com/office/powerpoint/2010/main" val="1678200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992</TotalTime>
  <Words>1568</Words>
  <Application>Microsoft Office PowerPoint</Application>
  <PresentationFormat>On-screen Show (4:3)</PresentationFormat>
  <Paragraphs>168</Paragraphs>
  <Slides>18</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Cambria</vt:lpstr>
      <vt:lpstr>Adjacency</vt:lpstr>
      <vt:lpstr>Talent Management &amp; Inequality: The trouble with social class</vt:lpstr>
      <vt:lpstr>Outline</vt:lpstr>
      <vt:lpstr>What is talent?</vt:lpstr>
      <vt:lpstr>The Talent Management Cycle</vt:lpstr>
      <vt:lpstr>Talent Management &amp; Inequality</vt:lpstr>
      <vt:lpstr>Inequalities in the workplace: protected characteristics</vt:lpstr>
      <vt:lpstr>Social class in the workplace:  is there a problem?</vt:lpstr>
      <vt:lpstr>Should employers be concerned?</vt:lpstr>
      <vt:lpstr>Just a thought……….</vt:lpstr>
      <vt:lpstr> Our research project </vt:lpstr>
      <vt:lpstr>Measuring social class</vt:lpstr>
      <vt:lpstr> Employee experiences of social class in the workplace </vt:lpstr>
      <vt:lpstr>Is there (dis)advantage in the workplace associated with social class?</vt:lpstr>
      <vt:lpstr>How can social class influence talent within organisations?</vt:lpstr>
      <vt:lpstr>Implications for talent management</vt:lpstr>
      <vt:lpstr>Implications for your organisation</vt:lpstr>
      <vt:lpstr>PowerPoint Presentation</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Evans</dc:creator>
  <cp:lastModifiedBy>Samantha Evans</cp:lastModifiedBy>
  <cp:revision>100</cp:revision>
  <cp:lastPrinted>2016-09-08T14:04:23Z</cp:lastPrinted>
  <dcterms:created xsi:type="dcterms:W3CDTF">2014-05-02T08:40:46Z</dcterms:created>
  <dcterms:modified xsi:type="dcterms:W3CDTF">2016-11-15T15:15:11Z</dcterms:modified>
</cp:coreProperties>
</file>