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7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6" autoAdjust="0"/>
  </p:normalViewPr>
  <p:slideViewPr>
    <p:cSldViewPr>
      <p:cViewPr>
        <p:scale>
          <a:sx n="110" d="100"/>
          <a:sy n="110" d="100"/>
        </p:scale>
        <p:origin x="-16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6D7795-E303-4CD2-B653-9352514AC734}" type="datetimeFigureOut">
              <a:rPr lang="en-GB" smtClean="0"/>
              <a:t>06/02/2012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DA50A-CC6C-41F8-8942-4A3758A75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7042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C7A37-060D-430E-8A45-F04B6B4559A8}" type="datetimeFigureOut">
              <a:rPr lang="en-GB" smtClean="0"/>
              <a:t>06/02/2012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64B6BF-2D5B-4CFB-BBEC-6B0877E80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222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ASSEST adult social services environment </a:t>
            </a:r>
            <a:r>
              <a:rPr lang="en-GB" smtClean="0"/>
              <a:t>and settings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64B6BF-2D5B-4CFB-BBEC-6B0877E8044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502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F061-4F9C-498F-849D-4DC001FB6B1D}" type="datetimeFigureOut">
              <a:rPr lang="en-GB" smtClean="0"/>
              <a:t>06/02/2012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C0FD4-11CF-49B0-8AF5-ADE08C47654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568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F061-4F9C-498F-849D-4DC001FB6B1D}" type="datetimeFigureOut">
              <a:rPr lang="en-GB" smtClean="0"/>
              <a:t>06/02/2012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C0FD4-11CF-49B0-8AF5-ADE08C47654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5764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F061-4F9C-498F-849D-4DC001FB6B1D}" type="datetimeFigureOut">
              <a:rPr lang="en-GB" smtClean="0"/>
              <a:t>06/02/2012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C0FD4-11CF-49B0-8AF5-ADE08C47654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9780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F061-4F9C-498F-849D-4DC001FB6B1D}" type="datetimeFigureOut">
              <a:rPr lang="en-GB" smtClean="0"/>
              <a:t>06/02/2012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C0FD4-11CF-49B0-8AF5-ADE08C47654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5752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F061-4F9C-498F-849D-4DC001FB6B1D}" type="datetimeFigureOut">
              <a:rPr lang="en-GB" smtClean="0"/>
              <a:t>06/02/2012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C0FD4-11CF-49B0-8AF5-ADE08C47654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7483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F061-4F9C-498F-849D-4DC001FB6B1D}" type="datetimeFigureOut">
              <a:rPr lang="en-GB" smtClean="0"/>
              <a:t>06/02/2012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C0FD4-11CF-49B0-8AF5-ADE08C47654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2989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F061-4F9C-498F-849D-4DC001FB6B1D}" type="datetimeFigureOut">
              <a:rPr lang="en-GB" smtClean="0"/>
              <a:t>06/02/2012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C0FD4-11CF-49B0-8AF5-ADE08C47654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8996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F061-4F9C-498F-849D-4DC001FB6B1D}" type="datetimeFigureOut">
              <a:rPr lang="en-GB" smtClean="0"/>
              <a:t>06/02/2012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C0FD4-11CF-49B0-8AF5-ADE08C47654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3987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F061-4F9C-498F-849D-4DC001FB6B1D}" type="datetimeFigureOut">
              <a:rPr lang="en-GB" smtClean="0"/>
              <a:t>06/02/2012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C0FD4-11CF-49B0-8AF5-ADE08C47654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1716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F061-4F9C-498F-849D-4DC001FB6B1D}" type="datetimeFigureOut">
              <a:rPr lang="en-GB" smtClean="0"/>
              <a:t>06/02/2012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C0FD4-11CF-49B0-8AF5-ADE08C47654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6622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F061-4F9C-498F-849D-4DC001FB6B1D}" type="datetimeFigureOut">
              <a:rPr lang="en-GB" smtClean="0"/>
              <a:t>06/02/2012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C0FD4-11CF-49B0-8AF5-ADE08C47654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16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67000" t="9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EF061-4F9C-498F-849D-4DC001FB6B1D}" type="datetimeFigureOut">
              <a:rPr lang="en-GB" smtClean="0"/>
              <a:t>06/02/2012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C0FD4-11CF-49B0-8AF5-ADE08C47654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2162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200" b="1" kern="1200" baseline="0">
          <a:solidFill>
            <a:srgbClr val="0017CF"/>
          </a:solidFill>
          <a:latin typeface="Tahoma" pitchFamily="34" charset="0"/>
          <a:ea typeface="Tahoma" pitchFamily="34" charset="0"/>
          <a:cs typeface="Tahoma" pitchFamily="34" charset="0"/>
        </a:defRPr>
      </a:lvl1pPr>
    </p:titleStyle>
    <p:bodyStyle>
      <a:lvl1pPr marL="457200" indent="-457200" algn="l" defTabSz="914400" rtl="0" eaLnBrk="1" latinLnBrk="0" hangingPunct="1">
        <a:spcBef>
          <a:spcPct val="20000"/>
        </a:spcBef>
        <a:buClr>
          <a:srgbClr val="C00000"/>
        </a:buClr>
        <a:buFont typeface="Wingdings" pitchFamily="2" charset="2"/>
        <a:buChar char="§"/>
        <a:defRPr sz="28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C00000"/>
        </a:buClr>
        <a:buFont typeface="Wingdings" pitchFamily="2" charset="2"/>
        <a:buChar char="§"/>
        <a:defRPr sz="24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C00000"/>
        </a:buClr>
        <a:buFont typeface="Wingdings" pitchFamily="2" charset="2"/>
        <a:buChar char="§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N.J.Smith@kent.ac.uk" TargetMode="External"/><Relationship Id="rId2" Type="http://schemas.openxmlformats.org/officeDocument/2006/relationships/hyperlink" Target="mailto:A.Towers@kent.ac.u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ssru.ac.uk/ascot/guidance.ph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ssru.ac.uk/ascot/training-and-events.ph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620688"/>
            <a:ext cx="8064896" cy="338437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Measuring outcomes through observation:</a:t>
            </a:r>
            <a:br>
              <a:rPr lang="en-GB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GB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current uses and future developments</a:t>
            </a:r>
            <a:endParaRPr lang="en-GB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149080"/>
            <a:ext cx="6400800" cy="1152128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ASCOT Workshop 2012</a:t>
            </a:r>
            <a:endParaRPr lang="en-GB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Ann-Marie Towers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13672" t="12451" r="62891" b="76563"/>
          <a:stretch>
            <a:fillRect/>
          </a:stretch>
        </p:blipFill>
        <p:spPr bwMode="auto">
          <a:xfrm>
            <a:off x="2626785" y="980728"/>
            <a:ext cx="3816424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61692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Contact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Anyone interested in knowing more about this study or about measuring outcomes in care homes more generally, please email:</a:t>
            </a:r>
          </a:p>
          <a:p>
            <a:pPr lvl="1"/>
            <a:r>
              <a:rPr lang="en-GB" dirty="0" smtClean="0"/>
              <a:t>Ann-Marie Towers: </a:t>
            </a:r>
            <a:r>
              <a:rPr lang="en-GB" dirty="0" smtClean="0">
                <a:hlinkClick r:id="rId2"/>
              </a:rPr>
              <a:t>A.Towers@kent.ac.uk</a:t>
            </a:r>
            <a:endParaRPr lang="en-GB" dirty="0" smtClean="0"/>
          </a:p>
          <a:p>
            <a:pPr lvl="1"/>
            <a:r>
              <a:rPr lang="en-GB" dirty="0" smtClean="0"/>
              <a:t>Nick Smith: </a:t>
            </a:r>
            <a:r>
              <a:rPr lang="en-GB" dirty="0" smtClean="0">
                <a:hlinkClick r:id="rId3"/>
              </a:rPr>
              <a:t>N.J.Smith@kent.ac.uk</a:t>
            </a:r>
            <a:endParaRPr lang="en-GB" dirty="0" smtClean="0"/>
          </a:p>
          <a:p>
            <a:r>
              <a:rPr lang="en-GB" dirty="0" smtClean="0"/>
              <a:t>Available in the break/lunch today</a:t>
            </a:r>
          </a:p>
          <a:p>
            <a:r>
              <a:rPr lang="en-GB" dirty="0" smtClean="0"/>
              <a:t>Workshop session this afternoon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804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observational approach</a:t>
            </a:r>
            <a:endParaRPr lang="en-GB" sz="3200" b="1" dirty="0">
              <a:solidFill>
                <a:srgbClr val="0017C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r>
              <a:rPr lang="en-GB" dirty="0" smtClean="0"/>
              <a:t>Designed for use in care homes </a:t>
            </a:r>
          </a:p>
          <a:p>
            <a:r>
              <a:rPr lang="en-GB" dirty="0" smtClean="0"/>
              <a:t>Inclusive approach, ideal when service users not able to take part in structured interviews.</a:t>
            </a:r>
          </a:p>
          <a:p>
            <a:r>
              <a:rPr lang="en-GB" dirty="0" smtClean="0"/>
              <a:t>Collect evidence about residents through:</a:t>
            </a:r>
          </a:p>
          <a:p>
            <a:pPr lvl="1"/>
            <a:r>
              <a:rPr lang="en-GB" dirty="0" smtClean="0"/>
              <a:t>Structured observations</a:t>
            </a:r>
          </a:p>
          <a:p>
            <a:pPr lvl="1"/>
            <a:r>
              <a:rPr lang="en-GB" dirty="0" smtClean="0"/>
              <a:t>Interviews with staff and/or family members</a:t>
            </a:r>
          </a:p>
          <a:p>
            <a:pPr lvl="1"/>
            <a:r>
              <a:rPr lang="en-GB" dirty="0" smtClean="0"/>
              <a:t>Interviews with residents where possible</a:t>
            </a:r>
          </a:p>
          <a:p>
            <a:r>
              <a:rPr lang="en-GB" dirty="0" smtClean="0"/>
              <a:t>Use this evidence to rate residents’ needs and produce ASCOT scores.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792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Training recommended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Need to know what to look for and relate this to the ASCOT domains</a:t>
            </a:r>
          </a:p>
          <a:p>
            <a:r>
              <a:rPr lang="en-GB" dirty="0" smtClean="0"/>
              <a:t>Sometimes what we don’t see is more important than what we do see</a:t>
            </a:r>
          </a:p>
          <a:p>
            <a:r>
              <a:rPr lang="en-GB" dirty="0" smtClean="0"/>
              <a:t>Weigh up evidence from different sources</a:t>
            </a:r>
          </a:p>
          <a:p>
            <a:pPr lvl="1"/>
            <a:r>
              <a:rPr lang="en-GB" dirty="0" smtClean="0"/>
              <a:t>Sometimes people have different perspectives</a:t>
            </a:r>
          </a:p>
          <a:p>
            <a:pPr lvl="1"/>
            <a:r>
              <a:rPr lang="en-GB" dirty="0" smtClean="0"/>
              <a:t>Need to be consistent in our approach to rating</a:t>
            </a:r>
          </a:p>
          <a:p>
            <a:r>
              <a:rPr lang="en-GB" dirty="0" smtClean="0"/>
              <a:t>Guidance is available to download:</a:t>
            </a:r>
          </a:p>
          <a:p>
            <a:pPr marL="285750" lvl="1" indent="0">
              <a:buNone/>
            </a:pPr>
            <a:r>
              <a:rPr lang="en-GB" dirty="0" smtClean="0">
                <a:hlinkClick r:id="rId2"/>
              </a:rPr>
              <a:t>http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www.pssru.ac.uk/ascot/guidance.php</a:t>
            </a: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470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Training Course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r>
              <a:rPr lang="en-GB" dirty="0" smtClean="0"/>
              <a:t>2 day training course</a:t>
            </a:r>
          </a:p>
          <a:p>
            <a:r>
              <a:rPr lang="en-GB" dirty="0" smtClean="0"/>
              <a:t>Walk through methodology</a:t>
            </a:r>
          </a:p>
          <a:p>
            <a:r>
              <a:rPr lang="en-GB" dirty="0" smtClean="0"/>
              <a:t>ASCOT domains and levels in detail</a:t>
            </a:r>
          </a:p>
          <a:p>
            <a:r>
              <a:rPr lang="en-GB" dirty="0" smtClean="0"/>
              <a:t>Real video clips of good and bad practice</a:t>
            </a:r>
          </a:p>
          <a:p>
            <a:r>
              <a:rPr lang="en-GB" dirty="0"/>
              <a:t>Principles of engagement and active support</a:t>
            </a:r>
          </a:p>
          <a:p>
            <a:r>
              <a:rPr lang="en-GB" dirty="0" smtClean="0"/>
              <a:t>Group activities and vignettes to practice ratings</a:t>
            </a:r>
          </a:p>
          <a:p>
            <a:r>
              <a:rPr lang="en-GB" dirty="0" smtClean="0"/>
              <a:t>Overview of scoring and spreadsheets</a:t>
            </a:r>
          </a:p>
          <a:p>
            <a:r>
              <a:rPr lang="en-GB" dirty="0" smtClean="0"/>
              <a:t>Details of courses on our website:</a:t>
            </a:r>
          </a:p>
          <a:p>
            <a:pPr marL="285750" lvl="1" indent="0">
              <a:buNone/>
            </a:pPr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www.pssru.ac.uk/ascot/training-and-events.php</a:t>
            </a:r>
            <a:endParaRPr lang="en-GB" dirty="0" smtClean="0"/>
          </a:p>
          <a:p>
            <a:pPr marL="285750" lvl="1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650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Current users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en-GB" dirty="0" smtClean="0"/>
              <a:t>People interested in measuring outcomes in:</a:t>
            </a:r>
          </a:p>
          <a:p>
            <a:pPr lvl="1"/>
            <a:r>
              <a:rPr lang="en-GB" dirty="0" smtClean="0"/>
              <a:t>Care homes (providers, LAs, researchers)</a:t>
            </a:r>
          </a:p>
          <a:p>
            <a:pPr lvl="1"/>
            <a:r>
              <a:rPr lang="en-GB" dirty="0" smtClean="0"/>
              <a:t>Extra care housing (one London Borough)</a:t>
            </a:r>
          </a:p>
          <a:p>
            <a:r>
              <a:rPr lang="en-GB" dirty="0" smtClean="0"/>
              <a:t>Organisations concerned about quality of care</a:t>
            </a:r>
          </a:p>
          <a:p>
            <a:pPr lvl="1"/>
            <a:r>
              <a:rPr lang="en-GB" dirty="0" smtClean="0"/>
              <a:t>Observational element used by one PCT to look at residents’ </a:t>
            </a:r>
            <a:r>
              <a:rPr lang="en-GB" dirty="0" err="1" smtClean="0"/>
              <a:t>QoL</a:t>
            </a:r>
            <a:r>
              <a:rPr lang="en-GB" dirty="0" smtClean="0"/>
              <a:t> and identify poor practice</a:t>
            </a:r>
          </a:p>
          <a:p>
            <a:r>
              <a:rPr lang="en-GB" dirty="0" smtClean="0"/>
              <a:t>Adapted in one LA for their QM team:</a:t>
            </a:r>
          </a:p>
          <a:p>
            <a:pPr lvl="1"/>
            <a:r>
              <a:rPr lang="en-GB" dirty="0" smtClean="0"/>
              <a:t>Home level, not resident level</a:t>
            </a:r>
          </a:p>
          <a:p>
            <a:pPr lvl="1"/>
            <a:r>
              <a:rPr lang="en-GB" dirty="0" smtClean="0"/>
              <a:t>Observation, not interviews</a:t>
            </a:r>
          </a:p>
          <a:p>
            <a:pPr lvl="1"/>
            <a:r>
              <a:rPr lang="en-GB" dirty="0" smtClean="0"/>
              <a:t>Qualitative evidence, not scores</a:t>
            </a:r>
          </a:p>
        </p:txBody>
      </p:sp>
    </p:spTree>
    <p:extLst>
      <p:ext uri="{BB962C8B-B14F-4D97-AF65-F5344CB8AC3E}">
        <p14:creationId xmlns:p14="http://schemas.microsoft.com/office/powerpoint/2010/main" val="56826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International research interest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Research teams from:</a:t>
            </a:r>
          </a:p>
          <a:p>
            <a:pPr lvl="1"/>
            <a:r>
              <a:rPr lang="en-GB" dirty="0" smtClean="0"/>
              <a:t>Denmark (nursing home residents)</a:t>
            </a:r>
          </a:p>
          <a:p>
            <a:pPr lvl="1"/>
            <a:r>
              <a:rPr lang="en-GB" dirty="0" smtClean="0"/>
              <a:t>Austria (older home care recipients)</a:t>
            </a:r>
          </a:p>
          <a:p>
            <a:pPr lvl="1"/>
            <a:r>
              <a:rPr lang="en-GB" dirty="0" smtClean="0"/>
              <a:t>Australia (older home care recipients)</a:t>
            </a:r>
          </a:p>
          <a:p>
            <a:r>
              <a:rPr lang="en-GB" dirty="0" smtClean="0"/>
              <a:t>Considerable interest in adapting the approach for use in people’s own homes</a:t>
            </a:r>
          </a:p>
          <a:p>
            <a:r>
              <a:rPr lang="en-GB" dirty="0" smtClean="0"/>
              <a:t>Will be able to learn from their research</a:t>
            </a:r>
          </a:p>
          <a:p>
            <a:r>
              <a:rPr lang="en-GB" dirty="0" smtClean="0"/>
              <a:t>Helpful to make international comparisons</a:t>
            </a:r>
          </a:p>
          <a:p>
            <a:pPr marL="457200" lvl="1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66668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Future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Adapting and testing the approach for use in:</a:t>
            </a:r>
          </a:p>
          <a:p>
            <a:pPr lvl="1"/>
            <a:r>
              <a:rPr lang="en-GB" dirty="0" smtClean="0"/>
              <a:t>Extra care housing </a:t>
            </a:r>
            <a:r>
              <a:rPr lang="en-GB" dirty="0" smtClean="0"/>
              <a:t>(ASSET: Evans, </a:t>
            </a:r>
            <a:r>
              <a:rPr lang="en-GB" dirty="0" err="1" smtClean="0"/>
              <a:t>Darton</a:t>
            </a:r>
            <a:r>
              <a:rPr lang="en-GB" dirty="0" smtClean="0"/>
              <a:t> et al)</a:t>
            </a:r>
            <a:endParaRPr lang="en-GB" dirty="0" smtClean="0"/>
          </a:p>
          <a:p>
            <a:pPr lvl="1"/>
            <a:r>
              <a:rPr lang="en-GB" dirty="0"/>
              <a:t>H</a:t>
            </a:r>
            <a:r>
              <a:rPr lang="en-GB" dirty="0" smtClean="0"/>
              <a:t>ome care</a:t>
            </a:r>
          </a:p>
          <a:p>
            <a:r>
              <a:rPr lang="en-GB" dirty="0" smtClean="0"/>
              <a:t>Cognitive testing and development work with proxies (staff and family interviews)</a:t>
            </a:r>
          </a:p>
          <a:p>
            <a:r>
              <a:rPr lang="en-GB" dirty="0" smtClean="0"/>
              <a:t>Further develop interviews with residents</a:t>
            </a:r>
          </a:p>
          <a:p>
            <a:r>
              <a:rPr lang="en-GB" dirty="0" smtClean="0"/>
              <a:t>Explore usefulness of a ‘home level’ approach</a:t>
            </a:r>
          </a:p>
          <a:p>
            <a:pPr lvl="1"/>
            <a:r>
              <a:rPr lang="en-GB" dirty="0" smtClean="0"/>
              <a:t>Waiting for feedback from the QM team using it</a:t>
            </a:r>
          </a:p>
          <a:p>
            <a:r>
              <a:rPr lang="en-GB" dirty="0" smtClean="0"/>
              <a:t>Feasibility study looking at whether the ASCOT can be used to improve care practice…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061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ASCOT and care home practice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en-GB" dirty="0" smtClean="0"/>
              <a:t>ASCOT users told us that simply reflecting back the evidence collected during observations can change practice.</a:t>
            </a:r>
          </a:p>
          <a:p>
            <a:r>
              <a:rPr lang="en-GB" dirty="0" smtClean="0"/>
              <a:t>Raise awareness of what life is like for residents, e.g.</a:t>
            </a:r>
          </a:p>
          <a:p>
            <a:pPr lvl="1"/>
            <a:r>
              <a:rPr lang="en-GB" dirty="0" smtClean="0"/>
              <a:t>Mrs C was only spoken to once in 2 hours</a:t>
            </a:r>
          </a:p>
          <a:p>
            <a:pPr lvl="1"/>
            <a:r>
              <a:rPr lang="en-GB" dirty="0" smtClean="0"/>
              <a:t>Mr T had to wait 15 </a:t>
            </a:r>
            <a:r>
              <a:rPr lang="en-GB" dirty="0" err="1" smtClean="0"/>
              <a:t>mins</a:t>
            </a:r>
            <a:r>
              <a:rPr lang="en-GB" dirty="0" smtClean="0"/>
              <a:t> for help getting to the toilet</a:t>
            </a:r>
          </a:p>
          <a:p>
            <a:r>
              <a:rPr lang="en-GB" dirty="0" smtClean="0"/>
              <a:t>Staff are shocked because they are so busy ‘doing’ they do not realise/notice</a:t>
            </a:r>
          </a:p>
        </p:txBody>
      </p:sp>
    </p:spTree>
    <p:extLst>
      <p:ext uri="{BB962C8B-B14F-4D97-AF65-F5344CB8AC3E}">
        <p14:creationId xmlns:p14="http://schemas.microsoft.com/office/powerpoint/2010/main" val="145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Pilot study?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Measure baseline outcomes in small sample of homes</a:t>
            </a:r>
          </a:p>
          <a:p>
            <a:r>
              <a:rPr lang="en-GB" dirty="0" smtClean="0"/>
              <a:t>Conduct an intervention with the staff team, using the ASCOT evidence</a:t>
            </a:r>
          </a:p>
          <a:p>
            <a:r>
              <a:rPr lang="en-GB" dirty="0" smtClean="0"/>
              <a:t>Come back 6 months later and see if any changes in practice and resident outcomes</a:t>
            </a:r>
          </a:p>
          <a:p>
            <a:r>
              <a:rPr lang="en-GB" dirty="0" smtClean="0"/>
              <a:t>Writing proposal for feasibility study now</a:t>
            </a:r>
          </a:p>
          <a:p>
            <a:r>
              <a:rPr lang="en-GB" dirty="0" smtClean="0"/>
              <a:t>Including a lit review and consultations with homes/providers during design phase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357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SCO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ASCOT</Template>
  <TotalTime>319</TotalTime>
  <Words>546</Words>
  <Application>Microsoft Office PowerPoint</Application>
  <PresentationFormat>On-screen Show (4:3)</PresentationFormat>
  <Paragraphs>81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ASCOT</vt:lpstr>
      <vt:lpstr>   Measuring outcomes through observation: current uses and future developments</vt:lpstr>
      <vt:lpstr>The observational approach</vt:lpstr>
      <vt:lpstr>Training recommended</vt:lpstr>
      <vt:lpstr>Training Course</vt:lpstr>
      <vt:lpstr>Current users</vt:lpstr>
      <vt:lpstr>International research interest</vt:lpstr>
      <vt:lpstr>Future work</vt:lpstr>
      <vt:lpstr>ASCOT and care home practice</vt:lpstr>
      <vt:lpstr>Pilot study?</vt:lpstr>
      <vt:lpstr>Contact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Outcomes through  Observation: current uses and future developments</dc:title>
  <dc:creator>Ann-Marie Towers</dc:creator>
  <cp:lastModifiedBy>Ann-Marie Towers</cp:lastModifiedBy>
  <cp:revision>32</cp:revision>
  <cp:lastPrinted>2012-02-01T16:23:29Z</cp:lastPrinted>
  <dcterms:created xsi:type="dcterms:W3CDTF">2012-02-01T10:18:38Z</dcterms:created>
  <dcterms:modified xsi:type="dcterms:W3CDTF">2012-02-06T09:50:17Z</dcterms:modified>
</cp:coreProperties>
</file>