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873" r:id="rId1"/>
  </p:sldMasterIdLst>
  <p:notesMasterIdLst>
    <p:notesMasterId r:id="rId17"/>
  </p:notesMasterIdLst>
  <p:handoutMasterIdLst>
    <p:handoutMasterId r:id="rId18"/>
  </p:handoutMasterIdLst>
  <p:sldIdLst>
    <p:sldId id="386" r:id="rId2"/>
    <p:sldId id="392" r:id="rId3"/>
    <p:sldId id="401" r:id="rId4"/>
    <p:sldId id="402" r:id="rId5"/>
    <p:sldId id="387" r:id="rId6"/>
    <p:sldId id="397" r:id="rId7"/>
    <p:sldId id="389" r:id="rId8"/>
    <p:sldId id="400" r:id="rId9"/>
    <p:sldId id="393" r:id="rId10"/>
    <p:sldId id="403" r:id="rId11"/>
    <p:sldId id="394" r:id="rId12"/>
    <p:sldId id="398" r:id="rId13"/>
    <p:sldId id="399" r:id="rId14"/>
    <p:sldId id="391" r:id="rId15"/>
    <p:sldId id="385" r:id="rId16"/>
  </p:sldIdLst>
  <p:sldSz cx="9144000" cy="6858000" type="screen4x3"/>
  <p:notesSz cx="6797675" cy="9926638"/>
  <p:defaultTextStyle>
    <a:defPPr>
      <a:defRPr lang="en-GB"/>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08">
          <p15:clr>
            <a:srgbClr val="A4A3A4"/>
          </p15:clr>
        </p15:guide>
        <p15:guide id="2" pos="2142">
          <p15:clr>
            <a:srgbClr val="A4A3A4"/>
          </p15:clr>
        </p15:guide>
        <p15:guide id="3" orient="horz" pos="312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66"/>
    <a:srgbClr val="FF9999"/>
    <a:srgbClr val="CC99FF"/>
    <a:srgbClr val="CCCCFF"/>
    <a:srgbClr val="99FF99"/>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500" autoAdjust="0"/>
    <p:restoredTop sz="87457" autoAdjust="0"/>
  </p:normalViewPr>
  <p:slideViewPr>
    <p:cSldViewPr>
      <p:cViewPr varScale="1">
        <p:scale>
          <a:sx n="102" d="100"/>
          <a:sy n="102" d="100"/>
        </p:scale>
        <p:origin x="1776" y="72"/>
      </p:cViewPr>
      <p:guideLst>
        <p:guide orient="horz" pos="2160"/>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66" d="100"/>
        <a:sy n="66" d="100"/>
      </p:scale>
      <p:origin x="0" y="120"/>
    </p:cViewPr>
  </p:sorterViewPr>
  <p:notesViewPr>
    <p:cSldViewPr>
      <p:cViewPr>
        <p:scale>
          <a:sx n="75" d="100"/>
          <a:sy n="75" d="100"/>
        </p:scale>
        <p:origin x="-1230" y="1062"/>
      </p:cViewPr>
      <p:guideLst>
        <p:guide orient="horz" pos="3108"/>
        <p:guide pos="2142"/>
        <p:guide orient="horz" pos="312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_rels/viewProps.xml.rels><?xml version="1.0" encoding="UTF-8" standalone="yes"?>
<Relationships xmlns="http://schemas.openxmlformats.org/package/2006/relationships"><Relationship Id="rId1"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9330" name="Rectangle 2"/>
          <p:cNvSpPr>
            <a:spLocks noGrp="1" noChangeArrowheads="1"/>
          </p:cNvSpPr>
          <p:nvPr>
            <p:ph type="hdr" sz="quarter"/>
          </p:nvPr>
        </p:nvSpPr>
        <p:spPr bwMode="auto">
          <a:xfrm>
            <a:off x="3" y="1"/>
            <a:ext cx="2978939" cy="534988"/>
          </a:xfrm>
          <a:prstGeom prst="rect">
            <a:avLst/>
          </a:prstGeom>
          <a:noFill/>
          <a:ln w="12700">
            <a:noFill/>
            <a:miter lim="800000"/>
            <a:headEnd type="none" w="sm" len="sm"/>
            <a:tailEnd type="none" w="sm" len="sm"/>
          </a:ln>
          <a:effectLst/>
        </p:spPr>
        <p:txBody>
          <a:bodyPr vert="horz" wrap="square" lIns="92147" tIns="46075" rIns="92147" bIns="46075" numCol="1" anchor="t" anchorCtr="0" compatLnSpc="1">
            <a:prstTxWarp prst="textNoShape">
              <a:avLst/>
            </a:prstTxWarp>
          </a:bodyPr>
          <a:lstStyle>
            <a:lvl1pPr>
              <a:defRPr sz="1200"/>
            </a:lvl1pPr>
          </a:lstStyle>
          <a:p>
            <a:pPr>
              <a:defRPr/>
            </a:pPr>
            <a:endParaRPr lang="en-GB"/>
          </a:p>
        </p:txBody>
      </p:sp>
      <p:sp>
        <p:nvSpPr>
          <p:cNvPr id="99331" name="Rectangle 3"/>
          <p:cNvSpPr>
            <a:spLocks noGrp="1" noChangeArrowheads="1"/>
          </p:cNvSpPr>
          <p:nvPr>
            <p:ph type="dt" sz="quarter" idx="1"/>
          </p:nvPr>
        </p:nvSpPr>
        <p:spPr bwMode="auto">
          <a:xfrm>
            <a:off x="3818738" y="1"/>
            <a:ext cx="2978939" cy="534988"/>
          </a:xfrm>
          <a:prstGeom prst="rect">
            <a:avLst/>
          </a:prstGeom>
          <a:noFill/>
          <a:ln w="12700">
            <a:noFill/>
            <a:miter lim="800000"/>
            <a:headEnd type="none" w="sm" len="sm"/>
            <a:tailEnd type="none" w="sm" len="sm"/>
          </a:ln>
          <a:effectLst/>
        </p:spPr>
        <p:txBody>
          <a:bodyPr vert="horz" wrap="square" lIns="92147" tIns="46075" rIns="92147" bIns="46075" numCol="1" anchor="t" anchorCtr="0" compatLnSpc="1">
            <a:prstTxWarp prst="textNoShape">
              <a:avLst/>
            </a:prstTxWarp>
          </a:bodyPr>
          <a:lstStyle>
            <a:lvl1pPr algn="r">
              <a:defRPr sz="1200"/>
            </a:lvl1pPr>
          </a:lstStyle>
          <a:p>
            <a:pPr>
              <a:defRPr/>
            </a:pPr>
            <a:endParaRPr lang="en-GB"/>
          </a:p>
        </p:txBody>
      </p:sp>
      <p:sp>
        <p:nvSpPr>
          <p:cNvPr id="99332" name="Rectangle 4"/>
          <p:cNvSpPr>
            <a:spLocks noGrp="1" noChangeArrowheads="1"/>
          </p:cNvSpPr>
          <p:nvPr>
            <p:ph type="ftr" sz="quarter" idx="2"/>
          </p:nvPr>
        </p:nvSpPr>
        <p:spPr bwMode="auto">
          <a:xfrm>
            <a:off x="3" y="9391650"/>
            <a:ext cx="2978939" cy="534988"/>
          </a:xfrm>
          <a:prstGeom prst="rect">
            <a:avLst/>
          </a:prstGeom>
          <a:noFill/>
          <a:ln w="12700">
            <a:noFill/>
            <a:miter lim="800000"/>
            <a:headEnd type="none" w="sm" len="sm"/>
            <a:tailEnd type="none" w="sm" len="sm"/>
          </a:ln>
          <a:effectLst/>
        </p:spPr>
        <p:txBody>
          <a:bodyPr vert="horz" wrap="square" lIns="92147" tIns="46075" rIns="92147" bIns="46075" numCol="1" anchor="b" anchorCtr="0" compatLnSpc="1">
            <a:prstTxWarp prst="textNoShape">
              <a:avLst/>
            </a:prstTxWarp>
          </a:bodyPr>
          <a:lstStyle>
            <a:lvl1pPr>
              <a:defRPr sz="1200"/>
            </a:lvl1pPr>
          </a:lstStyle>
          <a:p>
            <a:pPr>
              <a:defRPr/>
            </a:pPr>
            <a:endParaRPr lang="en-GB"/>
          </a:p>
        </p:txBody>
      </p:sp>
      <p:sp>
        <p:nvSpPr>
          <p:cNvPr id="99333" name="Rectangle 5"/>
          <p:cNvSpPr>
            <a:spLocks noGrp="1" noChangeArrowheads="1"/>
          </p:cNvSpPr>
          <p:nvPr>
            <p:ph type="sldNum" sz="quarter" idx="3"/>
          </p:nvPr>
        </p:nvSpPr>
        <p:spPr bwMode="auto">
          <a:xfrm>
            <a:off x="3818738" y="9391650"/>
            <a:ext cx="2978939" cy="534988"/>
          </a:xfrm>
          <a:prstGeom prst="rect">
            <a:avLst/>
          </a:prstGeom>
          <a:noFill/>
          <a:ln w="12700">
            <a:noFill/>
            <a:miter lim="800000"/>
            <a:headEnd type="none" w="sm" len="sm"/>
            <a:tailEnd type="none" w="sm" len="sm"/>
          </a:ln>
          <a:effectLst/>
        </p:spPr>
        <p:txBody>
          <a:bodyPr vert="horz" wrap="square" lIns="92147" tIns="46075" rIns="92147" bIns="46075" numCol="1" anchor="b" anchorCtr="0" compatLnSpc="1">
            <a:prstTxWarp prst="textNoShape">
              <a:avLst/>
            </a:prstTxWarp>
          </a:bodyPr>
          <a:lstStyle>
            <a:lvl1pPr algn="r">
              <a:defRPr sz="1200"/>
            </a:lvl1pPr>
          </a:lstStyle>
          <a:p>
            <a:pPr>
              <a:defRPr/>
            </a:pPr>
            <a:fld id="{2528E65C-E972-4EAE-9022-5FCB7784B471}" type="slidenum">
              <a:rPr lang="en-GB"/>
              <a:pPr>
                <a:defRPr/>
              </a:pPr>
              <a:t>‹#›</a:t>
            </a:fld>
            <a:endParaRPr lang="en-GB"/>
          </a:p>
        </p:txBody>
      </p:sp>
    </p:spTree>
    <p:extLst>
      <p:ext uri="{BB962C8B-B14F-4D97-AF65-F5344CB8AC3E}">
        <p14:creationId xmlns:p14="http://schemas.microsoft.com/office/powerpoint/2010/main" val="20279834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964283068"/>
      </p:ext>
    </p:extLst>
  </p:cSld>
  <p:clrMap bg1="lt1" tx1="dk1" bg2="lt2" tx2="dk2" accent1="accent1" accent2="accent2" accent3="accent3" accent4="accent4" accent5="accent5" accent6="accent6" hlink="hlink" folHlink="folHlink"/>
  <p:notesStyle>
    <a:lvl1pPr algn="l" defTabSz="762000"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defTabSz="762000"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defTabSz="762000"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defTabSz="762000"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defTabSz="762000"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Rot="1" noChangeAspect="1" noChangeArrowheads="1" noTextEdit="1"/>
          </p:cNvSpPr>
          <p:nvPr>
            <p:ph type="sldImg"/>
          </p:nvPr>
        </p:nvSpPr>
        <p:spPr bwMode="auto">
          <a:xfrm>
            <a:off x="914400" y="769938"/>
            <a:ext cx="4938713" cy="3705225"/>
          </a:xfrm>
          <a:prstGeom prst="rect">
            <a:avLst/>
          </a:prstGeom>
          <a:noFill/>
          <a:ln>
            <a:solidFill>
              <a:srgbClr val="000000"/>
            </a:solidFill>
            <a:miter lim="800000"/>
            <a:headEnd/>
            <a:tailEnd/>
          </a:ln>
        </p:spPr>
      </p:sp>
      <p:sp>
        <p:nvSpPr>
          <p:cNvPr id="24579" name="Rectangle 3"/>
          <p:cNvSpPr>
            <a:spLocks noGrp="1" noChangeArrowheads="1"/>
          </p:cNvSpPr>
          <p:nvPr>
            <p:ph type="body" idx="1"/>
          </p:nvPr>
        </p:nvSpPr>
        <p:spPr bwMode="auto">
          <a:xfrm>
            <a:off x="902907" y="4705353"/>
            <a:ext cx="4967594" cy="4475163"/>
          </a:xfrm>
          <a:prstGeom prst="rect">
            <a:avLst/>
          </a:prstGeom>
          <a:noFill/>
          <a:ln w="12700">
            <a:miter lim="800000"/>
            <a:headEnd type="none" w="sm" len="sm"/>
            <a:tailEnd type="none" w="sm" len="sm"/>
          </a:ln>
        </p:spPr>
        <p:txBody>
          <a:bodyPr lIns="92422" tIns="46212" rIns="92422" bIns="46212"/>
          <a:lstStyle/>
          <a:p>
            <a:endParaRPr lang="en-US" dirty="0" smtClean="0"/>
          </a:p>
        </p:txBody>
      </p:sp>
    </p:spTree>
    <p:extLst>
      <p:ext uri="{BB962C8B-B14F-4D97-AF65-F5344CB8AC3E}">
        <p14:creationId xmlns:p14="http://schemas.microsoft.com/office/powerpoint/2010/main" val="6860053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65225" y="1241425"/>
            <a:ext cx="4467225" cy="3349625"/>
          </a:xfrm>
          <a:prstGeom prst="rect">
            <a:avLst/>
          </a:prstGeom>
          <a:noFill/>
          <a:ln w="12700">
            <a:solidFill>
              <a:prstClr val="black"/>
            </a:solidFill>
          </a:ln>
        </p:spPr>
      </p:sp>
      <p:sp>
        <p:nvSpPr>
          <p:cNvPr id="3" name="Notes Placeholder 2"/>
          <p:cNvSpPr>
            <a:spLocks noGrp="1"/>
          </p:cNvSpPr>
          <p:nvPr>
            <p:ph type="body" idx="1"/>
          </p:nvPr>
        </p:nvSpPr>
        <p:spPr>
          <a:xfrm>
            <a:off x="679450" y="4776788"/>
            <a:ext cx="5438775" cy="3908425"/>
          </a:xfrm>
          <a:prstGeom prst="rect">
            <a:avLst/>
          </a:prstGeom>
        </p:spPr>
        <p:txBody>
          <a:bodyPr/>
          <a:lstStyle/>
          <a:p>
            <a:endParaRPr lang="en-GB" dirty="0"/>
          </a:p>
        </p:txBody>
      </p:sp>
    </p:spTree>
    <p:extLst>
      <p:ext uri="{BB962C8B-B14F-4D97-AF65-F5344CB8AC3E}">
        <p14:creationId xmlns:p14="http://schemas.microsoft.com/office/powerpoint/2010/main" val="31655234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982788" y="571500"/>
            <a:ext cx="2832100" cy="2124075"/>
          </a:xfrm>
          <a:prstGeom prst="rect">
            <a:avLst/>
          </a:prstGeom>
        </p:spPr>
      </p:sp>
      <p:sp>
        <p:nvSpPr>
          <p:cNvPr id="3" name="Notes Placeholder 2"/>
          <p:cNvSpPr>
            <a:spLocks noGrp="1"/>
          </p:cNvSpPr>
          <p:nvPr>
            <p:ph type="body" idx="1"/>
          </p:nvPr>
        </p:nvSpPr>
        <p:spPr>
          <a:xfrm>
            <a:off x="679450" y="2874964"/>
            <a:ext cx="5438775" cy="6307137"/>
          </a:xfrm>
          <a:prstGeom prst="rect">
            <a:avLst/>
          </a:prstGeom>
        </p:spPr>
        <p:txBody>
          <a:bodyPr/>
          <a:lstStyle/>
          <a:p>
            <a:endParaRPr lang="en-GB" dirty="0"/>
          </a:p>
        </p:txBody>
      </p:sp>
      <p:sp>
        <p:nvSpPr>
          <p:cNvPr id="4" name="Slide Number Placeholder 3"/>
          <p:cNvSpPr>
            <a:spLocks noGrp="1"/>
          </p:cNvSpPr>
          <p:nvPr>
            <p:ph type="sldNum" sz="quarter" idx="10"/>
          </p:nvPr>
        </p:nvSpPr>
        <p:spPr>
          <a:xfrm>
            <a:off x="3849688" y="9428163"/>
            <a:ext cx="2946400" cy="496887"/>
          </a:xfrm>
          <a:prstGeom prst="rect">
            <a:avLst/>
          </a:prstGeom>
        </p:spPr>
        <p:txBody>
          <a:bodyPr/>
          <a:lstStyle/>
          <a:p>
            <a:pPr>
              <a:defRPr/>
            </a:pPr>
            <a:fld id="{70CFEA38-36A7-4CF4-B2DA-0B6CE84E40A0}" type="slidenum">
              <a:rPr lang="en-GB" smtClean="0"/>
              <a:pPr>
                <a:defRPr/>
              </a:pPr>
              <a:t>5</a:t>
            </a:fld>
            <a:endParaRPr lang="en-GB"/>
          </a:p>
        </p:txBody>
      </p:sp>
    </p:spTree>
    <p:extLst>
      <p:ext uri="{BB962C8B-B14F-4D97-AF65-F5344CB8AC3E}">
        <p14:creationId xmlns:p14="http://schemas.microsoft.com/office/powerpoint/2010/main" val="32247527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982788" y="571500"/>
            <a:ext cx="2832100" cy="2124075"/>
          </a:xfrm>
          <a:prstGeom prst="rect">
            <a:avLst/>
          </a:prstGeom>
        </p:spPr>
      </p:sp>
      <p:sp>
        <p:nvSpPr>
          <p:cNvPr id="3" name="Notes Placeholder 2"/>
          <p:cNvSpPr>
            <a:spLocks noGrp="1"/>
          </p:cNvSpPr>
          <p:nvPr>
            <p:ph type="body" idx="1"/>
          </p:nvPr>
        </p:nvSpPr>
        <p:spPr>
          <a:xfrm>
            <a:off x="679450" y="2874964"/>
            <a:ext cx="5438775" cy="6307137"/>
          </a:xfrm>
          <a:prstGeom prst="rect">
            <a:avLst/>
          </a:prstGeom>
        </p:spPr>
        <p:txBody>
          <a:bodyPr/>
          <a:lstStyle/>
          <a:p>
            <a:endParaRPr lang="en-GB"/>
          </a:p>
        </p:txBody>
      </p:sp>
      <p:sp>
        <p:nvSpPr>
          <p:cNvPr id="4" name="Slide Number Placeholder 3"/>
          <p:cNvSpPr>
            <a:spLocks noGrp="1"/>
          </p:cNvSpPr>
          <p:nvPr>
            <p:ph type="sldNum" sz="quarter" idx="10"/>
          </p:nvPr>
        </p:nvSpPr>
        <p:spPr>
          <a:xfrm>
            <a:off x="3849688" y="9428163"/>
            <a:ext cx="2946400" cy="496887"/>
          </a:xfrm>
          <a:prstGeom prst="rect">
            <a:avLst/>
          </a:prstGeom>
        </p:spPr>
        <p:txBody>
          <a:bodyPr/>
          <a:lstStyle/>
          <a:p>
            <a:pPr>
              <a:defRPr/>
            </a:pPr>
            <a:fld id="{70CFEA38-36A7-4CF4-B2DA-0B6CE84E40A0}" type="slidenum">
              <a:rPr lang="en-GB" smtClean="0"/>
              <a:pPr>
                <a:defRPr/>
              </a:pPr>
              <a:t>7</a:t>
            </a:fld>
            <a:endParaRPr lang="en-GB"/>
          </a:p>
        </p:txBody>
      </p:sp>
    </p:spTree>
    <p:extLst>
      <p:ext uri="{BB962C8B-B14F-4D97-AF65-F5344CB8AC3E}">
        <p14:creationId xmlns:p14="http://schemas.microsoft.com/office/powerpoint/2010/main" val="21021152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65225" y="1241425"/>
            <a:ext cx="4467225" cy="3349625"/>
          </a:xfrm>
          <a:prstGeom prst="rect">
            <a:avLst/>
          </a:prstGeom>
          <a:noFill/>
          <a:ln w="12700">
            <a:solidFill>
              <a:prstClr val="black"/>
            </a:solidFill>
          </a:ln>
        </p:spPr>
      </p:sp>
      <p:sp>
        <p:nvSpPr>
          <p:cNvPr id="3" name="Notes Placeholder 2"/>
          <p:cNvSpPr>
            <a:spLocks noGrp="1"/>
          </p:cNvSpPr>
          <p:nvPr>
            <p:ph type="body" idx="1"/>
          </p:nvPr>
        </p:nvSpPr>
        <p:spPr>
          <a:xfrm>
            <a:off x="679450" y="4776788"/>
            <a:ext cx="5438775" cy="3908425"/>
          </a:xfrm>
          <a:prstGeom prst="rect">
            <a:avLst/>
          </a:prstGeom>
        </p:spPr>
        <p:txBody>
          <a:bodyPr/>
          <a:lstStyle/>
          <a:p>
            <a:endParaRPr lang="en-GB" dirty="0"/>
          </a:p>
        </p:txBody>
      </p:sp>
    </p:spTree>
    <p:extLst>
      <p:ext uri="{BB962C8B-B14F-4D97-AF65-F5344CB8AC3E}">
        <p14:creationId xmlns:p14="http://schemas.microsoft.com/office/powerpoint/2010/main" val="21292723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a:prstGeom prst="rect">
            <a:avLst/>
          </a:prstGeom>
          <a:noFill/>
          <a:ln w="12700">
            <a:solidFill>
              <a:prstClr val="black"/>
            </a:solidFill>
          </a:ln>
        </p:spPr>
      </p:sp>
      <p:sp>
        <p:nvSpPr>
          <p:cNvPr id="3" name="Notes Placeholder 2"/>
          <p:cNvSpPr>
            <a:spLocks noGrp="1"/>
          </p:cNvSpPr>
          <p:nvPr>
            <p:ph type="body" idx="1"/>
          </p:nvPr>
        </p:nvSpPr>
        <p:spPr>
          <a:xfrm>
            <a:off x="679450" y="4714875"/>
            <a:ext cx="5438775" cy="4467225"/>
          </a:xfrm>
          <a:prstGeom prst="rect">
            <a:avLst/>
          </a:prstGeom>
        </p:spPr>
        <p:txBody>
          <a:bodyPr/>
          <a:lstStyle/>
          <a:p>
            <a:endParaRPr lang="en-GB"/>
          </a:p>
        </p:txBody>
      </p:sp>
    </p:spTree>
    <p:extLst>
      <p:ext uri="{BB962C8B-B14F-4D97-AF65-F5344CB8AC3E}">
        <p14:creationId xmlns:p14="http://schemas.microsoft.com/office/powerpoint/2010/main" val="300471658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dirty="0" smtClean="0"/>
              <a:t>Click to edit Master title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246AFA5D-4DF1-4226-B908-AE71524D9811}" type="datetimeFigureOut">
              <a:rPr lang="en-GB" smtClean="0"/>
              <a:t>19/08/2014</a:t>
            </a:fld>
            <a:endParaRPr lang="en-GB"/>
          </a:p>
        </p:txBody>
      </p:sp>
      <p:sp>
        <p:nvSpPr>
          <p:cNvPr id="6" name="Slide Number Placeholder 5"/>
          <p:cNvSpPr>
            <a:spLocks noGrp="1"/>
          </p:cNvSpPr>
          <p:nvPr>
            <p:ph type="sldNum" sz="quarter" idx="12"/>
          </p:nvPr>
        </p:nvSpPr>
        <p:spPr/>
        <p:txBody>
          <a:bodyPr/>
          <a:lstStyle/>
          <a:p>
            <a:fld id="{CB620259-9A82-4EB5-99DD-DC0D3D106B93}" type="slidenum">
              <a:rPr lang="en-GB" smtClean="0"/>
              <a:t>‹#›</a:t>
            </a:fld>
            <a:endParaRPr lang="en-GB"/>
          </a:p>
        </p:txBody>
      </p:sp>
      <p:pic>
        <p:nvPicPr>
          <p:cNvPr id="7"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8017" y="389649"/>
            <a:ext cx="2155751" cy="8554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 name="Picture 10" descr="C:\Users\alb36\AppData\Local\Microsoft\Windows\Temporary Internet Files\Content.Outlook\KLV9LVEZ\SSCR not a log.jpg"/>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583362" y="5760203"/>
            <a:ext cx="2073275" cy="981075"/>
          </a:xfrm>
          <a:prstGeom prst="rect">
            <a:avLst/>
          </a:prstGeom>
          <a:noFill/>
          <a:ln>
            <a:noFill/>
          </a:ln>
        </p:spPr>
      </p:pic>
      <p:pic>
        <p:nvPicPr>
          <p:cNvPr id="12" name="Picture 11"/>
          <p:cNvPicPr/>
          <p:nvPr userDrawn="1"/>
        </p:nvPicPr>
        <p:blipFill>
          <a:blip r:embed="rId4">
            <a:extLst>
              <a:ext uri="{28A0092B-C50C-407E-A947-70E740481C1C}">
                <a14:useLocalDpi xmlns:a14="http://schemas.microsoft.com/office/drawing/2010/main" val="0"/>
              </a:ext>
            </a:extLst>
          </a:blip>
          <a:srcRect l="13672" t="12451" r="62891" b="76563"/>
          <a:stretch>
            <a:fillRect/>
          </a:stretch>
        </p:blipFill>
        <p:spPr bwMode="auto">
          <a:xfrm>
            <a:off x="5364088" y="248394"/>
            <a:ext cx="3528392" cy="1164481"/>
          </a:xfrm>
          <a:prstGeom prst="rect">
            <a:avLst/>
          </a:prstGeom>
          <a:noFill/>
          <a:ln>
            <a:noFill/>
          </a:ln>
        </p:spPr>
      </p:pic>
    </p:spTree>
    <p:extLst>
      <p:ext uri="{BB962C8B-B14F-4D97-AF65-F5344CB8AC3E}">
        <p14:creationId xmlns:p14="http://schemas.microsoft.com/office/powerpoint/2010/main" val="900078619"/>
      </p:ext>
    </p:extLst>
  </p:cSld>
  <p:clrMapOvr>
    <a:masterClrMapping/>
  </p:clrMapOvr>
  <p:transition>
    <p:zoom/>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fld id="{DC05736B-5F00-48DC-B934-9D108D647A3D}" type="datetime1">
              <a:rPr lang="en-GB" smtClean="0"/>
              <a:pPr>
                <a:defRPr/>
              </a:pPr>
              <a:t>19/08/2014</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A3141A71-7E90-4C9F-86B2-533496DFF8F3}" type="slidenum">
              <a:rPr lang="en-GB" smtClean="0"/>
              <a:pPr>
                <a:defRPr/>
              </a:pPr>
              <a:t>‹#›</a:t>
            </a:fld>
            <a:endParaRPr lang="en-GB"/>
          </a:p>
        </p:txBody>
      </p:sp>
    </p:spTree>
    <p:extLst>
      <p:ext uri="{BB962C8B-B14F-4D97-AF65-F5344CB8AC3E}">
        <p14:creationId xmlns:p14="http://schemas.microsoft.com/office/powerpoint/2010/main" val="3157659054"/>
      </p:ext>
    </p:extLst>
  </p:cSld>
  <p:clrMapOvr>
    <a:masterClrMapping/>
  </p:clrMapOvr>
  <p:transition>
    <p:zoom/>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pPr>
              <a:defRPr/>
            </a:pPr>
            <a:fld id="{4E4EF788-9BFF-44C9-A8B8-6B6AA8D9B3CB}" type="datetime1">
              <a:rPr lang="en-GB" smtClean="0"/>
              <a:pPr>
                <a:defRPr/>
              </a:pPr>
              <a:t>19/08/2014</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F00F96BE-8BE0-455C-A1C1-F9BE3FED400D}" type="slidenum">
              <a:rPr lang="en-GB" smtClean="0"/>
              <a:pPr>
                <a:defRPr/>
              </a:pPr>
              <a:t>‹#›</a:t>
            </a:fld>
            <a:endParaRPr lang="en-GB"/>
          </a:p>
        </p:txBody>
      </p:sp>
    </p:spTree>
    <p:extLst>
      <p:ext uri="{BB962C8B-B14F-4D97-AF65-F5344CB8AC3E}">
        <p14:creationId xmlns:p14="http://schemas.microsoft.com/office/powerpoint/2010/main" val="4228518602"/>
      </p:ext>
    </p:extLst>
  </p:cSld>
  <p:clrMapOvr>
    <a:masterClrMapping/>
  </p:clrMapOvr>
  <p:transition>
    <p:zoom/>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pPr>
              <a:defRPr/>
            </a:pPr>
            <a:fld id="{4B22BC17-D86F-4383-BA4B-1954AC809D5F}" type="datetime1">
              <a:rPr lang="en-GB" smtClean="0"/>
              <a:pPr>
                <a:defRPr/>
              </a:pPr>
              <a:t>19/08/2014</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DA68E123-360D-404C-8F1F-105DDA144153}" type="slidenum">
              <a:rPr lang="en-GB" smtClean="0"/>
              <a:pPr>
                <a:defRPr/>
              </a:pPr>
              <a:t>‹#›</a:t>
            </a:fld>
            <a:endParaRPr lang="en-GB"/>
          </a:p>
        </p:txBody>
      </p:sp>
    </p:spTree>
    <p:extLst>
      <p:ext uri="{BB962C8B-B14F-4D97-AF65-F5344CB8AC3E}">
        <p14:creationId xmlns:p14="http://schemas.microsoft.com/office/powerpoint/2010/main" val="2163700072"/>
      </p:ext>
    </p:extLst>
  </p:cSld>
  <p:clrMapOvr>
    <a:masterClrMapping/>
  </p:clrMapOvr>
  <p:transition>
    <p:zoom/>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pPr>
              <a:defRPr/>
            </a:pPr>
            <a:fld id="{12E62B62-0D53-4C92-BDD1-869686989CC5}" type="datetime1">
              <a:rPr lang="en-GB" smtClean="0"/>
              <a:pPr>
                <a:defRPr/>
              </a:pPr>
              <a:t>19/08/2014</a:t>
            </a:fld>
            <a:endParaRPr lang="en-US"/>
          </a:p>
        </p:txBody>
      </p:sp>
      <p:sp>
        <p:nvSpPr>
          <p:cNvPr id="4" name="Slide Number Placeholder 3"/>
          <p:cNvSpPr>
            <a:spLocks noGrp="1"/>
          </p:cNvSpPr>
          <p:nvPr>
            <p:ph type="sldNum" sz="quarter" idx="11"/>
          </p:nvPr>
        </p:nvSpPr>
        <p:spPr/>
        <p:txBody>
          <a:bodyPr/>
          <a:lstStyle/>
          <a:p>
            <a:pPr>
              <a:defRPr/>
            </a:pPr>
            <a:fld id="{5979DDCE-AE1E-4DF2-BBC3-7A6EB5F5BAB3}" type="slidenum">
              <a:rPr lang="en-GB" smtClean="0"/>
              <a:pPr>
                <a:defRPr/>
              </a:pPr>
              <a:t>‹#›</a:t>
            </a:fld>
            <a:endParaRPr lang="en-GB"/>
          </a:p>
        </p:txBody>
      </p:sp>
    </p:spTree>
    <p:extLst>
      <p:ext uri="{BB962C8B-B14F-4D97-AF65-F5344CB8AC3E}">
        <p14:creationId xmlns:p14="http://schemas.microsoft.com/office/powerpoint/2010/main" val="1633916451"/>
      </p:ext>
    </p:extLst>
  </p:cSld>
  <p:clrMapOvr>
    <a:masterClrMapping/>
  </p:clrMapOvr>
  <p:transition>
    <p:zo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pPr>
              <a:defRPr/>
            </a:pPr>
            <a:fld id="{273CF612-1AA7-4B55-B9F7-86A56B5214FB}" type="datetime1">
              <a:rPr lang="en-GB" smtClean="0"/>
              <a:pPr>
                <a:defRPr/>
              </a:pPr>
              <a:t>19/08/2014</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EA40765A-C2AD-45B4-996F-394189AE3D95}" type="slidenum">
              <a:rPr lang="en-GB" smtClean="0"/>
              <a:pPr>
                <a:defRPr/>
              </a:pPr>
              <a:t>‹#›</a:t>
            </a:fld>
            <a:endParaRPr lang="en-GB"/>
          </a:p>
        </p:txBody>
      </p:sp>
    </p:spTree>
    <p:extLst>
      <p:ext uri="{BB962C8B-B14F-4D97-AF65-F5344CB8AC3E}">
        <p14:creationId xmlns:p14="http://schemas.microsoft.com/office/powerpoint/2010/main" val="3331690384"/>
      </p:ext>
    </p:extLst>
  </p:cSld>
  <p:clrMapOvr>
    <a:masterClrMapping/>
  </p:clrMapOvr>
  <p:transition>
    <p:zoom/>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fld id="{4A571B16-0170-4FE5-838E-92A98EFBC92A}" type="datetime1">
              <a:rPr lang="en-GB" smtClean="0"/>
              <a:pPr>
                <a:defRPr/>
              </a:pPr>
              <a:t>19/08/2014</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3CF5B7E1-3228-44FB-AB3C-BA2CC371ED96}" type="slidenum">
              <a:rPr lang="en-GB" smtClean="0"/>
              <a:pPr>
                <a:defRPr/>
              </a:pPr>
              <a:t>‹#›</a:t>
            </a:fld>
            <a:endParaRPr lang="en-GB"/>
          </a:p>
        </p:txBody>
      </p:sp>
    </p:spTree>
    <p:extLst>
      <p:ext uri="{BB962C8B-B14F-4D97-AF65-F5344CB8AC3E}">
        <p14:creationId xmlns:p14="http://schemas.microsoft.com/office/powerpoint/2010/main" val="2646859702"/>
      </p:ext>
    </p:extLst>
  </p:cSld>
  <p:clrMapOvr>
    <a:masterClrMapping/>
  </p:clrMapOvr>
  <p:transition>
    <p:zoom/>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pPr>
              <a:defRPr/>
            </a:pPr>
            <a:fld id="{FDAD7704-5A80-49F1-AEF7-1DFCD977246E}" type="datetime1">
              <a:rPr lang="en-GB" smtClean="0"/>
              <a:pPr>
                <a:defRPr/>
              </a:pPr>
              <a:t>19/08/2014</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8CAD489C-67D1-4849-B8B5-AFA84786E270}" type="slidenum">
              <a:rPr lang="en-GB" smtClean="0"/>
              <a:pPr>
                <a:defRPr/>
              </a:pPr>
              <a:t>‹#›</a:t>
            </a:fld>
            <a:endParaRPr lang="en-GB"/>
          </a:p>
        </p:txBody>
      </p:sp>
    </p:spTree>
    <p:extLst>
      <p:ext uri="{BB962C8B-B14F-4D97-AF65-F5344CB8AC3E}">
        <p14:creationId xmlns:p14="http://schemas.microsoft.com/office/powerpoint/2010/main" val="600549197"/>
      </p:ext>
    </p:extLst>
  </p:cSld>
  <p:clrMapOvr>
    <a:masterClrMapping/>
  </p:clrMapOvr>
  <p:transition>
    <p:zoom/>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pPr>
              <a:defRPr/>
            </a:pPr>
            <a:fld id="{074B64AB-C405-412A-AD41-AB8779155E51}" type="datetime1">
              <a:rPr lang="en-GB" smtClean="0"/>
              <a:pPr>
                <a:defRPr/>
              </a:pPr>
              <a:t>19/08/2014</a:t>
            </a:fld>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78FD587C-DA61-4E47-B9B2-BD35DA7A7955}" type="slidenum">
              <a:rPr lang="en-GB" smtClean="0"/>
              <a:pPr>
                <a:defRPr/>
              </a:pPr>
              <a:t>‹#›</a:t>
            </a:fld>
            <a:endParaRPr lang="en-GB"/>
          </a:p>
        </p:txBody>
      </p:sp>
    </p:spTree>
    <p:extLst>
      <p:ext uri="{BB962C8B-B14F-4D97-AF65-F5344CB8AC3E}">
        <p14:creationId xmlns:p14="http://schemas.microsoft.com/office/powerpoint/2010/main" val="2257822713"/>
      </p:ext>
    </p:extLst>
  </p:cSld>
  <p:clrMapOvr>
    <a:masterClrMapping/>
  </p:clrMapOvr>
  <p:transition>
    <p:zoom/>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pPr>
              <a:defRPr/>
            </a:pPr>
            <a:fld id="{F0E0D110-2B52-4B42-B92E-3BB498C17240}" type="datetime1">
              <a:rPr lang="en-GB" smtClean="0"/>
              <a:pPr>
                <a:defRPr/>
              </a:pPr>
              <a:t>19/08/2014</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0985DD4F-3FDE-4107-B081-C9A01620D37A}" type="slidenum">
              <a:rPr lang="en-GB" smtClean="0"/>
              <a:pPr>
                <a:defRPr/>
              </a:pPr>
              <a:t>‹#›</a:t>
            </a:fld>
            <a:endParaRPr lang="en-GB"/>
          </a:p>
        </p:txBody>
      </p:sp>
    </p:spTree>
    <p:extLst>
      <p:ext uri="{BB962C8B-B14F-4D97-AF65-F5344CB8AC3E}">
        <p14:creationId xmlns:p14="http://schemas.microsoft.com/office/powerpoint/2010/main" val="3964354912"/>
      </p:ext>
    </p:extLst>
  </p:cSld>
  <p:clrMapOvr>
    <a:masterClrMapping/>
  </p:clrMapOvr>
  <p:transition>
    <p:zoom/>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59319820-2754-4287-99E0-70E8314AE1A9}" type="datetime1">
              <a:rPr lang="en-GB" smtClean="0"/>
              <a:pPr>
                <a:defRPr/>
              </a:pPr>
              <a:t>19/08/2014</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13C4F9F1-85D9-4E38-9547-C15254AA31EF}" type="slidenum">
              <a:rPr lang="en-GB" smtClean="0"/>
              <a:pPr>
                <a:defRPr/>
              </a:pPr>
              <a:t>‹#›</a:t>
            </a:fld>
            <a:endParaRPr lang="en-GB"/>
          </a:p>
        </p:txBody>
      </p:sp>
    </p:spTree>
    <p:extLst>
      <p:ext uri="{BB962C8B-B14F-4D97-AF65-F5344CB8AC3E}">
        <p14:creationId xmlns:p14="http://schemas.microsoft.com/office/powerpoint/2010/main" val="2314959478"/>
      </p:ext>
    </p:extLst>
  </p:cSld>
  <p:clrMapOvr>
    <a:masterClrMapping/>
  </p:clrMapOvr>
  <p:transition>
    <p:zoom/>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fld id="{8C831DA1-2E8B-46C4-80CC-0897A57C701C}" type="datetime1">
              <a:rPr lang="en-GB" smtClean="0"/>
              <a:pPr>
                <a:defRPr/>
              </a:pPr>
              <a:t>19/08/2014</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28F49144-3775-40F8-9D30-47C3A4713981}" type="slidenum">
              <a:rPr lang="en-GB" smtClean="0"/>
              <a:pPr>
                <a:defRPr/>
              </a:pPr>
              <a:t>‹#›</a:t>
            </a:fld>
            <a:endParaRPr lang="en-GB"/>
          </a:p>
        </p:txBody>
      </p:sp>
    </p:spTree>
    <p:extLst>
      <p:ext uri="{BB962C8B-B14F-4D97-AF65-F5344CB8AC3E}">
        <p14:creationId xmlns:p14="http://schemas.microsoft.com/office/powerpoint/2010/main" val="2950840964"/>
      </p:ext>
    </p:extLst>
  </p:cSld>
  <p:clrMapOvr>
    <a:masterClrMapping/>
  </p:clrMapOvr>
  <p:transition>
    <p:zoom/>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12E62B62-0D53-4C92-BDD1-869686989CC5}" type="datetime1">
              <a:rPr lang="en-GB" smtClean="0"/>
              <a:pPr>
                <a:defRPr/>
              </a:pPr>
              <a:t>19/08/2014</a:t>
            </a:fld>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5979DDCE-AE1E-4DF2-BBC3-7A6EB5F5BAB3}" type="slidenum">
              <a:rPr lang="en-GB" smtClean="0"/>
              <a:pPr>
                <a:defRPr/>
              </a:pPr>
              <a:t>‹#›</a:t>
            </a:fld>
            <a:endParaRPr lang="en-GB"/>
          </a:p>
        </p:txBody>
      </p:sp>
      <p:sp>
        <p:nvSpPr>
          <p:cNvPr id="10" name="TextBox 9"/>
          <p:cNvSpPr txBox="1"/>
          <p:nvPr/>
        </p:nvSpPr>
        <p:spPr>
          <a:xfrm>
            <a:off x="2987824" y="6381328"/>
            <a:ext cx="3168351" cy="461665"/>
          </a:xfrm>
          <a:prstGeom prst="rect">
            <a:avLst/>
          </a:prstGeom>
          <a:noFill/>
        </p:spPr>
        <p:txBody>
          <a:bodyPr wrap="square" rtlCol="0">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2400" b="0" i="0" u="none" strike="noStrike" kern="1200" cap="none" spc="0" normalizeH="0" baseline="0" noProof="0" dirty="0" smtClean="0">
                <a:ln>
                  <a:noFill/>
                </a:ln>
                <a:solidFill>
                  <a:srgbClr val="228EA6"/>
                </a:solidFill>
                <a:effectLst/>
                <a:uLnTx/>
                <a:uFillTx/>
                <a:latin typeface="Times New Roman" pitchFamily="18" charset="0"/>
                <a:ea typeface="+mn-ea"/>
                <a:cs typeface="+mn-cs"/>
              </a:rPr>
              <a:t>www.pssru.ac.uk</a:t>
            </a:r>
            <a:endParaRPr kumimoji="0" lang="en-GB" sz="2400" b="0" i="0" u="none" strike="noStrike" kern="1200" cap="none" spc="0" normalizeH="0" baseline="0" noProof="0" dirty="0">
              <a:ln>
                <a:noFill/>
              </a:ln>
              <a:solidFill>
                <a:srgbClr val="228EA6"/>
              </a:solidFill>
              <a:effectLst/>
              <a:uLnTx/>
              <a:uFillTx/>
              <a:latin typeface="Times New Roman" pitchFamily="18" charset="0"/>
              <a:ea typeface="+mn-ea"/>
              <a:cs typeface="+mn-cs"/>
            </a:endParaRPr>
          </a:p>
        </p:txBody>
      </p:sp>
    </p:spTree>
    <p:extLst>
      <p:ext uri="{BB962C8B-B14F-4D97-AF65-F5344CB8AC3E}">
        <p14:creationId xmlns:p14="http://schemas.microsoft.com/office/powerpoint/2010/main" val="1366677064"/>
      </p:ext>
    </p:extLst>
  </p:cSld>
  <p:clrMap bg1="lt1" tx1="dk1" bg2="lt2" tx2="dk2" accent1="accent1" accent2="accent2" accent3="accent3" accent4="accent4" accent5="accent5" accent6="accent6" hlink="hlink" folHlink="folHlink"/>
  <p:sldLayoutIdLst>
    <p:sldLayoutId id="2147483874" r:id="rId1"/>
    <p:sldLayoutId id="2147483885" r:id="rId2"/>
    <p:sldLayoutId id="2147483875" r:id="rId3"/>
    <p:sldLayoutId id="2147483876" r:id="rId4"/>
    <p:sldLayoutId id="2147483877" r:id="rId5"/>
    <p:sldLayoutId id="2147483878" r:id="rId6"/>
    <p:sldLayoutId id="2147483879" r:id="rId7"/>
    <p:sldLayoutId id="2147483880" r:id="rId8"/>
    <p:sldLayoutId id="2147483881" r:id="rId9"/>
    <p:sldLayoutId id="2147483882" r:id="rId10"/>
    <p:sldLayoutId id="2147483883" r:id="rId11"/>
    <p:sldLayoutId id="2147483884" r:id="rId12"/>
  </p:sldLayoutIdLst>
  <p:transition>
    <p:zoom/>
  </p:transition>
  <p:timing>
    <p:tnLst>
      <p:par>
        <p:cTn id="1" dur="indefinite" restart="never" nodeType="tmRoot"/>
      </p:par>
    </p:tnLst>
  </p:timing>
  <p:hf hdr="0" ftr="0" dt="0"/>
  <p:txStyles>
    <p:titleStyle>
      <a:lvl1pPr algn="ctr" defTabSz="914400" rtl="0" eaLnBrk="1" latinLnBrk="0" hangingPunct="1">
        <a:spcBef>
          <a:spcPct val="0"/>
        </a:spcBef>
        <a:buNone/>
        <a:defRPr sz="4400" kern="1200" baseline="0">
          <a:solidFill>
            <a:srgbClr val="228EA6"/>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baseline="0">
          <a:solidFill>
            <a:srgbClr val="228EA6"/>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baseline="0">
          <a:solidFill>
            <a:srgbClr val="228EA6"/>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baseline="0">
          <a:solidFill>
            <a:srgbClr val="228EA6"/>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baseline="0">
          <a:solidFill>
            <a:srgbClr val="228EA6"/>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baseline="0">
          <a:solidFill>
            <a:srgbClr val="228EA6"/>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3568" y="1484784"/>
            <a:ext cx="7738183" cy="4032448"/>
          </a:xfrm>
        </p:spPr>
        <p:txBody>
          <a:bodyPr>
            <a:normAutofit fontScale="90000"/>
          </a:bodyPr>
          <a:lstStyle/>
          <a:p>
            <a:r>
              <a:rPr lang="en-GB" sz="4000" b="1" dirty="0"/>
              <a:t>Can feedback to care home staff help improve residents’ quality of life</a:t>
            </a:r>
            <a:r>
              <a:rPr lang="en-GB" sz="4000" b="1" dirty="0" smtClean="0"/>
              <a:t>?</a:t>
            </a:r>
            <a:r>
              <a:rPr lang="en-GB" sz="4000" dirty="0" smtClean="0"/>
              <a:t/>
            </a:r>
            <a:br>
              <a:rPr lang="en-GB" sz="4000" dirty="0" smtClean="0"/>
            </a:br>
            <a:r>
              <a:rPr lang="en-GB" sz="3600" b="1" dirty="0"/>
              <a:t/>
            </a:r>
            <a:br>
              <a:rPr lang="en-GB" sz="3600" b="1" dirty="0"/>
            </a:br>
            <a:r>
              <a:rPr lang="en-GB" sz="3600" dirty="0" smtClean="0"/>
              <a:t>BSG Annual Conference, 1</a:t>
            </a:r>
            <a:r>
              <a:rPr lang="en-GB" sz="3600" baseline="30000" dirty="0" smtClean="0"/>
              <a:t>st</a:t>
            </a:r>
            <a:r>
              <a:rPr lang="en-GB" sz="3600" dirty="0" smtClean="0"/>
              <a:t>-3</a:t>
            </a:r>
            <a:r>
              <a:rPr lang="en-GB" sz="3600" baseline="30000" dirty="0" smtClean="0"/>
              <a:t>rd</a:t>
            </a:r>
            <a:r>
              <a:rPr lang="en-GB" sz="3600" dirty="0" smtClean="0"/>
              <a:t> September 2014</a:t>
            </a:r>
            <a:r>
              <a:rPr lang="en-GB" sz="3600" b="1" dirty="0" smtClean="0"/>
              <a:t/>
            </a:r>
            <a:br>
              <a:rPr lang="en-GB" sz="3600" b="1" dirty="0" smtClean="0"/>
            </a:br>
            <a:r>
              <a:rPr lang="en-GB" sz="3600" b="1" dirty="0"/>
              <a:t/>
            </a:r>
            <a:br>
              <a:rPr lang="en-GB" sz="3600" b="1" dirty="0"/>
            </a:br>
            <a:r>
              <a:rPr lang="en-GB" sz="3600" dirty="0" smtClean="0"/>
              <a:t>Ann-Marie Towers, Sinead Rider, Nick Smith and Elizabeth Welch</a:t>
            </a:r>
            <a:endParaRPr lang="en-GB" sz="2800" dirty="0" smtClean="0"/>
          </a:p>
        </p:txBody>
      </p:sp>
      <p:sp>
        <p:nvSpPr>
          <p:cNvPr id="3075" name="Rectangle 3"/>
          <p:cNvSpPr>
            <a:spLocks noGrp="1" noChangeArrowheads="1"/>
          </p:cNvSpPr>
          <p:nvPr>
            <p:ph type="subTitle" idx="1"/>
          </p:nvPr>
        </p:nvSpPr>
        <p:spPr>
          <a:xfrm>
            <a:off x="-108520" y="4941168"/>
            <a:ext cx="7385538" cy="1371600"/>
          </a:xfrm>
        </p:spPr>
        <p:txBody>
          <a:bodyPr/>
          <a:lstStyle/>
          <a:p>
            <a:endParaRPr lang="en-GB" dirty="0" smtClean="0"/>
          </a:p>
          <a:p>
            <a:endParaRPr lang="en-GB" u="sng" dirty="0" smtClean="0"/>
          </a:p>
        </p:txBody>
      </p:sp>
      <p:sp>
        <p:nvSpPr>
          <p:cNvPr id="3076" name="Slide Number Placeholder 4"/>
          <p:cNvSpPr>
            <a:spLocks noGrp="1"/>
          </p:cNvSpPr>
          <p:nvPr>
            <p:ph type="sldNum" sz="quarter" idx="12"/>
          </p:nvPr>
        </p:nvSpPr>
        <p:spPr>
          <a:xfrm>
            <a:off x="8777288" y="6408738"/>
            <a:ext cx="366712" cy="365125"/>
          </a:xfrm>
          <a:noFill/>
        </p:spPr>
        <p:txBody>
          <a:bodyPr wrap="square" lIns="91440" tIns="45720" rIns="91440" bIns="45720"/>
          <a:lstStyle/>
          <a:p>
            <a:pPr defTabSz="762000"/>
            <a:fld id="{2DEDDCC6-886D-483F-8EFD-A0283DACA45B}" type="slidenum">
              <a:rPr lang="en-GB" smtClean="0"/>
              <a:pPr defTabSz="762000"/>
              <a:t>1</a:t>
            </a:fld>
            <a:endParaRPr lang="en-GB" smtClean="0"/>
          </a:p>
        </p:txBody>
      </p:sp>
    </p:spTree>
    <p:extLst>
      <p:ext uri="{BB962C8B-B14F-4D97-AF65-F5344CB8AC3E}">
        <p14:creationId xmlns:p14="http://schemas.microsoft.com/office/powerpoint/2010/main" val="2763852581"/>
      </p:ext>
    </p:extLst>
  </p:cSld>
  <p:clrMapOvr>
    <a:masterClrMapping/>
  </p:clrMapOvr>
  <p:transition>
    <p:zoom/>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Was the feedback helpful?</a:t>
            </a:r>
            <a:endParaRPr lang="en-US" dirty="0"/>
          </a:p>
        </p:txBody>
      </p:sp>
      <p:sp>
        <p:nvSpPr>
          <p:cNvPr id="3" name="Content Placeholder 2"/>
          <p:cNvSpPr>
            <a:spLocks noGrp="1"/>
          </p:cNvSpPr>
          <p:nvPr>
            <p:ph idx="1"/>
          </p:nvPr>
        </p:nvSpPr>
        <p:spPr>
          <a:xfrm>
            <a:off x="457200" y="1417638"/>
            <a:ext cx="8229600" cy="4708525"/>
          </a:xfrm>
        </p:spPr>
        <p:txBody>
          <a:bodyPr>
            <a:normAutofit fontScale="92500" lnSpcReduction="20000"/>
          </a:bodyPr>
          <a:lstStyle/>
          <a:p>
            <a:pPr marL="0" indent="0">
              <a:buNone/>
            </a:pPr>
            <a:r>
              <a:rPr lang="en-GB" i="1" dirty="0" smtClean="0"/>
              <a:t>“</a:t>
            </a:r>
            <a:r>
              <a:rPr lang="en-GB" i="1" dirty="0"/>
              <a:t>I completely changed the whole setup of the working day.  So I looked at smaller groups of residents, because the staff were coming back to me and saying, ’We haven’t got time to complete all of our tasks with so many residents.’  ....  They now have more time to spend with the residents in terms of social care; the little things, painting nails, and so on and so forth, and the lipstick and it’s all very, very important.  So that took the onus off of a task-orientated workload.” </a:t>
            </a:r>
            <a:endParaRPr lang="en-GB" i="1" dirty="0" smtClean="0"/>
          </a:p>
          <a:p>
            <a:pPr marL="0" indent="0">
              <a:buNone/>
            </a:pPr>
            <a:endParaRPr lang="en-GB" i="1" dirty="0"/>
          </a:p>
          <a:p>
            <a:pPr marL="0" indent="0">
              <a:buNone/>
            </a:pPr>
            <a:r>
              <a:rPr lang="en-GB" i="1" dirty="0" smtClean="0"/>
              <a:t>(</a:t>
            </a:r>
            <a:r>
              <a:rPr lang="en-GB" i="1" dirty="0"/>
              <a:t>Care Home Manager Nursing National Chain) </a:t>
            </a:r>
            <a:endParaRPr lang="en-US" dirty="0"/>
          </a:p>
          <a:p>
            <a:endParaRPr lang="en-US" dirty="0"/>
          </a:p>
        </p:txBody>
      </p:sp>
      <p:sp>
        <p:nvSpPr>
          <p:cNvPr id="4" name="Slide Number Placeholder 3"/>
          <p:cNvSpPr>
            <a:spLocks noGrp="1"/>
          </p:cNvSpPr>
          <p:nvPr>
            <p:ph type="sldNum" sz="quarter" idx="12"/>
          </p:nvPr>
        </p:nvSpPr>
        <p:spPr/>
        <p:txBody>
          <a:bodyPr/>
          <a:lstStyle/>
          <a:p>
            <a:pPr>
              <a:defRPr/>
            </a:pPr>
            <a:fld id="{EA40765A-C2AD-45B4-996F-394189AE3D95}" type="slidenum">
              <a:rPr lang="en-GB" smtClean="0"/>
              <a:pPr>
                <a:defRPr/>
              </a:pPr>
              <a:t>10</a:t>
            </a:fld>
            <a:endParaRPr lang="en-GB"/>
          </a:p>
        </p:txBody>
      </p:sp>
    </p:spTree>
    <p:extLst>
      <p:ext uri="{BB962C8B-B14F-4D97-AF65-F5344CB8AC3E}">
        <p14:creationId xmlns:p14="http://schemas.microsoft.com/office/powerpoint/2010/main" val="655913188"/>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Did the feedback work?</a:t>
            </a:r>
            <a:endParaRPr lang="en-GB" dirty="0"/>
          </a:p>
        </p:txBody>
      </p:sp>
      <p:sp>
        <p:nvSpPr>
          <p:cNvPr id="3" name="Content Placeholder 2"/>
          <p:cNvSpPr>
            <a:spLocks noGrp="1"/>
          </p:cNvSpPr>
          <p:nvPr>
            <p:ph idx="1"/>
          </p:nvPr>
        </p:nvSpPr>
        <p:spPr/>
        <p:txBody>
          <a:bodyPr/>
          <a:lstStyle/>
          <a:p>
            <a:r>
              <a:rPr lang="en-GB" dirty="0" smtClean="0"/>
              <a:t>Despite our feedback being well received and managers telling us they made changes because if it, SCRQoL </a:t>
            </a:r>
            <a:r>
              <a:rPr lang="en-GB" dirty="0"/>
              <a:t>did not change significantly over the study.  </a:t>
            </a:r>
          </a:p>
          <a:p>
            <a:r>
              <a:rPr lang="en-GB" dirty="0" smtClean="0"/>
              <a:t>However, residents’ health and ability to care for themselves declined significantly during the study.</a:t>
            </a:r>
          </a:p>
          <a:p>
            <a:endParaRPr lang="en-GB" dirty="0"/>
          </a:p>
        </p:txBody>
      </p:sp>
      <p:sp>
        <p:nvSpPr>
          <p:cNvPr id="4" name="Slide Number Placeholder 3"/>
          <p:cNvSpPr>
            <a:spLocks noGrp="1"/>
          </p:cNvSpPr>
          <p:nvPr>
            <p:ph type="sldNum" sz="quarter" idx="12"/>
          </p:nvPr>
        </p:nvSpPr>
        <p:spPr/>
        <p:txBody>
          <a:bodyPr/>
          <a:lstStyle/>
          <a:p>
            <a:pPr>
              <a:defRPr/>
            </a:pPr>
            <a:fld id="{EA40765A-C2AD-45B4-996F-394189AE3D95}" type="slidenum">
              <a:rPr lang="en-GB" smtClean="0"/>
              <a:pPr>
                <a:defRPr/>
              </a:pPr>
              <a:t>11</a:t>
            </a:fld>
            <a:endParaRPr lang="en-GB"/>
          </a:p>
        </p:txBody>
      </p:sp>
    </p:spTree>
    <p:extLst>
      <p:ext uri="{BB962C8B-B14F-4D97-AF65-F5344CB8AC3E}">
        <p14:creationId xmlns:p14="http://schemas.microsoft.com/office/powerpoint/2010/main" val="230442163"/>
      </p:ext>
    </p:extLst>
  </p:cSld>
  <p:clrMapOvr>
    <a:masterClrMapping/>
  </p:clrMapOvr>
  <p:transition>
    <p:zoom/>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does this mean?</a:t>
            </a:r>
            <a:endParaRPr lang="en-GB" dirty="0"/>
          </a:p>
        </p:txBody>
      </p:sp>
      <p:sp>
        <p:nvSpPr>
          <p:cNvPr id="3" name="Content Placeholder 2"/>
          <p:cNvSpPr>
            <a:spLocks noGrp="1"/>
          </p:cNvSpPr>
          <p:nvPr>
            <p:ph idx="1"/>
          </p:nvPr>
        </p:nvSpPr>
        <p:spPr/>
        <p:txBody>
          <a:bodyPr>
            <a:normAutofit/>
          </a:bodyPr>
          <a:lstStyle/>
          <a:p>
            <a:r>
              <a:rPr lang="en-GB" dirty="0"/>
              <a:t>Small </a:t>
            </a:r>
            <a:r>
              <a:rPr lang="en-GB" dirty="0" smtClean="0"/>
              <a:t>study, so must be careful when interpreting the results.</a:t>
            </a:r>
            <a:endParaRPr lang="en-GB" dirty="0"/>
          </a:p>
          <a:p>
            <a:r>
              <a:rPr lang="en-GB" dirty="0" smtClean="0"/>
              <a:t>Homes compensated </a:t>
            </a:r>
            <a:r>
              <a:rPr lang="en-GB" dirty="0"/>
              <a:t>for residents’ </a:t>
            </a:r>
            <a:r>
              <a:rPr lang="en-GB" dirty="0" smtClean="0"/>
              <a:t>decline.</a:t>
            </a:r>
            <a:endParaRPr lang="en-GB" dirty="0"/>
          </a:p>
          <a:p>
            <a:r>
              <a:rPr lang="en-GB" dirty="0" smtClean="0"/>
              <a:t>Changes </a:t>
            </a:r>
            <a:r>
              <a:rPr lang="en-GB" dirty="0"/>
              <a:t>in </a:t>
            </a:r>
            <a:r>
              <a:rPr lang="en-GB" dirty="0" smtClean="0"/>
              <a:t>practice were made but…</a:t>
            </a:r>
            <a:endParaRPr lang="en-GB" dirty="0"/>
          </a:p>
          <a:p>
            <a:pPr lvl="1"/>
            <a:r>
              <a:rPr lang="en-GB" dirty="0" smtClean="0"/>
              <a:t>3 months was too soon</a:t>
            </a:r>
          </a:p>
          <a:p>
            <a:r>
              <a:rPr lang="en-GB" dirty="0" smtClean="0"/>
              <a:t>Feedback </a:t>
            </a:r>
            <a:r>
              <a:rPr lang="en-GB" dirty="0" smtClean="0"/>
              <a:t>at </a:t>
            </a:r>
            <a:r>
              <a:rPr lang="en-GB" dirty="0" smtClean="0"/>
              <a:t>the level of the individual resident might be more effective than at the home level.</a:t>
            </a:r>
          </a:p>
          <a:p>
            <a:endParaRPr lang="en-GB" dirty="0" smtClean="0"/>
          </a:p>
        </p:txBody>
      </p:sp>
      <p:sp>
        <p:nvSpPr>
          <p:cNvPr id="4" name="Slide Number Placeholder 3"/>
          <p:cNvSpPr>
            <a:spLocks noGrp="1"/>
          </p:cNvSpPr>
          <p:nvPr>
            <p:ph type="sldNum" sz="quarter" idx="12"/>
          </p:nvPr>
        </p:nvSpPr>
        <p:spPr/>
        <p:txBody>
          <a:bodyPr/>
          <a:lstStyle/>
          <a:p>
            <a:pPr>
              <a:defRPr/>
            </a:pPr>
            <a:fld id="{EA40765A-C2AD-45B4-996F-394189AE3D95}" type="slidenum">
              <a:rPr lang="en-GB" smtClean="0"/>
              <a:pPr>
                <a:defRPr/>
              </a:pPr>
              <a:t>12</a:t>
            </a:fld>
            <a:endParaRPr lang="en-GB"/>
          </a:p>
        </p:txBody>
      </p:sp>
    </p:spTree>
    <p:extLst>
      <p:ext uri="{BB962C8B-B14F-4D97-AF65-F5344CB8AC3E}">
        <p14:creationId xmlns:p14="http://schemas.microsoft.com/office/powerpoint/2010/main" val="2597264139"/>
      </p:ext>
    </p:extLst>
  </p:cSld>
  <p:clrMapOvr>
    <a:masterClrMapping/>
  </p:clrMapOvr>
  <p:transition>
    <p:zoom/>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Future research</a:t>
            </a:r>
            <a:endParaRPr lang="en-GB" dirty="0"/>
          </a:p>
        </p:txBody>
      </p:sp>
      <p:sp>
        <p:nvSpPr>
          <p:cNvPr id="3" name="Content Placeholder 2"/>
          <p:cNvSpPr>
            <a:spLocks noGrp="1"/>
          </p:cNvSpPr>
          <p:nvPr>
            <p:ph idx="1"/>
          </p:nvPr>
        </p:nvSpPr>
        <p:spPr/>
        <p:txBody>
          <a:bodyPr>
            <a:normAutofit fontScale="92500"/>
          </a:bodyPr>
          <a:lstStyle/>
          <a:p>
            <a:r>
              <a:rPr lang="en-GB" dirty="0" smtClean="0"/>
              <a:t>Integrating ASCOT into care planning?</a:t>
            </a:r>
          </a:p>
          <a:p>
            <a:r>
              <a:rPr lang="en-GB" dirty="0" smtClean="0"/>
              <a:t>Provide feedback about individual residents so that staff can use this in their person-centred </a:t>
            </a:r>
            <a:r>
              <a:rPr lang="en-GB" dirty="0" smtClean="0"/>
              <a:t>plans</a:t>
            </a:r>
            <a:endParaRPr lang="en-GB" dirty="0" smtClean="0"/>
          </a:p>
          <a:p>
            <a:r>
              <a:rPr lang="en-GB" dirty="0" smtClean="0"/>
              <a:t>Review SCRQoL after 6 months to allow time for changes in practice to impact on residents’ </a:t>
            </a:r>
            <a:r>
              <a:rPr lang="en-GB" dirty="0" smtClean="0"/>
              <a:t>lives</a:t>
            </a:r>
            <a:endParaRPr lang="en-GB" dirty="0" smtClean="0"/>
          </a:p>
          <a:p>
            <a:r>
              <a:rPr lang="en-GB" dirty="0" smtClean="0"/>
              <a:t>Consider the burden of research on homes and how we might alleviate this/compensate for this</a:t>
            </a:r>
          </a:p>
          <a:p>
            <a:pPr lvl="1"/>
            <a:r>
              <a:rPr lang="en-GB" dirty="0" smtClean="0"/>
              <a:t>Financial compensation for staff time?</a:t>
            </a:r>
            <a:endParaRPr lang="en-GB" dirty="0"/>
          </a:p>
        </p:txBody>
      </p:sp>
      <p:sp>
        <p:nvSpPr>
          <p:cNvPr id="4" name="Slide Number Placeholder 3"/>
          <p:cNvSpPr>
            <a:spLocks noGrp="1"/>
          </p:cNvSpPr>
          <p:nvPr>
            <p:ph type="sldNum" sz="quarter" idx="12"/>
          </p:nvPr>
        </p:nvSpPr>
        <p:spPr/>
        <p:txBody>
          <a:bodyPr/>
          <a:lstStyle/>
          <a:p>
            <a:pPr>
              <a:defRPr/>
            </a:pPr>
            <a:fld id="{EA40765A-C2AD-45B4-996F-394189AE3D95}" type="slidenum">
              <a:rPr lang="en-GB" smtClean="0"/>
              <a:pPr>
                <a:defRPr/>
              </a:pPr>
              <a:t>13</a:t>
            </a:fld>
            <a:endParaRPr lang="en-GB"/>
          </a:p>
        </p:txBody>
      </p:sp>
    </p:spTree>
    <p:extLst>
      <p:ext uri="{BB962C8B-B14F-4D97-AF65-F5344CB8AC3E}">
        <p14:creationId xmlns:p14="http://schemas.microsoft.com/office/powerpoint/2010/main" val="1474368792"/>
      </p:ext>
    </p:extLst>
  </p:cSld>
  <p:clrMapOvr>
    <a:masterClrMapping/>
  </p:clrMapOvr>
  <p:transition>
    <p:zoom/>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Acknowledgements	</a:t>
            </a:r>
            <a:endParaRPr lang="en-GB" dirty="0"/>
          </a:p>
        </p:txBody>
      </p:sp>
      <p:sp>
        <p:nvSpPr>
          <p:cNvPr id="3" name="Content Placeholder 2"/>
          <p:cNvSpPr>
            <a:spLocks noGrp="1"/>
          </p:cNvSpPr>
          <p:nvPr>
            <p:ph idx="1"/>
          </p:nvPr>
        </p:nvSpPr>
        <p:spPr/>
        <p:txBody>
          <a:bodyPr/>
          <a:lstStyle/>
          <a:p>
            <a:r>
              <a:rPr lang="en-GB" dirty="0" smtClean="0"/>
              <a:t>We would like to thank Ann </a:t>
            </a:r>
            <a:r>
              <a:rPr lang="en-GB" dirty="0" err="1"/>
              <a:t>Netten</a:t>
            </a:r>
            <a:r>
              <a:rPr lang="en-GB" dirty="0"/>
              <a:t>, NIHR School for Social Care Research, the members of the project advisory group, </a:t>
            </a:r>
            <a:r>
              <a:rPr lang="en-GB" dirty="0" smtClean="0"/>
              <a:t>the </a:t>
            </a:r>
            <a:r>
              <a:rPr lang="en-GB" dirty="0"/>
              <a:t>residents, relatives and friends of residents, the staff and management of all the homes that took part in the study</a:t>
            </a:r>
          </a:p>
        </p:txBody>
      </p:sp>
      <p:sp>
        <p:nvSpPr>
          <p:cNvPr id="4" name="Slide Number Placeholder 3"/>
          <p:cNvSpPr>
            <a:spLocks noGrp="1"/>
          </p:cNvSpPr>
          <p:nvPr>
            <p:ph type="sldNum" sz="quarter" idx="12"/>
          </p:nvPr>
        </p:nvSpPr>
        <p:spPr/>
        <p:txBody>
          <a:bodyPr/>
          <a:lstStyle/>
          <a:p>
            <a:pPr>
              <a:defRPr/>
            </a:pPr>
            <a:fld id="{EA40765A-C2AD-45B4-996F-394189AE3D95}" type="slidenum">
              <a:rPr lang="en-GB" smtClean="0"/>
              <a:pPr>
                <a:defRPr/>
              </a:pPr>
              <a:t>14</a:t>
            </a:fld>
            <a:endParaRPr lang="en-GB"/>
          </a:p>
        </p:txBody>
      </p:sp>
    </p:spTree>
    <p:extLst>
      <p:ext uri="{BB962C8B-B14F-4D97-AF65-F5344CB8AC3E}">
        <p14:creationId xmlns:p14="http://schemas.microsoft.com/office/powerpoint/2010/main" val="3708363818"/>
      </p:ext>
    </p:extLst>
  </p:cSld>
  <p:clrMapOvr>
    <a:masterClrMapping/>
  </p:clrMapOvr>
  <p:transition>
    <p:zoom/>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000" b="1" dirty="0" smtClean="0"/>
              <a:t>NIHR School for Social Care</a:t>
            </a:r>
            <a:endParaRPr lang="en-GB" sz="4000" b="1" dirty="0"/>
          </a:p>
        </p:txBody>
      </p:sp>
      <p:sp>
        <p:nvSpPr>
          <p:cNvPr id="3" name="Content Placeholder 2"/>
          <p:cNvSpPr>
            <a:spLocks noGrp="1"/>
          </p:cNvSpPr>
          <p:nvPr>
            <p:ph idx="1"/>
          </p:nvPr>
        </p:nvSpPr>
        <p:spPr/>
        <p:txBody>
          <a:bodyPr/>
          <a:lstStyle/>
          <a:p>
            <a:pPr marL="0" indent="0">
              <a:buNone/>
            </a:pPr>
            <a:r>
              <a:rPr lang="en-GB" sz="3600" dirty="0">
                <a:solidFill>
                  <a:schemeClr val="accent5"/>
                </a:solidFill>
              </a:rPr>
              <a:t>This presentation reports on independent research funded by the NIHR School for Social Care Research. The views expressed in this presentation are those of the authors and not necessarily those of the NIHR School for Social Care Research or the Department of Health/NIHR.</a:t>
            </a:r>
            <a:endParaRPr lang="en-US" sz="3600" dirty="0">
              <a:solidFill>
                <a:schemeClr val="accent5"/>
              </a:solidFill>
            </a:endParaRPr>
          </a:p>
          <a:p>
            <a:pPr marL="0" indent="0">
              <a:buNone/>
            </a:pPr>
            <a:endParaRPr lang="en-GB" dirty="0"/>
          </a:p>
        </p:txBody>
      </p:sp>
      <p:sp>
        <p:nvSpPr>
          <p:cNvPr id="4" name="Slide Number Placeholder 3"/>
          <p:cNvSpPr>
            <a:spLocks noGrp="1"/>
          </p:cNvSpPr>
          <p:nvPr>
            <p:ph type="sldNum" sz="quarter" idx="12"/>
          </p:nvPr>
        </p:nvSpPr>
        <p:spPr/>
        <p:txBody>
          <a:bodyPr/>
          <a:lstStyle/>
          <a:p>
            <a:pPr>
              <a:defRPr/>
            </a:pPr>
            <a:fld id="{EA40765A-C2AD-45B4-996F-394189AE3D95}" type="slidenum">
              <a:rPr lang="en-GB" smtClean="0">
                <a:solidFill>
                  <a:prstClr val="black">
                    <a:tint val="75000"/>
                  </a:prstClr>
                </a:solidFill>
              </a:rPr>
              <a:pPr>
                <a:defRPr/>
              </a:pPr>
              <a:t>15</a:t>
            </a:fld>
            <a:endParaRPr lang="en-GB">
              <a:solidFill>
                <a:prstClr val="black">
                  <a:tint val="75000"/>
                </a:prstClr>
              </a:solidFill>
            </a:endParaRPr>
          </a:p>
        </p:txBody>
      </p:sp>
      <p:sp>
        <p:nvSpPr>
          <p:cNvPr id="5" name="Rectangle 4"/>
          <p:cNvSpPr/>
          <p:nvPr/>
        </p:nvSpPr>
        <p:spPr>
          <a:xfrm>
            <a:off x="539552" y="1720840"/>
            <a:ext cx="8064896" cy="584775"/>
          </a:xfrm>
          <a:prstGeom prst="rect">
            <a:avLst/>
          </a:prstGeom>
        </p:spPr>
        <p:txBody>
          <a:bodyPr wrap="square">
            <a:spAutoFit/>
          </a:bodyPr>
          <a:lstStyle/>
          <a:p>
            <a:pPr eaLnBrk="1" hangingPunct="1">
              <a:buFont typeface="Arial" charset="0"/>
              <a:buNone/>
              <a:defRPr/>
            </a:pPr>
            <a:endParaRPr lang="en-US" sz="3200" b="1" dirty="0">
              <a:solidFill>
                <a:srgbClr val="4BACC6"/>
              </a:solidFill>
              <a:latin typeface="Calibri"/>
            </a:endParaRPr>
          </a:p>
        </p:txBody>
      </p:sp>
    </p:spTree>
    <p:extLst>
      <p:ext uri="{BB962C8B-B14F-4D97-AF65-F5344CB8AC3E}">
        <p14:creationId xmlns:p14="http://schemas.microsoft.com/office/powerpoint/2010/main" val="3769893800"/>
      </p:ext>
    </p:extLst>
  </p:cSld>
  <p:clrMapOvr>
    <a:masterClrMapping/>
  </p:clrMapOvr>
  <p:transition>
    <p:zoom/>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study</a:t>
            </a:r>
            <a:endParaRPr lang="en-GB" dirty="0"/>
          </a:p>
        </p:txBody>
      </p:sp>
      <p:sp>
        <p:nvSpPr>
          <p:cNvPr id="3" name="Content Placeholder 2"/>
          <p:cNvSpPr>
            <a:spLocks noGrp="1"/>
          </p:cNvSpPr>
          <p:nvPr>
            <p:ph idx="1"/>
          </p:nvPr>
        </p:nvSpPr>
        <p:spPr/>
        <p:txBody>
          <a:bodyPr>
            <a:normAutofit/>
          </a:bodyPr>
          <a:lstStyle/>
          <a:p>
            <a:pPr marL="342900" lvl="1" indent="-342900">
              <a:buFont typeface="Arial" pitchFamily="34" charset="0"/>
              <a:buChar char="•"/>
            </a:pPr>
            <a:r>
              <a:rPr lang="en-GB" sz="3200" dirty="0"/>
              <a:t>Funded by NIHR School for Social Care Research </a:t>
            </a:r>
          </a:p>
          <a:p>
            <a:r>
              <a:rPr lang="en-GB" dirty="0" smtClean="0"/>
              <a:t>Can </a:t>
            </a:r>
            <a:r>
              <a:rPr lang="en-GB" dirty="0"/>
              <a:t>the Adult Social Care Outcomes Toolkit (ASCOT) be used </a:t>
            </a:r>
            <a:r>
              <a:rPr lang="en-GB" dirty="0" smtClean="0"/>
              <a:t>to give care homes </a:t>
            </a:r>
            <a:r>
              <a:rPr lang="en-GB" dirty="0"/>
              <a:t>feedback on residents’ social care-related quality of life?</a:t>
            </a:r>
          </a:p>
          <a:p>
            <a:r>
              <a:rPr lang="en-GB" dirty="0" smtClean="0"/>
              <a:t>Can </a:t>
            </a:r>
            <a:r>
              <a:rPr lang="en-GB" dirty="0"/>
              <a:t>we </a:t>
            </a:r>
            <a:r>
              <a:rPr lang="en-GB" dirty="0" smtClean="0"/>
              <a:t>measure </a:t>
            </a:r>
            <a:r>
              <a:rPr lang="en-GB" dirty="0"/>
              <a:t>any </a:t>
            </a:r>
            <a:r>
              <a:rPr lang="en-GB" dirty="0" smtClean="0"/>
              <a:t>changes/improvements in residents’ social care related quality of life 3 months after giving homes the feedback?</a:t>
            </a:r>
            <a:endParaRPr lang="en-GB" dirty="0"/>
          </a:p>
          <a:p>
            <a:endParaRPr lang="en-GB" dirty="0"/>
          </a:p>
        </p:txBody>
      </p:sp>
      <p:sp>
        <p:nvSpPr>
          <p:cNvPr id="4" name="Slide Number Placeholder 3"/>
          <p:cNvSpPr>
            <a:spLocks noGrp="1"/>
          </p:cNvSpPr>
          <p:nvPr>
            <p:ph type="sldNum" sz="quarter" idx="12"/>
          </p:nvPr>
        </p:nvSpPr>
        <p:spPr/>
        <p:txBody>
          <a:bodyPr/>
          <a:lstStyle/>
          <a:p>
            <a:pPr>
              <a:defRPr/>
            </a:pPr>
            <a:fld id="{EA40765A-C2AD-45B4-996F-394189AE3D95}" type="slidenum">
              <a:rPr lang="en-GB" smtClean="0"/>
              <a:pPr>
                <a:defRPr/>
              </a:pPr>
              <a:t>2</a:t>
            </a:fld>
            <a:endParaRPr lang="en-GB"/>
          </a:p>
        </p:txBody>
      </p:sp>
    </p:spTree>
    <p:extLst>
      <p:ext uri="{BB962C8B-B14F-4D97-AF65-F5344CB8AC3E}">
        <p14:creationId xmlns:p14="http://schemas.microsoft.com/office/powerpoint/2010/main" val="2087258570"/>
      </p:ext>
    </p:extLst>
  </p:cSld>
  <p:clrMapOvr>
    <a:masterClrMapping/>
  </p:clrMapOvr>
  <p:transition>
    <p:zoom/>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is ASCOT?</a:t>
            </a:r>
            <a:endParaRPr lang="en-US" dirty="0"/>
          </a:p>
        </p:txBody>
      </p:sp>
      <p:sp>
        <p:nvSpPr>
          <p:cNvPr id="3" name="Content Placeholder 2"/>
          <p:cNvSpPr>
            <a:spLocks noGrp="1"/>
          </p:cNvSpPr>
          <p:nvPr>
            <p:ph idx="1"/>
          </p:nvPr>
        </p:nvSpPr>
        <p:spPr/>
        <p:txBody>
          <a:bodyPr/>
          <a:lstStyle/>
          <a:p>
            <a:r>
              <a:rPr lang="en-GB" dirty="0" smtClean="0"/>
              <a:t>A collection of research instruments designed to measure ‘social care related quality of life’</a:t>
            </a:r>
          </a:p>
          <a:p>
            <a:r>
              <a:rPr lang="en-GB" dirty="0"/>
              <a:t>Different versions for different settings and client groups</a:t>
            </a:r>
          </a:p>
          <a:p>
            <a:r>
              <a:rPr lang="en-GB" dirty="0" smtClean="0"/>
              <a:t>Measures the domains of quality of life most affected by social care services….</a:t>
            </a:r>
          </a:p>
        </p:txBody>
      </p:sp>
      <p:sp>
        <p:nvSpPr>
          <p:cNvPr id="4" name="Slide Number Placeholder 3"/>
          <p:cNvSpPr>
            <a:spLocks noGrp="1"/>
          </p:cNvSpPr>
          <p:nvPr>
            <p:ph type="sldNum" sz="quarter" idx="12"/>
          </p:nvPr>
        </p:nvSpPr>
        <p:spPr/>
        <p:txBody>
          <a:bodyPr/>
          <a:lstStyle/>
          <a:p>
            <a:pPr>
              <a:defRPr/>
            </a:pPr>
            <a:fld id="{EA40765A-C2AD-45B4-996F-394189AE3D95}" type="slidenum">
              <a:rPr lang="en-GB" smtClean="0"/>
              <a:pPr>
                <a:defRPr/>
              </a:pPr>
              <a:t>3</a:t>
            </a:fld>
            <a:endParaRPr lang="en-GB"/>
          </a:p>
        </p:txBody>
      </p:sp>
    </p:spTree>
    <p:extLst>
      <p:ext uri="{BB962C8B-B14F-4D97-AF65-F5344CB8AC3E}">
        <p14:creationId xmlns:p14="http://schemas.microsoft.com/office/powerpoint/2010/main" val="1350253559"/>
      </p:ext>
    </p:extLst>
  </p:cSld>
  <p:clrMapOvr>
    <a:masterClrMapping/>
  </p:clrMapOvr>
  <p:transition>
    <p:zoom/>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domains of SCRQoL</a:t>
            </a:r>
            <a:endParaRPr lang="en-US" dirty="0"/>
          </a:p>
        </p:txBody>
      </p:sp>
      <p:sp>
        <p:nvSpPr>
          <p:cNvPr id="3" name="Content Placeholder 2"/>
          <p:cNvSpPr>
            <a:spLocks noGrp="1"/>
          </p:cNvSpPr>
          <p:nvPr>
            <p:ph idx="1"/>
          </p:nvPr>
        </p:nvSpPr>
        <p:spPr>
          <a:xfrm>
            <a:off x="457200" y="1417638"/>
            <a:ext cx="8229600" cy="4708525"/>
          </a:xfrm>
        </p:spPr>
        <p:txBody>
          <a:bodyPr>
            <a:normAutofit fontScale="92500" lnSpcReduction="20000"/>
          </a:bodyPr>
          <a:lstStyle/>
          <a:p>
            <a:r>
              <a:rPr lang="en-GB" dirty="0" smtClean="0"/>
              <a:t>Accommodation cleanliness and comfort</a:t>
            </a:r>
          </a:p>
          <a:p>
            <a:r>
              <a:rPr lang="en-GB" dirty="0" smtClean="0"/>
              <a:t>Personal cleanliness and comfort</a:t>
            </a:r>
          </a:p>
          <a:p>
            <a:r>
              <a:rPr lang="en-GB" dirty="0" smtClean="0"/>
              <a:t>Food and drink</a:t>
            </a:r>
          </a:p>
          <a:p>
            <a:r>
              <a:rPr lang="en-GB" dirty="0" smtClean="0"/>
              <a:t>Personal safety</a:t>
            </a:r>
          </a:p>
          <a:p>
            <a:pPr marL="0" indent="0">
              <a:buNone/>
            </a:pPr>
            <a:endParaRPr lang="en-GB" dirty="0" smtClean="0"/>
          </a:p>
          <a:p>
            <a:r>
              <a:rPr lang="en-GB" dirty="0" smtClean="0"/>
              <a:t>Social participation</a:t>
            </a:r>
          </a:p>
          <a:p>
            <a:r>
              <a:rPr lang="en-GB" dirty="0" smtClean="0"/>
              <a:t>Occupation</a:t>
            </a:r>
          </a:p>
          <a:p>
            <a:r>
              <a:rPr lang="en-GB" dirty="0" smtClean="0"/>
              <a:t>Control over daily life</a:t>
            </a:r>
          </a:p>
          <a:p>
            <a:pPr marL="0" indent="0">
              <a:buNone/>
            </a:pPr>
            <a:endParaRPr lang="en-GB" dirty="0" smtClean="0"/>
          </a:p>
          <a:p>
            <a:r>
              <a:rPr lang="en-GB" dirty="0" smtClean="0"/>
              <a:t>Dignity</a:t>
            </a:r>
          </a:p>
          <a:p>
            <a:endParaRPr lang="en-US" dirty="0"/>
          </a:p>
        </p:txBody>
      </p:sp>
      <p:sp>
        <p:nvSpPr>
          <p:cNvPr id="4" name="Slide Number Placeholder 3"/>
          <p:cNvSpPr>
            <a:spLocks noGrp="1"/>
          </p:cNvSpPr>
          <p:nvPr>
            <p:ph type="sldNum" sz="quarter" idx="12"/>
          </p:nvPr>
        </p:nvSpPr>
        <p:spPr/>
        <p:txBody>
          <a:bodyPr/>
          <a:lstStyle/>
          <a:p>
            <a:pPr>
              <a:defRPr/>
            </a:pPr>
            <a:fld id="{EA40765A-C2AD-45B4-996F-394189AE3D95}" type="slidenum">
              <a:rPr lang="en-GB" smtClean="0"/>
              <a:pPr>
                <a:defRPr/>
              </a:pPr>
              <a:t>4</a:t>
            </a:fld>
            <a:endParaRPr lang="en-GB"/>
          </a:p>
        </p:txBody>
      </p:sp>
    </p:spTree>
    <p:extLst>
      <p:ext uri="{BB962C8B-B14F-4D97-AF65-F5344CB8AC3E}">
        <p14:creationId xmlns:p14="http://schemas.microsoft.com/office/powerpoint/2010/main" val="258355360"/>
      </p:ext>
    </p:extLst>
  </p:cSld>
  <p:clrMapOvr>
    <a:masterClrMapping/>
  </p:clrMapOvr>
  <p:transition>
    <p:zoom/>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care homes toolkit (CH3)</a:t>
            </a:r>
            <a:endParaRPr lang="en-GB" dirty="0"/>
          </a:p>
        </p:txBody>
      </p:sp>
      <p:sp>
        <p:nvSpPr>
          <p:cNvPr id="3" name="Content Placeholder 2"/>
          <p:cNvSpPr>
            <a:spLocks noGrp="1"/>
          </p:cNvSpPr>
          <p:nvPr>
            <p:ph idx="1"/>
          </p:nvPr>
        </p:nvSpPr>
        <p:spPr/>
        <p:txBody>
          <a:bodyPr>
            <a:normAutofit fontScale="92500" lnSpcReduction="10000"/>
          </a:bodyPr>
          <a:lstStyle/>
          <a:p>
            <a:r>
              <a:rPr lang="en-GB" dirty="0" smtClean="0"/>
              <a:t>Collects information about residents’ SCRQoL through:</a:t>
            </a:r>
          </a:p>
          <a:p>
            <a:pPr lvl="1"/>
            <a:r>
              <a:rPr lang="en-GB" dirty="0"/>
              <a:t>Observations</a:t>
            </a:r>
          </a:p>
          <a:p>
            <a:pPr lvl="1"/>
            <a:r>
              <a:rPr lang="en-GB" dirty="0"/>
              <a:t>Interviews with </a:t>
            </a:r>
            <a:r>
              <a:rPr lang="en-GB" dirty="0" smtClean="0"/>
              <a:t>residents, staff, family members</a:t>
            </a:r>
            <a:endParaRPr lang="en-GB" dirty="0"/>
          </a:p>
          <a:p>
            <a:r>
              <a:rPr lang="en-GB" dirty="0" smtClean="0"/>
              <a:t>Uses this information to rate residents’:</a:t>
            </a:r>
          </a:p>
          <a:p>
            <a:pPr lvl="1"/>
            <a:r>
              <a:rPr lang="en-GB" dirty="0" smtClean="0"/>
              <a:t>Current SCRQoL (what life is like now)</a:t>
            </a:r>
          </a:p>
          <a:p>
            <a:pPr lvl="1"/>
            <a:r>
              <a:rPr lang="en-GB" dirty="0" smtClean="0"/>
              <a:t>Expected SCRQoL (what life would be like without help)</a:t>
            </a:r>
          </a:p>
          <a:p>
            <a:r>
              <a:rPr lang="en-GB" dirty="0" smtClean="0"/>
              <a:t>Also give us rich data about the lived experience of residents</a:t>
            </a:r>
          </a:p>
          <a:p>
            <a:endParaRPr lang="en-GB" dirty="0" smtClean="0"/>
          </a:p>
          <a:p>
            <a:endParaRPr lang="en-GB" dirty="0" smtClean="0"/>
          </a:p>
          <a:p>
            <a:endParaRPr lang="en-GB" dirty="0"/>
          </a:p>
        </p:txBody>
      </p:sp>
    </p:spTree>
    <p:extLst>
      <p:ext uri="{BB962C8B-B14F-4D97-AF65-F5344CB8AC3E}">
        <p14:creationId xmlns:p14="http://schemas.microsoft.com/office/powerpoint/2010/main" val="3860218445"/>
      </p:ext>
    </p:extLst>
  </p:cSld>
  <p:clrMapOvr>
    <a:masterClrMapping/>
  </p:clrMapOvr>
  <p:transition>
    <p:zoom/>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How did we use this information?</a:t>
            </a:r>
            <a:endParaRPr lang="en-GB" dirty="0"/>
          </a:p>
        </p:txBody>
      </p:sp>
      <p:sp>
        <p:nvSpPr>
          <p:cNvPr id="3" name="Content Placeholder 2"/>
          <p:cNvSpPr>
            <a:spLocks noGrp="1"/>
          </p:cNvSpPr>
          <p:nvPr>
            <p:ph idx="1"/>
          </p:nvPr>
        </p:nvSpPr>
        <p:spPr>
          <a:xfrm>
            <a:off x="457200" y="1484784"/>
            <a:ext cx="8229600" cy="4641379"/>
          </a:xfrm>
        </p:spPr>
        <p:txBody>
          <a:bodyPr>
            <a:normAutofit/>
          </a:bodyPr>
          <a:lstStyle/>
          <a:p>
            <a:r>
              <a:rPr lang="en-GB" dirty="0" smtClean="0"/>
              <a:t>Feedback sessions with staff and managers:</a:t>
            </a:r>
          </a:p>
          <a:p>
            <a:pPr lvl="1"/>
            <a:r>
              <a:rPr lang="en-GB" dirty="0" smtClean="0"/>
              <a:t>The areas in which residents have a good quality of life and why</a:t>
            </a:r>
          </a:p>
          <a:p>
            <a:pPr lvl="1"/>
            <a:r>
              <a:rPr lang="en-GB" dirty="0"/>
              <a:t>The areas in which residents’ quality of life could be improved</a:t>
            </a:r>
          </a:p>
          <a:p>
            <a:pPr lvl="1"/>
            <a:r>
              <a:rPr lang="en-GB" dirty="0" smtClean="0"/>
              <a:t>The impact of the care and support on residents’ quality of life</a:t>
            </a:r>
          </a:p>
          <a:p>
            <a:pPr marL="514350" indent="-457200"/>
            <a:r>
              <a:rPr lang="en-GB" dirty="0" smtClean="0"/>
              <a:t>Facilitated discussion about our findings and how residents’ SCRQoL might be improved</a:t>
            </a:r>
          </a:p>
        </p:txBody>
      </p:sp>
      <p:sp>
        <p:nvSpPr>
          <p:cNvPr id="4" name="Slide Number Placeholder 3"/>
          <p:cNvSpPr>
            <a:spLocks noGrp="1"/>
          </p:cNvSpPr>
          <p:nvPr>
            <p:ph type="sldNum" sz="quarter" idx="12"/>
          </p:nvPr>
        </p:nvSpPr>
        <p:spPr/>
        <p:txBody>
          <a:bodyPr/>
          <a:lstStyle/>
          <a:p>
            <a:pPr>
              <a:defRPr/>
            </a:pPr>
            <a:fld id="{EA40765A-C2AD-45B4-996F-394189AE3D95}" type="slidenum">
              <a:rPr lang="en-GB" smtClean="0"/>
              <a:pPr>
                <a:defRPr/>
              </a:pPr>
              <a:t>6</a:t>
            </a:fld>
            <a:endParaRPr lang="en-GB"/>
          </a:p>
        </p:txBody>
      </p:sp>
    </p:spTree>
    <p:extLst>
      <p:ext uri="{BB962C8B-B14F-4D97-AF65-F5344CB8AC3E}">
        <p14:creationId xmlns:p14="http://schemas.microsoft.com/office/powerpoint/2010/main" val="2316517918"/>
      </p:ext>
    </p:extLst>
  </p:cSld>
  <p:clrMapOvr>
    <a:masterClrMapping/>
  </p:clrMapOvr>
  <p:transition>
    <p:zoom/>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Who took part?</a:t>
            </a:r>
            <a:endParaRPr lang="en-GB" dirty="0"/>
          </a:p>
        </p:txBody>
      </p:sp>
      <p:sp>
        <p:nvSpPr>
          <p:cNvPr id="3" name="Content Placeholder 2"/>
          <p:cNvSpPr>
            <a:spLocks noGrp="1"/>
          </p:cNvSpPr>
          <p:nvPr>
            <p:ph idx="1"/>
          </p:nvPr>
        </p:nvSpPr>
        <p:spPr/>
        <p:txBody>
          <a:bodyPr>
            <a:normAutofit lnSpcReduction="10000"/>
          </a:bodyPr>
          <a:lstStyle/>
          <a:p>
            <a:r>
              <a:rPr lang="en-GB" dirty="0"/>
              <a:t>4 care homes (two registered nursing</a:t>
            </a:r>
            <a:r>
              <a:rPr lang="en-GB" dirty="0" smtClean="0"/>
              <a:t>)</a:t>
            </a:r>
          </a:p>
          <a:p>
            <a:pPr marL="0" indent="0">
              <a:buNone/>
            </a:pPr>
            <a:endParaRPr lang="en-GB" dirty="0"/>
          </a:p>
          <a:p>
            <a:r>
              <a:rPr lang="en-GB" dirty="0"/>
              <a:t>60 </a:t>
            </a:r>
            <a:r>
              <a:rPr lang="en-GB" dirty="0" smtClean="0"/>
              <a:t>residents</a:t>
            </a:r>
          </a:p>
          <a:p>
            <a:endParaRPr lang="en-GB" dirty="0"/>
          </a:p>
          <a:p>
            <a:r>
              <a:rPr lang="en-GB" dirty="0"/>
              <a:t>Plus a pilot of 2 care homes – 15 residents  </a:t>
            </a:r>
          </a:p>
          <a:p>
            <a:endParaRPr lang="en-GB" dirty="0" smtClean="0"/>
          </a:p>
          <a:p>
            <a:r>
              <a:rPr lang="en-GB" dirty="0" smtClean="0"/>
              <a:t>Bulk of the fieldwork carried out by two researchers </a:t>
            </a:r>
            <a:endParaRPr lang="en-GB" dirty="0"/>
          </a:p>
        </p:txBody>
      </p:sp>
    </p:spTree>
    <p:extLst>
      <p:ext uri="{BB962C8B-B14F-4D97-AF65-F5344CB8AC3E}">
        <p14:creationId xmlns:p14="http://schemas.microsoft.com/office/powerpoint/2010/main" val="791858176"/>
      </p:ext>
    </p:extLst>
  </p:cSld>
  <p:clrMapOvr>
    <a:masterClrMapping/>
  </p:clrMapOvr>
  <p:transition>
    <p:zoom/>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Staff perspectives of the research</a:t>
            </a:r>
            <a:endParaRPr lang="en-GB" dirty="0"/>
          </a:p>
        </p:txBody>
      </p:sp>
      <p:sp>
        <p:nvSpPr>
          <p:cNvPr id="3" name="Content Placeholder 2"/>
          <p:cNvSpPr>
            <a:spLocks noGrp="1"/>
          </p:cNvSpPr>
          <p:nvPr>
            <p:ph idx="1"/>
          </p:nvPr>
        </p:nvSpPr>
        <p:spPr/>
        <p:txBody>
          <a:bodyPr/>
          <a:lstStyle/>
          <a:p>
            <a:r>
              <a:rPr lang="en-GB" dirty="0" smtClean="0"/>
              <a:t>Generally positive view of the data collection and feedback process from staff and managers</a:t>
            </a:r>
          </a:p>
          <a:p>
            <a:r>
              <a:rPr lang="en-GB" dirty="0" smtClean="0"/>
              <a:t>Staff comfortable with observation process, especially once they became familiar with the research and the study</a:t>
            </a:r>
          </a:p>
          <a:p>
            <a:r>
              <a:rPr lang="en-GB" dirty="0" smtClean="0"/>
              <a:t>Research interviews sometimes viewed as a strain on their time</a:t>
            </a:r>
          </a:p>
          <a:p>
            <a:endParaRPr lang="en-GB" dirty="0"/>
          </a:p>
        </p:txBody>
      </p:sp>
      <p:sp>
        <p:nvSpPr>
          <p:cNvPr id="4" name="Slide Number Placeholder 3"/>
          <p:cNvSpPr>
            <a:spLocks noGrp="1"/>
          </p:cNvSpPr>
          <p:nvPr>
            <p:ph type="sldNum" sz="quarter" idx="12"/>
          </p:nvPr>
        </p:nvSpPr>
        <p:spPr/>
        <p:txBody>
          <a:bodyPr/>
          <a:lstStyle/>
          <a:p>
            <a:pPr>
              <a:defRPr/>
            </a:pPr>
            <a:fld id="{EA40765A-C2AD-45B4-996F-394189AE3D95}" type="slidenum">
              <a:rPr lang="en-GB" smtClean="0"/>
              <a:pPr>
                <a:defRPr/>
              </a:pPr>
              <a:t>8</a:t>
            </a:fld>
            <a:endParaRPr lang="en-GB"/>
          </a:p>
        </p:txBody>
      </p:sp>
    </p:spTree>
    <p:extLst>
      <p:ext uri="{BB962C8B-B14F-4D97-AF65-F5344CB8AC3E}">
        <p14:creationId xmlns:p14="http://schemas.microsoft.com/office/powerpoint/2010/main" val="3915936205"/>
      </p:ext>
    </p:extLst>
  </p:cSld>
  <p:clrMapOvr>
    <a:masterClrMapping/>
  </p:clrMapOvr>
  <p:transition>
    <p:zoom/>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Residents’ SCRQoL</a:t>
            </a:r>
            <a:endParaRPr lang="en-GB" dirty="0"/>
          </a:p>
        </p:txBody>
      </p:sp>
      <p:sp>
        <p:nvSpPr>
          <p:cNvPr id="3" name="Content Placeholder 2"/>
          <p:cNvSpPr>
            <a:spLocks noGrp="1"/>
          </p:cNvSpPr>
          <p:nvPr>
            <p:ph idx="1"/>
          </p:nvPr>
        </p:nvSpPr>
        <p:spPr/>
        <p:txBody>
          <a:bodyPr>
            <a:normAutofit lnSpcReduction="10000"/>
          </a:bodyPr>
          <a:lstStyle/>
          <a:p>
            <a:r>
              <a:rPr lang="en-GB" dirty="0" smtClean="0"/>
              <a:t>Care and support provided by the homes improved residents’ social care related quality of life.  </a:t>
            </a:r>
          </a:p>
          <a:p>
            <a:r>
              <a:rPr lang="en-GB" dirty="0" smtClean="0"/>
              <a:t>Homes were </a:t>
            </a:r>
            <a:r>
              <a:rPr lang="en-GB" dirty="0"/>
              <a:t>very good at meeting basic needs </a:t>
            </a:r>
            <a:r>
              <a:rPr lang="en-GB" dirty="0" smtClean="0"/>
              <a:t>(food and drink, </a:t>
            </a:r>
            <a:r>
              <a:rPr lang="en-GB" dirty="0"/>
              <a:t>clean and safe and keeping the environment clean and homely)</a:t>
            </a:r>
          </a:p>
          <a:p>
            <a:r>
              <a:rPr lang="en-GB" dirty="0"/>
              <a:t>They were not so good at meeting higher order needs (enabling residents to have choice, remain occupied and </a:t>
            </a:r>
            <a:r>
              <a:rPr lang="en-GB" dirty="0" smtClean="0"/>
              <a:t>socially </a:t>
            </a:r>
            <a:r>
              <a:rPr lang="en-GB" dirty="0"/>
              <a:t>engaged</a:t>
            </a:r>
            <a:r>
              <a:rPr lang="en-GB" dirty="0" smtClean="0"/>
              <a:t>)</a:t>
            </a:r>
            <a:endParaRPr lang="en-GB" dirty="0" smtClean="0"/>
          </a:p>
          <a:p>
            <a:pPr lvl="1"/>
            <a:endParaRPr lang="en-GB" dirty="0"/>
          </a:p>
        </p:txBody>
      </p:sp>
      <p:sp>
        <p:nvSpPr>
          <p:cNvPr id="4" name="Slide Number Placeholder 3"/>
          <p:cNvSpPr>
            <a:spLocks noGrp="1"/>
          </p:cNvSpPr>
          <p:nvPr>
            <p:ph type="sldNum" sz="quarter" idx="12"/>
          </p:nvPr>
        </p:nvSpPr>
        <p:spPr/>
        <p:txBody>
          <a:bodyPr/>
          <a:lstStyle/>
          <a:p>
            <a:pPr>
              <a:defRPr/>
            </a:pPr>
            <a:fld id="{EA40765A-C2AD-45B4-996F-394189AE3D95}" type="slidenum">
              <a:rPr lang="en-GB" smtClean="0"/>
              <a:pPr>
                <a:defRPr/>
              </a:pPr>
              <a:t>9</a:t>
            </a:fld>
            <a:endParaRPr lang="en-GB"/>
          </a:p>
        </p:txBody>
      </p:sp>
    </p:spTree>
    <p:extLst>
      <p:ext uri="{BB962C8B-B14F-4D97-AF65-F5344CB8AC3E}">
        <p14:creationId xmlns:p14="http://schemas.microsoft.com/office/powerpoint/2010/main" val="3232054285"/>
      </p:ext>
    </p:extLst>
  </p:cSld>
  <p:clrMapOvr>
    <a:masterClrMapping/>
  </p:clrMapOvr>
  <p:transition>
    <p:zoom/>
  </p:transition>
  <p:timing>
    <p:tnLst>
      <p:par>
        <p:cTn id="1" dur="indefinite" restart="never" nodeType="tmRoot"/>
      </p:par>
    </p:tnLst>
  </p:timing>
</p:sld>
</file>

<file path=ppt/theme/theme1.xml><?xml version="1.0" encoding="utf-8"?>
<a:theme xmlns:a="http://schemas.openxmlformats.org/drawingml/2006/main" name="PSSRU (full slide layout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PSSRU (full slide layouts)</Template>
  <TotalTime>11024</TotalTime>
  <Words>801</Words>
  <Application>Microsoft Office PowerPoint</Application>
  <PresentationFormat>On-screen Show (4:3)</PresentationFormat>
  <Paragraphs>89</Paragraphs>
  <Slides>15</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Times New Roman</vt:lpstr>
      <vt:lpstr>PSSRU (full slide layouts)</vt:lpstr>
      <vt:lpstr>Can feedback to care home staff help improve residents’ quality of life?  BSG Annual Conference, 1st-3rd September 2014  Ann-Marie Towers, Sinead Rider, Nick Smith and Elizabeth Welch</vt:lpstr>
      <vt:lpstr>The study</vt:lpstr>
      <vt:lpstr>What is ASCOT?</vt:lpstr>
      <vt:lpstr>The domains of SCRQoL</vt:lpstr>
      <vt:lpstr>The care homes toolkit (CH3)</vt:lpstr>
      <vt:lpstr>How did we use this information?</vt:lpstr>
      <vt:lpstr>Who took part?</vt:lpstr>
      <vt:lpstr>Staff perspectives of the research</vt:lpstr>
      <vt:lpstr>Residents’ SCRQoL</vt:lpstr>
      <vt:lpstr>Was the feedback helpful?</vt:lpstr>
      <vt:lpstr>Did the feedback work?</vt:lpstr>
      <vt:lpstr>What does this mean?</vt:lpstr>
      <vt:lpstr>Future research</vt:lpstr>
      <vt:lpstr>Acknowledgements </vt:lpstr>
      <vt:lpstr>NIHR School for Social Care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Economic Evaluations in Primary Care</dc:title>
  <dc:creator>Netten</dc:creator>
  <cp:lastModifiedBy>Sinead Rider</cp:lastModifiedBy>
  <cp:revision>491</cp:revision>
  <cp:lastPrinted>2014-05-09T13:39:02Z</cp:lastPrinted>
  <dcterms:created xsi:type="dcterms:W3CDTF">2099-04-13T14:26:12Z</dcterms:created>
  <dcterms:modified xsi:type="dcterms:W3CDTF">2014-08-19T16:00:52Z</dcterms:modified>
</cp:coreProperties>
</file>