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365" r:id="rId2"/>
    <p:sldId id="382" r:id="rId3"/>
    <p:sldId id="368" r:id="rId4"/>
    <p:sldId id="369" r:id="rId5"/>
    <p:sldId id="370" r:id="rId6"/>
    <p:sldId id="371" r:id="rId7"/>
    <p:sldId id="372" r:id="rId8"/>
    <p:sldId id="373" r:id="rId9"/>
    <p:sldId id="374" r:id="rId10"/>
    <p:sldId id="375" r:id="rId11"/>
    <p:sldId id="376" r:id="rId12"/>
    <p:sldId id="377" r:id="rId13"/>
    <p:sldId id="378" r:id="rId14"/>
    <p:sldId id="379" r:id="rId15"/>
    <p:sldId id="380" r:id="rId16"/>
    <p:sldId id="381" r:id="rId17"/>
    <p:sldId id="383" r:id="rId18"/>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DA6"/>
    <a:srgbClr val="C4005B"/>
    <a:srgbClr val="E7721F"/>
    <a:srgbClr val="8A6BAE"/>
    <a:srgbClr val="4398CA"/>
    <a:srgbClr val="E23D21"/>
    <a:srgbClr val="E1AB25"/>
    <a:srgbClr val="83C058"/>
    <a:srgbClr val="C0504D"/>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733" autoAdjust="0"/>
    <p:restoredTop sz="94660"/>
  </p:normalViewPr>
  <p:slideViewPr>
    <p:cSldViewPr snapToGrid="0" snapToObjects="1">
      <p:cViewPr varScale="1">
        <p:scale>
          <a:sx n="61" d="100"/>
          <a:sy n="61" d="100"/>
        </p:scale>
        <p:origin x="1506" y="21"/>
      </p:cViewPr>
      <p:guideLst>
        <p:guide orient="horz" pos="2160"/>
        <p:guide pos="3120"/>
      </p:guideLst>
    </p:cSldViewPr>
  </p:slideViewPr>
  <p:notesTextViewPr>
    <p:cViewPr>
      <p:scale>
        <a:sx n="100" d="100"/>
        <a:sy n="100" d="100"/>
      </p:scale>
      <p:origin x="0" y="0"/>
    </p:cViewPr>
  </p:notesTextViewPr>
  <p:sorterViewPr>
    <p:cViewPr>
      <p:scale>
        <a:sx n="66" d="100"/>
        <a:sy n="66" d="100"/>
      </p:scale>
      <p:origin x="0" y="596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oleObject" Target="file:///\\ad.kent.ac.uk\dfs\pssru\s2projects\ASCOT\Use%20and%20impact\Australia\Whiddon\DATA\ASCOT%20INT4%20for%20spider%20web%20charts%20T2%20Whiddon.xlsm"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oleObject" Target="../embeddings/oleObject1.bin"/></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radarChart>
        <c:radarStyle val="filled"/>
        <c:varyColors val="0"/>
        <c:ser>
          <c:idx val="0"/>
          <c:order val="0"/>
          <c:tx>
            <c:v>Current SCRQoL</c:v>
          </c:tx>
          <c:cat>
            <c:strRef>
              <c:f>Prefs!$A$12:$G$12</c:f>
              <c:strCache>
                <c:ptCount val="7"/>
                <c:pt idx="0">
                  <c:v>Accommodation </c:v>
                </c:pt>
                <c:pt idx="1">
                  <c:v>Cleanliness</c:v>
                </c:pt>
                <c:pt idx="2">
                  <c:v>Food &amp; Drink</c:v>
                </c:pt>
                <c:pt idx="3">
                  <c:v>Safety</c:v>
                </c:pt>
                <c:pt idx="4">
                  <c:v>Social</c:v>
                </c:pt>
                <c:pt idx="5">
                  <c:v>Occupation</c:v>
                </c:pt>
                <c:pt idx="6">
                  <c:v>Control</c:v>
                </c:pt>
              </c:strCache>
            </c:strRef>
          </c:cat>
          <c:val>
            <c:numRef>
              <c:f>Prefs!$A$10:$G$10</c:f>
              <c:numCache>
                <c:formatCode>General</c:formatCode>
                <c:ptCount val="7"/>
                <c:pt idx="0">
                  <c:v>89.080310344827595</c:v>
                </c:pt>
                <c:pt idx="1">
                  <c:v>87.356137931034482</c:v>
                </c:pt>
                <c:pt idx="2">
                  <c:v>78.735310344827582</c:v>
                </c:pt>
                <c:pt idx="3">
                  <c:v>93.103344827586199</c:v>
                </c:pt>
                <c:pt idx="4">
                  <c:v>75.287068965517236</c:v>
                </c:pt>
                <c:pt idx="5">
                  <c:v>69.539896551724141</c:v>
                </c:pt>
                <c:pt idx="6">
                  <c:v>67.241017241379296</c:v>
                </c:pt>
              </c:numCache>
            </c:numRef>
          </c:val>
          <c:extLst>
            <c:ext xmlns:c16="http://schemas.microsoft.com/office/drawing/2014/chart" uri="{C3380CC4-5D6E-409C-BE32-E72D297353CC}">
              <c16:uniqueId val="{00000000-399A-43FF-AF21-F41D0514BBFA}"/>
            </c:ext>
          </c:extLst>
        </c:ser>
        <c:ser>
          <c:idx val="1"/>
          <c:order val="1"/>
          <c:tx>
            <c:v>Expected SCRQoL</c:v>
          </c:tx>
          <c:spPr>
            <a:noFill/>
            <a:ln w="25400">
              <a:solidFill>
                <a:srgbClr val="C00000"/>
              </a:solidFill>
            </a:ln>
          </c:spPr>
          <c:cat>
            <c:strRef>
              <c:f>Prefs!$A$12:$G$12</c:f>
              <c:strCache>
                <c:ptCount val="7"/>
                <c:pt idx="0">
                  <c:v>Accommodation </c:v>
                </c:pt>
                <c:pt idx="1">
                  <c:v>Cleanliness</c:v>
                </c:pt>
                <c:pt idx="2">
                  <c:v>Food &amp; Drink</c:v>
                </c:pt>
                <c:pt idx="3">
                  <c:v>Safety</c:v>
                </c:pt>
                <c:pt idx="4">
                  <c:v>Social</c:v>
                </c:pt>
                <c:pt idx="5">
                  <c:v>Occupation</c:v>
                </c:pt>
                <c:pt idx="6">
                  <c:v>Control</c:v>
                </c:pt>
              </c:strCache>
            </c:strRef>
          </c:cat>
          <c:val>
            <c:numRef>
              <c:f>Prefs!$A$14:$G$14</c:f>
              <c:numCache>
                <c:formatCode>General</c:formatCode>
                <c:ptCount val="7"/>
                <c:pt idx="0">
                  <c:v>20.114775862068964</c:v>
                </c:pt>
                <c:pt idx="1">
                  <c:v>25.287189655172412</c:v>
                </c:pt>
                <c:pt idx="2">
                  <c:v>20.68951724137931</c:v>
                </c:pt>
                <c:pt idx="3">
                  <c:v>28.735431034482758</c:v>
                </c:pt>
                <c:pt idx="4">
                  <c:v>28.160724137931034</c:v>
                </c:pt>
                <c:pt idx="5">
                  <c:v>38.505517241379309</c:v>
                </c:pt>
                <c:pt idx="6">
                  <c:v>37.356051724137927</c:v>
                </c:pt>
              </c:numCache>
            </c:numRef>
          </c:val>
          <c:extLst>
            <c:ext xmlns:c16="http://schemas.microsoft.com/office/drawing/2014/chart" uri="{C3380CC4-5D6E-409C-BE32-E72D297353CC}">
              <c16:uniqueId val="{00000001-399A-43FF-AF21-F41D0514BBFA}"/>
            </c:ext>
          </c:extLst>
        </c:ser>
        <c:dLbls>
          <c:showLegendKey val="0"/>
          <c:showVal val="0"/>
          <c:showCatName val="0"/>
          <c:showSerName val="0"/>
          <c:showPercent val="0"/>
          <c:showBubbleSize val="0"/>
        </c:dLbls>
        <c:axId val="93336320"/>
        <c:axId val="93337856"/>
      </c:radarChart>
      <c:catAx>
        <c:axId val="93336320"/>
        <c:scaling>
          <c:orientation val="minMax"/>
        </c:scaling>
        <c:delete val="0"/>
        <c:axPos val="b"/>
        <c:majorGridlines/>
        <c:numFmt formatCode="General" sourceLinked="0"/>
        <c:majorTickMark val="out"/>
        <c:minorTickMark val="none"/>
        <c:tickLblPos val="nextTo"/>
        <c:crossAx val="93337856"/>
        <c:crosses val="autoZero"/>
        <c:auto val="1"/>
        <c:lblAlgn val="ctr"/>
        <c:lblOffset val="100"/>
        <c:noMultiLvlLbl val="0"/>
      </c:catAx>
      <c:valAx>
        <c:axId val="93337856"/>
        <c:scaling>
          <c:orientation val="minMax"/>
          <c:max val="100"/>
        </c:scaling>
        <c:delete val="0"/>
        <c:axPos val="l"/>
        <c:majorGridlines/>
        <c:numFmt formatCode="General" sourceLinked="1"/>
        <c:majorTickMark val="cross"/>
        <c:minorTickMark val="none"/>
        <c:tickLblPos val="nextTo"/>
        <c:crossAx val="93336320"/>
        <c:crosses val="autoZero"/>
        <c:crossBetween val="between"/>
      </c:valAx>
    </c:plotArea>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47101915551050244"/>
          <c:y val="0.13726475679901715"/>
          <c:w val="0.3281482541250037"/>
          <c:h val="0.77800529070981972"/>
        </c:manualLayout>
      </c:layout>
      <c:radarChart>
        <c:radarStyle val="filled"/>
        <c:varyColors val="0"/>
        <c:ser>
          <c:idx val="0"/>
          <c:order val="0"/>
          <c:tx>
            <c:v>Current SCRQoL</c:v>
          </c:tx>
          <c:cat>
            <c:strRef>
              <c:f>Prefs!$A$12:$G$12</c:f>
              <c:strCache>
                <c:ptCount val="7"/>
                <c:pt idx="0">
                  <c:v>Accommodation </c:v>
                </c:pt>
                <c:pt idx="1">
                  <c:v>Cleanliness</c:v>
                </c:pt>
                <c:pt idx="2">
                  <c:v>Food &amp; Drink</c:v>
                </c:pt>
                <c:pt idx="3">
                  <c:v>Safety</c:v>
                </c:pt>
                <c:pt idx="4">
                  <c:v>Social</c:v>
                </c:pt>
                <c:pt idx="5">
                  <c:v>Occupation</c:v>
                </c:pt>
                <c:pt idx="6">
                  <c:v>Control</c:v>
                </c:pt>
              </c:strCache>
            </c:strRef>
          </c:cat>
          <c:val>
            <c:numRef>
              <c:f>Prefs!$A$10:$G$10</c:f>
              <c:numCache>
                <c:formatCode>General</c:formatCode>
                <c:ptCount val="7"/>
                <c:pt idx="0">
                  <c:v>85.219896226415088</c:v>
                </c:pt>
                <c:pt idx="1">
                  <c:v>87.735641509433975</c:v>
                </c:pt>
                <c:pt idx="2">
                  <c:v>75.156792452830175</c:v>
                </c:pt>
                <c:pt idx="3">
                  <c:v>82.075141509433962</c:v>
                </c:pt>
                <c:pt idx="4">
                  <c:v>68.238613207547161</c:v>
                </c:pt>
                <c:pt idx="5">
                  <c:v>61.005952830188676</c:v>
                </c:pt>
                <c:pt idx="6">
                  <c:v>65.408377358490569</c:v>
                </c:pt>
              </c:numCache>
            </c:numRef>
          </c:val>
          <c:extLst>
            <c:ext xmlns:c16="http://schemas.microsoft.com/office/drawing/2014/chart" uri="{C3380CC4-5D6E-409C-BE32-E72D297353CC}">
              <c16:uniqueId val="{00000000-1CB6-4FFD-849D-6C72E2D4074B}"/>
            </c:ext>
          </c:extLst>
        </c:ser>
        <c:ser>
          <c:idx val="1"/>
          <c:order val="1"/>
          <c:tx>
            <c:v>Expected SCRQoL</c:v>
          </c:tx>
          <c:spPr>
            <a:noFill/>
            <a:ln w="25400">
              <a:solidFill>
                <a:srgbClr val="C00000"/>
              </a:solidFill>
            </a:ln>
          </c:spPr>
          <c:cat>
            <c:strRef>
              <c:f>Prefs!$A$12:$G$12</c:f>
              <c:strCache>
                <c:ptCount val="7"/>
                <c:pt idx="0">
                  <c:v>Accommodation </c:v>
                </c:pt>
                <c:pt idx="1">
                  <c:v>Cleanliness</c:v>
                </c:pt>
                <c:pt idx="2">
                  <c:v>Food &amp; Drink</c:v>
                </c:pt>
                <c:pt idx="3">
                  <c:v>Safety</c:v>
                </c:pt>
                <c:pt idx="4">
                  <c:v>Social</c:v>
                </c:pt>
                <c:pt idx="5">
                  <c:v>Occupation</c:v>
                </c:pt>
                <c:pt idx="6">
                  <c:v>Control</c:v>
                </c:pt>
              </c:strCache>
            </c:strRef>
          </c:cat>
          <c:val>
            <c:numRef>
              <c:f>Prefs!$A$14:$G$14</c:f>
              <c:numCache>
                <c:formatCode>General</c:formatCode>
                <c:ptCount val="7"/>
                <c:pt idx="0">
                  <c:v>15.094198113207547</c:v>
                </c:pt>
                <c:pt idx="1">
                  <c:v>17.924377358490567</c:v>
                </c:pt>
                <c:pt idx="2">
                  <c:v>11.320650943396227</c:v>
                </c:pt>
                <c:pt idx="3">
                  <c:v>14.150801886792452</c:v>
                </c:pt>
                <c:pt idx="4">
                  <c:v>15.094188679245283</c:v>
                </c:pt>
                <c:pt idx="5">
                  <c:v>17.924349056603774</c:v>
                </c:pt>
                <c:pt idx="6">
                  <c:v>20.440056603773581</c:v>
                </c:pt>
              </c:numCache>
            </c:numRef>
          </c:val>
          <c:extLst>
            <c:ext xmlns:c16="http://schemas.microsoft.com/office/drawing/2014/chart" uri="{C3380CC4-5D6E-409C-BE32-E72D297353CC}">
              <c16:uniqueId val="{00000001-1CB6-4FFD-849D-6C72E2D4074B}"/>
            </c:ext>
          </c:extLst>
        </c:ser>
        <c:dLbls>
          <c:showLegendKey val="0"/>
          <c:showVal val="0"/>
          <c:showCatName val="0"/>
          <c:showSerName val="0"/>
          <c:showPercent val="0"/>
          <c:showBubbleSize val="0"/>
        </c:dLbls>
        <c:axId val="93363200"/>
        <c:axId val="93373184"/>
      </c:radarChart>
      <c:catAx>
        <c:axId val="93363200"/>
        <c:scaling>
          <c:orientation val="minMax"/>
        </c:scaling>
        <c:delete val="0"/>
        <c:axPos val="b"/>
        <c:majorGridlines/>
        <c:numFmt formatCode="General" sourceLinked="0"/>
        <c:majorTickMark val="out"/>
        <c:minorTickMark val="none"/>
        <c:tickLblPos val="nextTo"/>
        <c:crossAx val="93373184"/>
        <c:crosses val="autoZero"/>
        <c:auto val="1"/>
        <c:lblAlgn val="ctr"/>
        <c:lblOffset val="100"/>
        <c:noMultiLvlLbl val="0"/>
      </c:catAx>
      <c:valAx>
        <c:axId val="93373184"/>
        <c:scaling>
          <c:orientation val="minMax"/>
          <c:max val="100"/>
        </c:scaling>
        <c:delete val="0"/>
        <c:axPos val="l"/>
        <c:majorGridlines/>
        <c:numFmt formatCode="General" sourceLinked="1"/>
        <c:majorTickMark val="cross"/>
        <c:minorTickMark val="none"/>
        <c:tickLblPos val="nextTo"/>
        <c:crossAx val="93363200"/>
        <c:crosses val="autoZero"/>
        <c:crossBetween val="between"/>
      </c:valAx>
    </c:plotArea>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53754621-3F98-447F-B644-3E43CCB79388}" type="datetimeFigureOut">
              <a:rPr lang="en-AU" smtClean="0"/>
              <a:t>3/11/2016</a:t>
            </a:fld>
            <a:endParaRPr lang="en-AU"/>
          </a:p>
        </p:txBody>
      </p:sp>
      <p:sp>
        <p:nvSpPr>
          <p:cNvPr id="4" name="Slide Image Placeholder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D32F301A-496D-4761-B6DB-612F78B25F4E}" type="slidenum">
              <a:rPr lang="en-AU" smtClean="0"/>
              <a:t>‹#›</a:t>
            </a:fld>
            <a:endParaRPr lang="en-AU"/>
          </a:p>
        </p:txBody>
      </p:sp>
    </p:spTree>
    <p:extLst>
      <p:ext uri="{BB962C8B-B14F-4D97-AF65-F5344CB8AC3E}">
        <p14:creationId xmlns:p14="http://schemas.microsoft.com/office/powerpoint/2010/main" val="6372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2788" y="746125"/>
            <a:ext cx="5381625" cy="3725863"/>
          </a:xfrm>
        </p:spPr>
      </p:sp>
      <p:sp>
        <p:nvSpPr>
          <p:cNvPr id="3" name="Notes Placeholder 2"/>
          <p:cNvSpPr>
            <a:spLocks noGrp="1"/>
          </p:cNvSpPr>
          <p:nvPr>
            <p:ph type="body" idx="1"/>
          </p:nvPr>
        </p:nvSpPr>
        <p:spPr/>
        <p:txBody>
          <a:bodyPr/>
          <a:lstStyle/>
          <a:p>
            <a:r>
              <a:rPr lang="en-GB" baseline="0" dirty="0" smtClean="0"/>
              <a:t>Go through differences between the versions</a:t>
            </a:r>
          </a:p>
          <a:p>
            <a:r>
              <a:rPr lang="en-GB" baseline="0" dirty="0" smtClean="0"/>
              <a:t>Uses of the versions – </a:t>
            </a:r>
          </a:p>
          <a:p>
            <a:r>
              <a:rPr lang="en-GB" baseline="0" dirty="0" smtClean="0"/>
              <a:t>Costs and </a:t>
            </a:r>
          </a:p>
          <a:p>
            <a:r>
              <a:rPr lang="en-GB" baseline="0" dirty="0" smtClean="0"/>
              <a:t>** why the stars? </a:t>
            </a:r>
            <a:endParaRPr lang="en-GB" dirty="0"/>
          </a:p>
        </p:txBody>
      </p:sp>
      <p:sp>
        <p:nvSpPr>
          <p:cNvPr id="4" name="Slide Number Placeholder 3"/>
          <p:cNvSpPr>
            <a:spLocks noGrp="1"/>
          </p:cNvSpPr>
          <p:nvPr>
            <p:ph type="sldNum" sz="quarter" idx="10"/>
          </p:nvPr>
        </p:nvSpPr>
        <p:spPr/>
        <p:txBody>
          <a:bodyPr/>
          <a:lstStyle/>
          <a:p>
            <a:fld id="{C270AD85-E17D-43F5-B7DC-C2E003C59C54}" type="slidenum">
              <a:rPr lang="en-GB" smtClean="0"/>
              <a:t>4</a:t>
            </a:fld>
            <a:endParaRPr lang="en-GB"/>
          </a:p>
        </p:txBody>
      </p:sp>
    </p:spTree>
    <p:extLst>
      <p:ext uri="{BB962C8B-B14F-4D97-AF65-F5344CB8AC3E}">
        <p14:creationId xmlns:p14="http://schemas.microsoft.com/office/powerpoint/2010/main" val="58833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2788" y="746125"/>
            <a:ext cx="5381625" cy="3725863"/>
          </a:xfrm>
        </p:spPr>
      </p:sp>
      <p:sp>
        <p:nvSpPr>
          <p:cNvPr id="3" name="Notes Placeholder 2"/>
          <p:cNvSpPr>
            <a:spLocks noGrp="1"/>
          </p:cNvSpPr>
          <p:nvPr>
            <p:ph type="body" idx="1"/>
          </p:nvPr>
        </p:nvSpPr>
        <p:spPr/>
        <p:txBody>
          <a:bodyPr/>
          <a:lstStyle/>
          <a:p>
            <a:r>
              <a:rPr lang="en-GB" dirty="0" smtClean="0"/>
              <a:t>ADLs 0 -10</a:t>
            </a:r>
            <a:r>
              <a:rPr lang="en-GB" baseline="0" dirty="0" smtClean="0"/>
              <a:t> </a:t>
            </a:r>
            <a:endParaRPr lang="en-GB" dirty="0" smtClean="0"/>
          </a:p>
          <a:p>
            <a:r>
              <a:rPr lang="en-GB" dirty="0" smtClean="0"/>
              <a:t>MDSCPS 0 (intact)- 6</a:t>
            </a:r>
            <a:r>
              <a:rPr lang="en-GB" baseline="0" dirty="0" smtClean="0"/>
              <a:t> (v severe impairment) – most clients borderline intact or with mild cog impairment</a:t>
            </a:r>
            <a:endParaRPr lang="en-GB" dirty="0"/>
          </a:p>
        </p:txBody>
      </p:sp>
      <p:sp>
        <p:nvSpPr>
          <p:cNvPr id="4" name="Slide Number Placeholder 3"/>
          <p:cNvSpPr>
            <a:spLocks noGrp="1"/>
          </p:cNvSpPr>
          <p:nvPr>
            <p:ph type="sldNum" sz="quarter" idx="10"/>
          </p:nvPr>
        </p:nvSpPr>
        <p:spPr/>
        <p:txBody>
          <a:bodyPr/>
          <a:lstStyle/>
          <a:p>
            <a:fld id="{5864B6BF-2D5B-4CFB-BBEC-6B0877E80441}" type="slidenum">
              <a:rPr lang="en-GB" smtClean="0"/>
              <a:t>9</a:t>
            </a:fld>
            <a:endParaRPr lang="en-GB"/>
          </a:p>
        </p:txBody>
      </p:sp>
    </p:spTree>
    <p:extLst>
      <p:ext uri="{BB962C8B-B14F-4D97-AF65-F5344CB8AC3E}">
        <p14:creationId xmlns:p14="http://schemas.microsoft.com/office/powerpoint/2010/main" val="36514208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age">
    <p:spTree>
      <p:nvGrpSpPr>
        <p:cNvPr id="1" name=""/>
        <p:cNvGrpSpPr/>
        <p:nvPr/>
      </p:nvGrpSpPr>
      <p:grpSpPr>
        <a:xfrm>
          <a:off x="0" y="0"/>
          <a:ext cx="0" cy="0"/>
          <a:chOff x="0" y="0"/>
          <a:chExt cx="0" cy="0"/>
        </a:xfrm>
      </p:grpSpPr>
      <p:sp>
        <p:nvSpPr>
          <p:cNvPr id="5" name="TextBox 4"/>
          <p:cNvSpPr txBox="1"/>
          <p:nvPr userDrawn="1"/>
        </p:nvSpPr>
        <p:spPr>
          <a:xfrm>
            <a:off x="0" y="2771775"/>
            <a:ext cx="9906000" cy="923330"/>
          </a:xfrm>
          <a:prstGeom prst="rect">
            <a:avLst/>
          </a:prstGeom>
          <a:noFill/>
        </p:spPr>
        <p:txBody>
          <a:bodyPr wrap="square" rtlCol="0">
            <a:spAutoFit/>
          </a:bodyPr>
          <a:lstStyle/>
          <a:p>
            <a:pPr algn="ctr"/>
            <a:r>
              <a:rPr lang="en-AU" sz="5400" baseline="0" dirty="0" smtClean="0">
                <a:solidFill>
                  <a:schemeClr val="bg1"/>
                </a:solidFill>
                <a:latin typeface="Myriad Pro Light" pitchFamily="34" charset="0"/>
              </a:rPr>
              <a:t>I say 80 is the new 70</a:t>
            </a:r>
            <a:endParaRPr lang="en-AU" sz="5400" baseline="0" dirty="0">
              <a:solidFill>
                <a:schemeClr val="bg1"/>
              </a:solidFill>
              <a:latin typeface="Myriad Pro Light" pitchFamily="34" charset="0"/>
            </a:endParaRPr>
          </a:p>
        </p:txBody>
      </p:sp>
    </p:spTree>
    <p:extLst>
      <p:ext uri="{BB962C8B-B14F-4D97-AF65-F5344CB8AC3E}">
        <p14:creationId xmlns:p14="http://schemas.microsoft.com/office/powerpoint/2010/main" val="41564613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AU" smtClean="0"/>
              <a:t>Click to edit Master title style</a:t>
            </a:r>
            <a:endParaRPr lang="en-US"/>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smtClean="0"/>
              <a:t>Click to edit Master text styles</a:t>
            </a:r>
          </a:p>
        </p:txBody>
      </p:sp>
      <p:sp>
        <p:nvSpPr>
          <p:cNvPr id="4" name="Date Placeholder 3"/>
          <p:cNvSpPr>
            <a:spLocks noGrp="1"/>
          </p:cNvSpPr>
          <p:nvPr>
            <p:ph type="dt" sz="half" idx="10"/>
          </p:nvPr>
        </p:nvSpPr>
        <p:spPr/>
        <p:txBody>
          <a:bodyPr/>
          <a:lstStyle/>
          <a:p>
            <a:fld id="{91769B90-1419-5041-B4EA-9504BFDF5E0C}" type="datetimeFigureOut">
              <a:rPr lang="en-US" smtClean="0"/>
              <a:pPr/>
              <a:t>11/3/2016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9D47BCF-1EE2-0F4D-B714-90B2571B1BCF}" type="slidenum">
              <a:rPr lang="en-US" smtClean="0"/>
              <a:pPr/>
              <a:t>‹#›</a:t>
            </a:fld>
            <a:endParaRPr lang="en-US" dirty="0"/>
          </a:p>
        </p:txBody>
      </p:sp>
    </p:spTree>
    <p:extLst>
      <p:ext uri="{BB962C8B-B14F-4D97-AF65-F5344CB8AC3E}">
        <p14:creationId xmlns:p14="http://schemas.microsoft.com/office/powerpoint/2010/main" val="10315268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dirty="0" smtClean="0"/>
              <a:t>Click to edit Master text styles</a:t>
            </a:r>
          </a:p>
          <a:p>
            <a:pPr lvl="1"/>
            <a:r>
              <a:rPr lang="en-AU" dirty="0" smtClean="0"/>
              <a:t>Second level</a:t>
            </a:r>
          </a:p>
          <a:p>
            <a:pPr lvl="2"/>
            <a:r>
              <a:rPr lang="en-AU" dirty="0" smtClean="0"/>
              <a:t>Third level</a:t>
            </a:r>
          </a:p>
          <a:p>
            <a:pPr lvl="3"/>
            <a:r>
              <a:rPr lang="en-AU" dirty="0" smtClean="0"/>
              <a:t>Fourth level</a:t>
            </a:r>
          </a:p>
          <a:p>
            <a:pPr lvl="4"/>
            <a:r>
              <a:rPr lang="en-AU" dirty="0" smtClean="0"/>
              <a:t>Fifth level</a:t>
            </a:r>
            <a:endParaRPr lang="en-US" dirty="0"/>
          </a:p>
        </p:txBody>
      </p:sp>
      <p:sp>
        <p:nvSpPr>
          <p:cNvPr id="4" name="Content Placeholder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Date Placeholder 4"/>
          <p:cNvSpPr>
            <a:spLocks noGrp="1"/>
          </p:cNvSpPr>
          <p:nvPr>
            <p:ph type="dt" sz="half" idx="10"/>
          </p:nvPr>
        </p:nvSpPr>
        <p:spPr/>
        <p:txBody>
          <a:bodyPr/>
          <a:lstStyle/>
          <a:p>
            <a:fld id="{91769B90-1419-5041-B4EA-9504BFDF5E0C}" type="datetimeFigureOut">
              <a:rPr lang="en-US" smtClean="0"/>
              <a:pPr/>
              <a:t>11/3/2016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9D47BCF-1EE2-0F4D-B714-90B2571B1BCF}" type="slidenum">
              <a:rPr lang="en-US" smtClean="0"/>
              <a:pPr/>
              <a:t>‹#›</a:t>
            </a:fld>
            <a:endParaRPr lang="en-US" dirty="0"/>
          </a:p>
        </p:txBody>
      </p:sp>
    </p:spTree>
    <p:extLst>
      <p:ext uri="{BB962C8B-B14F-4D97-AF65-F5344CB8AC3E}">
        <p14:creationId xmlns:p14="http://schemas.microsoft.com/office/powerpoint/2010/main" val="17096635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smtClean="0"/>
              <a:t>Click to edit Master title style</a:t>
            </a:r>
            <a:endParaRPr lang="en-US"/>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7" name="Date Placeholder 6"/>
          <p:cNvSpPr>
            <a:spLocks noGrp="1"/>
          </p:cNvSpPr>
          <p:nvPr>
            <p:ph type="dt" sz="half" idx="10"/>
          </p:nvPr>
        </p:nvSpPr>
        <p:spPr/>
        <p:txBody>
          <a:bodyPr/>
          <a:lstStyle/>
          <a:p>
            <a:fld id="{91769B90-1419-5041-B4EA-9504BFDF5E0C}" type="datetimeFigureOut">
              <a:rPr lang="en-US" smtClean="0"/>
              <a:pPr/>
              <a:t>11/3/2016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9D47BCF-1EE2-0F4D-B714-90B2571B1BCF}" type="slidenum">
              <a:rPr lang="en-US" smtClean="0"/>
              <a:pPr/>
              <a:t>‹#›</a:t>
            </a:fld>
            <a:endParaRPr lang="en-US" dirty="0"/>
          </a:p>
        </p:txBody>
      </p:sp>
    </p:spTree>
    <p:extLst>
      <p:ext uri="{BB962C8B-B14F-4D97-AF65-F5344CB8AC3E}">
        <p14:creationId xmlns:p14="http://schemas.microsoft.com/office/powerpoint/2010/main" val="21798787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AU" smtClean="0"/>
              <a:t>Click to edit Master title style</a:t>
            </a:r>
            <a:endParaRPr lang="en-US"/>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91769B90-1419-5041-B4EA-9504BFDF5E0C}" type="datetimeFigureOut">
              <a:rPr lang="en-US" smtClean="0"/>
              <a:pPr/>
              <a:t>11/3/2016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9D47BCF-1EE2-0F4D-B714-90B2571B1BCF}" type="slidenum">
              <a:rPr lang="en-US" smtClean="0"/>
              <a:pPr/>
              <a:t>‹#›</a:t>
            </a:fld>
            <a:endParaRPr lang="en-US" dirty="0"/>
          </a:p>
        </p:txBody>
      </p:sp>
    </p:spTree>
    <p:extLst>
      <p:ext uri="{BB962C8B-B14F-4D97-AF65-F5344CB8AC3E}">
        <p14:creationId xmlns:p14="http://schemas.microsoft.com/office/powerpoint/2010/main" val="34780451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AU" smtClean="0"/>
              <a:t>Click to edit Master title style</a:t>
            </a:r>
            <a:endParaRPr lang="en-US"/>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91769B90-1419-5041-B4EA-9504BFDF5E0C}" type="datetimeFigureOut">
              <a:rPr lang="en-US" smtClean="0"/>
              <a:pPr/>
              <a:t>11/3/2016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9D47BCF-1EE2-0F4D-B714-90B2571B1BCF}" type="slidenum">
              <a:rPr lang="en-US" smtClean="0"/>
              <a:pPr/>
              <a:t>‹#›</a:t>
            </a:fld>
            <a:endParaRPr lang="en-US" dirty="0"/>
          </a:p>
        </p:txBody>
      </p:sp>
    </p:spTree>
    <p:extLst>
      <p:ext uri="{BB962C8B-B14F-4D97-AF65-F5344CB8AC3E}">
        <p14:creationId xmlns:p14="http://schemas.microsoft.com/office/powerpoint/2010/main" val="41445453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Cover Master Plain">
    <p:spTree>
      <p:nvGrpSpPr>
        <p:cNvPr id="1" name=""/>
        <p:cNvGrpSpPr/>
        <p:nvPr/>
      </p:nvGrpSpPr>
      <p:grpSpPr>
        <a:xfrm>
          <a:off x="0" y="0"/>
          <a:ext cx="0" cy="0"/>
          <a:chOff x="0" y="0"/>
          <a:chExt cx="0" cy="0"/>
        </a:xfrm>
      </p:grpSpPr>
      <p:sp>
        <p:nvSpPr>
          <p:cNvPr id="2" name="Title 1"/>
          <p:cNvSpPr>
            <a:spLocks noGrp="1"/>
          </p:cNvSpPr>
          <p:nvPr>
            <p:ph type="ctrTitle"/>
          </p:nvPr>
        </p:nvSpPr>
        <p:spPr>
          <a:xfrm>
            <a:off x="495300" y="2232026"/>
            <a:ext cx="8420100" cy="1470025"/>
          </a:xfrm>
        </p:spPr>
        <p:txBody>
          <a:bodyPr anchor="t"/>
          <a:lstStyle>
            <a:lvl1pPr algn="l">
              <a:defRPr/>
            </a:lvl1pPr>
          </a:lstStyle>
          <a:p>
            <a:r>
              <a:rPr lang="en-AU" dirty="0" smtClean="0"/>
              <a:t>Click to edit Master title style</a:t>
            </a:r>
            <a:endParaRPr lang="en-US" dirty="0"/>
          </a:p>
        </p:txBody>
      </p:sp>
      <p:sp>
        <p:nvSpPr>
          <p:cNvPr id="3" name="Subtitle 2"/>
          <p:cNvSpPr>
            <a:spLocks noGrp="1"/>
          </p:cNvSpPr>
          <p:nvPr>
            <p:ph type="subTitle" idx="1"/>
          </p:nvPr>
        </p:nvSpPr>
        <p:spPr>
          <a:xfrm>
            <a:off x="495300" y="3702051"/>
            <a:ext cx="6934200" cy="1752600"/>
          </a:xfrm>
        </p:spPr>
        <p:txBody>
          <a:bodyPr>
            <a:normAutofit/>
          </a:bodyPr>
          <a:lstStyle>
            <a:lvl1pPr marL="0" indent="0" algn="l">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dirty="0" smtClean="0"/>
              <a:t>Click to edit Master subtitle style</a:t>
            </a:r>
            <a:endParaRPr lang="en-US" dirty="0"/>
          </a:p>
        </p:txBody>
      </p:sp>
    </p:spTree>
    <p:extLst>
      <p:ext uri="{BB962C8B-B14F-4D97-AF65-F5344CB8AC3E}">
        <p14:creationId xmlns:p14="http://schemas.microsoft.com/office/powerpoint/2010/main" val="28874917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Master Plain">
    <p:spTree>
      <p:nvGrpSpPr>
        <p:cNvPr id="1" name=""/>
        <p:cNvGrpSpPr/>
        <p:nvPr/>
      </p:nvGrpSpPr>
      <p:grpSpPr>
        <a:xfrm>
          <a:off x="0" y="0"/>
          <a:ext cx="0" cy="0"/>
          <a:chOff x="0" y="0"/>
          <a:chExt cx="0" cy="0"/>
        </a:xfrm>
      </p:grpSpPr>
      <p:sp>
        <p:nvSpPr>
          <p:cNvPr id="2" name="Title 1"/>
          <p:cNvSpPr>
            <a:spLocks noGrp="1"/>
          </p:cNvSpPr>
          <p:nvPr>
            <p:ph type="ctrTitle"/>
          </p:nvPr>
        </p:nvSpPr>
        <p:spPr>
          <a:xfrm>
            <a:off x="495300" y="2232026"/>
            <a:ext cx="8420100" cy="1470025"/>
          </a:xfrm>
        </p:spPr>
        <p:txBody>
          <a:bodyPr anchor="t"/>
          <a:lstStyle>
            <a:lvl1pPr algn="l">
              <a:defRPr/>
            </a:lvl1pPr>
          </a:lstStyle>
          <a:p>
            <a:r>
              <a:rPr lang="en-AU" dirty="0" smtClean="0"/>
              <a:t>Click to edit Master title style</a:t>
            </a:r>
            <a:endParaRPr lang="en-US" dirty="0"/>
          </a:p>
        </p:txBody>
      </p:sp>
      <p:sp>
        <p:nvSpPr>
          <p:cNvPr id="3" name="Subtitle 2"/>
          <p:cNvSpPr>
            <a:spLocks noGrp="1"/>
          </p:cNvSpPr>
          <p:nvPr>
            <p:ph type="subTitle" idx="1"/>
          </p:nvPr>
        </p:nvSpPr>
        <p:spPr>
          <a:xfrm>
            <a:off x="495300" y="3702051"/>
            <a:ext cx="6934200" cy="1752600"/>
          </a:xfrm>
        </p:spPr>
        <p:txBody>
          <a:bodyPr>
            <a:normAutofit/>
          </a:bodyPr>
          <a:lstStyle>
            <a:lvl1pPr marL="0" indent="0" algn="l">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dirty="0" smtClean="0"/>
              <a:t>Click to edit Master subtitle style</a:t>
            </a:r>
            <a:endParaRPr lang="en-US" dirty="0"/>
          </a:p>
        </p:txBody>
      </p:sp>
      <p:sp>
        <p:nvSpPr>
          <p:cNvPr id="4" name="Date Placeholder 3"/>
          <p:cNvSpPr>
            <a:spLocks noGrp="1"/>
          </p:cNvSpPr>
          <p:nvPr>
            <p:ph type="dt" sz="half" idx="10"/>
          </p:nvPr>
        </p:nvSpPr>
        <p:spPr/>
        <p:txBody>
          <a:bodyPr/>
          <a:lstStyle/>
          <a:p>
            <a:fld id="{91769B90-1419-5041-B4EA-9504BFDF5E0C}" type="datetimeFigureOut">
              <a:rPr lang="en-US" smtClean="0"/>
              <a:pPr/>
              <a:t>11/3/2016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9D47BCF-1EE2-0F4D-B714-90B2571B1BCF}" type="slidenum">
              <a:rPr lang="en-US" smtClean="0"/>
              <a:pPr/>
              <a:t>‹#›</a:t>
            </a:fld>
            <a:endParaRPr lang="en-US" dirty="0"/>
          </a:p>
        </p:txBody>
      </p:sp>
    </p:spTree>
    <p:extLst>
      <p:ext uri="{BB962C8B-B14F-4D97-AF65-F5344CB8AC3E}">
        <p14:creationId xmlns:p14="http://schemas.microsoft.com/office/powerpoint/2010/main" val="40692000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Master Blue Alternate">
    <p:spTree>
      <p:nvGrpSpPr>
        <p:cNvPr id="1" name=""/>
        <p:cNvGrpSpPr/>
        <p:nvPr/>
      </p:nvGrpSpPr>
      <p:grpSpPr>
        <a:xfrm>
          <a:off x="0" y="0"/>
          <a:ext cx="0" cy="0"/>
          <a:chOff x="0" y="0"/>
          <a:chExt cx="0" cy="0"/>
        </a:xfrm>
      </p:grpSpPr>
      <p:sp>
        <p:nvSpPr>
          <p:cNvPr id="5" name="Rectangle 4"/>
          <p:cNvSpPr/>
          <p:nvPr userDrawn="1"/>
        </p:nvSpPr>
        <p:spPr>
          <a:xfrm>
            <a:off x="0" y="0"/>
            <a:ext cx="9906000" cy="6858000"/>
          </a:xfrm>
          <a:prstGeom prst="rect">
            <a:avLst/>
          </a:prstGeom>
          <a:gradFill>
            <a:gsLst>
              <a:gs pos="0">
                <a:srgbClr val="0064AF"/>
              </a:gs>
              <a:gs pos="100000">
                <a:srgbClr val="002E6E"/>
              </a:gs>
            </a:gsLst>
            <a:lin ang="1080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95300" y="2232026"/>
            <a:ext cx="8420100" cy="1470025"/>
          </a:xfrm>
        </p:spPr>
        <p:txBody>
          <a:bodyPr anchor="t"/>
          <a:lstStyle>
            <a:lvl1pPr algn="l">
              <a:defRPr>
                <a:solidFill>
                  <a:schemeClr val="bg1"/>
                </a:solidFill>
              </a:defRPr>
            </a:lvl1pPr>
          </a:lstStyle>
          <a:p>
            <a:r>
              <a:rPr lang="en-AU" dirty="0" smtClean="0"/>
              <a:t>Click to edit Master title style</a:t>
            </a:r>
            <a:endParaRPr lang="en-US" dirty="0"/>
          </a:p>
        </p:txBody>
      </p:sp>
      <p:sp>
        <p:nvSpPr>
          <p:cNvPr id="3" name="Subtitle 2"/>
          <p:cNvSpPr>
            <a:spLocks noGrp="1"/>
          </p:cNvSpPr>
          <p:nvPr>
            <p:ph type="subTitle" idx="1"/>
          </p:nvPr>
        </p:nvSpPr>
        <p:spPr>
          <a:xfrm>
            <a:off x="495300" y="3702051"/>
            <a:ext cx="6934200" cy="1752600"/>
          </a:xfrm>
        </p:spPr>
        <p:txBody>
          <a:bodyPr>
            <a:normAutofit/>
          </a:bodyPr>
          <a:lstStyle>
            <a:lvl1pPr marL="0" indent="0" algn="l">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dirty="0" smtClean="0"/>
              <a:t>Click to edit Master subtitle style</a:t>
            </a:r>
            <a:endParaRPr lang="en-US" dirty="0"/>
          </a:p>
        </p:txBody>
      </p:sp>
    </p:spTree>
    <p:extLst>
      <p:ext uri="{BB962C8B-B14F-4D97-AF65-F5344CB8AC3E}">
        <p14:creationId xmlns:p14="http://schemas.microsoft.com/office/powerpoint/2010/main" val="32016977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Click to edit Master title style</a:t>
            </a:r>
            <a:endParaRPr lang="en-US" dirty="0"/>
          </a:p>
        </p:txBody>
      </p:sp>
      <p:sp>
        <p:nvSpPr>
          <p:cNvPr id="3" name="Content Placeholder 2"/>
          <p:cNvSpPr>
            <a:spLocks noGrp="1"/>
          </p:cNvSpPr>
          <p:nvPr>
            <p:ph idx="1"/>
          </p:nvPr>
        </p:nvSpPr>
        <p:spPr/>
        <p:txBody>
          <a:bodyPr/>
          <a:lstStyle>
            <a:lvl1pPr marL="0" indent="0">
              <a:buFontTx/>
              <a:buNone/>
              <a:defRPr/>
            </a:lvl1pPr>
          </a:lstStyle>
          <a:p>
            <a:pPr lvl="0"/>
            <a:r>
              <a:rPr lang="en-AU" dirty="0" smtClean="0"/>
              <a:t>Click to edit Master text styles</a:t>
            </a:r>
          </a:p>
          <a:p>
            <a:pPr lvl="1"/>
            <a:r>
              <a:rPr lang="en-AU" dirty="0" smtClean="0"/>
              <a:t>Second level</a:t>
            </a:r>
          </a:p>
          <a:p>
            <a:pPr lvl="2"/>
            <a:r>
              <a:rPr lang="en-AU" dirty="0" smtClean="0"/>
              <a:t>Third level</a:t>
            </a:r>
          </a:p>
          <a:p>
            <a:pPr lvl="3"/>
            <a:r>
              <a:rPr lang="en-AU" dirty="0" smtClean="0"/>
              <a:t>Fourth level</a:t>
            </a:r>
          </a:p>
          <a:p>
            <a:pPr lvl="4"/>
            <a:r>
              <a:rPr lang="en-AU" dirty="0" smtClean="0"/>
              <a:t>Fifth level</a:t>
            </a:r>
            <a:endParaRPr lang="en-US" dirty="0"/>
          </a:p>
        </p:txBody>
      </p:sp>
      <p:sp>
        <p:nvSpPr>
          <p:cNvPr id="4" name="Date Placeholder 3"/>
          <p:cNvSpPr>
            <a:spLocks noGrp="1"/>
          </p:cNvSpPr>
          <p:nvPr>
            <p:ph type="dt" sz="half" idx="10"/>
          </p:nvPr>
        </p:nvSpPr>
        <p:spPr/>
        <p:txBody>
          <a:bodyPr/>
          <a:lstStyle/>
          <a:p>
            <a:fld id="{91769B90-1419-5041-B4EA-9504BFDF5E0C}" type="datetimeFigureOut">
              <a:rPr lang="en-US" smtClean="0"/>
              <a:pPr/>
              <a:t>11/3/2016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9D47BCF-1EE2-0F4D-B714-90B2571B1BCF}" type="slidenum">
              <a:rPr lang="en-US" smtClean="0"/>
              <a:pPr/>
              <a:t>‹#›</a:t>
            </a:fld>
            <a:endParaRPr lang="en-US" dirty="0"/>
          </a:p>
        </p:txBody>
      </p:sp>
    </p:spTree>
    <p:extLst>
      <p:ext uri="{BB962C8B-B14F-4D97-AF65-F5344CB8AC3E}">
        <p14:creationId xmlns:p14="http://schemas.microsoft.com/office/powerpoint/2010/main" val="5042607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Date Placeholder 2"/>
          <p:cNvSpPr>
            <a:spLocks noGrp="1"/>
          </p:cNvSpPr>
          <p:nvPr>
            <p:ph type="dt" sz="half" idx="10"/>
          </p:nvPr>
        </p:nvSpPr>
        <p:spPr/>
        <p:txBody>
          <a:bodyPr/>
          <a:lstStyle/>
          <a:p>
            <a:fld id="{91769B90-1419-5041-B4EA-9504BFDF5E0C}" type="datetimeFigureOut">
              <a:rPr lang="en-US" smtClean="0"/>
              <a:pPr/>
              <a:t>11/3/2016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9D47BCF-1EE2-0F4D-B714-90B2571B1BCF}" type="slidenum">
              <a:rPr lang="en-US" smtClean="0"/>
              <a:pPr/>
              <a:t>‹#›</a:t>
            </a:fld>
            <a:endParaRPr lang="en-US" dirty="0"/>
          </a:p>
        </p:txBody>
      </p:sp>
    </p:spTree>
    <p:extLst>
      <p:ext uri="{BB962C8B-B14F-4D97-AF65-F5344CB8AC3E}">
        <p14:creationId xmlns:p14="http://schemas.microsoft.com/office/powerpoint/2010/main" val="3326368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randed 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769B90-1419-5041-B4EA-9504BFDF5E0C}" type="datetimeFigureOut">
              <a:rPr lang="en-US" smtClean="0"/>
              <a:pPr/>
              <a:t>11/3/2016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9D47BCF-1EE2-0F4D-B714-90B2571B1BCF}" type="slidenum">
              <a:rPr lang="en-US" smtClean="0"/>
              <a:pPr/>
              <a:t>‹#›</a:t>
            </a:fld>
            <a:endParaRPr lang="en-US" dirty="0"/>
          </a:p>
        </p:txBody>
      </p:sp>
    </p:spTree>
    <p:extLst>
      <p:ext uri="{BB962C8B-B14F-4D97-AF65-F5344CB8AC3E}">
        <p14:creationId xmlns:p14="http://schemas.microsoft.com/office/powerpoint/2010/main" val="28434964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p:nvPr userDrawn="1"/>
        </p:nvSpPr>
        <p:spPr>
          <a:xfrm>
            <a:off x="0" y="6045200"/>
            <a:ext cx="9906000" cy="8128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339563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7" name="Rectangle 6"/>
          <p:cNvSpPr/>
          <p:nvPr userDrawn="1"/>
        </p:nvSpPr>
        <p:spPr>
          <a:xfrm>
            <a:off x="0" y="0"/>
            <a:ext cx="9906000" cy="6858000"/>
          </a:xfrm>
          <a:prstGeom prst="rect">
            <a:avLst/>
          </a:prstGeom>
          <a:gradFill>
            <a:gsLst>
              <a:gs pos="0">
                <a:srgbClr val="0064AF"/>
              </a:gs>
              <a:gs pos="100000">
                <a:srgbClr val="002E6E"/>
              </a:gs>
            </a:gsLst>
            <a:lin ang="1080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p:cNvSpPr txBox="1"/>
          <p:nvPr userDrawn="1"/>
        </p:nvSpPr>
        <p:spPr>
          <a:xfrm>
            <a:off x="-397370" y="6172147"/>
            <a:ext cx="9906000" cy="470898"/>
          </a:xfrm>
          <a:prstGeom prst="rect">
            <a:avLst/>
          </a:prstGeom>
          <a:noFill/>
        </p:spPr>
        <p:txBody>
          <a:bodyPr wrap="square" rtlCol="0">
            <a:spAutoFit/>
          </a:bodyPr>
          <a:lstStyle/>
          <a:p>
            <a:pPr marL="0" marR="0" indent="0" algn="ctr" defTabSz="457200" rtl="0" eaLnBrk="1" fontAlgn="auto" latinLnBrk="0" hangingPunct="1">
              <a:lnSpc>
                <a:spcPct val="140000"/>
              </a:lnSpc>
              <a:spcBef>
                <a:spcPts val="0"/>
              </a:spcBef>
              <a:spcAft>
                <a:spcPts val="0"/>
              </a:spcAft>
              <a:buClrTx/>
              <a:buSzTx/>
              <a:buFontTx/>
              <a:buNone/>
              <a:tabLst/>
              <a:defRPr/>
            </a:pPr>
            <a:r>
              <a:rPr lang="en-US" sz="900" dirty="0" smtClean="0">
                <a:solidFill>
                  <a:schemeClr val="bg1"/>
                </a:solidFill>
                <a:latin typeface="Arial"/>
                <a:cs typeface="Arial"/>
              </a:rPr>
              <a:t>81 Belmont Road Glenfield NSW 2167   T +612 9827 6666    F +612 9829 4163 </a:t>
            </a:r>
            <a:r>
              <a:rPr lang="en-US" sz="900" baseline="0" dirty="0" smtClean="0">
                <a:solidFill>
                  <a:schemeClr val="bg1"/>
                </a:solidFill>
                <a:latin typeface="Arial"/>
                <a:cs typeface="Arial"/>
              </a:rPr>
              <a:t>   </a:t>
            </a:r>
            <a:r>
              <a:rPr lang="en-US" sz="900" dirty="0" smtClean="0">
                <a:solidFill>
                  <a:schemeClr val="bg1"/>
                </a:solidFill>
                <a:latin typeface="Arial"/>
                <a:cs typeface="Arial"/>
              </a:rPr>
              <a:t>www.whiddon.com.au</a:t>
            </a:r>
          </a:p>
          <a:p>
            <a:pPr algn="ctr">
              <a:lnSpc>
                <a:spcPct val="140000"/>
              </a:lnSpc>
            </a:pPr>
            <a:endParaRPr lang="en-US" sz="900" dirty="0" smtClean="0">
              <a:solidFill>
                <a:schemeClr val="bg1"/>
              </a:solidFill>
              <a:latin typeface="Arial"/>
              <a:cs typeface="Arial"/>
            </a:endParaRPr>
          </a:p>
        </p:txBody>
      </p:sp>
      <p:pic>
        <p:nvPicPr>
          <p:cNvPr id="2" name="Picture 1" descr="TWG-Logo-Line-WHITE.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962275" y="2166747"/>
            <a:ext cx="3790853" cy="1651127"/>
          </a:xfrm>
          <a:prstGeom prst="rect">
            <a:avLst/>
          </a:prstGeom>
        </p:spPr>
      </p:pic>
      <p:pic>
        <p:nvPicPr>
          <p:cNvPr id="3" name="Picture 2" descr="Whiddon-Social-Media-Icons.png"/>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7171830" y="6149922"/>
            <a:ext cx="842874" cy="595618"/>
          </a:xfrm>
          <a:prstGeom prst="rect">
            <a:avLst/>
          </a:prstGeom>
        </p:spPr>
      </p:pic>
    </p:spTree>
    <p:extLst>
      <p:ext uri="{BB962C8B-B14F-4D97-AF65-F5344CB8AC3E}">
        <p14:creationId xmlns:p14="http://schemas.microsoft.com/office/powerpoint/2010/main" val="37277286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p:cNvSpPr/>
          <p:nvPr userDrawn="1"/>
        </p:nvSpPr>
        <p:spPr>
          <a:xfrm>
            <a:off x="0" y="6126164"/>
            <a:ext cx="9906000" cy="73183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n-AU" dirty="0" smtClean="0"/>
              <a:t>Click to edit Master title style</a:t>
            </a:r>
            <a:endParaRPr lang="en-US" dirty="0"/>
          </a:p>
        </p:txBody>
      </p:sp>
      <p:sp>
        <p:nvSpPr>
          <p:cNvPr id="3" name="Text Placeholder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en-AU" dirty="0" smtClean="0"/>
              <a:t>Click to edit Master text styles</a:t>
            </a:r>
          </a:p>
          <a:p>
            <a:pPr lvl="1"/>
            <a:r>
              <a:rPr lang="en-AU" dirty="0" smtClean="0"/>
              <a:t>Second level</a:t>
            </a:r>
          </a:p>
          <a:p>
            <a:pPr lvl="2"/>
            <a:r>
              <a:rPr lang="en-AU" dirty="0" smtClean="0"/>
              <a:t>Third level</a:t>
            </a:r>
          </a:p>
          <a:p>
            <a:pPr lvl="3"/>
            <a:r>
              <a:rPr lang="en-AU" dirty="0" smtClean="0"/>
              <a:t>Fourth level</a:t>
            </a:r>
          </a:p>
        </p:txBody>
      </p:sp>
      <p:sp>
        <p:nvSpPr>
          <p:cNvPr id="4" name="Date Placeholder 3"/>
          <p:cNvSpPr>
            <a:spLocks noGrp="1"/>
          </p:cNvSpPr>
          <p:nvPr>
            <p:ph type="dt" sz="half" idx="2"/>
          </p:nvPr>
        </p:nvSpPr>
        <p:spPr>
          <a:xfrm>
            <a:off x="1938867" y="6356351"/>
            <a:ext cx="622300" cy="365125"/>
          </a:xfrm>
          <a:prstGeom prst="rect">
            <a:avLst/>
          </a:prstGeom>
        </p:spPr>
        <p:txBody>
          <a:bodyPr vert="horz" lIns="91440" tIns="45720" rIns="91440" bIns="45720" rtlCol="0" anchor="ctr"/>
          <a:lstStyle>
            <a:lvl1pPr algn="l">
              <a:defRPr sz="800">
                <a:solidFill>
                  <a:schemeClr val="tx1">
                    <a:tint val="75000"/>
                  </a:schemeClr>
                </a:solidFill>
              </a:defRPr>
            </a:lvl1pPr>
          </a:lstStyle>
          <a:p>
            <a:fld id="{91769B90-1419-5041-B4EA-9504BFDF5E0C}" type="datetimeFigureOut">
              <a:rPr lang="en-US" smtClean="0"/>
              <a:pPr/>
              <a:t>11/3/2016</a:t>
            </a:fld>
            <a:endParaRPr lang="en-US" dirty="0"/>
          </a:p>
        </p:txBody>
      </p:sp>
      <p:sp>
        <p:nvSpPr>
          <p:cNvPr id="5" name="Footer Placeholder 4"/>
          <p:cNvSpPr>
            <a:spLocks noGrp="1"/>
          </p:cNvSpPr>
          <p:nvPr>
            <p:ph type="ftr" sz="quarter" idx="3"/>
          </p:nvPr>
        </p:nvSpPr>
        <p:spPr>
          <a:xfrm>
            <a:off x="2561166" y="6356351"/>
            <a:ext cx="5351319" cy="365125"/>
          </a:xfrm>
          <a:prstGeom prst="rect">
            <a:avLst/>
          </a:prstGeom>
        </p:spPr>
        <p:txBody>
          <a:bodyPr vert="horz" lIns="91440" tIns="45720" rIns="91440" bIns="45720" rtlCol="0" anchor="ctr"/>
          <a:lstStyle>
            <a:lvl1pPr algn="l">
              <a:defRPr sz="800">
                <a:solidFill>
                  <a:schemeClr val="tx1">
                    <a:tint val="75000"/>
                  </a:schemeClr>
                </a:solidFill>
                <a:latin typeface="Arial"/>
                <a:cs typeface="Arial"/>
              </a:defRPr>
            </a:lvl1pPr>
          </a:lstStyle>
          <a:p>
            <a:endParaRPr lang="en-US" dirty="0"/>
          </a:p>
        </p:txBody>
      </p:sp>
      <p:sp>
        <p:nvSpPr>
          <p:cNvPr id="6" name="Slide Number Placeholder 5"/>
          <p:cNvSpPr>
            <a:spLocks noGrp="1"/>
          </p:cNvSpPr>
          <p:nvPr>
            <p:ph type="sldNum" sz="quarter" idx="4"/>
          </p:nvPr>
        </p:nvSpPr>
        <p:spPr>
          <a:xfrm>
            <a:off x="1587500" y="6356351"/>
            <a:ext cx="351367" cy="365125"/>
          </a:xfrm>
          <a:prstGeom prst="rect">
            <a:avLst/>
          </a:prstGeom>
        </p:spPr>
        <p:txBody>
          <a:bodyPr vert="horz" lIns="91440" tIns="45720" rIns="91440" bIns="45720" rtlCol="0" anchor="ctr"/>
          <a:lstStyle>
            <a:lvl1pPr algn="l">
              <a:defRPr sz="800">
                <a:solidFill>
                  <a:schemeClr val="tx1">
                    <a:tint val="75000"/>
                  </a:schemeClr>
                </a:solidFill>
                <a:latin typeface="Arial"/>
                <a:cs typeface="Arial"/>
              </a:defRPr>
            </a:lvl1pPr>
          </a:lstStyle>
          <a:p>
            <a:fld id="{D9D47BCF-1EE2-0F4D-B714-90B2571B1BCF}" type="slidenum">
              <a:rPr lang="en-US" smtClean="0"/>
              <a:pPr/>
              <a:t>‹#›</a:t>
            </a:fld>
            <a:endParaRPr lang="en-US" dirty="0"/>
          </a:p>
        </p:txBody>
      </p:sp>
      <p:pic>
        <p:nvPicPr>
          <p:cNvPr id="7" name="Picture 6" descr="TWG-Logo-RGB.png"/>
          <p:cNvPicPr>
            <a:picLocks noChangeAspect="1"/>
          </p:cNvPicPr>
          <p:nvPr userDrawn="1"/>
        </p:nvPicPr>
        <p:blipFill>
          <a:blip r:embed="rId16" cstate="screen">
            <a:extLst>
              <a:ext uri="{28A0092B-C50C-407E-A947-70E740481C1C}">
                <a14:useLocalDpi xmlns:a14="http://schemas.microsoft.com/office/drawing/2010/main"/>
              </a:ext>
            </a:extLst>
          </a:blip>
          <a:stretch>
            <a:fillRect/>
          </a:stretch>
        </p:blipFill>
        <p:spPr>
          <a:xfrm>
            <a:off x="7951089" y="6126226"/>
            <a:ext cx="1493139" cy="650345"/>
          </a:xfrm>
          <a:prstGeom prst="rect">
            <a:avLst/>
          </a:prstGeom>
        </p:spPr>
      </p:pic>
      <p:pic>
        <p:nvPicPr>
          <p:cNvPr id="9" name="Picture 8"/>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495301" y="6156038"/>
            <a:ext cx="2400300" cy="495300"/>
          </a:xfrm>
          <a:prstGeom prst="rect">
            <a:avLst/>
          </a:prstGeom>
        </p:spPr>
      </p:pic>
    </p:spTree>
    <p:extLst>
      <p:ext uri="{BB962C8B-B14F-4D97-AF65-F5344CB8AC3E}">
        <p14:creationId xmlns:p14="http://schemas.microsoft.com/office/powerpoint/2010/main" val="946153359"/>
      </p:ext>
    </p:extLst>
  </p:cSld>
  <p:clrMap bg1="lt1" tx1="dk1" bg2="lt2" tx2="dk2" accent1="accent1" accent2="accent2" accent3="accent3" accent4="accent4" accent5="accent5" accent6="accent6" hlink="hlink" folHlink="folHlink"/>
  <p:sldLayoutIdLst>
    <p:sldLayoutId id="2147483664" r:id="rId1"/>
    <p:sldLayoutId id="2147483680" r:id="rId2"/>
    <p:sldLayoutId id="2147483649" r:id="rId3"/>
    <p:sldLayoutId id="2147483681" r:id="rId4"/>
    <p:sldLayoutId id="2147483650" r:id="rId5"/>
    <p:sldLayoutId id="2147483654" r:id="rId6"/>
    <p:sldLayoutId id="2147483655" r:id="rId7"/>
    <p:sldLayoutId id="2147483682" r:id="rId8"/>
    <p:sldLayoutId id="2147483678" r:id="rId9"/>
    <p:sldLayoutId id="2147483651" r:id="rId10"/>
    <p:sldLayoutId id="2147483652" r:id="rId11"/>
    <p:sldLayoutId id="2147483653" r:id="rId12"/>
    <p:sldLayoutId id="2147483656" r:id="rId13"/>
    <p:sldLayoutId id="2147483657" r:id="rId14"/>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0" eaLnBrk="1" latinLnBrk="0" hangingPunct="1">
        <a:spcBef>
          <a:spcPct val="0"/>
        </a:spcBef>
        <a:buNone/>
        <a:defRPr sz="3800" kern="1200">
          <a:solidFill>
            <a:srgbClr val="004B8D"/>
          </a:solidFill>
          <a:latin typeface="Arial"/>
          <a:ea typeface="+mj-ea"/>
          <a:cs typeface="Arial"/>
        </a:defRPr>
      </a:lvl1pPr>
    </p:titleStyle>
    <p:bodyStyle>
      <a:lvl1pPr marL="0" indent="0" algn="l" defTabSz="457200" rtl="0" eaLnBrk="1" latinLnBrk="0" hangingPunct="1">
        <a:spcBef>
          <a:spcPct val="20000"/>
        </a:spcBef>
        <a:buFontTx/>
        <a:buNone/>
        <a:defRPr sz="2200" kern="1200">
          <a:solidFill>
            <a:schemeClr val="tx1"/>
          </a:solidFill>
          <a:latin typeface="Arial"/>
          <a:ea typeface="+mn-ea"/>
          <a:cs typeface="Arial"/>
        </a:defRPr>
      </a:lvl1pPr>
      <a:lvl2pPr marL="457200" indent="0" algn="l" defTabSz="457200" rtl="0" eaLnBrk="1" latinLnBrk="0" hangingPunct="1">
        <a:spcBef>
          <a:spcPct val="20000"/>
        </a:spcBef>
        <a:buFontTx/>
        <a:buNone/>
        <a:defRPr sz="1800" kern="1200">
          <a:solidFill>
            <a:schemeClr val="tx1"/>
          </a:solidFill>
          <a:latin typeface="Arial"/>
          <a:ea typeface="+mn-ea"/>
          <a:cs typeface="Arial"/>
        </a:defRPr>
      </a:lvl2pPr>
      <a:lvl3pPr marL="914400" indent="0" algn="l" defTabSz="457200" rtl="0" eaLnBrk="1" latinLnBrk="0" hangingPunct="1">
        <a:spcBef>
          <a:spcPct val="20000"/>
        </a:spcBef>
        <a:buFontTx/>
        <a:buNone/>
        <a:defRPr sz="1400" kern="1200">
          <a:solidFill>
            <a:schemeClr val="tx1"/>
          </a:solidFill>
          <a:latin typeface="Arial"/>
          <a:ea typeface="+mn-ea"/>
          <a:cs typeface="Arial"/>
        </a:defRPr>
      </a:lvl3pPr>
      <a:lvl4pPr marL="1371600" indent="0" algn="l" defTabSz="457200" rtl="0" eaLnBrk="1" latinLnBrk="0" hangingPunct="1">
        <a:spcBef>
          <a:spcPct val="20000"/>
        </a:spcBef>
        <a:buFontTx/>
        <a:buNone/>
        <a:defRPr sz="1200" kern="1200">
          <a:solidFill>
            <a:schemeClr val="tx1"/>
          </a:solidFill>
          <a:latin typeface="Arial"/>
          <a:ea typeface="+mn-ea"/>
          <a:cs typeface="Arial"/>
        </a:defRPr>
      </a:lvl4pPr>
      <a:lvl5pPr marL="1828800" indent="0" algn="l" defTabSz="457200" rtl="0" eaLnBrk="1" latinLnBrk="0" hangingPunct="1">
        <a:spcBef>
          <a:spcPct val="20000"/>
        </a:spcBef>
        <a:buFontTx/>
        <a:buNone/>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7" Type="http://schemas.openxmlformats.org/officeDocument/2006/relationships/image" Target="../media/image11.jpeg"/><Relationship Id="rId2" Type="http://schemas.openxmlformats.org/officeDocument/2006/relationships/image" Target="../media/image6.jpeg"/><Relationship Id="rId1" Type="http://schemas.openxmlformats.org/officeDocument/2006/relationships/slideLayout" Target="../slideLayouts/slideLayout5.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1975" y="2413001"/>
            <a:ext cx="8420100" cy="1470025"/>
          </a:xfrm>
        </p:spPr>
        <p:txBody>
          <a:bodyPr>
            <a:noAutofit/>
          </a:bodyPr>
          <a:lstStyle/>
          <a:p>
            <a:r>
              <a:rPr lang="en-AU" sz="4000" dirty="0" smtClean="0">
                <a:solidFill>
                  <a:srgbClr val="003DA6"/>
                </a:solidFill>
              </a:rPr>
              <a:t>Care planning conversations in aged care facilities:  piloting ASCOT</a:t>
            </a:r>
            <a:endParaRPr lang="en-AU" sz="4000" dirty="0">
              <a:solidFill>
                <a:srgbClr val="003DA6"/>
              </a:solidFill>
            </a:endParaRPr>
          </a:p>
        </p:txBody>
      </p:sp>
      <p:sp>
        <p:nvSpPr>
          <p:cNvPr id="3" name="Subtitle 2"/>
          <p:cNvSpPr>
            <a:spLocks noGrp="1"/>
          </p:cNvSpPr>
          <p:nvPr>
            <p:ph type="subTitle" idx="1"/>
          </p:nvPr>
        </p:nvSpPr>
        <p:spPr>
          <a:xfrm>
            <a:off x="590550" y="3965326"/>
            <a:ext cx="8239125" cy="1235324"/>
          </a:xfrm>
        </p:spPr>
        <p:txBody>
          <a:bodyPr>
            <a:normAutofit/>
          </a:bodyPr>
          <a:lstStyle/>
          <a:p>
            <a:r>
              <a:rPr lang="en-AU" sz="2400" dirty="0" smtClean="0">
                <a:solidFill>
                  <a:schemeClr val="tx1">
                    <a:lumMod val="65000"/>
                    <a:lumOff val="35000"/>
                  </a:schemeClr>
                </a:solidFill>
              </a:rPr>
              <a:t>Ann-Marie Towers and </a:t>
            </a:r>
            <a:r>
              <a:rPr lang="en-AU" sz="2400" dirty="0" err="1" smtClean="0">
                <a:solidFill>
                  <a:schemeClr val="tx1">
                    <a:lumMod val="65000"/>
                    <a:lumOff val="35000"/>
                  </a:schemeClr>
                </a:solidFill>
              </a:rPr>
              <a:t>Karn</a:t>
            </a:r>
            <a:r>
              <a:rPr lang="en-AU" sz="2400" dirty="0" smtClean="0">
                <a:solidFill>
                  <a:schemeClr val="tx1">
                    <a:lumMod val="65000"/>
                    <a:lumOff val="35000"/>
                  </a:schemeClr>
                </a:solidFill>
              </a:rPr>
              <a:t> Nelson </a:t>
            </a:r>
          </a:p>
          <a:p>
            <a:r>
              <a:rPr lang="en-AU" sz="1600" dirty="0" smtClean="0">
                <a:solidFill>
                  <a:schemeClr val="tx1">
                    <a:lumMod val="65000"/>
                    <a:lumOff val="35000"/>
                  </a:schemeClr>
                </a:solidFill>
              </a:rPr>
              <a:t>Australian Association of Gerontology Conference, Canberra, 2 - 4 November 2016</a:t>
            </a:r>
          </a:p>
        </p:txBody>
      </p:sp>
      <p:pic>
        <p:nvPicPr>
          <p:cNvPr id="4" name="Picture 2"/>
          <p:cNvPicPr>
            <a:picLocks noChangeAspect="1" noChangeArrowheads="1"/>
          </p:cNvPicPr>
          <p:nvPr/>
        </p:nvPicPr>
        <p:blipFill>
          <a:blip r:embed="rId2" cstate="print"/>
          <a:srcRect l="13672" t="12451" r="62891" b="76563"/>
          <a:stretch>
            <a:fillRect/>
          </a:stretch>
        </p:blipFill>
        <p:spPr bwMode="auto">
          <a:xfrm>
            <a:off x="457200" y="1280245"/>
            <a:ext cx="3219450" cy="1275631"/>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solidFill>
                  <a:srgbClr val="003DA6"/>
                </a:solidFill>
              </a:rPr>
              <a:t>Mean ASCOT scores: </a:t>
            </a:r>
            <a:r>
              <a:rPr lang="en-GB" sz="3600" dirty="0" err="1" smtClean="0">
                <a:solidFill>
                  <a:srgbClr val="003DA6"/>
                </a:solidFill>
              </a:rPr>
              <a:t>Whiddon</a:t>
            </a:r>
            <a:r>
              <a:rPr lang="en-GB" sz="3600" dirty="0" smtClean="0">
                <a:solidFill>
                  <a:srgbClr val="003DA6"/>
                </a:solidFill>
              </a:rPr>
              <a:t> &amp; UK</a:t>
            </a:r>
            <a:endParaRPr lang="en-GB" sz="3600" dirty="0">
              <a:solidFill>
                <a:srgbClr val="003DA6"/>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1772871"/>
              </p:ext>
            </p:extLst>
          </p:nvPr>
        </p:nvGraphicFramePr>
        <p:xfrm>
          <a:off x="498307" y="1417638"/>
          <a:ext cx="8915400" cy="2536026"/>
        </p:xfrm>
        <a:graphic>
          <a:graphicData uri="http://schemas.openxmlformats.org/drawingml/2006/table">
            <a:tbl>
              <a:tblPr firstRow="1" bandRow="1">
                <a:tableStyleId>{5C22544A-7EE6-4342-B048-85BDC9FD1C3A}</a:tableStyleId>
              </a:tblPr>
              <a:tblGrid>
                <a:gridCol w="1294680">
                  <a:extLst>
                    <a:ext uri="{9D8B030D-6E8A-4147-A177-3AD203B41FA5}">
                      <a16:colId xmlns:a16="http://schemas.microsoft.com/office/drawing/2014/main" val="2175578601"/>
                    </a:ext>
                  </a:extLst>
                </a:gridCol>
                <a:gridCol w="1403011">
                  <a:extLst>
                    <a:ext uri="{9D8B030D-6E8A-4147-A177-3AD203B41FA5}">
                      <a16:colId xmlns:a16="http://schemas.microsoft.com/office/drawing/2014/main" val="3166072834"/>
                    </a:ext>
                  </a:extLst>
                </a:gridCol>
                <a:gridCol w="1381713">
                  <a:extLst>
                    <a:ext uri="{9D8B030D-6E8A-4147-A177-3AD203B41FA5}">
                      <a16:colId xmlns:a16="http://schemas.microsoft.com/office/drawing/2014/main" val="715292780"/>
                    </a:ext>
                  </a:extLst>
                </a:gridCol>
                <a:gridCol w="1228190">
                  <a:extLst>
                    <a:ext uri="{9D8B030D-6E8A-4147-A177-3AD203B41FA5}">
                      <a16:colId xmlns:a16="http://schemas.microsoft.com/office/drawing/2014/main" val="2912326207"/>
                    </a:ext>
                  </a:extLst>
                </a:gridCol>
                <a:gridCol w="1228190">
                  <a:extLst>
                    <a:ext uri="{9D8B030D-6E8A-4147-A177-3AD203B41FA5}">
                      <a16:colId xmlns:a16="http://schemas.microsoft.com/office/drawing/2014/main" val="2748147710"/>
                    </a:ext>
                  </a:extLst>
                </a:gridCol>
                <a:gridCol w="1247380">
                  <a:extLst>
                    <a:ext uri="{9D8B030D-6E8A-4147-A177-3AD203B41FA5}">
                      <a16:colId xmlns:a16="http://schemas.microsoft.com/office/drawing/2014/main" val="158446334"/>
                    </a:ext>
                  </a:extLst>
                </a:gridCol>
                <a:gridCol w="1132236">
                  <a:extLst>
                    <a:ext uri="{9D8B030D-6E8A-4147-A177-3AD203B41FA5}">
                      <a16:colId xmlns:a16="http://schemas.microsoft.com/office/drawing/2014/main" val="4082885800"/>
                    </a:ext>
                  </a:extLst>
                </a:gridCol>
              </a:tblGrid>
              <a:tr h="648208">
                <a:tc>
                  <a:txBody>
                    <a:bodyPr/>
                    <a:lstStyle/>
                    <a:p>
                      <a:r>
                        <a:rPr lang="en-GB" sz="1600" dirty="0" smtClean="0">
                          <a:latin typeface="Arial" panose="020B0604020202020204" pitchFamily="34" charset="0"/>
                          <a:cs typeface="Arial" panose="020B0604020202020204" pitchFamily="34" charset="0"/>
                        </a:rPr>
                        <a:t>Mean scores</a:t>
                      </a:r>
                      <a:endParaRPr lang="en-GB" sz="1600" dirty="0">
                        <a:latin typeface="Arial" panose="020B0604020202020204" pitchFamily="34" charset="0"/>
                        <a:cs typeface="Arial" panose="020B0604020202020204" pitchFamily="34" charset="0"/>
                      </a:endParaRPr>
                    </a:p>
                  </a:txBody>
                  <a:tcPr marL="99060" marR="99060"/>
                </a:tc>
                <a:tc>
                  <a:txBody>
                    <a:bodyPr/>
                    <a:lstStyle/>
                    <a:p>
                      <a:r>
                        <a:rPr lang="en-GB" sz="1600" dirty="0" smtClean="0">
                          <a:latin typeface="Arial" panose="020B0604020202020204" pitchFamily="34" charset="0"/>
                          <a:cs typeface="Arial" panose="020B0604020202020204" pitchFamily="34" charset="0"/>
                        </a:rPr>
                        <a:t>English data</a:t>
                      </a:r>
                      <a:r>
                        <a:rPr lang="en-GB" sz="1600" baseline="0" dirty="0" smtClean="0">
                          <a:latin typeface="Arial" panose="020B0604020202020204" pitchFamily="34" charset="0"/>
                          <a:cs typeface="Arial" panose="020B0604020202020204" pitchFamily="34" charset="0"/>
                        </a:rPr>
                        <a:t> (n=106)</a:t>
                      </a:r>
                      <a:endParaRPr lang="en-GB" sz="1600" dirty="0">
                        <a:latin typeface="Arial" panose="020B0604020202020204" pitchFamily="34" charset="0"/>
                        <a:cs typeface="Arial" panose="020B0604020202020204" pitchFamily="34" charset="0"/>
                      </a:endParaRPr>
                    </a:p>
                  </a:txBody>
                  <a:tcPr marL="99060" marR="99060">
                    <a:solidFill>
                      <a:schemeClr val="bg1">
                        <a:lumMod val="75000"/>
                      </a:schemeClr>
                    </a:solidFill>
                  </a:tcPr>
                </a:tc>
                <a:tc>
                  <a:txBody>
                    <a:bodyPr/>
                    <a:lstStyle/>
                    <a:p>
                      <a:r>
                        <a:rPr lang="en-GB" sz="1600" baseline="0" dirty="0" err="1" smtClean="0">
                          <a:latin typeface="Arial" panose="020B0604020202020204" pitchFamily="34" charset="0"/>
                          <a:cs typeface="Arial" panose="020B0604020202020204" pitchFamily="34" charset="0"/>
                        </a:rPr>
                        <a:t>Whiddon</a:t>
                      </a:r>
                      <a:r>
                        <a:rPr lang="en-GB" sz="1600" baseline="0" dirty="0" smtClean="0">
                          <a:latin typeface="Arial" panose="020B0604020202020204" pitchFamily="34" charset="0"/>
                          <a:cs typeface="Arial" panose="020B0604020202020204" pitchFamily="34" charset="0"/>
                        </a:rPr>
                        <a:t> all</a:t>
                      </a:r>
                      <a:r>
                        <a:rPr lang="en-GB" sz="1600" dirty="0" smtClean="0">
                          <a:latin typeface="Arial" panose="020B0604020202020204" pitchFamily="34" charset="0"/>
                          <a:cs typeface="Arial" panose="020B0604020202020204" pitchFamily="34" charset="0"/>
                        </a:rPr>
                        <a:t> (n=58)</a:t>
                      </a:r>
                      <a:endParaRPr lang="en-GB" sz="1600" dirty="0">
                        <a:latin typeface="Arial" panose="020B0604020202020204" pitchFamily="34" charset="0"/>
                        <a:cs typeface="Arial" panose="020B0604020202020204" pitchFamily="34" charset="0"/>
                      </a:endParaRPr>
                    </a:p>
                  </a:txBody>
                  <a:tcPr marL="99060" marR="99060"/>
                </a:tc>
                <a:tc>
                  <a:txBody>
                    <a:bodyPr/>
                    <a:lstStyle/>
                    <a:p>
                      <a:r>
                        <a:rPr lang="en-GB" sz="1600" dirty="0" smtClean="0">
                          <a:latin typeface="Arial" panose="020B0604020202020204" pitchFamily="34" charset="0"/>
                          <a:cs typeface="Arial" panose="020B0604020202020204" pitchFamily="34" charset="0"/>
                        </a:rPr>
                        <a:t>Site 1 (n=14)</a:t>
                      </a:r>
                      <a:endParaRPr lang="en-GB" sz="1600" dirty="0">
                        <a:latin typeface="Arial" panose="020B0604020202020204" pitchFamily="34" charset="0"/>
                        <a:cs typeface="Arial" panose="020B0604020202020204" pitchFamily="34" charset="0"/>
                      </a:endParaRPr>
                    </a:p>
                  </a:txBody>
                  <a:tcPr marL="99060" marR="99060"/>
                </a:tc>
                <a:tc>
                  <a:txBody>
                    <a:bodyPr/>
                    <a:lstStyle/>
                    <a:p>
                      <a:r>
                        <a:rPr lang="en-GB" sz="1600" dirty="0" smtClean="0">
                          <a:latin typeface="Arial" panose="020B0604020202020204" pitchFamily="34" charset="0"/>
                          <a:cs typeface="Arial" panose="020B0604020202020204" pitchFamily="34" charset="0"/>
                        </a:rPr>
                        <a:t>Site 2 (n=15)</a:t>
                      </a:r>
                      <a:endParaRPr lang="en-GB" sz="1600" dirty="0">
                        <a:latin typeface="Arial" panose="020B0604020202020204" pitchFamily="34" charset="0"/>
                        <a:cs typeface="Arial" panose="020B0604020202020204" pitchFamily="34" charset="0"/>
                      </a:endParaRPr>
                    </a:p>
                  </a:txBody>
                  <a:tcPr marL="99060" marR="99060"/>
                </a:tc>
                <a:tc>
                  <a:txBody>
                    <a:bodyPr/>
                    <a:lstStyle/>
                    <a:p>
                      <a:r>
                        <a:rPr lang="en-GB" sz="1600" dirty="0" smtClean="0">
                          <a:latin typeface="Arial" panose="020B0604020202020204" pitchFamily="34" charset="0"/>
                          <a:cs typeface="Arial" panose="020B0604020202020204" pitchFamily="34" charset="0"/>
                        </a:rPr>
                        <a:t>Site 3 (n=14)</a:t>
                      </a:r>
                      <a:endParaRPr lang="en-GB" sz="1600" dirty="0">
                        <a:latin typeface="Arial" panose="020B0604020202020204" pitchFamily="34" charset="0"/>
                        <a:cs typeface="Arial" panose="020B0604020202020204" pitchFamily="34" charset="0"/>
                      </a:endParaRPr>
                    </a:p>
                  </a:txBody>
                  <a:tcPr marL="99060" marR="99060"/>
                </a:tc>
                <a:tc>
                  <a:txBody>
                    <a:bodyPr/>
                    <a:lstStyle/>
                    <a:p>
                      <a:r>
                        <a:rPr lang="en-GB" sz="1600" dirty="0" smtClean="0">
                          <a:latin typeface="Arial" panose="020B0604020202020204" pitchFamily="34" charset="0"/>
                          <a:cs typeface="Arial" panose="020B0604020202020204" pitchFamily="34" charset="0"/>
                        </a:rPr>
                        <a:t>Site 4 (n=15)</a:t>
                      </a:r>
                      <a:endParaRPr lang="en-GB" sz="1600" dirty="0">
                        <a:latin typeface="Arial" panose="020B0604020202020204" pitchFamily="34" charset="0"/>
                        <a:cs typeface="Arial" panose="020B0604020202020204" pitchFamily="34" charset="0"/>
                      </a:endParaRPr>
                    </a:p>
                  </a:txBody>
                  <a:tcPr marL="99060" marR="99060"/>
                </a:tc>
                <a:extLst>
                  <a:ext uri="{0D108BD9-81ED-4DB2-BD59-A6C34878D82A}">
                    <a16:rowId xmlns:a16="http://schemas.microsoft.com/office/drawing/2014/main" val="2744607371"/>
                  </a:ext>
                </a:extLst>
              </a:tr>
              <a:tr h="648208">
                <a:tc>
                  <a:txBody>
                    <a:bodyPr/>
                    <a:lstStyle/>
                    <a:p>
                      <a:r>
                        <a:rPr lang="en-GB" sz="1300" baseline="0" dirty="0" smtClean="0">
                          <a:latin typeface="Arial" panose="020B0604020202020204" pitchFamily="34" charset="0"/>
                          <a:cs typeface="Arial" panose="020B0604020202020204" pitchFamily="34" charset="0"/>
                        </a:rPr>
                        <a:t>Current </a:t>
                      </a:r>
                      <a:r>
                        <a:rPr lang="en-GB" sz="1300" baseline="0" dirty="0" err="1" smtClean="0">
                          <a:latin typeface="Arial" panose="020B0604020202020204" pitchFamily="34" charset="0"/>
                          <a:cs typeface="Arial" panose="020B0604020202020204" pitchFamily="34" charset="0"/>
                        </a:rPr>
                        <a:t>SCRQoL</a:t>
                      </a:r>
                      <a:r>
                        <a:rPr lang="en-GB" sz="1300" baseline="0" dirty="0" smtClean="0">
                          <a:latin typeface="Arial" panose="020B0604020202020204" pitchFamily="34" charset="0"/>
                          <a:cs typeface="Arial" panose="020B0604020202020204" pitchFamily="34" charset="0"/>
                        </a:rPr>
                        <a:t> (SD)</a:t>
                      </a:r>
                      <a:endParaRPr lang="en-GB" sz="1300" dirty="0">
                        <a:latin typeface="Arial" panose="020B0604020202020204" pitchFamily="34" charset="0"/>
                        <a:cs typeface="Arial" panose="020B0604020202020204" pitchFamily="34" charset="0"/>
                      </a:endParaRPr>
                    </a:p>
                  </a:txBody>
                  <a:tcPr marL="99060" marR="99060"/>
                </a:tc>
                <a:tc>
                  <a:txBody>
                    <a:bodyPr/>
                    <a:lstStyle/>
                    <a:p>
                      <a:r>
                        <a:rPr lang="en-GB" sz="1300" dirty="0" smtClean="0">
                          <a:latin typeface="Arial" panose="020B0604020202020204" pitchFamily="34" charset="0"/>
                          <a:cs typeface="Arial" panose="020B0604020202020204" pitchFamily="34" charset="0"/>
                        </a:rPr>
                        <a:t>.78 (.16)</a:t>
                      </a:r>
                      <a:endParaRPr lang="en-GB" sz="1300" dirty="0">
                        <a:latin typeface="Arial" panose="020B0604020202020204" pitchFamily="34" charset="0"/>
                        <a:cs typeface="Arial" panose="020B0604020202020204" pitchFamily="34" charset="0"/>
                      </a:endParaRPr>
                    </a:p>
                  </a:txBody>
                  <a:tcPr marL="99060" marR="99060">
                    <a:solidFill>
                      <a:schemeClr val="bg1">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dirty="0" smtClean="0">
                          <a:latin typeface="Arial" panose="020B0604020202020204" pitchFamily="34" charset="0"/>
                          <a:cs typeface="Arial" panose="020B0604020202020204" pitchFamily="34" charset="0"/>
                        </a:rPr>
                        <a:t>0.82 (0.16)</a:t>
                      </a:r>
                    </a:p>
                    <a:p>
                      <a:endParaRPr lang="en-GB" sz="1300" dirty="0">
                        <a:latin typeface="Arial" panose="020B0604020202020204" pitchFamily="34" charset="0"/>
                        <a:cs typeface="Arial" panose="020B0604020202020204" pitchFamily="34" charset="0"/>
                      </a:endParaRPr>
                    </a:p>
                  </a:txBody>
                  <a:tcPr marL="99060" marR="99060"/>
                </a:tc>
                <a:tc>
                  <a:txBody>
                    <a:bodyPr/>
                    <a:lstStyle/>
                    <a:p>
                      <a:r>
                        <a:rPr lang="en-GB" sz="1300" dirty="0" smtClean="0">
                          <a:latin typeface="Arial" panose="020B0604020202020204" pitchFamily="34" charset="0"/>
                          <a:cs typeface="Arial" panose="020B0604020202020204" pitchFamily="34" charset="0"/>
                        </a:rPr>
                        <a:t>.75 (.17)</a:t>
                      </a:r>
                      <a:endParaRPr lang="en-GB" sz="1300" dirty="0">
                        <a:latin typeface="Arial" panose="020B0604020202020204" pitchFamily="34" charset="0"/>
                        <a:cs typeface="Arial" panose="020B0604020202020204" pitchFamily="34" charset="0"/>
                      </a:endParaRPr>
                    </a:p>
                  </a:txBody>
                  <a:tcPr marL="99060" marR="99060"/>
                </a:tc>
                <a:tc>
                  <a:txBody>
                    <a:bodyPr/>
                    <a:lstStyle/>
                    <a:p>
                      <a:r>
                        <a:rPr lang="en-GB" sz="1300" dirty="0" smtClean="0">
                          <a:solidFill>
                            <a:srgbClr val="FF0000"/>
                          </a:solidFill>
                          <a:latin typeface="Arial" panose="020B0604020202020204" pitchFamily="34" charset="0"/>
                          <a:cs typeface="Arial" panose="020B0604020202020204" pitchFamily="34" charset="0"/>
                        </a:rPr>
                        <a:t>.90 (.09)</a:t>
                      </a:r>
                      <a:endParaRPr lang="en-GB" sz="1300" dirty="0">
                        <a:solidFill>
                          <a:srgbClr val="FF0000"/>
                        </a:solidFill>
                        <a:latin typeface="Arial" panose="020B0604020202020204" pitchFamily="34" charset="0"/>
                        <a:cs typeface="Arial" panose="020B0604020202020204" pitchFamily="34" charset="0"/>
                      </a:endParaRPr>
                    </a:p>
                  </a:txBody>
                  <a:tcPr marL="99060" marR="99060"/>
                </a:tc>
                <a:tc>
                  <a:txBody>
                    <a:bodyPr/>
                    <a:lstStyle/>
                    <a:p>
                      <a:r>
                        <a:rPr lang="en-GB" sz="1300" dirty="0" smtClean="0">
                          <a:latin typeface="Arial" panose="020B0604020202020204" pitchFamily="34" charset="0"/>
                          <a:cs typeface="Arial" panose="020B0604020202020204" pitchFamily="34" charset="0"/>
                        </a:rPr>
                        <a:t>.84 (.14)</a:t>
                      </a:r>
                      <a:endParaRPr lang="en-GB" sz="1300" dirty="0">
                        <a:latin typeface="Arial" panose="020B0604020202020204" pitchFamily="34" charset="0"/>
                        <a:cs typeface="Arial" panose="020B0604020202020204" pitchFamily="34" charset="0"/>
                      </a:endParaRPr>
                    </a:p>
                  </a:txBody>
                  <a:tcPr marL="99060" marR="99060"/>
                </a:tc>
                <a:tc>
                  <a:txBody>
                    <a:bodyPr/>
                    <a:lstStyle/>
                    <a:p>
                      <a:r>
                        <a:rPr lang="en-GB" sz="1300" dirty="0" smtClean="0">
                          <a:latin typeface="Arial" panose="020B0604020202020204" pitchFamily="34" charset="0"/>
                          <a:cs typeface="Arial" panose="020B0604020202020204" pitchFamily="34" charset="0"/>
                        </a:rPr>
                        <a:t>.79 (.19)</a:t>
                      </a:r>
                      <a:endParaRPr lang="en-GB" sz="1300" dirty="0">
                        <a:latin typeface="Arial" panose="020B0604020202020204" pitchFamily="34" charset="0"/>
                        <a:cs typeface="Arial" panose="020B0604020202020204" pitchFamily="34" charset="0"/>
                      </a:endParaRPr>
                    </a:p>
                  </a:txBody>
                  <a:tcPr marL="99060" marR="99060"/>
                </a:tc>
                <a:extLst>
                  <a:ext uri="{0D108BD9-81ED-4DB2-BD59-A6C34878D82A}">
                    <a16:rowId xmlns:a16="http://schemas.microsoft.com/office/drawing/2014/main" val="3347377613"/>
                  </a:ext>
                </a:extLst>
              </a:tr>
              <a:tr h="5542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dirty="0" smtClean="0">
                          <a:latin typeface="Arial" panose="020B0604020202020204" pitchFamily="34" charset="0"/>
                          <a:cs typeface="Arial" panose="020B0604020202020204" pitchFamily="34" charset="0"/>
                        </a:rPr>
                        <a:t>Expected </a:t>
                      </a:r>
                      <a:r>
                        <a:rPr lang="en-GB" sz="1300" dirty="0" err="1" smtClean="0">
                          <a:latin typeface="Arial" panose="020B0604020202020204" pitchFamily="34" charset="0"/>
                          <a:cs typeface="Arial" panose="020B0604020202020204" pitchFamily="34" charset="0"/>
                        </a:rPr>
                        <a:t>SCRQoL</a:t>
                      </a:r>
                      <a:r>
                        <a:rPr lang="en-GB" sz="1300" dirty="0" smtClean="0">
                          <a:latin typeface="Arial" panose="020B0604020202020204" pitchFamily="34" charset="0"/>
                          <a:cs typeface="Arial" panose="020B0604020202020204" pitchFamily="34" charset="0"/>
                        </a:rPr>
                        <a:t> (SD)</a:t>
                      </a:r>
                    </a:p>
                    <a:p>
                      <a:endParaRPr lang="en-GB" sz="1300" dirty="0">
                        <a:latin typeface="Arial" panose="020B0604020202020204" pitchFamily="34" charset="0"/>
                        <a:cs typeface="Arial" panose="020B0604020202020204" pitchFamily="34" charset="0"/>
                      </a:endParaRPr>
                    </a:p>
                  </a:txBody>
                  <a:tcPr marL="99060" marR="99060"/>
                </a:tc>
                <a:tc>
                  <a:txBody>
                    <a:bodyPr/>
                    <a:lstStyle/>
                    <a:p>
                      <a:r>
                        <a:rPr lang="en-GB" sz="1300" dirty="0" smtClean="0">
                          <a:latin typeface="Arial" panose="020B0604020202020204" pitchFamily="34" charset="0"/>
                          <a:cs typeface="Arial" panose="020B0604020202020204" pitchFamily="34" charset="0"/>
                        </a:rPr>
                        <a:t>.09 (.18)</a:t>
                      </a:r>
                      <a:endParaRPr lang="en-GB" sz="1300" dirty="0">
                        <a:latin typeface="Arial" panose="020B0604020202020204" pitchFamily="34" charset="0"/>
                        <a:cs typeface="Arial" panose="020B0604020202020204" pitchFamily="34" charset="0"/>
                      </a:endParaRPr>
                    </a:p>
                  </a:txBody>
                  <a:tcPr marL="99060" marR="99060">
                    <a:solidFill>
                      <a:schemeClr val="bg1">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dirty="0" smtClean="0">
                          <a:latin typeface="Arial" panose="020B0604020202020204" pitchFamily="34" charset="0"/>
                          <a:cs typeface="Arial" panose="020B0604020202020204" pitchFamily="34" charset="0"/>
                        </a:rPr>
                        <a:t>0.25 (0.28)</a:t>
                      </a:r>
                    </a:p>
                    <a:p>
                      <a:endParaRPr lang="en-GB" sz="1300" dirty="0">
                        <a:latin typeface="Arial" panose="020B0604020202020204" pitchFamily="34" charset="0"/>
                        <a:cs typeface="Arial" panose="020B0604020202020204" pitchFamily="34" charset="0"/>
                      </a:endParaRPr>
                    </a:p>
                  </a:txBody>
                  <a:tcPr marL="99060" marR="99060"/>
                </a:tc>
                <a:tc>
                  <a:txBody>
                    <a:bodyPr/>
                    <a:lstStyle/>
                    <a:p>
                      <a:r>
                        <a:rPr lang="en-GB" sz="1300" dirty="0" smtClean="0">
                          <a:latin typeface="Arial" panose="020B0604020202020204" pitchFamily="34" charset="0"/>
                          <a:cs typeface="Arial" panose="020B0604020202020204" pitchFamily="34" charset="0"/>
                        </a:rPr>
                        <a:t>.33 (.19)</a:t>
                      </a:r>
                      <a:endParaRPr lang="en-GB" sz="1300" dirty="0">
                        <a:latin typeface="Arial" panose="020B0604020202020204" pitchFamily="34" charset="0"/>
                        <a:cs typeface="Arial" panose="020B0604020202020204" pitchFamily="34" charset="0"/>
                      </a:endParaRPr>
                    </a:p>
                  </a:txBody>
                  <a:tcPr marL="99060" marR="99060"/>
                </a:tc>
                <a:tc>
                  <a:txBody>
                    <a:bodyPr/>
                    <a:lstStyle/>
                    <a:p>
                      <a:r>
                        <a:rPr lang="en-GB" sz="1300" dirty="0" smtClean="0">
                          <a:solidFill>
                            <a:srgbClr val="FF0000"/>
                          </a:solidFill>
                          <a:latin typeface="Arial" panose="020B0604020202020204" pitchFamily="34" charset="0"/>
                          <a:cs typeface="Arial" panose="020B0604020202020204" pitchFamily="34" charset="0"/>
                        </a:rPr>
                        <a:t>.00 (.11)</a:t>
                      </a:r>
                      <a:endParaRPr lang="en-GB" sz="1300" dirty="0">
                        <a:solidFill>
                          <a:srgbClr val="FF0000"/>
                        </a:solidFill>
                        <a:latin typeface="Arial" panose="020B0604020202020204" pitchFamily="34" charset="0"/>
                        <a:cs typeface="Arial" panose="020B0604020202020204" pitchFamily="34" charset="0"/>
                      </a:endParaRPr>
                    </a:p>
                  </a:txBody>
                  <a:tcPr marL="99060" marR="99060"/>
                </a:tc>
                <a:tc>
                  <a:txBody>
                    <a:bodyPr/>
                    <a:lstStyle/>
                    <a:p>
                      <a:r>
                        <a:rPr lang="en-GB" sz="1300" dirty="0" smtClean="0">
                          <a:latin typeface="Arial" panose="020B0604020202020204" pitchFamily="34" charset="0"/>
                          <a:cs typeface="Arial" panose="020B0604020202020204" pitchFamily="34" charset="0"/>
                        </a:rPr>
                        <a:t>.27 (.28)</a:t>
                      </a:r>
                      <a:endParaRPr lang="en-GB" sz="1300" dirty="0">
                        <a:latin typeface="Arial" panose="020B0604020202020204" pitchFamily="34" charset="0"/>
                        <a:cs typeface="Arial" panose="020B0604020202020204" pitchFamily="34" charset="0"/>
                      </a:endParaRPr>
                    </a:p>
                  </a:txBody>
                  <a:tcPr marL="99060" marR="99060"/>
                </a:tc>
                <a:tc>
                  <a:txBody>
                    <a:bodyPr/>
                    <a:lstStyle/>
                    <a:p>
                      <a:r>
                        <a:rPr lang="en-GB" sz="1300" dirty="0" smtClean="0">
                          <a:latin typeface="Arial" panose="020B0604020202020204" pitchFamily="34" charset="0"/>
                          <a:cs typeface="Arial" panose="020B0604020202020204" pitchFamily="34" charset="0"/>
                        </a:rPr>
                        <a:t>.40 (.19)</a:t>
                      </a:r>
                      <a:endParaRPr lang="en-GB" sz="1300" dirty="0">
                        <a:latin typeface="Arial" panose="020B0604020202020204" pitchFamily="34" charset="0"/>
                        <a:cs typeface="Arial" panose="020B0604020202020204" pitchFamily="34" charset="0"/>
                      </a:endParaRPr>
                    </a:p>
                  </a:txBody>
                  <a:tcPr marL="99060" marR="99060"/>
                </a:tc>
                <a:extLst>
                  <a:ext uri="{0D108BD9-81ED-4DB2-BD59-A6C34878D82A}">
                    <a16:rowId xmlns:a16="http://schemas.microsoft.com/office/drawing/2014/main" val="271935822"/>
                  </a:ext>
                </a:extLst>
              </a:tr>
              <a:tr h="5538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dirty="0" smtClean="0">
                          <a:latin typeface="Arial" panose="020B0604020202020204" pitchFamily="34" charset="0"/>
                          <a:cs typeface="Arial" panose="020B0604020202020204" pitchFamily="34" charset="0"/>
                        </a:rPr>
                        <a:t>Gain (SD)</a:t>
                      </a:r>
                    </a:p>
                    <a:p>
                      <a:endParaRPr lang="en-GB" sz="1300" dirty="0">
                        <a:latin typeface="Arial" panose="020B0604020202020204" pitchFamily="34" charset="0"/>
                        <a:cs typeface="Arial" panose="020B0604020202020204" pitchFamily="34" charset="0"/>
                      </a:endParaRPr>
                    </a:p>
                  </a:txBody>
                  <a:tcPr marL="99060" marR="99060"/>
                </a:tc>
                <a:tc>
                  <a:txBody>
                    <a:bodyPr/>
                    <a:lstStyle/>
                    <a:p>
                      <a:r>
                        <a:rPr lang="en-GB" sz="1300" dirty="0" smtClean="0">
                          <a:latin typeface="Arial" panose="020B0604020202020204" pitchFamily="34" charset="0"/>
                          <a:cs typeface="Arial" panose="020B0604020202020204" pitchFamily="34" charset="0"/>
                        </a:rPr>
                        <a:t>.69 (.21)</a:t>
                      </a:r>
                      <a:endParaRPr lang="en-GB" sz="1300" dirty="0">
                        <a:latin typeface="Arial" panose="020B0604020202020204" pitchFamily="34" charset="0"/>
                        <a:cs typeface="Arial" panose="020B0604020202020204" pitchFamily="34" charset="0"/>
                      </a:endParaRPr>
                    </a:p>
                  </a:txBody>
                  <a:tcPr marL="99060" marR="99060">
                    <a:solidFill>
                      <a:schemeClr val="bg1">
                        <a:lumMod val="75000"/>
                      </a:schemeClr>
                    </a:solidFill>
                  </a:tcPr>
                </a:tc>
                <a:tc>
                  <a:txBody>
                    <a:bodyPr/>
                    <a:lstStyle/>
                    <a:p>
                      <a:r>
                        <a:rPr lang="en-GB" sz="1300" dirty="0" smtClean="0">
                          <a:latin typeface="Arial" panose="020B0604020202020204" pitchFamily="34" charset="0"/>
                          <a:cs typeface="Arial" panose="020B0604020202020204" pitchFamily="34" charset="0"/>
                        </a:rPr>
                        <a:t>0.57 (0.31)</a:t>
                      </a:r>
                      <a:endParaRPr lang="en-GB" sz="1300" dirty="0">
                        <a:latin typeface="Arial" panose="020B0604020202020204" pitchFamily="34" charset="0"/>
                        <a:cs typeface="Arial" panose="020B0604020202020204" pitchFamily="34" charset="0"/>
                      </a:endParaRPr>
                    </a:p>
                  </a:txBody>
                  <a:tcPr marL="99060" marR="99060"/>
                </a:tc>
                <a:tc>
                  <a:txBody>
                    <a:bodyPr/>
                    <a:lstStyle/>
                    <a:p>
                      <a:r>
                        <a:rPr lang="en-GB" sz="1300" dirty="0" smtClean="0">
                          <a:latin typeface="Arial" panose="020B0604020202020204" pitchFamily="34" charset="0"/>
                          <a:cs typeface="Arial" panose="020B0604020202020204" pitchFamily="34" charset="0"/>
                        </a:rPr>
                        <a:t>.42 (.19)</a:t>
                      </a:r>
                      <a:endParaRPr lang="en-GB" sz="1300" dirty="0">
                        <a:latin typeface="Arial" panose="020B0604020202020204" pitchFamily="34" charset="0"/>
                        <a:cs typeface="Arial" panose="020B0604020202020204" pitchFamily="34" charset="0"/>
                      </a:endParaRPr>
                    </a:p>
                  </a:txBody>
                  <a:tcPr marL="99060" marR="99060"/>
                </a:tc>
                <a:tc>
                  <a:txBody>
                    <a:bodyPr/>
                    <a:lstStyle/>
                    <a:p>
                      <a:r>
                        <a:rPr lang="en-GB" sz="1300" dirty="0" smtClean="0">
                          <a:solidFill>
                            <a:srgbClr val="FF0000"/>
                          </a:solidFill>
                          <a:latin typeface="Arial" panose="020B0604020202020204" pitchFamily="34" charset="0"/>
                          <a:cs typeface="Arial" panose="020B0604020202020204" pitchFamily="34" charset="0"/>
                        </a:rPr>
                        <a:t>.90 (.15)</a:t>
                      </a:r>
                      <a:endParaRPr lang="en-GB" sz="1300" dirty="0">
                        <a:solidFill>
                          <a:srgbClr val="FF0000"/>
                        </a:solidFill>
                        <a:latin typeface="Arial" panose="020B0604020202020204" pitchFamily="34" charset="0"/>
                        <a:cs typeface="Arial" panose="020B0604020202020204" pitchFamily="34" charset="0"/>
                      </a:endParaRPr>
                    </a:p>
                  </a:txBody>
                  <a:tcPr marL="99060" marR="99060"/>
                </a:tc>
                <a:tc>
                  <a:txBody>
                    <a:bodyPr/>
                    <a:lstStyle/>
                    <a:p>
                      <a:r>
                        <a:rPr lang="en-GB" sz="1300" dirty="0" smtClean="0">
                          <a:latin typeface="Arial" panose="020B0604020202020204" pitchFamily="34" charset="0"/>
                          <a:cs typeface="Arial" panose="020B0604020202020204" pitchFamily="34" charset="0"/>
                        </a:rPr>
                        <a:t>.57 (.27)</a:t>
                      </a:r>
                      <a:endParaRPr lang="en-GB" sz="1300" dirty="0">
                        <a:latin typeface="Arial" panose="020B0604020202020204" pitchFamily="34" charset="0"/>
                        <a:cs typeface="Arial" panose="020B0604020202020204" pitchFamily="34" charset="0"/>
                      </a:endParaRPr>
                    </a:p>
                  </a:txBody>
                  <a:tcPr marL="99060" marR="99060"/>
                </a:tc>
                <a:tc>
                  <a:txBody>
                    <a:bodyPr/>
                    <a:lstStyle/>
                    <a:p>
                      <a:r>
                        <a:rPr lang="en-GB" sz="1300" dirty="0" smtClean="0">
                          <a:latin typeface="Arial" panose="020B0604020202020204" pitchFamily="34" charset="0"/>
                          <a:cs typeface="Arial" panose="020B0604020202020204" pitchFamily="34" charset="0"/>
                        </a:rPr>
                        <a:t>.39 (.29)</a:t>
                      </a:r>
                      <a:endParaRPr lang="en-GB" sz="1300" dirty="0">
                        <a:latin typeface="Arial" panose="020B0604020202020204" pitchFamily="34" charset="0"/>
                        <a:cs typeface="Arial" panose="020B0604020202020204" pitchFamily="34" charset="0"/>
                      </a:endParaRPr>
                    </a:p>
                  </a:txBody>
                  <a:tcPr marL="99060" marR="99060"/>
                </a:tc>
                <a:extLst>
                  <a:ext uri="{0D108BD9-81ED-4DB2-BD59-A6C34878D82A}">
                    <a16:rowId xmlns:a16="http://schemas.microsoft.com/office/drawing/2014/main" val="1317892314"/>
                  </a:ext>
                </a:extLst>
              </a:tr>
            </a:tbl>
          </a:graphicData>
        </a:graphic>
      </p:graphicFrame>
      <p:sp>
        <p:nvSpPr>
          <p:cNvPr id="5" name="TextBox 4"/>
          <p:cNvSpPr txBox="1"/>
          <p:nvPr/>
        </p:nvSpPr>
        <p:spPr>
          <a:xfrm>
            <a:off x="495300" y="4107929"/>
            <a:ext cx="8915400" cy="2577629"/>
          </a:xfrm>
          <a:prstGeom prst="rect">
            <a:avLst/>
          </a:prstGeom>
          <a:noFill/>
        </p:spPr>
        <p:txBody>
          <a:bodyPr wrap="square" rtlCol="0">
            <a:spAutoFit/>
          </a:bodyPr>
          <a:lstStyle/>
          <a:p>
            <a:pPr marL="285750" indent="-285750">
              <a:spcAft>
                <a:spcPts val="300"/>
              </a:spcAft>
              <a:buFontTx/>
              <a:buChar char="-"/>
            </a:pPr>
            <a:r>
              <a:rPr lang="en-GB" dirty="0" err="1" smtClean="0">
                <a:latin typeface="Arial" panose="020B0604020202020204" pitchFamily="34" charset="0"/>
                <a:cs typeface="Arial" panose="020B0604020202020204" pitchFamily="34" charset="0"/>
              </a:rPr>
              <a:t>SCRQoL</a:t>
            </a:r>
            <a:r>
              <a:rPr lang="en-GB" dirty="0" smtClean="0">
                <a:latin typeface="Arial" panose="020B0604020202020204" pitchFamily="34" charset="0"/>
                <a:cs typeface="Arial" panose="020B0604020202020204" pitchFamily="34" charset="0"/>
              </a:rPr>
              <a:t> scores are weighted combination of all domains</a:t>
            </a:r>
          </a:p>
          <a:p>
            <a:pPr marL="285750" indent="-285750">
              <a:spcAft>
                <a:spcPts val="300"/>
              </a:spcAft>
              <a:buFontTx/>
              <a:buChar char="-"/>
            </a:pPr>
            <a:r>
              <a:rPr lang="en-GB" dirty="0" smtClean="0">
                <a:latin typeface="Arial" panose="020B0604020202020204" pitchFamily="34" charset="0"/>
                <a:cs typeface="Arial" panose="020B0604020202020204" pitchFamily="34" charset="0"/>
              </a:rPr>
              <a:t>Range from 1.00 (best) to -0.17 (state worse than death)</a:t>
            </a:r>
          </a:p>
          <a:p>
            <a:pPr marL="285750" indent="-285750">
              <a:spcAft>
                <a:spcPts val="300"/>
              </a:spcAft>
              <a:buFontTx/>
              <a:buChar char="-"/>
            </a:pPr>
            <a:r>
              <a:rPr lang="en-GB" dirty="0" smtClean="0">
                <a:latin typeface="Arial" panose="020B0604020202020204" pitchFamily="34" charset="0"/>
                <a:cs typeface="Arial" panose="020B0604020202020204" pitchFamily="34" charset="0"/>
              </a:rPr>
              <a:t>Gain is the difference between the two scores and estimates impact of service</a:t>
            </a:r>
          </a:p>
          <a:p>
            <a:pPr marL="285750" indent="-285750">
              <a:buFontTx/>
              <a:buChar char="-"/>
            </a:pPr>
            <a:r>
              <a:rPr lang="en-GB" dirty="0" smtClean="0">
                <a:latin typeface="Arial" panose="020B0604020202020204" pitchFamily="34" charset="0"/>
                <a:cs typeface="Arial" panose="020B0604020202020204" pitchFamily="34" charset="0"/>
              </a:rPr>
              <a:t>General </a:t>
            </a:r>
            <a:r>
              <a:rPr lang="en-GB" dirty="0">
                <a:latin typeface="Arial" panose="020B0604020202020204" pitchFamily="34" charset="0"/>
                <a:cs typeface="Arial" panose="020B0604020202020204" pitchFamily="34" charset="0"/>
              </a:rPr>
              <a:t>population in the UK has an </a:t>
            </a:r>
            <a:r>
              <a:rPr lang="en-GB" dirty="0" err="1">
                <a:latin typeface="Arial" panose="020B0604020202020204" pitchFamily="34" charset="0"/>
                <a:cs typeface="Arial" panose="020B0604020202020204" pitchFamily="34" charset="0"/>
              </a:rPr>
              <a:t>SCRQoL</a:t>
            </a:r>
            <a:r>
              <a:rPr lang="en-GB" dirty="0">
                <a:latin typeface="Arial" panose="020B0604020202020204" pitchFamily="34" charset="0"/>
                <a:cs typeface="Arial" panose="020B0604020202020204" pitchFamily="34" charset="0"/>
              </a:rPr>
              <a:t> score of 0.86 (</a:t>
            </a:r>
            <a:r>
              <a:rPr lang="en-GB" dirty="0" err="1">
                <a:latin typeface="Arial" panose="020B0604020202020204" pitchFamily="34" charset="0"/>
                <a:cs typeface="Arial" panose="020B0604020202020204" pitchFamily="34" charset="0"/>
              </a:rPr>
              <a:t>Netten</a:t>
            </a:r>
            <a:r>
              <a:rPr lang="en-GB" dirty="0">
                <a:latin typeface="Arial" panose="020B0604020202020204" pitchFamily="34" charset="0"/>
                <a:cs typeface="Arial" panose="020B0604020202020204" pitchFamily="34" charset="0"/>
              </a:rPr>
              <a:t> et al. 2012</a:t>
            </a:r>
            <a:r>
              <a:rPr lang="en-GB" dirty="0" smtClean="0">
                <a:latin typeface="Arial" panose="020B0604020202020204" pitchFamily="34" charset="0"/>
                <a:cs typeface="Arial" panose="020B0604020202020204" pitchFamily="34" charset="0"/>
              </a:rPr>
              <a:t>)</a:t>
            </a:r>
            <a:endParaRPr lang="en-GB" sz="1200" dirty="0" smtClean="0">
              <a:latin typeface="Arial" panose="020B0604020202020204" pitchFamily="34" charset="0"/>
              <a:cs typeface="Arial" panose="020B0604020202020204" pitchFamily="34" charset="0"/>
            </a:endParaRPr>
          </a:p>
          <a:p>
            <a:r>
              <a:rPr lang="en-GB" sz="1200" dirty="0" smtClean="0">
                <a:latin typeface="Arial" panose="020B0604020202020204" pitchFamily="34" charset="0"/>
                <a:cs typeface="Arial" panose="020B0604020202020204" pitchFamily="34" charset="0"/>
              </a:rPr>
              <a:t> </a:t>
            </a:r>
            <a:endParaRPr lang="en-GB" sz="600" dirty="0" smtClean="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*English data comes from emerging findings from a new NIHR School for Social Care Research (SSCR) funded study and has been chosen for comparability purposes (similar population using 4 outcome states) </a:t>
            </a:r>
          </a:p>
          <a:p>
            <a:pPr marL="285750" indent="-285750">
              <a:buFontTx/>
              <a:buChar char="-"/>
            </a:pPr>
            <a:endParaRPr lang="en-GB" dirty="0">
              <a:latin typeface="Arial" panose="020B0604020202020204" pitchFamily="34" charset="0"/>
              <a:cs typeface="Arial" panose="020B0604020202020204" pitchFamily="34" charset="0"/>
            </a:endParaRPr>
          </a:p>
          <a:p>
            <a:pPr marL="285750" indent="-285750">
              <a:buFontTx/>
              <a:buChar char="-"/>
            </a:pPr>
            <a:endParaRPr lang="en-GB" dirty="0" smtClean="0"/>
          </a:p>
        </p:txBody>
      </p:sp>
    </p:spTree>
    <p:extLst>
      <p:ext uri="{BB962C8B-B14F-4D97-AF65-F5344CB8AC3E}">
        <p14:creationId xmlns:p14="http://schemas.microsoft.com/office/powerpoint/2010/main" val="41209656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solidFill>
                  <a:srgbClr val="003DA6"/>
                </a:solidFill>
              </a:rPr>
              <a:t>Cobweb plots comparison</a:t>
            </a:r>
            <a:endParaRPr lang="en-GB" sz="3600" dirty="0">
              <a:solidFill>
                <a:srgbClr val="003DA6"/>
              </a:solidFill>
            </a:endParaRPr>
          </a:p>
        </p:txBody>
      </p:sp>
      <p:sp>
        <p:nvSpPr>
          <p:cNvPr id="3" name="Content Placeholder 2"/>
          <p:cNvSpPr>
            <a:spLocks noGrp="1"/>
          </p:cNvSpPr>
          <p:nvPr>
            <p:ph sz="half" idx="1"/>
          </p:nvPr>
        </p:nvSpPr>
        <p:spPr/>
        <p:txBody>
          <a:bodyPr/>
          <a:lstStyle/>
          <a:p>
            <a:r>
              <a:rPr lang="en-GB" sz="2400" dirty="0"/>
              <a:t>Time </a:t>
            </a:r>
            <a:r>
              <a:rPr lang="en-GB" sz="2400" dirty="0" smtClean="0"/>
              <a:t>2 </a:t>
            </a:r>
            <a:r>
              <a:rPr lang="en-GB" sz="2400" dirty="0" err="1" smtClean="0"/>
              <a:t>Whiddon</a:t>
            </a:r>
            <a:r>
              <a:rPr lang="en-GB" sz="2400" dirty="0" smtClean="0"/>
              <a:t> </a:t>
            </a:r>
            <a:r>
              <a:rPr lang="en-GB" sz="2400" dirty="0"/>
              <a:t>(n=58)</a:t>
            </a:r>
          </a:p>
          <a:p>
            <a:pPr marL="0" indent="0">
              <a:buNone/>
            </a:pPr>
            <a:endParaRPr lang="en-GB" dirty="0" smtClean="0"/>
          </a:p>
          <a:p>
            <a:pPr marL="0" indent="0">
              <a:buNone/>
            </a:pPr>
            <a:endParaRPr lang="en-GB" dirty="0"/>
          </a:p>
        </p:txBody>
      </p:sp>
      <p:sp>
        <p:nvSpPr>
          <p:cNvPr id="4" name="Content Placeholder 3"/>
          <p:cNvSpPr>
            <a:spLocks noGrp="1"/>
          </p:cNvSpPr>
          <p:nvPr>
            <p:ph sz="half" idx="2"/>
          </p:nvPr>
        </p:nvSpPr>
        <p:spPr/>
        <p:txBody>
          <a:bodyPr>
            <a:normAutofit/>
          </a:bodyPr>
          <a:lstStyle/>
          <a:p>
            <a:r>
              <a:rPr lang="en-GB" sz="2400" dirty="0" smtClean="0"/>
              <a:t>English research data (n=106)</a:t>
            </a:r>
          </a:p>
          <a:p>
            <a:pPr marL="0" indent="0">
              <a:buNone/>
            </a:pPr>
            <a:endParaRPr lang="en-GB" sz="2400" dirty="0"/>
          </a:p>
        </p:txBody>
      </p:sp>
      <p:graphicFrame>
        <p:nvGraphicFramePr>
          <p:cNvPr id="10" name="Chart 9"/>
          <p:cNvGraphicFramePr>
            <a:graphicFrameLocks/>
          </p:cNvGraphicFramePr>
          <p:nvPr>
            <p:extLst>
              <p:ext uri="{D42A27DB-BD31-4B8C-83A1-F6EECF244321}">
                <p14:modId xmlns:p14="http://schemas.microsoft.com/office/powerpoint/2010/main" val="865714070"/>
              </p:ext>
            </p:extLst>
          </p:nvPr>
        </p:nvGraphicFramePr>
        <p:xfrm>
          <a:off x="-975658" y="2492897"/>
          <a:ext cx="7202489" cy="290066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p:cNvGraphicFramePr/>
          <p:nvPr>
            <p:extLst>
              <p:ext uri="{D42A27DB-BD31-4B8C-83A1-F6EECF244321}">
                <p14:modId xmlns:p14="http://schemas.microsoft.com/office/powerpoint/2010/main" val="4094405189"/>
              </p:ext>
            </p:extLst>
          </p:nvPr>
        </p:nvGraphicFramePr>
        <p:xfrm>
          <a:off x="2473323" y="2165445"/>
          <a:ext cx="7736171" cy="339547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692774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solidFill>
                  <a:srgbClr val="003DA6"/>
                </a:solidFill>
              </a:rPr>
              <a:t>Reliability of ratings</a:t>
            </a:r>
            <a:endParaRPr lang="en-GB" sz="3600" dirty="0">
              <a:solidFill>
                <a:srgbClr val="003DA6"/>
              </a:solidFill>
            </a:endParaRPr>
          </a:p>
        </p:txBody>
      </p:sp>
      <p:sp>
        <p:nvSpPr>
          <p:cNvPr id="3" name="Content Placeholder 2"/>
          <p:cNvSpPr>
            <a:spLocks noGrp="1"/>
          </p:cNvSpPr>
          <p:nvPr>
            <p:ph idx="1"/>
          </p:nvPr>
        </p:nvSpPr>
        <p:spPr>
          <a:xfrm>
            <a:off x="495300" y="1556793"/>
            <a:ext cx="8915400" cy="4569371"/>
          </a:xfrm>
        </p:spPr>
        <p:txBody>
          <a:bodyPr>
            <a:normAutofit/>
          </a:bodyPr>
          <a:lstStyle/>
          <a:p>
            <a:pPr marL="342900" indent="-342900">
              <a:spcAft>
                <a:spcPts val="1200"/>
              </a:spcAft>
              <a:buFont typeface="Arial" panose="020B0604020202020204" pitchFamily="34" charset="0"/>
              <a:buChar char="•"/>
            </a:pPr>
            <a:r>
              <a:rPr lang="en-GB" sz="2000" dirty="0" smtClean="0"/>
              <a:t>About 42% of ratings had no supporting statements.</a:t>
            </a:r>
          </a:p>
          <a:p>
            <a:pPr marL="342900" indent="-342900">
              <a:spcAft>
                <a:spcPts val="1200"/>
              </a:spcAft>
              <a:buFont typeface="Arial" panose="020B0604020202020204" pitchFamily="34" charset="0"/>
              <a:buChar char="•"/>
            </a:pPr>
            <a:r>
              <a:rPr lang="en-GB" sz="2000" dirty="0"/>
              <a:t>Most statements were for current, not expected.</a:t>
            </a:r>
          </a:p>
          <a:p>
            <a:pPr marL="342900" indent="-342900">
              <a:spcAft>
                <a:spcPts val="1200"/>
              </a:spcAft>
              <a:buFont typeface="Arial" panose="020B0604020202020204" pitchFamily="34" charset="0"/>
              <a:buChar char="•"/>
            </a:pPr>
            <a:r>
              <a:rPr lang="en-GB" sz="2000" dirty="0" smtClean="0"/>
              <a:t>Difficult to condense conversations down to few sentences evidencing ratings.</a:t>
            </a:r>
          </a:p>
          <a:p>
            <a:pPr marL="342900" indent="-342900">
              <a:spcAft>
                <a:spcPts val="1200"/>
              </a:spcAft>
              <a:buFont typeface="Arial" panose="020B0604020202020204" pitchFamily="34" charset="0"/>
              <a:buChar char="•"/>
            </a:pPr>
            <a:r>
              <a:rPr lang="en-GB" sz="2000" dirty="0"/>
              <a:t>Sometimes statements do not match ratings</a:t>
            </a:r>
          </a:p>
          <a:p>
            <a:pPr marL="342900" indent="-342900">
              <a:spcAft>
                <a:spcPts val="1200"/>
              </a:spcAft>
              <a:buFont typeface="Arial" panose="020B0604020202020204" pitchFamily="34" charset="0"/>
              <a:buChar char="•"/>
            </a:pPr>
            <a:r>
              <a:rPr lang="en-GB" sz="2000" dirty="0" smtClean="0"/>
              <a:t>Find a better way to moderate/validate ratings in future.</a:t>
            </a:r>
          </a:p>
          <a:p>
            <a:pPr marL="342900" indent="-342900">
              <a:buFont typeface="Arial" panose="020B0604020202020204" pitchFamily="34" charset="0"/>
              <a:buChar char="•"/>
            </a:pPr>
            <a:r>
              <a:rPr lang="en-GB" sz="2000" dirty="0" smtClean="0"/>
              <a:t>Implications for how these ratings are used…</a:t>
            </a:r>
            <a:endParaRPr lang="en-GB" sz="2000" dirty="0"/>
          </a:p>
          <a:p>
            <a:endParaRPr lang="en-GB" dirty="0" smtClean="0"/>
          </a:p>
          <a:p>
            <a:endParaRPr lang="en-GB" dirty="0" smtClean="0"/>
          </a:p>
        </p:txBody>
      </p:sp>
    </p:spTree>
    <p:extLst>
      <p:ext uri="{BB962C8B-B14F-4D97-AF65-F5344CB8AC3E}">
        <p14:creationId xmlns:p14="http://schemas.microsoft.com/office/powerpoint/2010/main" val="37463190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AU" dirty="0" smtClean="0">
                <a:solidFill>
                  <a:srgbClr val="003DA6"/>
                </a:solidFill>
              </a:rPr>
              <a:t/>
            </a:r>
            <a:br>
              <a:rPr lang="en-AU" dirty="0" smtClean="0">
                <a:solidFill>
                  <a:srgbClr val="003DA6"/>
                </a:solidFill>
              </a:rPr>
            </a:br>
            <a:r>
              <a:rPr lang="en-AU" sz="3600" dirty="0" smtClean="0">
                <a:solidFill>
                  <a:srgbClr val="003DA6"/>
                </a:solidFill>
              </a:rPr>
              <a:t>Trial success criteria</a:t>
            </a:r>
            <a:r>
              <a:rPr lang="en-AU" dirty="0" smtClean="0">
                <a:solidFill>
                  <a:srgbClr val="003DA6"/>
                </a:solidFill>
              </a:rPr>
              <a:t/>
            </a:r>
            <a:br>
              <a:rPr lang="en-AU" dirty="0" smtClean="0">
                <a:solidFill>
                  <a:srgbClr val="003DA6"/>
                </a:solidFill>
              </a:rPr>
            </a:br>
            <a:endParaRPr lang="en-AU" dirty="0">
              <a:solidFill>
                <a:srgbClr val="003DA6"/>
              </a:solidFill>
            </a:endParaRPr>
          </a:p>
        </p:txBody>
      </p:sp>
      <p:grpSp>
        <p:nvGrpSpPr>
          <p:cNvPr id="16" name="Group 15"/>
          <p:cNvGrpSpPr/>
          <p:nvPr/>
        </p:nvGrpSpPr>
        <p:grpSpPr>
          <a:xfrm>
            <a:off x="665018" y="1773892"/>
            <a:ext cx="8478981" cy="3761211"/>
            <a:chOff x="665018" y="1773890"/>
            <a:chExt cx="8478981" cy="3761211"/>
          </a:xfrm>
        </p:grpSpPr>
        <p:sp>
          <p:nvSpPr>
            <p:cNvPr id="9" name="Pentagon 8"/>
            <p:cNvSpPr/>
            <p:nvPr/>
          </p:nvSpPr>
          <p:spPr>
            <a:xfrm rot="5400000">
              <a:off x="3023903" y="-584995"/>
              <a:ext cx="3761211" cy="8478981"/>
            </a:xfrm>
            <a:prstGeom prst="homePlate">
              <a:avLst>
                <a:gd name="adj" fmla="val 34056"/>
              </a:avLst>
            </a:prstGeom>
            <a:ln>
              <a:solidFill>
                <a:srgbClr val="003DA6"/>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AU" dirty="0"/>
            </a:p>
          </p:txBody>
        </p:sp>
        <p:sp>
          <p:nvSpPr>
            <p:cNvPr id="7" name="Rectangle 6"/>
            <p:cNvSpPr/>
            <p:nvPr/>
          </p:nvSpPr>
          <p:spPr>
            <a:xfrm>
              <a:off x="700646" y="2000452"/>
              <a:ext cx="8443353" cy="2477601"/>
            </a:xfrm>
            <a:prstGeom prst="rect">
              <a:avLst/>
            </a:prstGeom>
          </p:spPr>
          <p:txBody>
            <a:bodyPr wrap="square">
              <a:spAutoFit/>
            </a:bodyPr>
            <a:lstStyle/>
            <a:p>
              <a:pPr marL="342900" indent="-342900">
                <a:spcAft>
                  <a:spcPts val="600"/>
                </a:spcAft>
                <a:buFontTx/>
                <a:buChar char="-"/>
              </a:pPr>
              <a:r>
                <a:rPr lang="en-AU" sz="2000" dirty="0" smtClean="0">
                  <a:solidFill>
                    <a:schemeClr val="tx1">
                      <a:lumMod val="65000"/>
                      <a:lumOff val="35000"/>
                    </a:schemeClr>
                  </a:solidFill>
                  <a:latin typeface="Arial" panose="020B0604020202020204" pitchFamily="34" charset="0"/>
                  <a:cs typeface="Arial" panose="020B0604020202020204" pitchFamily="34" charset="0"/>
                </a:rPr>
                <a:t>Improves </a:t>
              </a:r>
              <a:r>
                <a:rPr lang="en-AU" sz="2000" dirty="0">
                  <a:solidFill>
                    <a:schemeClr val="tx1">
                      <a:lumMod val="65000"/>
                      <a:lumOff val="35000"/>
                    </a:schemeClr>
                  </a:solidFill>
                  <a:latin typeface="Arial" panose="020B0604020202020204" pitchFamily="34" charset="0"/>
                  <a:cs typeface="Arial" panose="020B0604020202020204" pitchFamily="34" charset="0"/>
                </a:rPr>
                <a:t>quality of care </a:t>
              </a:r>
              <a:r>
                <a:rPr lang="en-AU" sz="2000" dirty="0" smtClean="0">
                  <a:solidFill>
                    <a:schemeClr val="tx1">
                      <a:lumMod val="65000"/>
                      <a:lumOff val="35000"/>
                    </a:schemeClr>
                  </a:solidFill>
                  <a:latin typeface="Arial" panose="020B0604020202020204" pitchFamily="34" charset="0"/>
                  <a:cs typeface="Arial" panose="020B0604020202020204" pitchFamily="34" charset="0"/>
                </a:rPr>
                <a:t>planning </a:t>
              </a:r>
              <a:r>
                <a:rPr lang="en-AU" sz="2000" dirty="0" smtClean="0">
                  <a:solidFill>
                    <a:srgbClr val="C00000"/>
                  </a:solidFill>
                  <a:latin typeface="Arial" panose="020B0604020202020204" pitchFamily="34" charset="0"/>
                  <a:cs typeface="Arial" panose="020B0604020202020204" pitchFamily="34" charset="0"/>
                </a:rPr>
                <a:t>for everyone</a:t>
              </a:r>
              <a:endParaRPr lang="en-AU" sz="2000" dirty="0">
                <a:solidFill>
                  <a:srgbClr val="C00000"/>
                </a:solidFill>
                <a:latin typeface="Arial" panose="020B0604020202020204" pitchFamily="34" charset="0"/>
                <a:cs typeface="Arial" panose="020B0604020202020204" pitchFamily="34" charset="0"/>
              </a:endParaRPr>
            </a:p>
            <a:p>
              <a:pPr marL="342900" indent="-342900">
                <a:spcAft>
                  <a:spcPts val="600"/>
                </a:spcAft>
                <a:buFontTx/>
                <a:buChar char="-"/>
              </a:pPr>
              <a:r>
                <a:rPr lang="en-AU" sz="2000" dirty="0" smtClean="0">
                  <a:solidFill>
                    <a:schemeClr val="tx1">
                      <a:lumMod val="65000"/>
                      <a:lumOff val="35000"/>
                    </a:schemeClr>
                  </a:solidFill>
                  <a:latin typeface="Arial" panose="020B0604020202020204" pitchFamily="34" charset="0"/>
                  <a:cs typeface="Arial" panose="020B0604020202020204" pitchFamily="34" charset="0"/>
                </a:rPr>
                <a:t>A user </a:t>
              </a:r>
              <a:r>
                <a:rPr lang="en-AU" sz="2000" dirty="0">
                  <a:solidFill>
                    <a:schemeClr val="tx1">
                      <a:lumMod val="65000"/>
                      <a:lumOff val="35000"/>
                    </a:schemeClr>
                  </a:solidFill>
                  <a:latin typeface="Arial" panose="020B0604020202020204" pitchFamily="34" charset="0"/>
                  <a:cs typeface="Arial" panose="020B0604020202020204" pitchFamily="34" charset="0"/>
                </a:rPr>
                <a:t>friendly tool – Ease of use for RNs, good structure for evaluating client wellbeing and conversations with client and </a:t>
              </a:r>
              <a:r>
                <a:rPr lang="en-AU" sz="2000" dirty="0" smtClean="0">
                  <a:solidFill>
                    <a:schemeClr val="tx1">
                      <a:lumMod val="65000"/>
                      <a:lumOff val="35000"/>
                    </a:schemeClr>
                  </a:solidFill>
                  <a:latin typeface="Arial" panose="020B0604020202020204" pitchFamily="34" charset="0"/>
                  <a:cs typeface="Arial" panose="020B0604020202020204" pitchFamily="34" charset="0"/>
                </a:rPr>
                <a:t>families/reps.</a:t>
              </a:r>
            </a:p>
            <a:p>
              <a:pPr marL="342900" indent="-342900">
                <a:spcAft>
                  <a:spcPts val="600"/>
                </a:spcAft>
                <a:buFontTx/>
                <a:buChar char="-"/>
              </a:pPr>
              <a:r>
                <a:rPr lang="en-AU" sz="2000" dirty="0" smtClean="0">
                  <a:solidFill>
                    <a:schemeClr val="tx1">
                      <a:lumMod val="65000"/>
                      <a:lumOff val="35000"/>
                    </a:schemeClr>
                  </a:solidFill>
                  <a:latin typeface="Arial" panose="020B0604020202020204" pitchFamily="34" charset="0"/>
                  <a:cs typeface="Arial" panose="020B0604020202020204" pitchFamily="34" charset="0"/>
                </a:rPr>
                <a:t>Enables continuous improvement at service and system level</a:t>
              </a:r>
              <a:endParaRPr lang="en-AU" sz="2000" dirty="0">
                <a:solidFill>
                  <a:schemeClr val="tx1">
                    <a:lumMod val="65000"/>
                    <a:lumOff val="35000"/>
                  </a:schemeClr>
                </a:solidFill>
                <a:latin typeface="Arial" panose="020B0604020202020204" pitchFamily="34" charset="0"/>
                <a:cs typeface="Arial" panose="020B0604020202020204" pitchFamily="34" charset="0"/>
              </a:endParaRPr>
            </a:p>
            <a:p>
              <a:pPr marL="342900" indent="-342900">
                <a:buFontTx/>
                <a:buChar char="-"/>
              </a:pPr>
              <a:r>
                <a:rPr lang="en-AU" sz="2000" dirty="0" smtClean="0">
                  <a:solidFill>
                    <a:schemeClr val="tx1">
                      <a:lumMod val="65000"/>
                      <a:lumOff val="35000"/>
                    </a:schemeClr>
                  </a:solidFill>
                  <a:latin typeface="Arial" panose="020B0604020202020204" pitchFamily="34" charset="0"/>
                  <a:cs typeface="Arial" panose="020B0604020202020204" pitchFamily="34" charset="0"/>
                </a:rPr>
                <a:t>Integration in current care planning and Time </a:t>
              </a:r>
              <a:r>
                <a:rPr lang="en-AU" sz="2000" dirty="0">
                  <a:solidFill>
                    <a:schemeClr val="tx1">
                      <a:lumMod val="65000"/>
                      <a:lumOff val="35000"/>
                    </a:schemeClr>
                  </a:solidFill>
                  <a:latin typeface="Arial" panose="020B0604020202020204" pitchFamily="34" charset="0"/>
                  <a:cs typeface="Arial" panose="020B0604020202020204" pitchFamily="34" charset="0"/>
                </a:rPr>
                <a:t>costs – Realistic view of likely additional RN time costs</a:t>
              </a:r>
            </a:p>
          </p:txBody>
        </p:sp>
      </p:grpSp>
      <p:sp>
        <p:nvSpPr>
          <p:cNvPr id="10" name="TextBox 9"/>
          <p:cNvSpPr txBox="1"/>
          <p:nvPr/>
        </p:nvSpPr>
        <p:spPr>
          <a:xfrm>
            <a:off x="3313215" y="5589164"/>
            <a:ext cx="3182587" cy="646331"/>
          </a:xfrm>
          <a:prstGeom prst="rect">
            <a:avLst/>
          </a:prstGeom>
          <a:noFill/>
        </p:spPr>
        <p:txBody>
          <a:bodyPr wrap="square" rtlCol="0">
            <a:spAutoFit/>
          </a:bodyPr>
          <a:lstStyle/>
          <a:p>
            <a:pPr algn="ctr"/>
            <a:r>
              <a:rPr lang="en-AU" sz="3600" dirty="0" smtClean="0">
                <a:solidFill>
                  <a:srgbClr val="C00000"/>
                </a:solidFill>
                <a:latin typeface="Arial" panose="020B0604020202020204" pitchFamily="34" charset="0"/>
                <a:cs typeface="Arial" panose="020B0604020202020204" pitchFamily="34" charset="0"/>
              </a:rPr>
              <a:t>Sustainability</a:t>
            </a:r>
            <a:endParaRPr lang="en-AU" sz="3600"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77374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solidFill>
                  <a:srgbClr val="003DA6"/>
                </a:solidFill>
              </a:rPr>
              <a:t/>
            </a:r>
            <a:br>
              <a:rPr lang="en-AU" dirty="0" smtClean="0">
                <a:solidFill>
                  <a:srgbClr val="003DA6"/>
                </a:solidFill>
              </a:rPr>
            </a:br>
            <a:r>
              <a:rPr lang="en-AU" sz="4000" dirty="0" smtClean="0">
                <a:solidFill>
                  <a:srgbClr val="003DA6"/>
                </a:solidFill>
              </a:rPr>
              <a:t>Early findings</a:t>
            </a:r>
            <a:br>
              <a:rPr lang="en-AU" sz="4000" dirty="0" smtClean="0">
                <a:solidFill>
                  <a:srgbClr val="003DA6"/>
                </a:solidFill>
              </a:rPr>
            </a:br>
            <a:r>
              <a:rPr lang="en-AU" sz="4000" dirty="0" smtClean="0">
                <a:solidFill>
                  <a:srgbClr val="003DA6"/>
                </a:solidFill>
              </a:rPr>
              <a:t>Potential benefits to care planning</a:t>
            </a:r>
            <a:r>
              <a:rPr lang="en-AU" sz="4400" dirty="0" smtClean="0">
                <a:solidFill>
                  <a:srgbClr val="003DA6"/>
                </a:solidFill>
              </a:rPr>
              <a:t/>
            </a:r>
            <a:br>
              <a:rPr lang="en-AU" sz="4400" dirty="0" smtClean="0">
                <a:solidFill>
                  <a:srgbClr val="003DA6"/>
                </a:solidFill>
              </a:rPr>
            </a:br>
            <a:endParaRPr lang="en-AU" sz="4400" dirty="0">
              <a:solidFill>
                <a:srgbClr val="003DA6"/>
              </a:solidFill>
            </a:endParaRPr>
          </a:p>
        </p:txBody>
      </p:sp>
      <p:sp>
        <p:nvSpPr>
          <p:cNvPr id="6" name="TextBox 5"/>
          <p:cNvSpPr txBox="1"/>
          <p:nvPr/>
        </p:nvSpPr>
        <p:spPr>
          <a:xfrm>
            <a:off x="1398059" y="1736113"/>
            <a:ext cx="3399572" cy="784830"/>
          </a:xfrm>
          <a:prstGeom prst="rect">
            <a:avLst/>
          </a:prstGeom>
          <a:noFill/>
          <a:ln>
            <a:noFill/>
            <a:prstDash val="dash"/>
          </a:ln>
        </p:spPr>
        <p:txBody>
          <a:bodyPr wrap="square" rtlCol="0">
            <a:spAutoFit/>
          </a:bodyPr>
          <a:lstStyle/>
          <a:p>
            <a:r>
              <a:rPr lang="en-AU" sz="1500" b="1" dirty="0" smtClean="0">
                <a:solidFill>
                  <a:schemeClr val="tx1">
                    <a:lumMod val="65000"/>
                    <a:lumOff val="35000"/>
                  </a:schemeClr>
                </a:solidFill>
                <a:latin typeface="Arial" panose="020B0604020202020204" pitchFamily="34" charset="0"/>
                <a:cs typeface="Arial" panose="020B0604020202020204" pitchFamily="34" charset="0"/>
              </a:rPr>
              <a:t>Identity:  </a:t>
            </a:r>
            <a:r>
              <a:rPr lang="en-AU" sz="1500" dirty="0" smtClean="0">
                <a:solidFill>
                  <a:schemeClr val="tx1">
                    <a:lumMod val="65000"/>
                    <a:lumOff val="35000"/>
                  </a:schemeClr>
                </a:solidFill>
                <a:latin typeface="Arial" panose="020B0604020202020204" pitchFamily="34" charset="0"/>
                <a:cs typeface="Arial" panose="020B0604020202020204" pitchFamily="34" charset="0"/>
              </a:rPr>
              <a:t>RNs </a:t>
            </a:r>
            <a:r>
              <a:rPr lang="en-AU" sz="1500" dirty="0">
                <a:solidFill>
                  <a:schemeClr val="tx1">
                    <a:lumMod val="65000"/>
                    <a:lumOff val="35000"/>
                  </a:schemeClr>
                </a:solidFill>
                <a:latin typeface="Arial" panose="020B0604020202020204" pitchFamily="34" charset="0"/>
                <a:cs typeface="Arial" panose="020B0604020202020204" pitchFamily="34" charset="0"/>
              </a:rPr>
              <a:t>and </a:t>
            </a:r>
            <a:r>
              <a:rPr lang="en-AU" sz="1500" dirty="0" smtClean="0">
                <a:solidFill>
                  <a:schemeClr val="tx1">
                    <a:lumMod val="65000"/>
                    <a:lumOff val="35000"/>
                  </a:schemeClr>
                </a:solidFill>
                <a:latin typeface="Arial" panose="020B0604020202020204" pitchFamily="34" charset="0"/>
                <a:cs typeface="Arial" panose="020B0604020202020204" pitchFamily="34" charset="0"/>
              </a:rPr>
              <a:t>care/leisure </a:t>
            </a:r>
            <a:r>
              <a:rPr lang="en-AU" sz="1500" dirty="0">
                <a:solidFill>
                  <a:schemeClr val="tx1">
                    <a:lumMod val="65000"/>
                    <a:lumOff val="35000"/>
                  </a:schemeClr>
                </a:solidFill>
                <a:latin typeface="Arial" panose="020B0604020202020204" pitchFamily="34" charset="0"/>
                <a:cs typeface="Arial" panose="020B0604020202020204" pitchFamily="34" charset="0"/>
              </a:rPr>
              <a:t>staff understanding residents at a deeper </a:t>
            </a:r>
            <a:r>
              <a:rPr lang="en-AU" sz="1500" dirty="0" smtClean="0">
                <a:solidFill>
                  <a:schemeClr val="tx1">
                    <a:lumMod val="65000"/>
                    <a:lumOff val="35000"/>
                  </a:schemeClr>
                </a:solidFill>
                <a:latin typeface="Arial" panose="020B0604020202020204" pitchFamily="34" charset="0"/>
                <a:cs typeface="Arial" panose="020B0604020202020204" pitchFamily="34" charset="0"/>
              </a:rPr>
              <a:t>level </a:t>
            </a:r>
            <a:endParaRPr lang="en-AU" sz="1500" dirty="0"/>
          </a:p>
        </p:txBody>
      </p:sp>
      <p:pic>
        <p:nvPicPr>
          <p:cNvPr id="7" name="Picture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69684" y="2906151"/>
            <a:ext cx="576000" cy="576000"/>
          </a:xfrm>
          <a:prstGeom prst="rect">
            <a:avLst/>
          </a:prstGeom>
        </p:spPr>
      </p:pic>
      <p:sp>
        <p:nvSpPr>
          <p:cNvPr id="8" name="TextBox 7"/>
          <p:cNvSpPr txBox="1"/>
          <p:nvPr/>
        </p:nvSpPr>
        <p:spPr>
          <a:xfrm>
            <a:off x="1386185" y="2900928"/>
            <a:ext cx="3411447" cy="1246495"/>
          </a:xfrm>
          <a:prstGeom prst="rect">
            <a:avLst/>
          </a:prstGeom>
          <a:noFill/>
          <a:ln>
            <a:noFill/>
            <a:prstDash val="dash"/>
          </a:ln>
        </p:spPr>
        <p:txBody>
          <a:bodyPr wrap="square" rtlCol="0">
            <a:spAutoFit/>
          </a:bodyPr>
          <a:lstStyle/>
          <a:p>
            <a:r>
              <a:rPr lang="en-AU" sz="1500" b="1" dirty="0" smtClean="0">
                <a:solidFill>
                  <a:srgbClr val="8A6BAE"/>
                </a:solidFill>
                <a:latin typeface="Arial" panose="020B0604020202020204" pitchFamily="34" charset="0"/>
                <a:cs typeface="Arial" panose="020B0604020202020204" pitchFamily="34" charset="0"/>
              </a:rPr>
              <a:t>Dignity:  </a:t>
            </a:r>
            <a:r>
              <a:rPr lang="en-AU" sz="1500" dirty="0" smtClean="0">
                <a:solidFill>
                  <a:schemeClr val="tx1">
                    <a:lumMod val="65000"/>
                    <a:lumOff val="35000"/>
                  </a:schemeClr>
                </a:solidFill>
                <a:latin typeface="Arial" panose="020B0604020202020204" pitchFamily="34" charset="0"/>
                <a:cs typeface="Arial" panose="020B0604020202020204" pitchFamily="34" charset="0"/>
              </a:rPr>
              <a:t>Picking </a:t>
            </a:r>
            <a:r>
              <a:rPr lang="en-AU" sz="1500" dirty="0">
                <a:solidFill>
                  <a:schemeClr val="tx1">
                    <a:lumMod val="65000"/>
                    <a:lumOff val="35000"/>
                  </a:schemeClr>
                </a:solidFill>
                <a:latin typeface="Arial" panose="020B0604020202020204" pitchFamily="34" charset="0"/>
                <a:cs typeface="Arial" panose="020B0604020202020204" pitchFamily="34" charset="0"/>
              </a:rPr>
              <a:t>up on little things that mean a lot. Residents feeling more empowered and cared for – a structure for a discussion, not a ‘whinge’</a:t>
            </a:r>
          </a:p>
        </p:txBody>
      </p:sp>
      <p:pic>
        <p:nvPicPr>
          <p:cNvPr id="9" name="Picture 8"/>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69684" y="1735803"/>
            <a:ext cx="576000" cy="576000"/>
          </a:xfrm>
          <a:prstGeom prst="rect">
            <a:avLst/>
          </a:prstGeom>
        </p:spPr>
      </p:pic>
      <p:pic>
        <p:nvPicPr>
          <p:cNvPr id="10" name="Picture 9"/>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81559" y="4256423"/>
            <a:ext cx="576000" cy="576000"/>
          </a:xfrm>
          <a:prstGeom prst="rect">
            <a:avLst/>
          </a:prstGeom>
        </p:spPr>
      </p:pic>
      <p:pic>
        <p:nvPicPr>
          <p:cNvPr id="14" name="Picture 13"/>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002153" y="1749471"/>
            <a:ext cx="576000" cy="576000"/>
          </a:xfrm>
          <a:prstGeom prst="rect">
            <a:avLst/>
          </a:prstGeom>
        </p:spPr>
      </p:pic>
      <p:pic>
        <p:nvPicPr>
          <p:cNvPr id="15" name="Picture 14"/>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5010934" y="2904595"/>
            <a:ext cx="576000" cy="576000"/>
          </a:xfrm>
          <a:prstGeom prst="rect">
            <a:avLst/>
          </a:prstGeom>
        </p:spPr>
      </p:pic>
      <p:pic>
        <p:nvPicPr>
          <p:cNvPr id="16" name="Picture 15"/>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5010934" y="4232673"/>
            <a:ext cx="576000" cy="576000"/>
          </a:xfrm>
          <a:prstGeom prst="rect">
            <a:avLst/>
          </a:prstGeom>
        </p:spPr>
      </p:pic>
      <p:sp>
        <p:nvSpPr>
          <p:cNvPr id="17" name="TextBox 16"/>
          <p:cNvSpPr txBox="1"/>
          <p:nvPr/>
        </p:nvSpPr>
        <p:spPr>
          <a:xfrm>
            <a:off x="1374308" y="4250768"/>
            <a:ext cx="3589200" cy="1477328"/>
          </a:xfrm>
          <a:prstGeom prst="rect">
            <a:avLst/>
          </a:prstGeom>
          <a:noFill/>
        </p:spPr>
        <p:txBody>
          <a:bodyPr wrap="square" rtlCol="0">
            <a:spAutoFit/>
          </a:bodyPr>
          <a:lstStyle/>
          <a:p>
            <a:pPr>
              <a:tabLst>
                <a:tab pos="2149475" algn="l"/>
              </a:tabLst>
            </a:pPr>
            <a:r>
              <a:rPr lang="en-AU" sz="1500" b="1" dirty="0" smtClean="0">
                <a:solidFill>
                  <a:srgbClr val="4398CA"/>
                </a:solidFill>
                <a:latin typeface="Arial" panose="020B0604020202020204" pitchFamily="34" charset="0"/>
                <a:cs typeface="Arial" panose="020B0604020202020204" pitchFamily="34" charset="0"/>
              </a:rPr>
              <a:t>Health &amp; wellness:   </a:t>
            </a:r>
            <a:r>
              <a:rPr lang="en-AU" sz="1500" dirty="0" smtClean="0">
                <a:solidFill>
                  <a:schemeClr val="tx1">
                    <a:lumMod val="65000"/>
                    <a:lumOff val="35000"/>
                  </a:schemeClr>
                </a:solidFill>
                <a:latin typeface="Arial" panose="020B0604020202020204" pitchFamily="34" charset="0"/>
                <a:cs typeface="Arial" panose="020B0604020202020204" pitchFamily="34" charset="0"/>
              </a:rPr>
              <a:t>Picking up on clinical details that were missed at admissions stage. Providing residents with an opportunity to discuss emotional and social needs – eg psychological issues, pearls, fear of storms </a:t>
            </a:r>
            <a:endParaRPr lang="en-AU" sz="1500"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18" name="TextBox 17"/>
          <p:cNvSpPr txBox="1"/>
          <p:nvPr/>
        </p:nvSpPr>
        <p:spPr>
          <a:xfrm>
            <a:off x="5685317" y="1736115"/>
            <a:ext cx="3589314" cy="1015663"/>
          </a:xfrm>
          <a:prstGeom prst="rect">
            <a:avLst/>
          </a:prstGeom>
          <a:noFill/>
        </p:spPr>
        <p:txBody>
          <a:bodyPr wrap="square" rtlCol="0">
            <a:spAutoFit/>
          </a:bodyPr>
          <a:lstStyle/>
          <a:p>
            <a:r>
              <a:rPr lang="en-AU" sz="1500" b="1" dirty="0" smtClean="0">
                <a:solidFill>
                  <a:srgbClr val="E7721F"/>
                </a:solidFill>
                <a:latin typeface="Arial" panose="020B0604020202020204" pitchFamily="34" charset="0"/>
                <a:cs typeface="Arial" panose="020B0604020202020204" pitchFamily="34" charset="0"/>
              </a:rPr>
              <a:t>Independence:  </a:t>
            </a:r>
            <a:r>
              <a:rPr lang="en-AU" sz="1500" dirty="0" smtClean="0">
                <a:solidFill>
                  <a:schemeClr val="tx1">
                    <a:lumMod val="65000"/>
                    <a:lumOff val="35000"/>
                  </a:schemeClr>
                </a:solidFill>
                <a:latin typeface="Arial" panose="020B0604020202020204" pitchFamily="34" charset="0"/>
                <a:cs typeface="Arial" panose="020B0604020202020204" pitchFamily="34" charset="0"/>
              </a:rPr>
              <a:t>Providing </a:t>
            </a:r>
            <a:r>
              <a:rPr lang="en-AU" sz="1500" dirty="0">
                <a:solidFill>
                  <a:schemeClr val="tx1">
                    <a:lumMod val="65000"/>
                    <a:lumOff val="35000"/>
                  </a:schemeClr>
                </a:solidFill>
                <a:latin typeface="Arial" panose="020B0604020202020204" pitchFamily="34" charset="0"/>
                <a:cs typeface="Arial" panose="020B0604020202020204" pitchFamily="34" charset="0"/>
              </a:rPr>
              <a:t>opportunity to </a:t>
            </a:r>
            <a:r>
              <a:rPr lang="en-AU" sz="1500" dirty="0" smtClean="0">
                <a:solidFill>
                  <a:schemeClr val="tx1">
                    <a:lumMod val="65000"/>
                    <a:lumOff val="35000"/>
                  </a:schemeClr>
                </a:solidFill>
                <a:latin typeface="Arial" panose="020B0604020202020204" pitchFamily="34" charset="0"/>
                <a:cs typeface="Arial" panose="020B0604020202020204" pitchFamily="34" charset="0"/>
              </a:rPr>
              <a:t>raise concerns about choice and control eg don’t like my room, my husband is too controlling</a:t>
            </a:r>
            <a:endParaRPr lang="en-AU" sz="1500"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20" name="TextBox 19"/>
          <p:cNvSpPr txBox="1"/>
          <p:nvPr/>
        </p:nvSpPr>
        <p:spPr>
          <a:xfrm>
            <a:off x="5700656" y="2914210"/>
            <a:ext cx="3589200" cy="784830"/>
          </a:xfrm>
          <a:prstGeom prst="rect">
            <a:avLst/>
          </a:prstGeom>
          <a:noFill/>
        </p:spPr>
        <p:txBody>
          <a:bodyPr wrap="square" rtlCol="0">
            <a:spAutoFit/>
          </a:bodyPr>
          <a:lstStyle/>
          <a:p>
            <a:r>
              <a:rPr lang="en-AU" sz="1500" b="1" dirty="0" smtClean="0">
                <a:solidFill>
                  <a:srgbClr val="83C058"/>
                </a:solidFill>
                <a:latin typeface="Arial" panose="020B0604020202020204" pitchFamily="34" charset="0"/>
                <a:cs typeface="Arial" panose="020B0604020202020204" pitchFamily="34" charset="0"/>
              </a:rPr>
              <a:t>Positive and purposeful:   </a:t>
            </a:r>
            <a:r>
              <a:rPr lang="en-AU" sz="1500" dirty="0" smtClean="0">
                <a:solidFill>
                  <a:schemeClr val="tx1">
                    <a:lumMod val="65000"/>
                    <a:lumOff val="35000"/>
                  </a:schemeClr>
                </a:solidFill>
                <a:latin typeface="Arial" panose="020B0604020202020204" pitchFamily="34" charset="0"/>
                <a:cs typeface="Arial" panose="020B0604020202020204" pitchFamily="34" charset="0"/>
              </a:rPr>
              <a:t>Ongoing </a:t>
            </a:r>
            <a:r>
              <a:rPr lang="en-AU" sz="1500" dirty="0">
                <a:solidFill>
                  <a:schemeClr val="tx1">
                    <a:lumMod val="65000"/>
                    <a:lumOff val="35000"/>
                  </a:schemeClr>
                </a:solidFill>
                <a:latin typeface="Arial" panose="020B0604020202020204" pitchFamily="34" charset="0"/>
                <a:cs typeface="Arial" panose="020B0604020202020204" pitchFamily="34" charset="0"/>
              </a:rPr>
              <a:t>and better information about interests, meaningful events and celebrations </a:t>
            </a:r>
          </a:p>
        </p:txBody>
      </p:sp>
      <p:sp>
        <p:nvSpPr>
          <p:cNvPr id="21" name="TextBox 20"/>
          <p:cNvSpPr txBox="1"/>
          <p:nvPr/>
        </p:nvSpPr>
        <p:spPr>
          <a:xfrm>
            <a:off x="5719954" y="4137673"/>
            <a:ext cx="3589200" cy="784830"/>
          </a:xfrm>
          <a:prstGeom prst="rect">
            <a:avLst/>
          </a:prstGeom>
          <a:noFill/>
        </p:spPr>
        <p:txBody>
          <a:bodyPr wrap="square" rtlCol="0">
            <a:spAutoFit/>
          </a:bodyPr>
          <a:lstStyle/>
          <a:p>
            <a:r>
              <a:rPr lang="en-AU" sz="1500" b="1" dirty="0" smtClean="0">
                <a:solidFill>
                  <a:srgbClr val="E1AB25"/>
                </a:solidFill>
                <a:latin typeface="Arial" panose="020B0604020202020204" pitchFamily="34" charset="0"/>
                <a:cs typeface="Arial" panose="020B0604020202020204" pitchFamily="34" charset="0"/>
              </a:rPr>
              <a:t>Meaningful relationships</a:t>
            </a:r>
            <a:r>
              <a:rPr lang="en-AU" sz="1500" dirty="0" smtClean="0">
                <a:solidFill>
                  <a:schemeClr val="tx1">
                    <a:lumMod val="65000"/>
                    <a:lumOff val="35000"/>
                  </a:schemeClr>
                </a:solidFill>
                <a:latin typeface="Arial" panose="020B0604020202020204" pitchFamily="34" charset="0"/>
                <a:cs typeface="Arial" panose="020B0604020202020204" pitchFamily="34" charset="0"/>
              </a:rPr>
              <a:t>:    More </a:t>
            </a:r>
            <a:r>
              <a:rPr lang="en-AU" sz="1500" dirty="0">
                <a:solidFill>
                  <a:schemeClr val="tx1">
                    <a:lumMod val="65000"/>
                    <a:lumOff val="35000"/>
                  </a:schemeClr>
                </a:solidFill>
                <a:latin typeface="Arial" panose="020B0604020202020204" pitchFamily="34" charset="0"/>
                <a:cs typeface="Arial" panose="020B0604020202020204" pitchFamily="34" charset="0"/>
              </a:rPr>
              <a:t>opportunity to discuss relationship dynamics and </a:t>
            </a:r>
            <a:r>
              <a:rPr lang="en-AU" sz="1500" dirty="0" smtClean="0">
                <a:solidFill>
                  <a:schemeClr val="tx1">
                    <a:lumMod val="65000"/>
                    <a:lumOff val="35000"/>
                  </a:schemeClr>
                </a:solidFill>
                <a:latin typeface="Arial" panose="020B0604020202020204" pitchFamily="34" charset="0"/>
                <a:cs typeface="Arial" panose="020B0604020202020204" pitchFamily="34" charset="0"/>
              </a:rPr>
              <a:t>needs – couples</a:t>
            </a:r>
            <a:endParaRPr lang="en-AU" sz="1500"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23" name="TextBox 22"/>
          <p:cNvSpPr txBox="1"/>
          <p:nvPr/>
        </p:nvSpPr>
        <p:spPr>
          <a:xfrm>
            <a:off x="675902" y="5718459"/>
            <a:ext cx="8633251" cy="338554"/>
          </a:xfrm>
          <a:prstGeom prst="rect">
            <a:avLst/>
          </a:prstGeom>
          <a:noFill/>
        </p:spPr>
        <p:txBody>
          <a:bodyPr wrap="square" rtlCol="0">
            <a:spAutoFit/>
          </a:bodyPr>
          <a:lstStyle/>
          <a:p>
            <a:r>
              <a:rPr lang="en-AU" sz="1600" b="1" dirty="0" smtClean="0">
                <a:solidFill>
                  <a:srgbClr val="003DA6"/>
                </a:solidFill>
                <a:latin typeface="Arial" panose="020B0604020202020204" pitchFamily="34" charset="0"/>
                <a:cs typeface="Arial" panose="020B0604020202020204" pitchFamily="34" charset="0"/>
              </a:rPr>
              <a:t>Service Issue:  Has already picked up on a service issue around food in Site 3 </a:t>
            </a:r>
            <a:endParaRPr lang="en-AU" b="1" dirty="0">
              <a:solidFill>
                <a:srgbClr val="003DA6"/>
              </a:solidFill>
            </a:endParaRPr>
          </a:p>
        </p:txBody>
      </p:sp>
    </p:spTree>
    <p:extLst>
      <p:ext uri="{BB962C8B-B14F-4D97-AF65-F5344CB8AC3E}">
        <p14:creationId xmlns:p14="http://schemas.microsoft.com/office/powerpoint/2010/main" val="27821857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95300" y="274638"/>
            <a:ext cx="8915400" cy="1143000"/>
          </a:xfrm>
        </p:spPr>
        <p:txBody>
          <a:bodyPr>
            <a:noAutofit/>
          </a:bodyPr>
          <a:lstStyle/>
          <a:p>
            <a:r>
              <a:rPr lang="en-AU" dirty="0" smtClean="0">
                <a:solidFill>
                  <a:srgbClr val="003DA6"/>
                </a:solidFill>
              </a:rPr>
              <a:t/>
            </a:r>
            <a:br>
              <a:rPr lang="en-AU" dirty="0" smtClean="0">
                <a:solidFill>
                  <a:srgbClr val="003DA6"/>
                </a:solidFill>
              </a:rPr>
            </a:br>
            <a:r>
              <a:rPr lang="en-AU" sz="3600" dirty="0" smtClean="0">
                <a:solidFill>
                  <a:srgbClr val="003DA6"/>
                </a:solidFill>
              </a:rPr>
              <a:t>ASCOT Sustainability in care planning?</a:t>
            </a:r>
            <a:br>
              <a:rPr lang="en-AU" sz="3600" dirty="0" smtClean="0">
                <a:solidFill>
                  <a:srgbClr val="003DA6"/>
                </a:solidFill>
              </a:rPr>
            </a:br>
            <a:endParaRPr lang="en-AU" dirty="0">
              <a:solidFill>
                <a:srgbClr val="003DA6"/>
              </a:solidFill>
            </a:endParaRPr>
          </a:p>
        </p:txBody>
      </p:sp>
      <p:sp>
        <p:nvSpPr>
          <p:cNvPr id="8" name="Content Placeholder 2"/>
          <p:cNvSpPr>
            <a:spLocks noGrp="1"/>
          </p:cNvSpPr>
          <p:nvPr>
            <p:ph idx="1"/>
          </p:nvPr>
        </p:nvSpPr>
        <p:spPr>
          <a:xfrm>
            <a:off x="506506" y="1484784"/>
            <a:ext cx="8915400" cy="5040560"/>
          </a:xfrm>
        </p:spPr>
        <p:txBody>
          <a:bodyPr>
            <a:noAutofit/>
          </a:bodyPr>
          <a:lstStyle/>
          <a:p>
            <a:pPr marL="0" indent="0">
              <a:buNone/>
            </a:pPr>
            <a:r>
              <a:rPr lang="en-AU" sz="2400" dirty="0" smtClean="0">
                <a:solidFill>
                  <a:srgbClr val="003DA6"/>
                </a:solidFill>
              </a:rPr>
              <a:t>Feedback from semi-structured interviews at T1 and 2</a:t>
            </a:r>
          </a:p>
          <a:p>
            <a:pPr marL="342900" indent="-342900">
              <a:spcAft>
                <a:spcPts val="600"/>
              </a:spcAft>
              <a:buFont typeface="Arial" panose="020B0604020202020204" pitchFamily="34" charset="0"/>
              <a:buChar char="•"/>
            </a:pPr>
            <a:r>
              <a:rPr lang="en-AU" sz="2000" dirty="0" smtClean="0"/>
              <a:t>Extra RN time – 20/30 minute interviews. 15 minutes data entry. Plus time to organise Circle of Care interviews.</a:t>
            </a:r>
          </a:p>
          <a:p>
            <a:pPr marL="342900" indent="-342900">
              <a:spcAft>
                <a:spcPts val="600"/>
              </a:spcAft>
              <a:buFont typeface="Arial" panose="020B0604020202020204" pitchFamily="34" charset="0"/>
              <a:buChar char="•"/>
            </a:pPr>
            <a:r>
              <a:rPr lang="en-AU" sz="2000" dirty="0" smtClean="0"/>
              <a:t>A deceptively simple and easy tool to use – a good structure for care planning conversations.</a:t>
            </a:r>
          </a:p>
          <a:p>
            <a:pPr marL="342900" indent="-342900">
              <a:spcAft>
                <a:spcPts val="600"/>
              </a:spcAft>
              <a:buFont typeface="Arial" panose="020B0604020202020204" pitchFamily="34" charset="0"/>
              <a:buChar char="•"/>
            </a:pPr>
            <a:r>
              <a:rPr lang="en-AU" sz="2000" dirty="0" smtClean="0"/>
              <a:t>Circle of Care interviews add value, but hard to set up. Where possible. Of particular value when resident has dementia.</a:t>
            </a:r>
          </a:p>
          <a:p>
            <a:pPr marL="342900" indent="-342900">
              <a:spcAft>
                <a:spcPts val="600"/>
              </a:spcAft>
              <a:buFont typeface="Arial" panose="020B0604020202020204" pitchFamily="34" charset="0"/>
              <a:buChar char="•"/>
            </a:pPr>
            <a:r>
              <a:rPr lang="en-AU" sz="2000" dirty="0" smtClean="0"/>
              <a:t>Easily integrates in normal care planning. But would suggest 6 monthly follow ups and 12 monthly formal Annual Care Planning.</a:t>
            </a:r>
          </a:p>
        </p:txBody>
      </p:sp>
    </p:spTree>
    <p:extLst>
      <p:ext uri="{BB962C8B-B14F-4D97-AF65-F5344CB8AC3E}">
        <p14:creationId xmlns:p14="http://schemas.microsoft.com/office/powerpoint/2010/main" val="39472070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solidFill>
                  <a:srgbClr val="003DA6"/>
                </a:solidFill>
              </a:rPr>
              <a:t>Implications for use by providers</a:t>
            </a:r>
            <a:endParaRPr lang="en-GB" sz="3600" dirty="0">
              <a:solidFill>
                <a:srgbClr val="003DA6"/>
              </a:solidFill>
            </a:endParaRPr>
          </a:p>
        </p:txBody>
      </p:sp>
      <p:sp>
        <p:nvSpPr>
          <p:cNvPr id="3" name="Content Placeholder 2"/>
          <p:cNvSpPr>
            <a:spLocks noGrp="1"/>
          </p:cNvSpPr>
          <p:nvPr>
            <p:ph idx="1"/>
          </p:nvPr>
        </p:nvSpPr>
        <p:spPr/>
        <p:txBody>
          <a:bodyPr>
            <a:noAutofit/>
          </a:bodyPr>
          <a:lstStyle/>
          <a:p>
            <a:pPr marL="342900" indent="-342900">
              <a:spcAft>
                <a:spcPts val="600"/>
              </a:spcAft>
              <a:buFont typeface="Arial" panose="020B0604020202020204" pitchFamily="34" charset="0"/>
              <a:buChar char="•"/>
            </a:pPr>
            <a:r>
              <a:rPr lang="en-GB" sz="2000" dirty="0" smtClean="0"/>
              <a:t>Adds value to care planning as a consistent structure for a wellbeing conversation. Residents and families in particular have appreciated this.</a:t>
            </a:r>
          </a:p>
          <a:p>
            <a:pPr marL="342900" indent="-342900">
              <a:spcAft>
                <a:spcPts val="600"/>
              </a:spcAft>
              <a:buFont typeface="Arial" panose="020B0604020202020204" pitchFamily="34" charset="0"/>
              <a:buChar char="•"/>
            </a:pPr>
            <a:r>
              <a:rPr lang="en-GB" sz="2000" dirty="0" smtClean="0"/>
              <a:t>Potentially adds value to more holistic view of quality – at service and system level. </a:t>
            </a:r>
          </a:p>
          <a:p>
            <a:pPr marL="342900" indent="-342900">
              <a:spcAft>
                <a:spcPts val="600"/>
              </a:spcAft>
              <a:buFont typeface="Arial" panose="020B0604020202020204" pitchFamily="34" charset="0"/>
              <a:buChar char="•"/>
            </a:pPr>
            <a:r>
              <a:rPr lang="en-GB" sz="2000" dirty="0" smtClean="0"/>
              <a:t>For care planning, it needs to be integrated in our systems. </a:t>
            </a:r>
          </a:p>
          <a:p>
            <a:pPr marL="342900" indent="-342900">
              <a:spcAft>
                <a:spcPts val="600"/>
              </a:spcAft>
              <a:buFont typeface="Arial" panose="020B0604020202020204" pitchFamily="34" charset="0"/>
              <a:buChar char="•"/>
            </a:pPr>
            <a:r>
              <a:rPr lang="en-GB" sz="2000" dirty="0" smtClean="0"/>
              <a:t>In residential care, does the expected question need to be asked more than once? Could you measure social gain against one expected benchmark for each resident?</a:t>
            </a:r>
          </a:p>
          <a:p>
            <a:pPr marL="342900" indent="-342900">
              <a:spcAft>
                <a:spcPts val="600"/>
              </a:spcAft>
              <a:buFont typeface="Arial" panose="020B0604020202020204" pitchFamily="34" charset="0"/>
              <a:buChar char="•"/>
            </a:pPr>
            <a:r>
              <a:rPr lang="en-GB" sz="2000" dirty="0" smtClean="0"/>
              <a:t>Methodology – may need to review Circle of Care</a:t>
            </a:r>
          </a:p>
          <a:p>
            <a:pPr marL="342900" indent="-342900">
              <a:spcAft>
                <a:spcPts val="600"/>
              </a:spcAft>
              <a:buFont typeface="Arial" panose="020B0604020202020204" pitchFamily="34" charset="0"/>
              <a:buChar char="•"/>
            </a:pPr>
            <a:r>
              <a:rPr lang="en-GB" sz="2000" dirty="0" smtClean="0"/>
              <a:t>Who conducts – need for distance?</a:t>
            </a:r>
          </a:p>
          <a:p>
            <a:pPr marL="342900" indent="-342900">
              <a:buFont typeface="Arial" panose="020B0604020202020204" pitchFamily="34" charset="0"/>
              <a:buChar char="•"/>
            </a:pPr>
            <a:r>
              <a:rPr lang="en-GB" sz="2000" dirty="0" smtClean="0"/>
              <a:t>Accuracy/reliability of ratings when reconciling different perspectives – review training?</a:t>
            </a:r>
            <a:endParaRPr lang="en-GB" sz="2000" dirty="0"/>
          </a:p>
        </p:txBody>
      </p:sp>
    </p:spTree>
    <p:extLst>
      <p:ext uri="{BB962C8B-B14F-4D97-AF65-F5344CB8AC3E}">
        <p14:creationId xmlns:p14="http://schemas.microsoft.com/office/powerpoint/2010/main" val="8170971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3800" kern="1200">
                <a:solidFill>
                  <a:srgbClr val="004B8D"/>
                </a:solidFill>
                <a:latin typeface="Arial"/>
                <a:ea typeface="+mj-ea"/>
                <a:cs typeface="Arial"/>
              </a:defRPr>
            </a:lvl1pPr>
          </a:lstStyle>
          <a:p>
            <a:r>
              <a:rPr lang="en-GB" dirty="0" smtClean="0">
                <a:solidFill>
                  <a:srgbClr val="003DA6"/>
                </a:solidFill>
              </a:rPr>
              <a:t>Disclaimer</a:t>
            </a:r>
            <a:endParaRPr lang="en-GB" dirty="0">
              <a:solidFill>
                <a:srgbClr val="003DA6"/>
              </a:solidFill>
            </a:endParaRPr>
          </a:p>
        </p:txBody>
      </p:sp>
      <p:sp>
        <p:nvSpPr>
          <p:cNvPr id="5" name="Content Placeholder 2"/>
          <p:cNvSpPr txBox="1">
            <a:spLocks/>
          </p:cNvSpPr>
          <p:nvPr/>
        </p:nvSpPr>
        <p:spPr>
          <a:xfrm>
            <a:off x="457200" y="1600200"/>
            <a:ext cx="8686800" cy="4525963"/>
          </a:xfrm>
          <a:prstGeom prst="rect">
            <a:avLst/>
          </a:prstGeom>
        </p:spPr>
        <p:txBody>
          <a:bodyPr vert="horz" lIns="91440" tIns="45720" rIns="91440" bIns="45720" rtlCol="0">
            <a:normAutofit/>
          </a:bodyPr>
          <a:lstStyle>
            <a:lvl1pPr marL="0" indent="0" algn="l" defTabSz="457200" rtl="0" eaLnBrk="1" latinLnBrk="0" hangingPunct="1">
              <a:spcBef>
                <a:spcPct val="20000"/>
              </a:spcBef>
              <a:buFontTx/>
              <a:buNone/>
              <a:defRPr sz="2200" kern="1200">
                <a:solidFill>
                  <a:schemeClr val="tx1"/>
                </a:solidFill>
                <a:latin typeface="Arial"/>
                <a:ea typeface="+mn-ea"/>
                <a:cs typeface="Arial"/>
              </a:defRPr>
            </a:lvl1pPr>
            <a:lvl2pPr marL="457200" indent="0" algn="l" defTabSz="457200" rtl="0" eaLnBrk="1" latinLnBrk="0" hangingPunct="1">
              <a:spcBef>
                <a:spcPct val="20000"/>
              </a:spcBef>
              <a:buFontTx/>
              <a:buNone/>
              <a:defRPr sz="1800" kern="1200">
                <a:solidFill>
                  <a:schemeClr val="tx1"/>
                </a:solidFill>
                <a:latin typeface="Arial"/>
                <a:ea typeface="+mn-ea"/>
                <a:cs typeface="Arial"/>
              </a:defRPr>
            </a:lvl2pPr>
            <a:lvl3pPr marL="914400" indent="0" algn="l" defTabSz="457200" rtl="0" eaLnBrk="1" latinLnBrk="0" hangingPunct="1">
              <a:spcBef>
                <a:spcPct val="20000"/>
              </a:spcBef>
              <a:buFontTx/>
              <a:buNone/>
              <a:defRPr sz="1400" kern="1200">
                <a:solidFill>
                  <a:schemeClr val="tx1"/>
                </a:solidFill>
                <a:latin typeface="Arial"/>
                <a:ea typeface="+mn-ea"/>
                <a:cs typeface="Arial"/>
              </a:defRPr>
            </a:lvl3pPr>
            <a:lvl4pPr marL="1371600" indent="0" algn="l" defTabSz="457200" rtl="0" eaLnBrk="1" latinLnBrk="0" hangingPunct="1">
              <a:spcBef>
                <a:spcPct val="20000"/>
              </a:spcBef>
              <a:buFontTx/>
              <a:buNone/>
              <a:defRPr sz="1200" kern="1200">
                <a:solidFill>
                  <a:schemeClr val="tx1"/>
                </a:solidFill>
                <a:latin typeface="Arial"/>
                <a:ea typeface="+mn-ea"/>
                <a:cs typeface="Arial"/>
              </a:defRPr>
            </a:lvl4pPr>
            <a:lvl5pPr marL="1828800" indent="0" algn="l" defTabSz="457200" rtl="0" eaLnBrk="1" latinLnBrk="0" hangingPunct="1">
              <a:spcBef>
                <a:spcPct val="20000"/>
              </a:spcBef>
              <a:buFontTx/>
              <a:buNone/>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endParaRPr lang="en-GB" sz="2000" dirty="0" smtClean="0"/>
          </a:p>
          <a:p>
            <a:pPr algn="just"/>
            <a:r>
              <a:rPr lang="en-GB" sz="2000" dirty="0" smtClean="0"/>
              <a:t>The English comparison data in this presentation came from an on-going study of care home residents in England funded by the NIHR School for Social Care Research.</a:t>
            </a:r>
          </a:p>
          <a:p>
            <a:pPr algn="just"/>
            <a:endParaRPr lang="en-GB" sz="2000" dirty="0" smtClean="0"/>
          </a:p>
          <a:p>
            <a:pPr algn="just"/>
            <a:endParaRPr lang="en-GB" sz="2000" dirty="0" smtClean="0"/>
          </a:p>
          <a:p>
            <a:pPr algn="just"/>
            <a:r>
              <a:rPr lang="en-GB" sz="2000" dirty="0" smtClean="0"/>
              <a:t>This presentation reports on independent research funded by the NIHR School for Social Care Research. The views expressed in this presentation are those of the authors and not necessarily those of the NIHR School for Social Care Research or the Department of Health/NIHR.</a:t>
            </a:r>
            <a:endParaRPr lang="en-GB" sz="2000" dirty="0"/>
          </a:p>
        </p:txBody>
      </p:sp>
    </p:spTree>
    <p:extLst>
      <p:ext uri="{BB962C8B-B14F-4D97-AF65-F5344CB8AC3E}">
        <p14:creationId xmlns:p14="http://schemas.microsoft.com/office/powerpoint/2010/main" val="10404160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47700" y="427038"/>
            <a:ext cx="89154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3800" kern="1200">
                <a:solidFill>
                  <a:srgbClr val="004B8D"/>
                </a:solidFill>
                <a:latin typeface="Arial"/>
                <a:ea typeface="+mj-ea"/>
                <a:cs typeface="Arial"/>
              </a:defRPr>
            </a:lvl1pPr>
          </a:lstStyle>
          <a:p>
            <a:r>
              <a:rPr lang="en-GB" sz="3600" dirty="0" smtClean="0">
                <a:solidFill>
                  <a:srgbClr val="003DA6"/>
                </a:solidFill>
              </a:rPr>
              <a:t>What is ASCOT?</a:t>
            </a:r>
            <a:endParaRPr lang="en-GB" sz="3600" dirty="0">
              <a:solidFill>
                <a:srgbClr val="003DA6"/>
              </a:solidFill>
            </a:endParaRPr>
          </a:p>
        </p:txBody>
      </p:sp>
      <p:sp>
        <p:nvSpPr>
          <p:cNvPr id="5" name="Content Placeholder 2"/>
          <p:cNvSpPr txBox="1">
            <a:spLocks/>
          </p:cNvSpPr>
          <p:nvPr/>
        </p:nvSpPr>
        <p:spPr>
          <a:xfrm>
            <a:off x="647700" y="1752601"/>
            <a:ext cx="8915400" cy="4525963"/>
          </a:xfrm>
          <a:prstGeom prst="rect">
            <a:avLst/>
          </a:prstGeom>
        </p:spPr>
        <p:txBody>
          <a:bodyPr vert="horz" lIns="91440" tIns="45720" rIns="91440" bIns="45720" rtlCol="0">
            <a:normAutofit/>
          </a:bodyPr>
          <a:lstStyle>
            <a:lvl1pPr marL="0" indent="0" algn="l" defTabSz="457200" rtl="0" eaLnBrk="1" latinLnBrk="0" hangingPunct="1">
              <a:spcBef>
                <a:spcPct val="20000"/>
              </a:spcBef>
              <a:buFontTx/>
              <a:buNone/>
              <a:defRPr sz="2200" kern="1200">
                <a:solidFill>
                  <a:schemeClr val="tx1"/>
                </a:solidFill>
                <a:latin typeface="Arial"/>
                <a:ea typeface="+mn-ea"/>
                <a:cs typeface="Arial"/>
              </a:defRPr>
            </a:lvl1pPr>
            <a:lvl2pPr marL="457200" indent="0" algn="l" defTabSz="457200" rtl="0" eaLnBrk="1" latinLnBrk="0" hangingPunct="1">
              <a:spcBef>
                <a:spcPct val="20000"/>
              </a:spcBef>
              <a:buFontTx/>
              <a:buNone/>
              <a:defRPr sz="1800" kern="1200">
                <a:solidFill>
                  <a:schemeClr val="tx1"/>
                </a:solidFill>
                <a:latin typeface="Arial"/>
                <a:ea typeface="+mn-ea"/>
                <a:cs typeface="Arial"/>
              </a:defRPr>
            </a:lvl2pPr>
            <a:lvl3pPr marL="914400" indent="0" algn="l" defTabSz="457200" rtl="0" eaLnBrk="1" latinLnBrk="0" hangingPunct="1">
              <a:spcBef>
                <a:spcPct val="20000"/>
              </a:spcBef>
              <a:buFontTx/>
              <a:buNone/>
              <a:defRPr sz="1400" kern="1200">
                <a:solidFill>
                  <a:schemeClr val="tx1"/>
                </a:solidFill>
                <a:latin typeface="Arial"/>
                <a:ea typeface="+mn-ea"/>
                <a:cs typeface="Arial"/>
              </a:defRPr>
            </a:lvl3pPr>
            <a:lvl4pPr marL="1371600" indent="0" algn="l" defTabSz="457200" rtl="0" eaLnBrk="1" latinLnBrk="0" hangingPunct="1">
              <a:spcBef>
                <a:spcPct val="20000"/>
              </a:spcBef>
              <a:buFontTx/>
              <a:buNone/>
              <a:defRPr sz="1200" kern="1200">
                <a:solidFill>
                  <a:schemeClr val="tx1"/>
                </a:solidFill>
                <a:latin typeface="Arial"/>
                <a:ea typeface="+mn-ea"/>
                <a:cs typeface="Arial"/>
              </a:defRPr>
            </a:lvl4pPr>
            <a:lvl5pPr marL="1828800" indent="0" algn="l" defTabSz="457200" rtl="0" eaLnBrk="1" latinLnBrk="0" hangingPunct="1">
              <a:spcBef>
                <a:spcPct val="20000"/>
              </a:spcBef>
              <a:buFontTx/>
              <a:buNone/>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110000"/>
              </a:lnSpc>
              <a:spcAft>
                <a:spcPts val="1200"/>
              </a:spcAft>
            </a:pPr>
            <a:r>
              <a:rPr lang="en-GB" sz="2000" dirty="0" smtClean="0">
                <a:solidFill>
                  <a:srgbClr val="003DA6"/>
                </a:solidFill>
              </a:rPr>
              <a:t>Social care related quality of life (</a:t>
            </a:r>
            <a:r>
              <a:rPr lang="en-GB" sz="2000" dirty="0" err="1" smtClean="0">
                <a:solidFill>
                  <a:srgbClr val="003DA6"/>
                </a:solidFill>
              </a:rPr>
              <a:t>SCRQoL</a:t>
            </a:r>
            <a:r>
              <a:rPr lang="en-GB" sz="2000" dirty="0" smtClean="0">
                <a:solidFill>
                  <a:srgbClr val="003DA6"/>
                </a:solidFill>
              </a:rPr>
              <a:t>)</a:t>
            </a:r>
          </a:p>
          <a:p>
            <a:pPr marL="914400" lvl="1" indent="-457200">
              <a:lnSpc>
                <a:spcPct val="110000"/>
              </a:lnSpc>
              <a:buClr>
                <a:schemeClr val="tx1"/>
              </a:buClr>
              <a:buFont typeface="Arial" panose="020B0604020202020204" pitchFamily="34" charset="0"/>
              <a:buChar char="•"/>
            </a:pPr>
            <a:r>
              <a:rPr lang="en-GB" sz="2000" dirty="0" smtClean="0"/>
              <a:t>Personal cleanliness and comfort</a:t>
            </a:r>
          </a:p>
          <a:p>
            <a:pPr marL="914400" lvl="1" indent="-457200">
              <a:lnSpc>
                <a:spcPct val="110000"/>
              </a:lnSpc>
              <a:buClr>
                <a:schemeClr val="tx1"/>
              </a:buClr>
              <a:buFont typeface="Arial" panose="020B0604020202020204" pitchFamily="34" charset="0"/>
              <a:buChar char="•"/>
            </a:pPr>
            <a:r>
              <a:rPr lang="en-GB" sz="2000" dirty="0" smtClean="0"/>
              <a:t>Food and drink </a:t>
            </a:r>
          </a:p>
          <a:p>
            <a:pPr marL="914400" lvl="1" indent="-457200">
              <a:lnSpc>
                <a:spcPct val="110000"/>
              </a:lnSpc>
              <a:buClr>
                <a:schemeClr val="tx1"/>
              </a:buClr>
              <a:buFont typeface="Arial" panose="020B0604020202020204" pitchFamily="34" charset="0"/>
              <a:buChar char="•"/>
            </a:pPr>
            <a:r>
              <a:rPr lang="en-GB" sz="2000" dirty="0" smtClean="0"/>
              <a:t>Personal safety</a:t>
            </a:r>
          </a:p>
          <a:p>
            <a:pPr marL="914400" lvl="1" indent="-457200">
              <a:lnSpc>
                <a:spcPct val="110000"/>
              </a:lnSpc>
              <a:buClr>
                <a:schemeClr val="tx1"/>
              </a:buClr>
              <a:buFont typeface="Arial" panose="020B0604020202020204" pitchFamily="34" charset="0"/>
              <a:buChar char="•"/>
            </a:pPr>
            <a:r>
              <a:rPr lang="en-GB" sz="2000" dirty="0" smtClean="0"/>
              <a:t>Accommodation cleanliness and comfort</a:t>
            </a:r>
          </a:p>
          <a:p>
            <a:pPr marL="914400" lvl="1" indent="-457200">
              <a:lnSpc>
                <a:spcPct val="110000"/>
              </a:lnSpc>
              <a:buClr>
                <a:schemeClr val="tx1"/>
              </a:buClr>
              <a:buFont typeface="Arial" panose="020B0604020202020204" pitchFamily="34" charset="0"/>
              <a:buChar char="•"/>
            </a:pPr>
            <a:r>
              <a:rPr lang="en-GB" sz="2000" dirty="0" smtClean="0"/>
              <a:t>Control over daily life</a:t>
            </a:r>
          </a:p>
          <a:p>
            <a:pPr marL="914400" lvl="1" indent="-457200">
              <a:lnSpc>
                <a:spcPct val="110000"/>
              </a:lnSpc>
              <a:buClr>
                <a:schemeClr val="tx1"/>
              </a:buClr>
              <a:buFont typeface="Arial" panose="020B0604020202020204" pitchFamily="34" charset="0"/>
              <a:buChar char="•"/>
            </a:pPr>
            <a:r>
              <a:rPr lang="en-GB" sz="2000" dirty="0" smtClean="0"/>
              <a:t>Social participation and involvement</a:t>
            </a:r>
          </a:p>
          <a:p>
            <a:pPr marL="914400" lvl="1" indent="-457200">
              <a:lnSpc>
                <a:spcPct val="110000"/>
              </a:lnSpc>
              <a:buClr>
                <a:schemeClr val="tx1"/>
              </a:buClr>
              <a:buFont typeface="Arial" panose="020B0604020202020204" pitchFamily="34" charset="0"/>
              <a:buChar char="•"/>
            </a:pPr>
            <a:r>
              <a:rPr lang="en-GB" sz="2000" dirty="0" smtClean="0"/>
              <a:t>Occupation</a:t>
            </a:r>
          </a:p>
          <a:p>
            <a:pPr marL="914400" lvl="1" indent="-457200">
              <a:lnSpc>
                <a:spcPct val="110000"/>
              </a:lnSpc>
              <a:buClr>
                <a:schemeClr val="tx1"/>
              </a:buClr>
              <a:buFont typeface="Arial" panose="020B0604020202020204" pitchFamily="34" charset="0"/>
              <a:buChar char="•"/>
            </a:pPr>
            <a:r>
              <a:rPr lang="en-GB" sz="2000" dirty="0" smtClean="0"/>
              <a:t>Dignity</a:t>
            </a:r>
          </a:p>
          <a:p>
            <a:endParaRPr lang="en-GB" dirty="0"/>
          </a:p>
        </p:txBody>
      </p:sp>
    </p:spTree>
    <p:extLst>
      <p:ext uri="{BB962C8B-B14F-4D97-AF65-F5344CB8AC3E}">
        <p14:creationId xmlns:p14="http://schemas.microsoft.com/office/powerpoint/2010/main" val="27262034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solidFill>
                  <a:srgbClr val="003DA6"/>
                </a:solidFill>
              </a:rPr>
              <a:t>Outcome states per domain</a:t>
            </a:r>
            <a:endParaRPr lang="en-GB" sz="3600" dirty="0">
              <a:solidFill>
                <a:srgbClr val="003DA6"/>
              </a:solidFill>
            </a:endParaRPr>
          </a:p>
        </p:txBody>
      </p:sp>
      <p:sp>
        <p:nvSpPr>
          <p:cNvPr id="3" name="Content Placeholder 2"/>
          <p:cNvSpPr>
            <a:spLocks noGrp="1"/>
          </p:cNvSpPr>
          <p:nvPr>
            <p:ph idx="1"/>
          </p:nvPr>
        </p:nvSpPr>
        <p:spPr>
          <a:xfrm>
            <a:off x="495300" y="1417639"/>
            <a:ext cx="8915400" cy="4708525"/>
          </a:xfrm>
        </p:spPr>
        <p:txBody>
          <a:bodyPr>
            <a:normAutofit fontScale="92500" lnSpcReduction="10000"/>
          </a:bodyPr>
          <a:lstStyle/>
          <a:p>
            <a:pPr>
              <a:lnSpc>
                <a:spcPct val="120000"/>
              </a:lnSpc>
              <a:spcBef>
                <a:spcPts val="0"/>
              </a:spcBef>
              <a:spcAft>
                <a:spcPts val="600"/>
              </a:spcAft>
            </a:pPr>
            <a:r>
              <a:rPr lang="en-GB" sz="2000" b="1" dirty="0"/>
              <a:t>Ideal state: </a:t>
            </a:r>
            <a:endParaRPr lang="en-GB" sz="2000" b="1" dirty="0" smtClean="0"/>
          </a:p>
          <a:p>
            <a:pPr marL="800100" lvl="1" indent="-342900">
              <a:lnSpc>
                <a:spcPct val="120000"/>
              </a:lnSpc>
              <a:spcBef>
                <a:spcPts val="0"/>
              </a:spcBef>
              <a:spcAft>
                <a:spcPts val="600"/>
              </a:spcAft>
              <a:buClr>
                <a:schemeClr val="tx1"/>
              </a:buClr>
              <a:buFont typeface="Arial" panose="020B0604020202020204" pitchFamily="34" charset="0"/>
              <a:buChar char="•"/>
            </a:pPr>
            <a:r>
              <a:rPr lang="en-GB" sz="2200" dirty="0" smtClean="0"/>
              <a:t>The </a:t>
            </a:r>
            <a:r>
              <a:rPr lang="en-GB" sz="2200" dirty="0"/>
              <a:t>individual’s preferences and wishes in that </a:t>
            </a:r>
            <a:r>
              <a:rPr lang="en-GB" sz="2200" dirty="0" smtClean="0"/>
              <a:t>domain </a:t>
            </a:r>
            <a:r>
              <a:rPr lang="en-GB" sz="2200" dirty="0"/>
              <a:t>are met</a:t>
            </a:r>
            <a:r>
              <a:rPr lang="en-GB" sz="2200" dirty="0" smtClean="0"/>
              <a:t>.</a:t>
            </a:r>
          </a:p>
          <a:p>
            <a:pPr>
              <a:lnSpc>
                <a:spcPct val="120000"/>
              </a:lnSpc>
              <a:spcBef>
                <a:spcPts val="0"/>
              </a:spcBef>
              <a:spcAft>
                <a:spcPts val="600"/>
              </a:spcAft>
              <a:buClr>
                <a:schemeClr val="tx1"/>
              </a:buClr>
            </a:pPr>
            <a:r>
              <a:rPr lang="en-GB" sz="2000" b="1" dirty="0"/>
              <a:t>No needs: </a:t>
            </a:r>
            <a:endParaRPr lang="en-GB" sz="2000" b="1" dirty="0" smtClean="0"/>
          </a:p>
          <a:p>
            <a:pPr marL="800100" lvl="1" indent="-342900">
              <a:lnSpc>
                <a:spcPct val="120000"/>
              </a:lnSpc>
              <a:spcBef>
                <a:spcPts val="0"/>
              </a:spcBef>
              <a:spcAft>
                <a:spcPts val="600"/>
              </a:spcAft>
              <a:buClr>
                <a:schemeClr val="tx1"/>
              </a:buClr>
              <a:buFont typeface="Arial" panose="020B0604020202020204" pitchFamily="34" charset="0"/>
              <a:buChar char="•"/>
            </a:pPr>
            <a:r>
              <a:rPr lang="en-US" sz="2200" dirty="0" smtClean="0"/>
              <a:t>The </a:t>
            </a:r>
            <a:r>
              <a:rPr lang="en-US" sz="2200" dirty="0"/>
              <a:t>individual’s needs are </a:t>
            </a:r>
            <a:r>
              <a:rPr lang="en-US" sz="2200" dirty="0" smtClean="0"/>
              <a:t>met in that domain </a:t>
            </a:r>
            <a:r>
              <a:rPr lang="en-US" sz="2200" dirty="0"/>
              <a:t>but </a:t>
            </a:r>
            <a:r>
              <a:rPr lang="en-US" sz="2200" dirty="0" smtClean="0"/>
              <a:t>not in a way that is truly personalised (mustn’t </a:t>
            </a:r>
            <a:r>
              <a:rPr lang="en-US" sz="2200" dirty="0"/>
              <a:t>grumble</a:t>
            </a:r>
            <a:r>
              <a:rPr lang="en-GB" sz="2200" dirty="0" smtClean="0"/>
              <a:t>).</a:t>
            </a:r>
            <a:endParaRPr lang="en-US" sz="2200" dirty="0"/>
          </a:p>
          <a:p>
            <a:pPr>
              <a:lnSpc>
                <a:spcPct val="120000"/>
              </a:lnSpc>
              <a:spcBef>
                <a:spcPts val="0"/>
              </a:spcBef>
              <a:spcAft>
                <a:spcPts val="600"/>
              </a:spcAft>
              <a:buClr>
                <a:schemeClr val="tx1"/>
              </a:buClr>
            </a:pPr>
            <a:r>
              <a:rPr lang="en-GB" sz="2000" b="1" dirty="0" smtClean="0"/>
              <a:t>Some </a:t>
            </a:r>
            <a:r>
              <a:rPr lang="en-GB" sz="2000" b="1" dirty="0"/>
              <a:t>needs</a:t>
            </a:r>
            <a:r>
              <a:rPr lang="en-GB" sz="2000" dirty="0"/>
              <a:t>: </a:t>
            </a:r>
            <a:endParaRPr lang="en-GB" sz="2000" dirty="0" smtClean="0"/>
          </a:p>
          <a:p>
            <a:pPr marL="800100" lvl="1" indent="-342900">
              <a:lnSpc>
                <a:spcPct val="120000"/>
              </a:lnSpc>
              <a:spcBef>
                <a:spcPts val="0"/>
              </a:spcBef>
              <a:spcAft>
                <a:spcPts val="600"/>
              </a:spcAft>
              <a:buClr>
                <a:schemeClr val="tx1"/>
              </a:buClr>
              <a:buFont typeface="Arial" panose="020B0604020202020204" pitchFamily="34" charset="0"/>
              <a:buChar char="•"/>
            </a:pPr>
            <a:r>
              <a:rPr lang="en-GB" sz="2200" dirty="0" smtClean="0"/>
              <a:t>There are some unmet needs in that domain. They are </a:t>
            </a:r>
            <a:r>
              <a:rPr lang="en-GB" sz="2200" dirty="0"/>
              <a:t>s</a:t>
            </a:r>
            <a:r>
              <a:rPr lang="en-GB" sz="2200" dirty="0" smtClean="0"/>
              <a:t>ufficiently </a:t>
            </a:r>
            <a:r>
              <a:rPr lang="en-GB" sz="2200" dirty="0"/>
              <a:t>important or frequent to affect an individual’s quality of life </a:t>
            </a:r>
            <a:r>
              <a:rPr lang="en-GB" sz="2200" dirty="0" smtClean="0"/>
              <a:t>but do not </a:t>
            </a:r>
            <a:r>
              <a:rPr lang="en-GB" sz="2200" dirty="0" smtClean="0">
                <a:cs typeface="Arial" charset="0"/>
              </a:rPr>
              <a:t>have </a:t>
            </a:r>
            <a:r>
              <a:rPr lang="en-GB" sz="2200" dirty="0">
                <a:cs typeface="Arial" charset="0"/>
              </a:rPr>
              <a:t>a health implication</a:t>
            </a:r>
            <a:r>
              <a:rPr lang="en-GB" sz="2200" dirty="0"/>
              <a:t> </a:t>
            </a:r>
          </a:p>
          <a:p>
            <a:pPr>
              <a:lnSpc>
                <a:spcPct val="120000"/>
              </a:lnSpc>
              <a:spcBef>
                <a:spcPts val="0"/>
              </a:spcBef>
              <a:spcAft>
                <a:spcPts val="600"/>
              </a:spcAft>
              <a:buClr>
                <a:schemeClr val="tx1"/>
              </a:buClr>
            </a:pPr>
            <a:r>
              <a:rPr lang="en-GB" sz="2000" b="1" dirty="0" smtClean="0"/>
              <a:t>High </a:t>
            </a:r>
            <a:r>
              <a:rPr lang="en-GB" sz="2000" b="1" dirty="0"/>
              <a:t>needs: </a:t>
            </a:r>
          </a:p>
          <a:p>
            <a:pPr marL="800100" lvl="1" indent="-342900">
              <a:lnSpc>
                <a:spcPct val="120000"/>
              </a:lnSpc>
              <a:spcAft>
                <a:spcPts val="600"/>
              </a:spcAft>
              <a:buClr>
                <a:schemeClr val="tx1"/>
              </a:buClr>
              <a:buFont typeface="Arial" panose="020B0604020202020204" pitchFamily="34" charset="0"/>
              <a:buChar char="•"/>
            </a:pPr>
            <a:r>
              <a:rPr lang="en-GB" sz="2200" dirty="0" smtClean="0"/>
              <a:t>There are high unmet needs in that domain. They are sufficiently severe or frequent to affect the person’s mental or physical health.  </a:t>
            </a:r>
            <a:endParaRPr lang="en-GB" sz="2200" dirty="0"/>
          </a:p>
        </p:txBody>
      </p:sp>
    </p:spTree>
    <p:extLst>
      <p:ext uri="{BB962C8B-B14F-4D97-AF65-F5344CB8AC3E}">
        <p14:creationId xmlns:p14="http://schemas.microsoft.com/office/powerpoint/2010/main" val="25118244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solidFill>
                  <a:srgbClr val="003DA6"/>
                </a:solidFill>
              </a:rPr>
              <a:t>Range of instruments available</a:t>
            </a:r>
            <a:endParaRPr lang="en-GB" sz="3600" dirty="0">
              <a:solidFill>
                <a:srgbClr val="003DA6"/>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518372545"/>
              </p:ext>
            </p:extLst>
          </p:nvPr>
        </p:nvGraphicFramePr>
        <p:xfrm>
          <a:off x="605642" y="1268759"/>
          <a:ext cx="8481818" cy="4701638"/>
        </p:xfrm>
        <a:graphic>
          <a:graphicData uri="http://schemas.openxmlformats.org/drawingml/2006/table">
            <a:tbl>
              <a:tblPr firstRow="1" firstCol="1" bandRow="1">
                <a:tableStyleId>{5C22544A-7EE6-4342-B048-85BDC9FD1C3A}</a:tableStyleId>
              </a:tblPr>
              <a:tblGrid>
                <a:gridCol w="1687516">
                  <a:extLst>
                    <a:ext uri="{9D8B030D-6E8A-4147-A177-3AD203B41FA5}">
                      <a16:colId xmlns:a16="http://schemas.microsoft.com/office/drawing/2014/main" val="20000"/>
                    </a:ext>
                  </a:extLst>
                </a:gridCol>
                <a:gridCol w="1630632">
                  <a:extLst>
                    <a:ext uri="{9D8B030D-6E8A-4147-A177-3AD203B41FA5}">
                      <a16:colId xmlns:a16="http://schemas.microsoft.com/office/drawing/2014/main" val="20001"/>
                    </a:ext>
                  </a:extLst>
                </a:gridCol>
                <a:gridCol w="1630632">
                  <a:extLst>
                    <a:ext uri="{9D8B030D-6E8A-4147-A177-3AD203B41FA5}">
                      <a16:colId xmlns:a16="http://schemas.microsoft.com/office/drawing/2014/main" val="20003"/>
                    </a:ext>
                  </a:extLst>
                </a:gridCol>
                <a:gridCol w="1902406">
                  <a:extLst>
                    <a:ext uri="{9D8B030D-6E8A-4147-A177-3AD203B41FA5}">
                      <a16:colId xmlns:a16="http://schemas.microsoft.com/office/drawing/2014/main" val="20004"/>
                    </a:ext>
                  </a:extLst>
                </a:gridCol>
                <a:gridCol w="1630632">
                  <a:extLst>
                    <a:ext uri="{9D8B030D-6E8A-4147-A177-3AD203B41FA5}">
                      <a16:colId xmlns:a16="http://schemas.microsoft.com/office/drawing/2014/main" val="20005"/>
                    </a:ext>
                  </a:extLst>
                </a:gridCol>
              </a:tblGrid>
              <a:tr h="479866">
                <a:tc>
                  <a:txBody>
                    <a:bodyPr/>
                    <a:lstStyle/>
                    <a:p>
                      <a:pPr algn="l" rtl="0" fontAlgn="ctr"/>
                      <a:r>
                        <a:rPr lang="en-GB" sz="600" u="none" strike="noStrike" dirty="0">
                          <a:effectLst/>
                        </a:rPr>
                        <a:t> </a:t>
                      </a:r>
                      <a:endParaRPr lang="en-GB" sz="600" b="1" i="0" u="none" strike="noStrike" dirty="0">
                        <a:solidFill>
                          <a:srgbClr val="FFFFFF"/>
                        </a:solidFill>
                        <a:effectLst/>
                        <a:latin typeface="Calibri" panose="020F0502020204030204" pitchFamily="34" charset="0"/>
                      </a:endParaRPr>
                    </a:p>
                  </a:txBody>
                  <a:tcPr marL="3304" marR="3304" marT="3050" marB="0" anchor="ctr"/>
                </a:tc>
                <a:tc>
                  <a:txBody>
                    <a:bodyPr/>
                    <a:lstStyle/>
                    <a:p>
                      <a:pPr algn="ctr" rtl="0" fontAlgn="ctr"/>
                      <a:r>
                        <a:rPr lang="en-GB" sz="1600" u="none" strike="noStrike" dirty="0">
                          <a:effectLst/>
                        </a:rPr>
                        <a:t>SCT4</a:t>
                      </a:r>
                      <a:endParaRPr lang="en-GB" sz="1600" b="1" i="0" u="none" strike="noStrike" dirty="0">
                        <a:solidFill>
                          <a:srgbClr val="FFFFFF"/>
                        </a:solidFill>
                        <a:effectLst/>
                        <a:latin typeface="Calibri" panose="020F0502020204030204" pitchFamily="34" charset="0"/>
                      </a:endParaRPr>
                    </a:p>
                  </a:txBody>
                  <a:tcPr marL="3304" marR="3304" marT="3050" marB="0"/>
                </a:tc>
                <a:tc>
                  <a:txBody>
                    <a:bodyPr/>
                    <a:lstStyle/>
                    <a:p>
                      <a:pPr algn="ctr" rtl="0" fontAlgn="ctr"/>
                      <a:r>
                        <a:rPr lang="en-GB" sz="1600" u="none" strike="noStrike" dirty="0">
                          <a:effectLst/>
                        </a:rPr>
                        <a:t>INT4</a:t>
                      </a:r>
                      <a:endParaRPr lang="en-GB" sz="1600" b="1" i="0" u="none" strike="noStrike" dirty="0">
                        <a:solidFill>
                          <a:srgbClr val="FFFFFF"/>
                        </a:solidFill>
                        <a:effectLst/>
                        <a:latin typeface="Calibri" panose="020F0502020204030204" pitchFamily="34" charset="0"/>
                      </a:endParaRPr>
                    </a:p>
                  </a:txBody>
                  <a:tcPr marL="3304" marR="3304" marT="30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sz="1600" u="none" strike="noStrike" dirty="0" smtClean="0">
                          <a:effectLst/>
                        </a:rPr>
                        <a:t>CH3</a:t>
                      </a:r>
                      <a:endParaRPr lang="en-GB" sz="1600" b="1" i="0" u="none" strike="noStrike" dirty="0" smtClean="0">
                        <a:solidFill>
                          <a:srgbClr val="FFFFFF"/>
                        </a:solidFill>
                        <a:effectLst/>
                        <a:latin typeface="Calibri" panose="020F0502020204030204" pitchFamily="34" charset="0"/>
                      </a:endParaRPr>
                    </a:p>
                    <a:p>
                      <a:pPr algn="ctr" rtl="0" fontAlgn="ctr"/>
                      <a:endParaRPr lang="en-GB" sz="1600" b="1" i="0" u="none" strike="noStrike" dirty="0">
                        <a:solidFill>
                          <a:srgbClr val="FFFFFF"/>
                        </a:solidFill>
                        <a:effectLst/>
                        <a:latin typeface="Calibri" panose="020F0502020204030204" pitchFamily="34" charset="0"/>
                      </a:endParaRPr>
                    </a:p>
                  </a:txBody>
                  <a:tcPr marL="3304" marR="3304" marT="30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sz="1600" u="none" strike="noStrike" dirty="0" smtClean="0">
                          <a:effectLst/>
                        </a:rPr>
                        <a:t>Carers</a:t>
                      </a:r>
                      <a:endParaRPr lang="en-GB" sz="1600" b="1" i="0" u="none" strike="noStrike" dirty="0" smtClean="0">
                        <a:solidFill>
                          <a:srgbClr val="FFFFFF"/>
                        </a:solidFill>
                        <a:effectLst/>
                        <a:latin typeface="Calibri" panose="020F0502020204030204" pitchFamily="34" charset="0"/>
                      </a:endParaRPr>
                    </a:p>
                  </a:txBody>
                  <a:tcPr marL="3304" marR="3304" marT="3050" marB="0"/>
                </a:tc>
                <a:extLst>
                  <a:ext uri="{0D108BD9-81ED-4DB2-BD59-A6C34878D82A}">
                    <a16:rowId xmlns:a16="http://schemas.microsoft.com/office/drawing/2014/main" val="10000"/>
                  </a:ext>
                </a:extLst>
              </a:tr>
              <a:tr h="731206">
                <a:tc>
                  <a:txBody>
                    <a:bodyPr/>
                    <a:lstStyle/>
                    <a:p>
                      <a:pPr algn="l" rtl="0" fontAlgn="ctr"/>
                      <a:r>
                        <a:rPr lang="en-GB" sz="1600" u="none" strike="noStrike">
                          <a:effectLst/>
                        </a:rPr>
                        <a:t>Format</a:t>
                      </a:r>
                      <a:endParaRPr lang="en-GB" sz="1600" b="1" i="0" u="none" strike="noStrike">
                        <a:solidFill>
                          <a:srgbClr val="FFFFFF"/>
                        </a:solidFill>
                        <a:effectLst/>
                        <a:latin typeface="Calibri" panose="020F0502020204030204" pitchFamily="34" charset="0"/>
                      </a:endParaRPr>
                    </a:p>
                  </a:txBody>
                  <a:tcPr marL="3304" marR="3304" marT="3050" marB="0" anchor="ctr"/>
                </a:tc>
                <a:tc>
                  <a:txBody>
                    <a:bodyPr/>
                    <a:lstStyle/>
                    <a:p>
                      <a:pPr algn="ctr" rtl="0" fontAlgn="ctr"/>
                      <a:r>
                        <a:rPr lang="en-GB" sz="1600" u="none" strike="noStrike" dirty="0">
                          <a:effectLst/>
                        </a:rPr>
                        <a:t>Self-completion questionnaire</a:t>
                      </a:r>
                      <a:endParaRPr lang="en-GB" sz="1600" b="0" i="0" u="none" strike="noStrike" dirty="0">
                        <a:solidFill>
                          <a:srgbClr val="000000"/>
                        </a:solidFill>
                        <a:effectLst/>
                        <a:latin typeface="Calibri" panose="020F0502020204030204" pitchFamily="34" charset="0"/>
                      </a:endParaRPr>
                    </a:p>
                  </a:txBody>
                  <a:tcPr marL="3304" marR="3304" marT="3050" marB="0"/>
                </a:tc>
                <a:tc>
                  <a:txBody>
                    <a:bodyPr/>
                    <a:lstStyle/>
                    <a:p>
                      <a:pPr algn="ctr" rtl="0" fontAlgn="ctr"/>
                      <a:r>
                        <a:rPr lang="en-GB" sz="1600" u="none" strike="noStrike" dirty="0">
                          <a:effectLst/>
                        </a:rPr>
                        <a:t>Face to face interview</a:t>
                      </a:r>
                      <a:endParaRPr lang="en-GB" sz="1600" b="0" i="0" u="none" strike="noStrike" dirty="0">
                        <a:solidFill>
                          <a:srgbClr val="000000"/>
                        </a:solidFill>
                        <a:effectLst/>
                        <a:latin typeface="Calibri" panose="020F0502020204030204" pitchFamily="34" charset="0"/>
                      </a:endParaRPr>
                    </a:p>
                  </a:txBody>
                  <a:tcPr marL="3304" marR="3304" marT="30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sz="1600" u="none" strike="noStrike" dirty="0" smtClean="0">
                          <a:effectLst/>
                        </a:rPr>
                        <a:t>Mixed methods</a:t>
                      </a:r>
                      <a:endParaRPr lang="en-GB" sz="1600" b="0" i="0" u="none" strike="noStrike" dirty="0" smtClean="0">
                        <a:solidFill>
                          <a:srgbClr val="000000"/>
                        </a:solidFill>
                        <a:effectLst/>
                        <a:latin typeface="Calibri" panose="020F0502020204030204" pitchFamily="34" charset="0"/>
                      </a:endParaRPr>
                    </a:p>
                  </a:txBody>
                  <a:tcPr marL="3304" marR="3304" marT="30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sz="1600" u="none" strike="noStrike" dirty="0" smtClean="0">
                          <a:effectLst/>
                        </a:rPr>
                        <a:t>Face to face interview</a:t>
                      </a:r>
                      <a:endParaRPr lang="en-GB" sz="1600" b="0" i="0" u="none" strike="noStrike" dirty="0" smtClean="0">
                        <a:solidFill>
                          <a:srgbClr val="000000"/>
                        </a:solidFill>
                        <a:effectLst/>
                        <a:latin typeface="Calibri" panose="020F0502020204030204" pitchFamily="34" charset="0"/>
                      </a:endParaRPr>
                    </a:p>
                    <a:p>
                      <a:pPr algn="ctr" rtl="0" fontAlgn="ctr"/>
                      <a:endParaRPr lang="en-GB" sz="1600" b="0" i="0" u="none" strike="noStrike" dirty="0">
                        <a:solidFill>
                          <a:srgbClr val="000000"/>
                        </a:solidFill>
                        <a:effectLst/>
                        <a:latin typeface="Calibri" panose="020F0502020204030204" pitchFamily="34" charset="0"/>
                      </a:endParaRPr>
                    </a:p>
                  </a:txBody>
                  <a:tcPr marL="3304" marR="3304" marT="3050" marB="0"/>
                </a:tc>
                <a:extLst>
                  <a:ext uri="{0D108BD9-81ED-4DB2-BD59-A6C34878D82A}">
                    <a16:rowId xmlns:a16="http://schemas.microsoft.com/office/drawing/2014/main" val="10001"/>
                  </a:ext>
                </a:extLst>
              </a:tr>
              <a:tr h="546024">
                <a:tc>
                  <a:txBody>
                    <a:bodyPr/>
                    <a:lstStyle/>
                    <a:p>
                      <a:pPr algn="l" rtl="0" fontAlgn="ctr"/>
                      <a:r>
                        <a:rPr lang="en-GB" sz="1600" u="none" strike="noStrike" dirty="0">
                          <a:effectLst/>
                        </a:rPr>
                        <a:t>Number of levels</a:t>
                      </a:r>
                      <a:endParaRPr lang="en-GB" sz="1600" b="1" i="0" u="none" strike="noStrike" dirty="0">
                        <a:solidFill>
                          <a:srgbClr val="FFFFFF"/>
                        </a:solidFill>
                        <a:effectLst/>
                        <a:latin typeface="Calibri" panose="020F0502020204030204" pitchFamily="34" charset="0"/>
                      </a:endParaRPr>
                    </a:p>
                  </a:txBody>
                  <a:tcPr marL="3304" marR="3304" marT="3050" marB="0" anchor="ctr"/>
                </a:tc>
                <a:tc>
                  <a:txBody>
                    <a:bodyPr/>
                    <a:lstStyle/>
                    <a:p>
                      <a:pPr algn="ctr" rtl="0" fontAlgn="ctr"/>
                      <a:r>
                        <a:rPr lang="en-GB" sz="1600" u="none" strike="noStrike">
                          <a:effectLst/>
                        </a:rPr>
                        <a:t>4</a:t>
                      </a:r>
                      <a:endParaRPr lang="en-GB" sz="1600" b="0" i="0" u="none" strike="noStrike">
                        <a:solidFill>
                          <a:srgbClr val="000000"/>
                        </a:solidFill>
                        <a:effectLst/>
                        <a:latin typeface="Calibri" panose="020F0502020204030204" pitchFamily="34" charset="0"/>
                      </a:endParaRPr>
                    </a:p>
                  </a:txBody>
                  <a:tcPr marL="3304" marR="3304" marT="3050" marB="0" anchor="ctr"/>
                </a:tc>
                <a:tc>
                  <a:txBody>
                    <a:bodyPr/>
                    <a:lstStyle/>
                    <a:p>
                      <a:pPr algn="ctr" rtl="0" fontAlgn="ctr"/>
                      <a:r>
                        <a:rPr lang="en-GB" sz="1600" u="none" strike="noStrike">
                          <a:effectLst/>
                        </a:rPr>
                        <a:t>4</a:t>
                      </a:r>
                      <a:endParaRPr lang="en-GB" sz="1600" b="0" i="0" u="none" strike="noStrike">
                        <a:solidFill>
                          <a:srgbClr val="000000"/>
                        </a:solidFill>
                        <a:effectLst/>
                        <a:latin typeface="Calibri" panose="020F0502020204030204" pitchFamily="34" charset="0"/>
                      </a:endParaRPr>
                    </a:p>
                  </a:txBody>
                  <a:tcPr marL="3304" marR="3304" marT="305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sz="1600" u="none" strike="noStrike" dirty="0" smtClean="0">
                          <a:effectLst/>
                        </a:rPr>
                        <a:t>3</a:t>
                      </a:r>
                      <a:endParaRPr lang="en-GB" sz="1600" b="0" i="0" u="none" strike="noStrike" dirty="0" smtClean="0">
                        <a:solidFill>
                          <a:srgbClr val="000000"/>
                        </a:solidFill>
                        <a:effectLst/>
                        <a:latin typeface="Calibri" panose="020F0502020204030204" pitchFamily="34" charset="0"/>
                      </a:endParaRPr>
                    </a:p>
                  </a:txBody>
                  <a:tcPr marL="3304" marR="3304" marT="305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GB" sz="1600" u="none" strike="noStrike" dirty="0" smtClean="0">
                        <a:effectLst/>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GB" sz="1600" u="none" strike="noStrike" dirty="0" smtClean="0">
                          <a:effectLst/>
                        </a:rPr>
                        <a:t>4</a:t>
                      </a:r>
                      <a:endParaRPr lang="en-GB" sz="1600" b="0" i="0" u="none" strike="noStrike" dirty="0" smtClean="0">
                        <a:solidFill>
                          <a:srgbClr val="000000"/>
                        </a:solidFill>
                        <a:effectLst/>
                        <a:latin typeface="Calibri" panose="020F0502020204030204" pitchFamily="34" charset="0"/>
                      </a:endParaRPr>
                    </a:p>
                    <a:p>
                      <a:pPr algn="ctr" rtl="0" fontAlgn="ctr"/>
                      <a:endParaRPr lang="en-GB" sz="1600" b="0" i="0" u="none" strike="noStrike" dirty="0">
                        <a:solidFill>
                          <a:srgbClr val="000000"/>
                        </a:solidFill>
                        <a:effectLst/>
                        <a:latin typeface="Calibri" panose="020F0502020204030204" pitchFamily="34" charset="0"/>
                      </a:endParaRPr>
                    </a:p>
                  </a:txBody>
                  <a:tcPr marL="3304" marR="3304" marT="3050" marB="0" anchor="ctr"/>
                </a:tc>
                <a:extLst>
                  <a:ext uri="{0D108BD9-81ED-4DB2-BD59-A6C34878D82A}">
                    <a16:rowId xmlns:a16="http://schemas.microsoft.com/office/drawing/2014/main" val="10002"/>
                  </a:ext>
                </a:extLst>
              </a:tr>
              <a:tr h="488483">
                <a:tc>
                  <a:txBody>
                    <a:bodyPr/>
                    <a:lstStyle/>
                    <a:p>
                      <a:pPr algn="l" rtl="0" fontAlgn="ctr"/>
                      <a:r>
                        <a:rPr lang="en-GB" sz="1600" u="none" strike="noStrike" dirty="0">
                          <a:effectLst/>
                        </a:rPr>
                        <a:t>Current </a:t>
                      </a:r>
                      <a:r>
                        <a:rPr lang="en-GB" sz="1600" u="none" strike="noStrike" dirty="0" err="1">
                          <a:effectLst/>
                        </a:rPr>
                        <a:t>SCRQoL</a:t>
                      </a:r>
                      <a:endParaRPr lang="en-GB" sz="1600" b="1" i="0" u="none" strike="noStrike" dirty="0">
                        <a:solidFill>
                          <a:srgbClr val="FFFFFF"/>
                        </a:solidFill>
                        <a:effectLst/>
                        <a:latin typeface="Calibri" panose="020F0502020204030204" pitchFamily="34" charset="0"/>
                      </a:endParaRPr>
                    </a:p>
                  </a:txBody>
                  <a:tcPr marL="3304" marR="3304" marT="3050" marB="0" anchor="ctr"/>
                </a:tc>
                <a:tc>
                  <a:txBody>
                    <a:bodyPr/>
                    <a:lstStyle/>
                    <a:p>
                      <a:pPr algn="ctr" rtl="0" fontAlgn="ctr"/>
                      <a:r>
                        <a:rPr lang="en-GB" sz="1600" u="none" strike="noStrike" dirty="0">
                          <a:effectLst/>
                        </a:rPr>
                        <a:t>Yes</a:t>
                      </a:r>
                      <a:endParaRPr lang="en-GB" sz="1600" b="0" i="0" u="none" strike="noStrike" dirty="0">
                        <a:solidFill>
                          <a:srgbClr val="000000"/>
                        </a:solidFill>
                        <a:effectLst/>
                        <a:latin typeface="Calibri" panose="020F0502020204030204" pitchFamily="34" charset="0"/>
                      </a:endParaRPr>
                    </a:p>
                  </a:txBody>
                  <a:tcPr marL="3304" marR="3304" marT="3050" marB="0" anchor="ctr"/>
                </a:tc>
                <a:tc>
                  <a:txBody>
                    <a:bodyPr/>
                    <a:lstStyle/>
                    <a:p>
                      <a:pPr algn="ctr" rtl="0" fontAlgn="ctr"/>
                      <a:r>
                        <a:rPr lang="en-GB" sz="1600" u="none" strike="noStrike">
                          <a:effectLst/>
                        </a:rPr>
                        <a:t>Yes</a:t>
                      </a:r>
                      <a:endParaRPr lang="en-GB" sz="1600" b="0" i="0" u="none" strike="noStrike">
                        <a:solidFill>
                          <a:srgbClr val="000000"/>
                        </a:solidFill>
                        <a:effectLst/>
                        <a:latin typeface="Calibri" panose="020F0502020204030204" pitchFamily="34" charset="0"/>
                      </a:endParaRPr>
                    </a:p>
                  </a:txBody>
                  <a:tcPr marL="3304" marR="3304" marT="3050" marB="0" anchor="ctr"/>
                </a:tc>
                <a:tc>
                  <a:txBody>
                    <a:bodyPr/>
                    <a:lstStyle/>
                    <a:p>
                      <a:pPr algn="ctr" rtl="0" fontAlgn="ctr"/>
                      <a:r>
                        <a:rPr lang="en-GB" sz="1600" u="none" strike="noStrike">
                          <a:effectLst/>
                        </a:rPr>
                        <a:t>Yes</a:t>
                      </a:r>
                      <a:endParaRPr lang="en-GB" sz="1600" b="0" i="0" u="none" strike="noStrike">
                        <a:solidFill>
                          <a:srgbClr val="000000"/>
                        </a:solidFill>
                        <a:effectLst/>
                        <a:latin typeface="Calibri" panose="020F0502020204030204" pitchFamily="34" charset="0"/>
                      </a:endParaRPr>
                    </a:p>
                  </a:txBody>
                  <a:tcPr marL="3304" marR="3304" marT="3050" marB="0" anchor="ctr"/>
                </a:tc>
                <a:tc>
                  <a:txBody>
                    <a:bodyPr/>
                    <a:lstStyle/>
                    <a:p>
                      <a:pPr algn="ctr" rtl="0" fontAlgn="ctr"/>
                      <a:r>
                        <a:rPr lang="en-GB" sz="1600" u="none" strike="noStrike" dirty="0">
                          <a:effectLst/>
                        </a:rPr>
                        <a:t>Yes</a:t>
                      </a:r>
                      <a:endParaRPr lang="en-GB" sz="1600" b="0" i="0" u="none" strike="noStrike" dirty="0">
                        <a:solidFill>
                          <a:srgbClr val="000000"/>
                        </a:solidFill>
                        <a:effectLst/>
                        <a:latin typeface="Calibri" panose="020F0502020204030204" pitchFamily="34" charset="0"/>
                      </a:endParaRPr>
                    </a:p>
                  </a:txBody>
                  <a:tcPr marL="3304" marR="3304" marT="3050" marB="0" anchor="ctr"/>
                </a:tc>
                <a:extLst>
                  <a:ext uri="{0D108BD9-81ED-4DB2-BD59-A6C34878D82A}">
                    <a16:rowId xmlns:a16="http://schemas.microsoft.com/office/drawing/2014/main" val="10003"/>
                  </a:ext>
                </a:extLst>
              </a:tr>
              <a:tr h="488483">
                <a:tc>
                  <a:txBody>
                    <a:bodyPr/>
                    <a:lstStyle/>
                    <a:p>
                      <a:pPr algn="l" rtl="0" fontAlgn="ctr"/>
                      <a:r>
                        <a:rPr lang="en-GB" sz="1600" u="none" strike="noStrike">
                          <a:effectLst/>
                        </a:rPr>
                        <a:t>Expected SCRQoL</a:t>
                      </a:r>
                      <a:endParaRPr lang="en-GB" sz="1600" b="1" i="0" u="none" strike="noStrike">
                        <a:solidFill>
                          <a:srgbClr val="FFFFFF"/>
                        </a:solidFill>
                        <a:effectLst/>
                        <a:latin typeface="Calibri" panose="020F0502020204030204" pitchFamily="34" charset="0"/>
                      </a:endParaRPr>
                    </a:p>
                  </a:txBody>
                  <a:tcPr marL="3304" marR="3304" marT="3050" marB="0" anchor="ctr"/>
                </a:tc>
                <a:tc>
                  <a:txBody>
                    <a:bodyPr/>
                    <a:lstStyle/>
                    <a:p>
                      <a:pPr algn="ctr" rtl="0" fontAlgn="ctr"/>
                      <a:r>
                        <a:rPr lang="en-GB" sz="1600" u="none" strike="noStrike" dirty="0">
                          <a:effectLst/>
                        </a:rPr>
                        <a:t>No**</a:t>
                      </a:r>
                      <a:endParaRPr lang="en-GB" sz="1600" b="0" i="0" u="none" strike="noStrike" dirty="0">
                        <a:solidFill>
                          <a:srgbClr val="000000"/>
                        </a:solidFill>
                        <a:effectLst/>
                        <a:latin typeface="Calibri" panose="020F0502020204030204" pitchFamily="34" charset="0"/>
                      </a:endParaRPr>
                    </a:p>
                  </a:txBody>
                  <a:tcPr marL="3304" marR="3304" marT="3050" marB="0" anchor="ctr"/>
                </a:tc>
                <a:tc>
                  <a:txBody>
                    <a:bodyPr/>
                    <a:lstStyle/>
                    <a:p>
                      <a:pPr algn="ctr" rtl="0" fontAlgn="ctr"/>
                      <a:r>
                        <a:rPr lang="en-GB" sz="1600" u="none" strike="noStrike">
                          <a:effectLst/>
                        </a:rPr>
                        <a:t>Yes</a:t>
                      </a:r>
                      <a:endParaRPr lang="en-GB" sz="1600" b="0" i="0" u="none" strike="noStrike">
                        <a:solidFill>
                          <a:srgbClr val="000000"/>
                        </a:solidFill>
                        <a:effectLst/>
                        <a:latin typeface="Calibri" panose="020F0502020204030204" pitchFamily="34" charset="0"/>
                      </a:endParaRPr>
                    </a:p>
                  </a:txBody>
                  <a:tcPr marL="3304" marR="3304" marT="3050" marB="0" anchor="ctr"/>
                </a:tc>
                <a:tc>
                  <a:txBody>
                    <a:bodyPr/>
                    <a:lstStyle/>
                    <a:p>
                      <a:pPr algn="ctr" rtl="0" fontAlgn="ctr"/>
                      <a:r>
                        <a:rPr lang="en-GB" sz="1600" u="none" strike="noStrike">
                          <a:effectLst/>
                        </a:rPr>
                        <a:t>Yes</a:t>
                      </a:r>
                      <a:endParaRPr lang="en-GB" sz="1600" b="0" i="0" u="none" strike="noStrike">
                        <a:solidFill>
                          <a:srgbClr val="000000"/>
                        </a:solidFill>
                        <a:effectLst/>
                        <a:latin typeface="Calibri" panose="020F0502020204030204" pitchFamily="34" charset="0"/>
                      </a:endParaRPr>
                    </a:p>
                  </a:txBody>
                  <a:tcPr marL="3304" marR="3304" marT="3050" marB="0" anchor="ctr"/>
                </a:tc>
                <a:tc>
                  <a:txBody>
                    <a:bodyPr/>
                    <a:lstStyle/>
                    <a:p>
                      <a:pPr algn="ctr" rtl="0" fontAlgn="ctr"/>
                      <a:r>
                        <a:rPr lang="en-GB" sz="1600" u="none" strike="noStrike" dirty="0">
                          <a:effectLst/>
                        </a:rPr>
                        <a:t>Yes</a:t>
                      </a:r>
                      <a:endParaRPr lang="en-GB" sz="1600" b="0" i="0" u="none" strike="noStrike" dirty="0">
                        <a:solidFill>
                          <a:srgbClr val="000000"/>
                        </a:solidFill>
                        <a:effectLst/>
                        <a:latin typeface="Calibri" panose="020F0502020204030204" pitchFamily="34" charset="0"/>
                      </a:endParaRPr>
                    </a:p>
                  </a:txBody>
                  <a:tcPr marL="3304" marR="3304" marT="3050" marB="0" anchor="ctr"/>
                </a:tc>
                <a:extLst>
                  <a:ext uri="{0D108BD9-81ED-4DB2-BD59-A6C34878D82A}">
                    <a16:rowId xmlns:a16="http://schemas.microsoft.com/office/drawing/2014/main" val="10004"/>
                  </a:ext>
                </a:extLst>
              </a:tr>
              <a:tr h="488483">
                <a:tc>
                  <a:txBody>
                    <a:bodyPr/>
                    <a:lstStyle/>
                    <a:p>
                      <a:pPr algn="l" rtl="0" fontAlgn="ctr"/>
                      <a:r>
                        <a:rPr lang="en-GB" sz="1600" u="none" strike="noStrike">
                          <a:effectLst/>
                        </a:rPr>
                        <a:t>Number of questions</a:t>
                      </a:r>
                      <a:endParaRPr lang="en-GB" sz="1600" b="1" i="0" u="none" strike="noStrike">
                        <a:solidFill>
                          <a:srgbClr val="FFFFFF"/>
                        </a:solidFill>
                        <a:effectLst/>
                        <a:latin typeface="Calibri" panose="020F0502020204030204" pitchFamily="34" charset="0"/>
                      </a:endParaRPr>
                    </a:p>
                  </a:txBody>
                  <a:tcPr marL="3304" marR="3304" marT="3050" marB="0" anchor="ctr"/>
                </a:tc>
                <a:tc>
                  <a:txBody>
                    <a:bodyPr/>
                    <a:lstStyle/>
                    <a:p>
                      <a:pPr algn="ctr" rtl="0" fontAlgn="ctr"/>
                      <a:r>
                        <a:rPr lang="en-GB" sz="1600" u="none" strike="noStrike" dirty="0">
                          <a:effectLst/>
                        </a:rPr>
                        <a:t>9</a:t>
                      </a:r>
                      <a:endParaRPr lang="en-GB" sz="1600" b="0" i="0" u="none" strike="noStrike" dirty="0">
                        <a:solidFill>
                          <a:srgbClr val="000000"/>
                        </a:solidFill>
                        <a:effectLst/>
                        <a:latin typeface="Calibri" panose="020F0502020204030204" pitchFamily="34" charset="0"/>
                      </a:endParaRPr>
                    </a:p>
                  </a:txBody>
                  <a:tcPr marL="3304" marR="3304" marT="3050" marB="0"/>
                </a:tc>
                <a:tc>
                  <a:txBody>
                    <a:bodyPr/>
                    <a:lstStyle/>
                    <a:p>
                      <a:pPr algn="ctr" rtl="0" fontAlgn="ctr"/>
                      <a:r>
                        <a:rPr lang="en-GB" sz="1600" u="none" strike="noStrike" dirty="0">
                          <a:effectLst/>
                        </a:rPr>
                        <a:t> 23</a:t>
                      </a:r>
                      <a:endParaRPr lang="en-GB" sz="1600" b="0" i="0" u="none" strike="noStrike" dirty="0">
                        <a:solidFill>
                          <a:srgbClr val="000000"/>
                        </a:solidFill>
                        <a:effectLst/>
                        <a:latin typeface="Calibri" panose="020F0502020204030204" pitchFamily="34" charset="0"/>
                      </a:endParaRPr>
                    </a:p>
                  </a:txBody>
                  <a:tcPr marL="3304" marR="3304" marT="30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sz="1600" u="none" strike="noStrike" dirty="0" smtClean="0">
                          <a:effectLst/>
                        </a:rPr>
                        <a:t>n/a </a:t>
                      </a:r>
                      <a:endParaRPr lang="en-GB" sz="1600" b="0" i="0" u="none" strike="noStrike" dirty="0" smtClean="0">
                        <a:solidFill>
                          <a:srgbClr val="000000"/>
                        </a:solidFill>
                        <a:effectLst/>
                        <a:latin typeface="Calibri" panose="020F0502020204030204" pitchFamily="34" charset="0"/>
                      </a:endParaRPr>
                    </a:p>
                  </a:txBody>
                  <a:tcPr marL="3304" marR="3304" marT="30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sz="1600" u="none" strike="noStrike" dirty="0" smtClean="0">
                          <a:effectLst/>
                        </a:rPr>
                        <a:t>21 </a:t>
                      </a:r>
                      <a:endParaRPr lang="en-GB" sz="1600" b="0" i="0" u="none" strike="noStrike" dirty="0" smtClean="0">
                        <a:solidFill>
                          <a:srgbClr val="000000"/>
                        </a:solidFill>
                        <a:effectLst/>
                        <a:latin typeface="Calibri" panose="020F0502020204030204" pitchFamily="34" charset="0"/>
                      </a:endParaRPr>
                    </a:p>
                    <a:p>
                      <a:pPr algn="ctr" rtl="0" fontAlgn="ctr"/>
                      <a:endParaRPr lang="en-GB" sz="1600" b="0" i="0" u="none" strike="noStrike" dirty="0">
                        <a:solidFill>
                          <a:srgbClr val="000000"/>
                        </a:solidFill>
                        <a:effectLst/>
                        <a:latin typeface="Calibri" panose="020F0502020204030204" pitchFamily="34" charset="0"/>
                      </a:endParaRPr>
                    </a:p>
                  </a:txBody>
                  <a:tcPr marL="3304" marR="3304" marT="3050" marB="0"/>
                </a:tc>
                <a:extLst>
                  <a:ext uri="{0D108BD9-81ED-4DB2-BD59-A6C34878D82A}">
                    <a16:rowId xmlns:a16="http://schemas.microsoft.com/office/drawing/2014/main" val="10005"/>
                  </a:ext>
                </a:extLst>
              </a:tr>
              <a:tr h="1274072">
                <a:tc>
                  <a:txBody>
                    <a:bodyPr/>
                    <a:lstStyle/>
                    <a:p>
                      <a:pPr algn="l" rtl="0" fontAlgn="ctr"/>
                      <a:r>
                        <a:rPr lang="en-GB" sz="1600" u="none" strike="noStrike">
                          <a:effectLst/>
                        </a:rPr>
                        <a:t>Intended use</a:t>
                      </a:r>
                      <a:endParaRPr lang="en-GB" sz="1600" b="1" i="0" u="none" strike="noStrike">
                        <a:solidFill>
                          <a:srgbClr val="FFFFFF"/>
                        </a:solidFill>
                        <a:effectLst/>
                        <a:latin typeface="Calibri" panose="020F0502020204030204" pitchFamily="34" charset="0"/>
                      </a:endParaRPr>
                    </a:p>
                  </a:txBody>
                  <a:tcPr marL="3304" marR="3304" marT="3050" marB="0" anchor="ctr"/>
                </a:tc>
                <a:tc>
                  <a:txBody>
                    <a:bodyPr/>
                    <a:lstStyle/>
                    <a:p>
                      <a:pPr algn="ctr" rtl="0" fontAlgn="ctr"/>
                      <a:r>
                        <a:rPr lang="en-GB" sz="1600" u="none" strike="noStrike" dirty="0">
                          <a:effectLst/>
                        </a:rPr>
                        <a:t>All services where service users able to self-complete a questionnaire</a:t>
                      </a:r>
                      <a:endParaRPr lang="en-GB" sz="1600" b="0" i="0" u="none" strike="noStrike" dirty="0">
                        <a:solidFill>
                          <a:srgbClr val="000000"/>
                        </a:solidFill>
                        <a:effectLst/>
                        <a:latin typeface="Calibri" panose="020F0502020204030204" pitchFamily="34" charset="0"/>
                      </a:endParaRPr>
                    </a:p>
                  </a:txBody>
                  <a:tcPr marL="3304" marR="3304" marT="3050" marB="0"/>
                </a:tc>
                <a:tc>
                  <a:txBody>
                    <a:bodyPr/>
                    <a:lstStyle/>
                    <a:p>
                      <a:pPr algn="ctr" rtl="0" fontAlgn="ctr"/>
                      <a:r>
                        <a:rPr lang="en-GB" sz="1600" u="none" strike="noStrike" dirty="0">
                          <a:effectLst/>
                        </a:rPr>
                        <a:t>All services where service users able to participate in a face to face interview</a:t>
                      </a:r>
                      <a:endParaRPr lang="en-GB" sz="1600" b="0" i="0" u="none" strike="noStrike" dirty="0">
                        <a:solidFill>
                          <a:srgbClr val="000000"/>
                        </a:solidFill>
                        <a:effectLst/>
                        <a:latin typeface="Calibri" panose="020F0502020204030204" pitchFamily="34" charset="0"/>
                      </a:endParaRPr>
                    </a:p>
                  </a:txBody>
                  <a:tcPr marL="3304" marR="3304" marT="30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sz="1600" u="none" strike="noStrike" dirty="0" smtClean="0">
                          <a:effectLst/>
                        </a:rPr>
                        <a:t>Residential setting such as care or nursing homes</a:t>
                      </a:r>
                      <a:endParaRPr lang="en-GB" sz="1600" b="0" i="0" u="none" strike="noStrike" dirty="0" smtClean="0">
                        <a:solidFill>
                          <a:srgbClr val="000000"/>
                        </a:solidFill>
                        <a:effectLst/>
                        <a:latin typeface="Calibri" panose="020F0502020204030204" pitchFamily="34" charset="0"/>
                      </a:endParaRPr>
                    </a:p>
                  </a:txBody>
                  <a:tcPr marL="3304" marR="3304" marT="30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sz="1600" u="none" strike="noStrike" dirty="0" smtClean="0">
                          <a:effectLst/>
                        </a:rPr>
                        <a:t>With carers of adults who are supported by social care services</a:t>
                      </a:r>
                      <a:endParaRPr lang="en-GB" sz="1600" b="0" i="0" u="none" strike="noStrike" dirty="0" smtClean="0">
                        <a:solidFill>
                          <a:srgbClr val="000000"/>
                        </a:solidFill>
                        <a:effectLst/>
                        <a:latin typeface="Calibri" panose="020F0502020204030204" pitchFamily="34" charset="0"/>
                      </a:endParaRPr>
                    </a:p>
                    <a:p>
                      <a:pPr algn="ctr" rtl="0" fontAlgn="ctr"/>
                      <a:endParaRPr lang="en-GB" sz="1600" b="0" i="0" u="none" strike="noStrike" dirty="0">
                        <a:solidFill>
                          <a:srgbClr val="000000"/>
                        </a:solidFill>
                        <a:effectLst/>
                        <a:latin typeface="Calibri" panose="020F0502020204030204" pitchFamily="34" charset="0"/>
                      </a:endParaRPr>
                    </a:p>
                  </a:txBody>
                  <a:tcPr marL="3304" marR="3304" marT="3050" marB="0"/>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5995463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solidFill>
                  <a:srgbClr val="003DA6"/>
                </a:solidFill>
              </a:rPr>
              <a:t>Using ASCOT in care homes</a:t>
            </a:r>
            <a:endParaRPr lang="en-GB" sz="3600" dirty="0">
              <a:solidFill>
                <a:srgbClr val="003DA6"/>
              </a:solidFill>
            </a:endParaRPr>
          </a:p>
        </p:txBody>
      </p:sp>
      <p:sp>
        <p:nvSpPr>
          <p:cNvPr id="3" name="Content Placeholder 2"/>
          <p:cNvSpPr>
            <a:spLocks noGrp="1"/>
          </p:cNvSpPr>
          <p:nvPr>
            <p:ph idx="1"/>
          </p:nvPr>
        </p:nvSpPr>
        <p:spPr/>
        <p:txBody>
          <a:bodyPr>
            <a:normAutofit/>
          </a:bodyPr>
          <a:lstStyle/>
          <a:p>
            <a:pPr>
              <a:spcAft>
                <a:spcPts val="1200"/>
              </a:spcAft>
            </a:pPr>
            <a:r>
              <a:rPr lang="en-GB" dirty="0" smtClean="0"/>
              <a:t>Researcher-led, using CH3 ( &amp; new CH4)</a:t>
            </a:r>
          </a:p>
          <a:p>
            <a:pPr>
              <a:spcAft>
                <a:spcPts val="600"/>
              </a:spcAft>
            </a:pPr>
            <a:r>
              <a:rPr lang="en-GB" dirty="0" smtClean="0"/>
              <a:t>Data collected by ASCOT team, feedback given to homes:</a:t>
            </a:r>
          </a:p>
          <a:p>
            <a:pPr marL="742950" lvl="1" indent="-285750">
              <a:spcAft>
                <a:spcPts val="600"/>
              </a:spcAft>
              <a:buClr>
                <a:schemeClr val="tx1"/>
              </a:buClr>
              <a:buFont typeface="Arial" panose="020B0604020202020204" pitchFamily="34" charset="0"/>
              <a:buChar char="•"/>
            </a:pPr>
            <a:r>
              <a:rPr lang="en-GB" sz="2000" dirty="0" smtClean="0"/>
              <a:t>Useful for quality auditing and marketing purposes</a:t>
            </a:r>
          </a:p>
          <a:p>
            <a:pPr marL="742950" lvl="1" indent="-285750">
              <a:spcAft>
                <a:spcPts val="600"/>
              </a:spcAft>
              <a:buClr>
                <a:schemeClr val="tx1"/>
              </a:buClr>
              <a:buFont typeface="Arial" panose="020B0604020202020204" pitchFamily="34" charset="0"/>
              <a:buChar char="•"/>
            </a:pPr>
            <a:r>
              <a:rPr lang="en-GB" sz="2000" dirty="0"/>
              <a:t>Shared in newsletters and at relative and resident events. </a:t>
            </a:r>
          </a:p>
          <a:p>
            <a:pPr marL="742950" lvl="1" indent="-285750">
              <a:spcAft>
                <a:spcPts val="1200"/>
              </a:spcAft>
              <a:buClr>
                <a:schemeClr val="tx1"/>
              </a:buClr>
              <a:buFont typeface="Arial" panose="020B0604020202020204" pitchFamily="34" charset="0"/>
              <a:buChar char="•"/>
            </a:pPr>
            <a:r>
              <a:rPr lang="en-GB" sz="2000" dirty="0" smtClean="0"/>
              <a:t>Evidence for the regulator (Care Quality Commission) of commitment to quality.</a:t>
            </a:r>
          </a:p>
          <a:p>
            <a:pPr>
              <a:spcAft>
                <a:spcPts val="1200"/>
              </a:spcAft>
            </a:pPr>
            <a:r>
              <a:rPr lang="en-GB" dirty="0" smtClean="0"/>
              <a:t>But how to collect as part of routine care practice?</a:t>
            </a:r>
          </a:p>
          <a:p>
            <a:r>
              <a:rPr lang="en-GB" dirty="0" smtClean="0"/>
              <a:t>Integrate the domains into care planning?</a:t>
            </a:r>
          </a:p>
        </p:txBody>
      </p:sp>
    </p:spTree>
    <p:extLst>
      <p:ext uri="{BB962C8B-B14F-4D97-AF65-F5344CB8AC3E}">
        <p14:creationId xmlns:p14="http://schemas.microsoft.com/office/powerpoint/2010/main" val="10427021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solidFill>
                  <a:srgbClr val="003DA6"/>
                </a:solidFill>
              </a:rPr>
              <a:t>Piloting ASCOT in care planning</a:t>
            </a:r>
            <a:endParaRPr lang="en-GB" sz="3600" dirty="0">
              <a:solidFill>
                <a:srgbClr val="003DA6"/>
              </a:solidFill>
            </a:endParaRPr>
          </a:p>
        </p:txBody>
      </p:sp>
      <p:sp>
        <p:nvSpPr>
          <p:cNvPr id="3" name="Content Placeholder 2"/>
          <p:cNvSpPr>
            <a:spLocks noGrp="1"/>
          </p:cNvSpPr>
          <p:nvPr>
            <p:ph idx="1"/>
          </p:nvPr>
        </p:nvSpPr>
        <p:spPr/>
        <p:txBody>
          <a:bodyPr>
            <a:normAutofit/>
          </a:bodyPr>
          <a:lstStyle/>
          <a:p>
            <a:pPr marL="914400" lvl="1" indent="-457200">
              <a:spcAft>
                <a:spcPts val="1200"/>
              </a:spcAft>
              <a:buClr>
                <a:srgbClr val="C00000"/>
              </a:buClr>
              <a:buFont typeface="Arial" panose="020B0604020202020204" pitchFamily="34" charset="0"/>
              <a:buChar char="•"/>
            </a:pPr>
            <a:r>
              <a:rPr lang="en-GB" sz="2000" dirty="0" smtClean="0"/>
              <a:t>Working with The </a:t>
            </a:r>
            <a:r>
              <a:rPr lang="en-GB" sz="2000" dirty="0" err="1" smtClean="0"/>
              <a:t>Whiddon</a:t>
            </a:r>
            <a:r>
              <a:rPr lang="en-GB" sz="2000" dirty="0" smtClean="0"/>
              <a:t> Group</a:t>
            </a:r>
          </a:p>
          <a:p>
            <a:pPr marL="914400" lvl="1" indent="-457200">
              <a:spcAft>
                <a:spcPts val="1200"/>
              </a:spcAft>
              <a:buClr>
                <a:srgbClr val="C00000"/>
              </a:buClr>
              <a:buFont typeface="Arial" panose="020B0604020202020204" pitchFamily="34" charset="0"/>
              <a:buChar char="•"/>
            </a:pPr>
            <a:r>
              <a:rPr lang="en-GB" sz="2000" dirty="0" smtClean="0"/>
              <a:t>Use INT4 to frame conversations</a:t>
            </a:r>
          </a:p>
          <a:p>
            <a:pPr marL="914400" lvl="1" indent="-457200">
              <a:spcAft>
                <a:spcPts val="1200"/>
              </a:spcAft>
              <a:buClr>
                <a:srgbClr val="C00000"/>
              </a:buClr>
              <a:buFont typeface="Arial" panose="020B0604020202020204" pitchFamily="34" charset="0"/>
              <a:buChar char="•"/>
            </a:pPr>
            <a:r>
              <a:rPr lang="en-GB" sz="2000" dirty="0" smtClean="0"/>
              <a:t>Enables us to estimate the impact of the service</a:t>
            </a:r>
          </a:p>
          <a:p>
            <a:pPr marL="914400" lvl="1" indent="-457200">
              <a:spcAft>
                <a:spcPts val="1200"/>
              </a:spcAft>
              <a:buClr>
                <a:srgbClr val="C00000"/>
              </a:buClr>
              <a:buFont typeface="Arial" panose="020B0604020202020204" pitchFamily="34" charset="0"/>
              <a:buChar char="•"/>
            </a:pPr>
            <a:r>
              <a:rPr lang="en-GB" sz="2000" dirty="0" smtClean="0"/>
              <a:t>Usually face-to-face interview</a:t>
            </a:r>
          </a:p>
          <a:p>
            <a:pPr marL="914400" lvl="1" indent="-457200">
              <a:spcAft>
                <a:spcPts val="1200"/>
              </a:spcAft>
              <a:buClr>
                <a:srgbClr val="C00000"/>
              </a:buClr>
              <a:buFont typeface="Arial" panose="020B0604020202020204" pitchFamily="34" charset="0"/>
              <a:buChar char="•"/>
            </a:pPr>
            <a:r>
              <a:rPr lang="en-GB" sz="2000" dirty="0" smtClean="0"/>
              <a:t>Adapted for care planning to include people with dementia.</a:t>
            </a:r>
          </a:p>
          <a:p>
            <a:pPr marL="914400" lvl="1" indent="-457200">
              <a:buClr>
                <a:srgbClr val="C00000"/>
              </a:buClr>
              <a:buFont typeface="Arial" panose="020B0604020202020204" pitchFamily="34" charset="0"/>
              <a:buChar char="•"/>
            </a:pPr>
            <a:r>
              <a:rPr lang="en-GB" sz="2000" dirty="0" smtClean="0"/>
              <a:t>INT4 questions without the filter questions (shorter) and with a notes/evidence section….</a:t>
            </a:r>
          </a:p>
        </p:txBody>
      </p:sp>
    </p:spTree>
    <p:extLst>
      <p:ext uri="{BB962C8B-B14F-4D97-AF65-F5344CB8AC3E}">
        <p14:creationId xmlns:p14="http://schemas.microsoft.com/office/powerpoint/2010/main" val="19028951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angle 34"/>
          <p:cNvSpPr/>
          <p:nvPr/>
        </p:nvSpPr>
        <p:spPr>
          <a:xfrm>
            <a:off x="5746970" y="4069317"/>
            <a:ext cx="1044000" cy="216000"/>
          </a:xfrm>
          <a:prstGeom prst="rect">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dirty="0">
              <a:latin typeface="Arial" panose="020B0604020202020204" pitchFamily="34" charset="0"/>
              <a:cs typeface="Arial" panose="020B0604020202020204" pitchFamily="34" charset="0"/>
            </a:endParaRPr>
          </a:p>
        </p:txBody>
      </p:sp>
      <p:sp>
        <p:nvSpPr>
          <p:cNvPr id="18" name="TextBox 17"/>
          <p:cNvSpPr txBox="1"/>
          <p:nvPr/>
        </p:nvSpPr>
        <p:spPr>
          <a:xfrm>
            <a:off x="561975" y="4050269"/>
            <a:ext cx="6372225" cy="646331"/>
          </a:xfrm>
          <a:prstGeom prst="rect">
            <a:avLst/>
          </a:prstGeom>
          <a:noFill/>
        </p:spPr>
        <p:txBody>
          <a:bodyPr wrap="square" rtlCol="0">
            <a:spAutoFit/>
          </a:bodyPr>
          <a:lstStyle/>
          <a:p>
            <a:pPr marL="342900" indent="-342900">
              <a:buFont typeface="+mj-lt"/>
              <a:buAutoNum type="arabicPeriod" startAt="12"/>
            </a:pPr>
            <a:r>
              <a:rPr lang="en-AU" sz="1200" b="1" i="1" dirty="0" smtClean="0">
                <a:latin typeface="Arial" panose="020B0604020202020204" pitchFamily="34" charset="0"/>
                <a:cs typeface="Arial" panose="020B0604020202020204" pitchFamily="34" charset="0"/>
              </a:rPr>
              <a:t>Now imagine that you didn’t have the support and services from (the care home) that you do now and no other help stepped in.  In that situation, which of the following would best describe how you would spend your time?</a:t>
            </a:r>
            <a:endParaRPr lang="en-AU" sz="1200" b="1" i="1" dirty="0">
              <a:latin typeface="Arial" panose="020B0604020202020204" pitchFamily="34" charset="0"/>
              <a:cs typeface="Arial" panose="020B0604020202020204" pitchFamily="34" charset="0"/>
            </a:endParaRPr>
          </a:p>
        </p:txBody>
      </p:sp>
      <p:sp>
        <p:nvSpPr>
          <p:cNvPr id="7" name="Rectangle 6"/>
          <p:cNvSpPr/>
          <p:nvPr/>
        </p:nvSpPr>
        <p:spPr>
          <a:xfrm>
            <a:off x="482357" y="660180"/>
            <a:ext cx="2151358" cy="646331"/>
          </a:xfrm>
          <a:prstGeom prst="rect">
            <a:avLst/>
          </a:prstGeom>
        </p:spPr>
        <p:txBody>
          <a:bodyPr wrap="none">
            <a:spAutoFit/>
          </a:bodyPr>
          <a:lstStyle/>
          <a:p>
            <a:r>
              <a:rPr lang="en-AU" sz="3600" dirty="0" smtClean="0">
                <a:solidFill>
                  <a:srgbClr val="003DA6"/>
                </a:solidFill>
                <a:latin typeface="Arial" panose="020B0604020202020204" pitchFamily="34" charset="0"/>
                <a:cs typeface="Arial" panose="020B0604020202020204" pitchFamily="34" charset="0"/>
              </a:rPr>
              <a:t>INT4 Tool</a:t>
            </a:r>
            <a:endParaRPr lang="en-AU" sz="3600" dirty="0">
              <a:solidFill>
                <a:srgbClr val="003DA6"/>
              </a:solidFill>
              <a:latin typeface="Arial" panose="020B0604020202020204" pitchFamily="34" charset="0"/>
              <a:cs typeface="Arial" panose="020B0604020202020204" pitchFamily="34" charset="0"/>
            </a:endParaRPr>
          </a:p>
        </p:txBody>
      </p:sp>
      <p:sp>
        <p:nvSpPr>
          <p:cNvPr id="8" name="Rectangle 7"/>
          <p:cNvSpPr/>
          <p:nvPr/>
        </p:nvSpPr>
        <p:spPr>
          <a:xfrm>
            <a:off x="4301880" y="660179"/>
            <a:ext cx="4432546" cy="1015663"/>
          </a:xfrm>
          <a:prstGeom prst="rect">
            <a:avLst/>
          </a:prstGeom>
        </p:spPr>
        <p:txBody>
          <a:bodyPr wrap="square">
            <a:spAutoFit/>
          </a:bodyPr>
          <a:lstStyle/>
          <a:p>
            <a:r>
              <a:rPr lang="en-AU" sz="3600" dirty="0" smtClean="0">
                <a:solidFill>
                  <a:schemeClr val="tx1">
                    <a:lumMod val="65000"/>
                    <a:lumOff val="35000"/>
                  </a:schemeClr>
                </a:solidFill>
                <a:latin typeface="Arial" panose="020B0604020202020204" pitchFamily="34" charset="0"/>
                <a:cs typeface="Arial" panose="020B0604020202020204" pitchFamily="34" charset="0"/>
              </a:rPr>
              <a:t>A</a:t>
            </a:r>
            <a:r>
              <a:rPr lang="en-AU" sz="3600" dirty="0" smtClean="0">
                <a:solidFill>
                  <a:schemeClr val="tx1">
                    <a:lumMod val="65000"/>
                    <a:lumOff val="35000"/>
                  </a:schemeClr>
                </a:solidFill>
                <a:latin typeface="Arial Narrow" panose="020B0606020202030204" pitchFamily="34" charset="0"/>
                <a:cs typeface="Arial" panose="020B0604020202020204" pitchFamily="34" charset="0"/>
              </a:rPr>
              <a:t>S</a:t>
            </a:r>
            <a:r>
              <a:rPr lang="en-AU" sz="3600" dirty="0" smtClean="0">
                <a:solidFill>
                  <a:schemeClr val="tx1">
                    <a:lumMod val="65000"/>
                    <a:lumOff val="35000"/>
                  </a:schemeClr>
                </a:solidFill>
                <a:latin typeface="Arial" panose="020B0604020202020204" pitchFamily="34" charset="0"/>
                <a:cs typeface="Arial" panose="020B0604020202020204" pitchFamily="34" charset="0"/>
              </a:rPr>
              <a:t>C</a:t>
            </a:r>
            <a:r>
              <a:rPr lang="en-AU" sz="3600" dirty="0" smtClean="0">
                <a:solidFill>
                  <a:schemeClr val="accent4">
                    <a:lumMod val="60000"/>
                    <a:lumOff val="40000"/>
                  </a:schemeClr>
                </a:solidFill>
                <a:latin typeface="Arial" panose="020B0604020202020204" pitchFamily="34" charset="0"/>
                <a:cs typeface="Arial" panose="020B0604020202020204" pitchFamily="34" charset="0"/>
              </a:rPr>
              <a:t>O</a:t>
            </a:r>
            <a:r>
              <a:rPr lang="en-AU" sz="3600" dirty="0" smtClean="0">
                <a:solidFill>
                  <a:schemeClr val="tx1">
                    <a:lumMod val="65000"/>
                    <a:lumOff val="35000"/>
                  </a:schemeClr>
                </a:solidFill>
                <a:latin typeface="Arial" panose="020B0604020202020204" pitchFamily="34" charset="0"/>
                <a:cs typeface="Arial" panose="020B0604020202020204" pitchFamily="34" charset="0"/>
              </a:rPr>
              <a:t>T</a:t>
            </a:r>
          </a:p>
          <a:p>
            <a:r>
              <a:rPr lang="en-AU" sz="800" dirty="0" smtClean="0">
                <a:solidFill>
                  <a:schemeClr val="tx1">
                    <a:lumMod val="65000"/>
                    <a:lumOff val="35000"/>
                  </a:schemeClr>
                </a:solidFill>
                <a:latin typeface="Arial" panose="020B0604020202020204" pitchFamily="34" charset="0"/>
                <a:cs typeface="Arial" panose="020B0604020202020204" pitchFamily="34" charset="0"/>
              </a:rPr>
              <a:t>adult social care outcomes toolkit</a:t>
            </a:r>
          </a:p>
          <a:p>
            <a:r>
              <a:rPr lang="en-AU" sz="1600" dirty="0" smtClean="0">
                <a:solidFill>
                  <a:schemeClr val="accent4">
                    <a:lumMod val="60000"/>
                    <a:lumOff val="40000"/>
                  </a:schemeClr>
                </a:solidFill>
                <a:latin typeface="Arial" panose="020B0604020202020204" pitchFamily="34" charset="0"/>
                <a:cs typeface="Arial" panose="020B0604020202020204" pitchFamily="34" charset="0"/>
              </a:rPr>
              <a:t>ASCOT Residential Care Client Interview Pilot</a:t>
            </a:r>
            <a:endParaRPr lang="en-AU" sz="1600" dirty="0">
              <a:solidFill>
                <a:schemeClr val="accent4">
                  <a:lumMod val="60000"/>
                  <a:lumOff val="40000"/>
                </a:schemeClr>
              </a:solidFill>
              <a:latin typeface="Arial" panose="020B0604020202020204" pitchFamily="34" charset="0"/>
              <a:cs typeface="Arial" panose="020B0604020202020204" pitchFamily="34" charset="0"/>
            </a:endParaRPr>
          </a:p>
        </p:txBody>
      </p:sp>
      <p:sp>
        <p:nvSpPr>
          <p:cNvPr id="5" name="TextBox 4"/>
          <p:cNvSpPr txBox="1"/>
          <p:nvPr/>
        </p:nvSpPr>
        <p:spPr>
          <a:xfrm>
            <a:off x="561975" y="1737927"/>
            <a:ext cx="6915150" cy="276999"/>
          </a:xfrm>
          <a:prstGeom prst="rect">
            <a:avLst/>
          </a:prstGeom>
          <a:solidFill>
            <a:schemeClr val="bg1">
              <a:lumMod val="85000"/>
            </a:schemeClr>
          </a:solidFill>
          <a:ln>
            <a:solidFill>
              <a:schemeClr val="tx1">
                <a:lumMod val="50000"/>
                <a:lumOff val="50000"/>
              </a:schemeClr>
            </a:solidFill>
          </a:ln>
        </p:spPr>
        <p:txBody>
          <a:bodyPr wrap="square" rtlCol="0">
            <a:spAutoFit/>
          </a:bodyPr>
          <a:lstStyle/>
          <a:p>
            <a:r>
              <a:rPr lang="en-AU" sz="1200" b="1" dirty="0" smtClean="0">
                <a:solidFill>
                  <a:schemeClr val="accent4">
                    <a:lumMod val="75000"/>
                  </a:schemeClr>
                </a:solidFill>
                <a:latin typeface="Arial" panose="020B0604020202020204" pitchFamily="34" charset="0"/>
                <a:cs typeface="Arial" panose="020B0604020202020204" pitchFamily="34" charset="0"/>
              </a:rPr>
              <a:t>Control over daily life</a:t>
            </a:r>
            <a:endParaRPr lang="en-AU" sz="1200" b="1" dirty="0">
              <a:solidFill>
                <a:schemeClr val="accent4">
                  <a:lumMod val="75000"/>
                </a:schemeClr>
              </a:solidFill>
              <a:latin typeface="Arial" panose="020B0604020202020204" pitchFamily="34" charset="0"/>
              <a:cs typeface="Arial" panose="020B0604020202020204" pitchFamily="34" charset="0"/>
            </a:endParaRPr>
          </a:p>
        </p:txBody>
      </p:sp>
      <p:sp>
        <p:nvSpPr>
          <p:cNvPr id="3" name="TextBox 2"/>
          <p:cNvSpPr txBox="1"/>
          <p:nvPr/>
        </p:nvSpPr>
        <p:spPr>
          <a:xfrm>
            <a:off x="561975" y="2076450"/>
            <a:ext cx="5803779" cy="461665"/>
          </a:xfrm>
          <a:prstGeom prst="rect">
            <a:avLst/>
          </a:prstGeom>
          <a:noFill/>
        </p:spPr>
        <p:txBody>
          <a:bodyPr wrap="square" rtlCol="0">
            <a:spAutoFit/>
          </a:bodyPr>
          <a:lstStyle/>
          <a:p>
            <a:pPr marL="342900" indent="-342900">
              <a:buFont typeface="+mj-lt"/>
              <a:buAutoNum type="arabicPeriod" startAt="11"/>
            </a:pPr>
            <a:r>
              <a:rPr lang="en-AU" sz="1200" b="1" i="1" dirty="0" smtClean="0">
                <a:latin typeface="Arial" panose="020B0604020202020204" pitchFamily="34" charset="0"/>
                <a:cs typeface="Arial" panose="020B0604020202020204" pitchFamily="34" charset="0"/>
              </a:rPr>
              <a:t>Which of the following statements best describes how much control you have over your daily life?</a:t>
            </a:r>
            <a:endParaRPr lang="en-AU" sz="1200" b="1" i="1" dirty="0">
              <a:latin typeface="Arial" panose="020B0604020202020204" pitchFamily="34" charset="0"/>
              <a:cs typeface="Arial" panose="020B0604020202020204" pitchFamily="34" charset="0"/>
            </a:endParaRPr>
          </a:p>
        </p:txBody>
      </p:sp>
      <p:sp>
        <p:nvSpPr>
          <p:cNvPr id="4" name="TextBox 3"/>
          <p:cNvSpPr txBox="1"/>
          <p:nvPr/>
        </p:nvSpPr>
        <p:spPr>
          <a:xfrm>
            <a:off x="5281957" y="4680186"/>
            <a:ext cx="1740898" cy="276999"/>
          </a:xfrm>
          <a:prstGeom prst="rect">
            <a:avLst/>
          </a:prstGeom>
          <a:noFill/>
        </p:spPr>
        <p:txBody>
          <a:bodyPr wrap="square" rtlCol="0">
            <a:spAutoFit/>
          </a:bodyPr>
          <a:lstStyle/>
          <a:p>
            <a:r>
              <a:rPr lang="en-AU" sz="1000" dirty="0" smtClean="0">
                <a:latin typeface="Arial" panose="020B0604020202020204" pitchFamily="34" charset="0"/>
                <a:cs typeface="Arial" panose="020B0604020202020204" pitchFamily="34" charset="0"/>
              </a:rPr>
              <a:t>Please tick</a:t>
            </a:r>
            <a:r>
              <a:rPr lang="en-AU" sz="1200" dirty="0" smtClean="0"/>
              <a:t> </a:t>
            </a:r>
            <a:r>
              <a:rPr lang="en-AU" sz="1000" dirty="0" smtClean="0"/>
              <a:t>(</a:t>
            </a:r>
            <a:r>
              <a:rPr lang="en-AU" sz="1000" dirty="0" smtClean="0">
                <a:sym typeface="Wingdings"/>
              </a:rPr>
              <a:t>) </a:t>
            </a:r>
            <a:r>
              <a:rPr lang="en-AU" sz="1000" dirty="0" smtClean="0">
                <a:latin typeface="Arial" panose="020B0604020202020204" pitchFamily="34" charset="0"/>
                <a:cs typeface="Arial" panose="020B0604020202020204" pitchFamily="34" charset="0"/>
                <a:sym typeface="Wingdings"/>
              </a:rPr>
              <a:t>one box</a:t>
            </a:r>
            <a:endParaRPr lang="en-AU" sz="1000" dirty="0">
              <a:latin typeface="Arial" panose="020B0604020202020204" pitchFamily="34" charset="0"/>
              <a:cs typeface="Arial" panose="020B0604020202020204" pitchFamily="34" charset="0"/>
            </a:endParaRPr>
          </a:p>
        </p:txBody>
      </p:sp>
      <p:sp>
        <p:nvSpPr>
          <p:cNvPr id="11" name="TextBox 10"/>
          <p:cNvSpPr txBox="1"/>
          <p:nvPr/>
        </p:nvSpPr>
        <p:spPr>
          <a:xfrm>
            <a:off x="1019175" y="2644261"/>
            <a:ext cx="5915025" cy="276999"/>
          </a:xfrm>
          <a:prstGeom prst="rect">
            <a:avLst/>
          </a:prstGeom>
          <a:noFill/>
        </p:spPr>
        <p:txBody>
          <a:bodyPr wrap="square" rtlCol="0">
            <a:spAutoFit/>
          </a:bodyPr>
          <a:lstStyle/>
          <a:p>
            <a:pPr>
              <a:spcAft>
                <a:spcPts val="600"/>
              </a:spcAft>
            </a:pPr>
            <a:r>
              <a:rPr lang="en-AU" sz="1200" dirty="0" smtClean="0">
                <a:latin typeface="Arial" panose="020B0604020202020204" pitchFamily="34" charset="0"/>
                <a:cs typeface="Arial" panose="020B0604020202020204" pitchFamily="34" charset="0"/>
              </a:rPr>
              <a:t>				</a:t>
            </a:r>
            <a:endParaRPr lang="en-AU" sz="1400" dirty="0" smtClean="0">
              <a:latin typeface="Arial" panose="020B0604020202020204" pitchFamily="34" charset="0"/>
              <a:cs typeface="Arial" panose="020B0604020202020204" pitchFamily="34" charset="0"/>
            </a:endParaRPr>
          </a:p>
        </p:txBody>
      </p:sp>
      <p:graphicFrame>
        <p:nvGraphicFramePr>
          <p:cNvPr id="14" name="Table 13"/>
          <p:cNvGraphicFramePr>
            <a:graphicFrameLocks noGrp="1"/>
          </p:cNvGraphicFramePr>
          <p:nvPr>
            <p:extLst>
              <p:ext uri="{D42A27DB-BD31-4B8C-83A1-F6EECF244321}">
                <p14:modId xmlns:p14="http://schemas.microsoft.com/office/powerpoint/2010/main" val="2511947483"/>
              </p:ext>
            </p:extLst>
          </p:nvPr>
        </p:nvGraphicFramePr>
        <p:xfrm>
          <a:off x="962025" y="2507307"/>
          <a:ext cx="5772151" cy="1371600"/>
        </p:xfrm>
        <a:graphic>
          <a:graphicData uri="http://schemas.openxmlformats.org/drawingml/2006/table">
            <a:tbl>
              <a:tblPr firstRow="1" bandRow="1">
                <a:tableStyleId>{9D7B26C5-4107-4FEC-AEDC-1716B250A1EF}</a:tableStyleId>
              </a:tblPr>
              <a:tblGrid>
                <a:gridCol w="5772151">
                  <a:extLst>
                    <a:ext uri="{9D8B030D-6E8A-4147-A177-3AD203B41FA5}">
                      <a16:colId xmlns:a16="http://schemas.microsoft.com/office/drawing/2014/main" val="20000"/>
                    </a:ext>
                  </a:extLst>
                </a:gridCol>
              </a:tblGrid>
              <a:tr h="0">
                <a:tc>
                  <a:txBody>
                    <a:bodyPr/>
                    <a:lstStyle/>
                    <a:p>
                      <a:endParaRPr lang="en-AU" sz="1200" dirty="0">
                        <a:latin typeface="Arial" panose="020B0604020202020204" pitchFamily="34" charset="0"/>
                        <a:cs typeface="Arial" panose="020B0604020202020204" pitchFamily="34" charset="0"/>
                      </a:endParaRPr>
                    </a:p>
                  </a:txBody>
                  <a:tcPr>
                    <a:lnL>
                      <a:noFill/>
                    </a:lnL>
                    <a:lnR>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59200">
                <a:tc>
                  <a:txBody>
                    <a:bodyPr/>
                    <a:lstStyle/>
                    <a:p>
                      <a:r>
                        <a:rPr lang="en-AU" sz="1200" dirty="0" smtClean="0">
                          <a:latin typeface="Arial" panose="020B0604020202020204" pitchFamily="34" charset="0"/>
                          <a:cs typeface="Arial" panose="020B0604020202020204" pitchFamily="34" charset="0"/>
                        </a:rPr>
                        <a:t>I have as much control over my daily life as I want</a:t>
                      </a:r>
                      <a:endParaRPr lang="en-AU" sz="1200" dirty="0">
                        <a:latin typeface="Arial" panose="020B0604020202020204" pitchFamily="34" charset="0"/>
                        <a:cs typeface="Arial" panose="020B0604020202020204" pitchFamily="34" charset="0"/>
                      </a:endParaRPr>
                    </a:p>
                  </a:txBody>
                  <a:tcPr>
                    <a:lnL>
                      <a:noFill/>
                    </a:lnL>
                    <a:lnR>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5920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AU" sz="1200" dirty="0" smtClean="0">
                          <a:latin typeface="Arial" panose="020B0604020202020204" pitchFamily="34" charset="0"/>
                          <a:cs typeface="Arial" panose="020B0604020202020204" pitchFamily="34" charset="0"/>
                        </a:rPr>
                        <a:t>I have adequate control over my daily</a:t>
                      </a:r>
                      <a:r>
                        <a:rPr lang="en-AU" sz="1200" baseline="0" dirty="0" smtClean="0">
                          <a:latin typeface="Arial" panose="020B0604020202020204" pitchFamily="34" charset="0"/>
                          <a:cs typeface="Arial" panose="020B0604020202020204" pitchFamily="34" charset="0"/>
                        </a:rPr>
                        <a:t> life</a:t>
                      </a:r>
                      <a:endParaRPr lang="en-AU" sz="1200" dirty="0" smtClean="0">
                        <a:latin typeface="Arial" panose="020B0604020202020204" pitchFamily="34" charset="0"/>
                        <a:cs typeface="Arial" panose="020B0604020202020204" pitchFamily="34" charset="0"/>
                      </a:endParaRPr>
                    </a:p>
                  </a:txBody>
                  <a:tcPr>
                    <a:lnL>
                      <a:noFill/>
                    </a:lnL>
                    <a:lnR>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25920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AU" sz="1200" dirty="0" smtClean="0">
                          <a:latin typeface="Arial" panose="020B0604020202020204" pitchFamily="34" charset="0"/>
                          <a:cs typeface="Arial" panose="020B0604020202020204" pitchFamily="34" charset="0"/>
                        </a:rPr>
                        <a:t>I have some control over my daily life but not enough</a:t>
                      </a:r>
                    </a:p>
                  </a:txBody>
                  <a:tcPr>
                    <a:lnL>
                      <a:noFill/>
                    </a:lnL>
                    <a:lnR>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25920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AU" sz="1200" dirty="0" smtClean="0">
                          <a:latin typeface="Arial" panose="020B0604020202020204" pitchFamily="34" charset="0"/>
                          <a:cs typeface="Arial" panose="020B0604020202020204" pitchFamily="34" charset="0"/>
                        </a:rPr>
                        <a:t>I have no control over my daily life</a:t>
                      </a:r>
                    </a:p>
                  </a:txBody>
                  <a:tcPr>
                    <a:lnL>
                      <a:noFill/>
                    </a:lnL>
                    <a:lnR>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grpSp>
        <p:nvGrpSpPr>
          <p:cNvPr id="27" name="Group 26"/>
          <p:cNvGrpSpPr/>
          <p:nvPr/>
        </p:nvGrpSpPr>
        <p:grpSpPr>
          <a:xfrm>
            <a:off x="6428009" y="2808013"/>
            <a:ext cx="252000" cy="999935"/>
            <a:chOff x="7229476" y="2757863"/>
            <a:chExt cx="252000" cy="999935"/>
          </a:xfrm>
        </p:grpSpPr>
        <p:sp>
          <p:nvSpPr>
            <p:cNvPr id="12" name="Rounded Rectangle 11"/>
            <p:cNvSpPr/>
            <p:nvPr/>
          </p:nvSpPr>
          <p:spPr>
            <a:xfrm>
              <a:off x="7229476" y="2757863"/>
              <a:ext cx="252000" cy="180000"/>
            </a:xfrm>
            <a:prstGeom prst="roundRect">
              <a:avLst/>
            </a:prstGeom>
            <a:no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dirty="0"/>
            </a:p>
          </p:txBody>
        </p:sp>
        <p:sp>
          <p:nvSpPr>
            <p:cNvPr id="15" name="Rounded Rectangle 14"/>
            <p:cNvSpPr/>
            <p:nvPr/>
          </p:nvSpPr>
          <p:spPr>
            <a:xfrm>
              <a:off x="7229476" y="3045071"/>
              <a:ext cx="252000" cy="180000"/>
            </a:xfrm>
            <a:prstGeom prst="roundRect">
              <a:avLst/>
            </a:prstGeom>
            <a:no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dirty="0"/>
            </a:p>
          </p:txBody>
        </p:sp>
        <p:sp>
          <p:nvSpPr>
            <p:cNvPr id="16" name="Rounded Rectangle 15"/>
            <p:cNvSpPr/>
            <p:nvPr/>
          </p:nvSpPr>
          <p:spPr>
            <a:xfrm>
              <a:off x="7229476" y="3316731"/>
              <a:ext cx="252000" cy="180000"/>
            </a:xfrm>
            <a:prstGeom prst="roundRect">
              <a:avLst/>
            </a:prstGeom>
            <a:no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dirty="0"/>
            </a:p>
          </p:txBody>
        </p:sp>
        <p:sp>
          <p:nvSpPr>
            <p:cNvPr id="17" name="Rounded Rectangle 16"/>
            <p:cNvSpPr/>
            <p:nvPr/>
          </p:nvSpPr>
          <p:spPr>
            <a:xfrm>
              <a:off x="7229476" y="3577798"/>
              <a:ext cx="252000" cy="180000"/>
            </a:xfrm>
            <a:prstGeom prst="roundRect">
              <a:avLst/>
            </a:prstGeom>
            <a:no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dirty="0"/>
            </a:p>
          </p:txBody>
        </p:sp>
      </p:grpSp>
      <p:graphicFrame>
        <p:nvGraphicFramePr>
          <p:cNvPr id="22" name="Table 21"/>
          <p:cNvGraphicFramePr>
            <a:graphicFrameLocks noGrp="1"/>
          </p:cNvGraphicFramePr>
          <p:nvPr>
            <p:extLst>
              <p:ext uri="{D42A27DB-BD31-4B8C-83A1-F6EECF244321}">
                <p14:modId xmlns:p14="http://schemas.microsoft.com/office/powerpoint/2010/main" val="2363835909"/>
              </p:ext>
            </p:extLst>
          </p:nvPr>
        </p:nvGraphicFramePr>
        <p:xfrm>
          <a:off x="1019174" y="4640616"/>
          <a:ext cx="5715002" cy="1371600"/>
        </p:xfrm>
        <a:graphic>
          <a:graphicData uri="http://schemas.openxmlformats.org/drawingml/2006/table">
            <a:tbl>
              <a:tblPr firstRow="1" bandRow="1">
                <a:tableStyleId>{9D7B26C5-4107-4FEC-AEDC-1716B250A1EF}</a:tableStyleId>
              </a:tblPr>
              <a:tblGrid>
                <a:gridCol w="5715002">
                  <a:extLst>
                    <a:ext uri="{9D8B030D-6E8A-4147-A177-3AD203B41FA5}">
                      <a16:colId xmlns:a16="http://schemas.microsoft.com/office/drawing/2014/main" val="20000"/>
                    </a:ext>
                  </a:extLst>
                </a:gridCol>
              </a:tblGrid>
              <a:tr h="0">
                <a:tc>
                  <a:txBody>
                    <a:bodyPr/>
                    <a:lstStyle/>
                    <a:p>
                      <a:endParaRPr lang="en-AU" sz="1200" dirty="0">
                        <a:latin typeface="Arial" panose="020B0604020202020204" pitchFamily="34" charset="0"/>
                        <a:cs typeface="Arial" panose="020B0604020202020204" pitchFamily="34" charset="0"/>
                      </a:endParaRPr>
                    </a:p>
                  </a:txBody>
                  <a:tcPr>
                    <a:lnL>
                      <a:noFill/>
                    </a:lnL>
                    <a:lnR>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59200">
                <a:tc>
                  <a:txBody>
                    <a:bodyPr/>
                    <a:lstStyle/>
                    <a:p>
                      <a:r>
                        <a:rPr lang="en-AU" sz="1200" dirty="0" smtClean="0">
                          <a:latin typeface="Arial" panose="020B0604020202020204" pitchFamily="34" charset="0"/>
                          <a:cs typeface="Arial" panose="020B0604020202020204" pitchFamily="34" charset="0"/>
                        </a:rPr>
                        <a:t>I would have as much control over my daily life as I want</a:t>
                      </a:r>
                      <a:endParaRPr lang="en-AU" sz="1200" dirty="0">
                        <a:latin typeface="Arial" panose="020B0604020202020204" pitchFamily="34" charset="0"/>
                        <a:cs typeface="Arial" panose="020B0604020202020204" pitchFamily="34" charset="0"/>
                      </a:endParaRPr>
                    </a:p>
                  </a:txBody>
                  <a:tcPr>
                    <a:lnL>
                      <a:noFill/>
                    </a:lnL>
                    <a:lnR>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5920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AU" sz="1200" dirty="0" smtClean="0">
                          <a:latin typeface="Arial" panose="020B0604020202020204" pitchFamily="34" charset="0"/>
                          <a:cs typeface="Arial" panose="020B0604020202020204" pitchFamily="34" charset="0"/>
                        </a:rPr>
                        <a:t>I would have adequate control over my daily life</a:t>
                      </a:r>
                    </a:p>
                  </a:txBody>
                  <a:tcPr>
                    <a:lnL>
                      <a:noFill/>
                    </a:lnL>
                    <a:lnR>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25920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AU" sz="1200" dirty="0" smtClean="0">
                          <a:latin typeface="Arial" panose="020B0604020202020204" pitchFamily="34" charset="0"/>
                          <a:cs typeface="Arial" panose="020B0604020202020204" pitchFamily="34" charset="0"/>
                        </a:rPr>
                        <a:t>I would have some control over my daily life, but not enough</a:t>
                      </a:r>
                    </a:p>
                  </a:txBody>
                  <a:tcPr>
                    <a:lnL>
                      <a:noFill/>
                    </a:lnL>
                    <a:lnR>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25920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AU" sz="1200" dirty="0" smtClean="0">
                          <a:latin typeface="Arial" panose="020B0604020202020204" pitchFamily="34" charset="0"/>
                          <a:cs typeface="Arial" panose="020B0604020202020204" pitchFamily="34" charset="0"/>
                        </a:rPr>
                        <a:t>I would have no control over my daily life</a:t>
                      </a:r>
                    </a:p>
                  </a:txBody>
                  <a:tcPr>
                    <a:lnL>
                      <a:noFill/>
                    </a:lnL>
                    <a:lnR>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sp>
        <p:nvSpPr>
          <p:cNvPr id="26" name="TextBox 25"/>
          <p:cNvSpPr txBox="1"/>
          <p:nvPr/>
        </p:nvSpPr>
        <p:spPr>
          <a:xfrm>
            <a:off x="5234333" y="2531014"/>
            <a:ext cx="1740898" cy="276999"/>
          </a:xfrm>
          <a:prstGeom prst="rect">
            <a:avLst/>
          </a:prstGeom>
          <a:noFill/>
        </p:spPr>
        <p:txBody>
          <a:bodyPr wrap="square" rtlCol="0">
            <a:spAutoFit/>
          </a:bodyPr>
          <a:lstStyle/>
          <a:p>
            <a:r>
              <a:rPr lang="en-AU" sz="1000" dirty="0" smtClean="0">
                <a:latin typeface="Arial" panose="020B0604020202020204" pitchFamily="34" charset="0"/>
                <a:cs typeface="Arial" panose="020B0604020202020204" pitchFamily="34" charset="0"/>
              </a:rPr>
              <a:t>Please tick</a:t>
            </a:r>
            <a:r>
              <a:rPr lang="en-AU" sz="1200" dirty="0" smtClean="0"/>
              <a:t> </a:t>
            </a:r>
            <a:r>
              <a:rPr lang="en-AU" sz="1000" dirty="0" smtClean="0"/>
              <a:t>(</a:t>
            </a:r>
            <a:r>
              <a:rPr lang="en-AU" sz="1000" dirty="0" smtClean="0">
                <a:sym typeface="Wingdings"/>
              </a:rPr>
              <a:t>) </a:t>
            </a:r>
            <a:r>
              <a:rPr lang="en-AU" sz="1000" dirty="0" smtClean="0">
                <a:latin typeface="Arial" panose="020B0604020202020204" pitchFamily="34" charset="0"/>
                <a:cs typeface="Arial" panose="020B0604020202020204" pitchFamily="34" charset="0"/>
                <a:sym typeface="Wingdings"/>
              </a:rPr>
              <a:t>one box</a:t>
            </a:r>
            <a:endParaRPr lang="en-AU" sz="1000" dirty="0">
              <a:latin typeface="Arial" panose="020B0604020202020204" pitchFamily="34" charset="0"/>
              <a:cs typeface="Arial" panose="020B0604020202020204" pitchFamily="34" charset="0"/>
            </a:endParaRPr>
          </a:p>
        </p:txBody>
      </p:sp>
      <p:grpSp>
        <p:nvGrpSpPr>
          <p:cNvPr id="28" name="Group 27"/>
          <p:cNvGrpSpPr/>
          <p:nvPr/>
        </p:nvGrpSpPr>
        <p:grpSpPr>
          <a:xfrm>
            <a:off x="6436824" y="4957185"/>
            <a:ext cx="252000" cy="999935"/>
            <a:chOff x="7229476" y="2757863"/>
            <a:chExt cx="252000" cy="999935"/>
          </a:xfrm>
        </p:grpSpPr>
        <p:sp>
          <p:nvSpPr>
            <p:cNvPr id="29" name="Rounded Rectangle 28"/>
            <p:cNvSpPr/>
            <p:nvPr/>
          </p:nvSpPr>
          <p:spPr>
            <a:xfrm>
              <a:off x="7229476" y="2757863"/>
              <a:ext cx="252000" cy="180000"/>
            </a:xfrm>
            <a:prstGeom prst="roundRect">
              <a:avLst/>
            </a:prstGeom>
            <a:no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dirty="0"/>
            </a:p>
          </p:txBody>
        </p:sp>
        <p:sp>
          <p:nvSpPr>
            <p:cNvPr id="30" name="Rounded Rectangle 29"/>
            <p:cNvSpPr/>
            <p:nvPr/>
          </p:nvSpPr>
          <p:spPr>
            <a:xfrm>
              <a:off x="7229476" y="3045071"/>
              <a:ext cx="252000" cy="180000"/>
            </a:xfrm>
            <a:prstGeom prst="roundRect">
              <a:avLst/>
            </a:prstGeom>
            <a:no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dirty="0"/>
            </a:p>
          </p:txBody>
        </p:sp>
        <p:sp>
          <p:nvSpPr>
            <p:cNvPr id="31" name="Rounded Rectangle 30"/>
            <p:cNvSpPr/>
            <p:nvPr/>
          </p:nvSpPr>
          <p:spPr>
            <a:xfrm>
              <a:off x="7229476" y="3316731"/>
              <a:ext cx="252000" cy="180000"/>
            </a:xfrm>
            <a:prstGeom prst="roundRect">
              <a:avLst/>
            </a:prstGeom>
            <a:no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dirty="0"/>
            </a:p>
          </p:txBody>
        </p:sp>
        <p:sp>
          <p:nvSpPr>
            <p:cNvPr id="32" name="Rounded Rectangle 31"/>
            <p:cNvSpPr/>
            <p:nvPr/>
          </p:nvSpPr>
          <p:spPr>
            <a:xfrm>
              <a:off x="7229476" y="3577798"/>
              <a:ext cx="252000" cy="180000"/>
            </a:xfrm>
            <a:prstGeom prst="roundRect">
              <a:avLst/>
            </a:prstGeom>
            <a:no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dirty="0"/>
            </a:p>
          </p:txBody>
        </p:sp>
      </p:grpSp>
      <p:sp>
        <p:nvSpPr>
          <p:cNvPr id="33" name="TextBox 32"/>
          <p:cNvSpPr txBox="1"/>
          <p:nvPr/>
        </p:nvSpPr>
        <p:spPr>
          <a:xfrm>
            <a:off x="7022856" y="2137886"/>
            <a:ext cx="2406895" cy="1569660"/>
          </a:xfrm>
          <a:prstGeom prst="rect">
            <a:avLst/>
          </a:prstGeom>
          <a:noFill/>
          <a:ln>
            <a:solidFill>
              <a:schemeClr val="tx1">
                <a:lumMod val="50000"/>
                <a:lumOff val="50000"/>
              </a:schemeClr>
            </a:solidFill>
          </a:ln>
        </p:spPr>
        <p:txBody>
          <a:bodyPr wrap="square" rtlCol="0">
            <a:spAutoFit/>
          </a:bodyPr>
          <a:lstStyle/>
          <a:p>
            <a:r>
              <a:rPr lang="en-AU" sz="1200" b="1" dirty="0" smtClean="0">
                <a:latin typeface="Arial" panose="020B0604020202020204" pitchFamily="34" charset="0"/>
                <a:cs typeface="Arial" panose="020B0604020202020204" pitchFamily="34" charset="0"/>
              </a:rPr>
              <a:t>Interviewer prompt:  </a:t>
            </a:r>
            <a:r>
              <a:rPr lang="en-AU" sz="1200" dirty="0" smtClean="0">
                <a:latin typeface="Arial" panose="020B0604020202020204" pitchFamily="34" charset="0"/>
                <a:cs typeface="Arial" panose="020B0604020202020204" pitchFamily="34" charset="0"/>
              </a:rPr>
              <a:t>By ‘control over daily life’ we mean having the choice to do things or have things done for you as you like and when you want.  If needed, please prompt:  When answering the question, think about your situation at the moment.</a:t>
            </a:r>
            <a:endParaRPr lang="en-AU" sz="1200" dirty="0">
              <a:latin typeface="Arial" panose="020B0604020202020204" pitchFamily="34" charset="0"/>
              <a:cs typeface="Arial" panose="020B0604020202020204" pitchFamily="34" charset="0"/>
            </a:endParaRPr>
          </a:p>
        </p:txBody>
      </p:sp>
      <p:sp>
        <p:nvSpPr>
          <p:cNvPr id="34" name="TextBox 33"/>
          <p:cNvSpPr txBox="1"/>
          <p:nvPr/>
        </p:nvSpPr>
        <p:spPr>
          <a:xfrm>
            <a:off x="7022856" y="4081961"/>
            <a:ext cx="2435471" cy="1938992"/>
          </a:xfrm>
          <a:prstGeom prst="rect">
            <a:avLst/>
          </a:prstGeom>
          <a:noFill/>
          <a:ln>
            <a:solidFill>
              <a:schemeClr val="tx1">
                <a:lumMod val="50000"/>
                <a:lumOff val="50000"/>
              </a:schemeClr>
            </a:solidFill>
          </a:ln>
        </p:spPr>
        <p:txBody>
          <a:bodyPr wrap="square" rtlCol="0">
            <a:spAutoFit/>
          </a:bodyPr>
          <a:lstStyle/>
          <a:p>
            <a:r>
              <a:rPr lang="en-AU" sz="1200" b="1" dirty="0" smtClean="0">
                <a:latin typeface="Arial" panose="020B0604020202020204" pitchFamily="34" charset="0"/>
                <a:cs typeface="Arial" panose="020B0604020202020204" pitchFamily="34" charset="0"/>
              </a:rPr>
              <a:t>Interviewer note:  </a:t>
            </a:r>
            <a:r>
              <a:rPr lang="en-AU" sz="1200" dirty="0" smtClean="0">
                <a:latin typeface="Arial" panose="020B0604020202020204" pitchFamily="34" charset="0"/>
                <a:cs typeface="Arial" panose="020B0604020202020204" pitchFamily="34" charset="0"/>
              </a:rPr>
              <a:t>It is important that respondents do not base their answers on the assumption that any other help steps in; please emphasise this to interviewees.  Reassure if necessary: Please be assured that this is purely imaginary and does not affect the services you receive in any way.</a:t>
            </a:r>
            <a:endParaRPr lang="en-AU"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00949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solidFill>
                  <a:srgbClr val="003DA6"/>
                </a:solidFill>
              </a:rPr>
              <a:t>Method</a:t>
            </a:r>
            <a:endParaRPr lang="en-GB" sz="3600" dirty="0">
              <a:solidFill>
                <a:srgbClr val="003DA6"/>
              </a:solidFill>
            </a:endParaRPr>
          </a:p>
        </p:txBody>
      </p:sp>
      <p:sp>
        <p:nvSpPr>
          <p:cNvPr id="3" name="Content Placeholder 2"/>
          <p:cNvSpPr>
            <a:spLocks noGrp="1"/>
          </p:cNvSpPr>
          <p:nvPr>
            <p:ph idx="1"/>
          </p:nvPr>
        </p:nvSpPr>
        <p:spPr>
          <a:xfrm>
            <a:off x="495300" y="1340768"/>
            <a:ext cx="8915400" cy="4785395"/>
          </a:xfrm>
        </p:spPr>
        <p:txBody>
          <a:bodyPr>
            <a:normAutofit/>
          </a:bodyPr>
          <a:lstStyle/>
          <a:p>
            <a:pPr marL="342900" indent="-342900">
              <a:buFont typeface="Arial" panose="020B0604020202020204" pitchFamily="34" charset="0"/>
              <a:buChar char="•"/>
            </a:pPr>
            <a:r>
              <a:rPr lang="en-GB" dirty="0" smtClean="0"/>
              <a:t>15 month trial, 4 services, new &amp; existing clients</a:t>
            </a:r>
          </a:p>
          <a:p>
            <a:pPr marL="342900" indent="-342900">
              <a:spcAft>
                <a:spcPts val="600"/>
              </a:spcAft>
              <a:buFont typeface="Arial" panose="020B0604020202020204" pitchFamily="34" charset="0"/>
              <a:buChar char="•"/>
            </a:pPr>
            <a:r>
              <a:rPr lang="en-GB" dirty="0"/>
              <a:t>ASCOT team provided online </a:t>
            </a:r>
            <a:r>
              <a:rPr lang="en-GB" dirty="0" smtClean="0"/>
              <a:t>training </a:t>
            </a:r>
          </a:p>
          <a:p>
            <a:pPr marL="342900" indent="-342900">
              <a:spcAft>
                <a:spcPts val="600"/>
              </a:spcAft>
              <a:buFont typeface="Arial" panose="020B0604020202020204" pitchFamily="34" charset="0"/>
              <a:buChar char="•"/>
            </a:pPr>
            <a:r>
              <a:rPr lang="en-GB" dirty="0" smtClean="0"/>
              <a:t>Sharing:</a:t>
            </a:r>
          </a:p>
          <a:p>
            <a:pPr marL="742950" lvl="1" indent="-285750">
              <a:spcAft>
                <a:spcPts val="600"/>
              </a:spcAft>
              <a:buFont typeface="Arial" panose="020B0604020202020204" pitchFamily="34" charset="0"/>
              <a:buChar char="−"/>
            </a:pPr>
            <a:r>
              <a:rPr lang="en-GB" dirty="0" smtClean="0"/>
              <a:t>INT4 ratings + evidence + demographic, functional and clinical data with ASCOT team.</a:t>
            </a:r>
          </a:p>
          <a:p>
            <a:pPr marL="342900" indent="-342900">
              <a:spcAft>
                <a:spcPts val="600"/>
              </a:spcAft>
              <a:buFont typeface="Arial" panose="020B0604020202020204" pitchFamily="34" charset="0"/>
              <a:buChar char="•"/>
            </a:pPr>
            <a:r>
              <a:rPr lang="en-GB" dirty="0" smtClean="0"/>
              <a:t>Circle of care interviews to include RN, resident, member of staff and family member</a:t>
            </a:r>
          </a:p>
          <a:p>
            <a:pPr marL="342900" indent="-342900">
              <a:spcAft>
                <a:spcPts val="600"/>
              </a:spcAft>
              <a:buFont typeface="Arial" panose="020B0604020202020204" pitchFamily="34" charset="0"/>
              <a:buChar char="•"/>
            </a:pPr>
            <a:r>
              <a:rPr lang="en-GB" dirty="0" smtClean="0"/>
              <a:t>6 monthly review by ASCOT team of ratings.</a:t>
            </a:r>
          </a:p>
          <a:p>
            <a:pPr marL="342900" indent="-342900">
              <a:spcAft>
                <a:spcPts val="600"/>
              </a:spcAft>
              <a:buFont typeface="Arial" panose="020B0604020202020204" pitchFamily="34" charset="0"/>
              <a:buChar char="•"/>
            </a:pPr>
            <a:r>
              <a:rPr lang="en-GB" dirty="0" smtClean="0"/>
              <a:t>Compared to English research data (new CH4)</a:t>
            </a:r>
            <a:endParaRPr lang="en-GB" dirty="0"/>
          </a:p>
          <a:p>
            <a:pPr marL="342900" indent="-342900">
              <a:buFont typeface="Arial" panose="020B0604020202020204" pitchFamily="34" charset="0"/>
              <a:buChar char="•"/>
            </a:pPr>
            <a:r>
              <a:rPr lang="en-GB" dirty="0" smtClean="0"/>
              <a:t>Current N = 58 (wave 2)</a:t>
            </a:r>
          </a:p>
        </p:txBody>
      </p:sp>
    </p:spTree>
    <p:extLst>
      <p:ext uri="{BB962C8B-B14F-4D97-AF65-F5344CB8AC3E}">
        <p14:creationId xmlns:p14="http://schemas.microsoft.com/office/powerpoint/2010/main" val="41710172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solidFill>
                  <a:srgbClr val="003DA6"/>
                </a:solidFill>
              </a:rPr>
              <a:t>Profile of residents</a:t>
            </a:r>
            <a:endParaRPr lang="en-GB" sz="3600" dirty="0">
              <a:solidFill>
                <a:srgbClr val="003DA6"/>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00368443"/>
              </p:ext>
            </p:extLst>
          </p:nvPr>
        </p:nvGraphicFramePr>
        <p:xfrm>
          <a:off x="1208584" y="1417640"/>
          <a:ext cx="7722858" cy="4232529"/>
        </p:xfrm>
        <a:graphic>
          <a:graphicData uri="http://schemas.openxmlformats.org/drawingml/2006/table">
            <a:tbl>
              <a:tblPr firstRow="1" bandRow="1">
                <a:tableStyleId>{5C22544A-7EE6-4342-B048-85BDC9FD1C3A}</a:tableStyleId>
              </a:tblPr>
              <a:tblGrid>
                <a:gridCol w="2574286">
                  <a:extLst>
                    <a:ext uri="{9D8B030D-6E8A-4147-A177-3AD203B41FA5}">
                      <a16:colId xmlns:a16="http://schemas.microsoft.com/office/drawing/2014/main" val="4060191385"/>
                    </a:ext>
                  </a:extLst>
                </a:gridCol>
                <a:gridCol w="2574286">
                  <a:extLst>
                    <a:ext uri="{9D8B030D-6E8A-4147-A177-3AD203B41FA5}">
                      <a16:colId xmlns:a16="http://schemas.microsoft.com/office/drawing/2014/main" val="3370141673"/>
                    </a:ext>
                  </a:extLst>
                </a:gridCol>
                <a:gridCol w="2574286">
                  <a:extLst>
                    <a:ext uri="{9D8B030D-6E8A-4147-A177-3AD203B41FA5}">
                      <a16:colId xmlns:a16="http://schemas.microsoft.com/office/drawing/2014/main" val="747685756"/>
                    </a:ext>
                  </a:extLst>
                </a:gridCol>
              </a:tblGrid>
              <a:tr h="778565">
                <a:tc>
                  <a:txBody>
                    <a:bodyPr/>
                    <a:lstStyle/>
                    <a:p>
                      <a:endParaRPr lang="en-GB" sz="2000" dirty="0">
                        <a:latin typeface="Arial" panose="020B0604020202020204" pitchFamily="34" charset="0"/>
                        <a:cs typeface="Arial" panose="020B0604020202020204" pitchFamily="34" charset="0"/>
                      </a:endParaRPr>
                    </a:p>
                  </a:txBody>
                  <a:tcPr marL="99060" marR="99060"/>
                </a:tc>
                <a:tc>
                  <a:txBody>
                    <a:bodyPr/>
                    <a:lstStyle/>
                    <a:p>
                      <a:r>
                        <a:rPr lang="en-GB" sz="2000" dirty="0" smtClean="0">
                          <a:latin typeface="Arial" panose="020B0604020202020204" pitchFamily="34" charset="0"/>
                          <a:cs typeface="Arial" panose="020B0604020202020204" pitchFamily="34" charset="0"/>
                        </a:rPr>
                        <a:t>Wave 2 (n=58)</a:t>
                      </a:r>
                      <a:endParaRPr lang="en-GB" sz="2000" dirty="0">
                        <a:latin typeface="Arial" panose="020B0604020202020204" pitchFamily="34" charset="0"/>
                        <a:cs typeface="Arial" panose="020B0604020202020204" pitchFamily="34" charset="0"/>
                      </a:endParaRPr>
                    </a:p>
                  </a:txBody>
                  <a:tcPr marL="99060" marR="99060" anchor="ctr"/>
                </a:tc>
                <a:tc>
                  <a:txBody>
                    <a:bodyPr/>
                    <a:lstStyle/>
                    <a:p>
                      <a:r>
                        <a:rPr lang="en-GB" sz="2000" dirty="0" smtClean="0">
                          <a:latin typeface="Arial" panose="020B0604020202020204" pitchFamily="34" charset="0"/>
                          <a:cs typeface="Arial" panose="020B0604020202020204" pitchFamily="34" charset="0"/>
                        </a:rPr>
                        <a:t>UK (n=81)</a:t>
                      </a:r>
                      <a:endParaRPr lang="en-GB" sz="2000" dirty="0">
                        <a:latin typeface="Arial" panose="020B0604020202020204" pitchFamily="34" charset="0"/>
                        <a:cs typeface="Arial" panose="020B0604020202020204" pitchFamily="34" charset="0"/>
                      </a:endParaRPr>
                    </a:p>
                  </a:txBody>
                  <a:tcPr marL="99060" marR="99060" anchor="ctr"/>
                </a:tc>
                <a:extLst>
                  <a:ext uri="{0D108BD9-81ED-4DB2-BD59-A6C34878D82A}">
                    <a16:rowId xmlns:a16="http://schemas.microsoft.com/office/drawing/2014/main" val="1368097966"/>
                  </a:ext>
                </a:extLst>
              </a:tr>
              <a:tr h="649804">
                <a:tc>
                  <a:txBody>
                    <a:bodyPr/>
                    <a:lstStyle/>
                    <a:p>
                      <a:r>
                        <a:rPr lang="en-GB" sz="2000" dirty="0" smtClean="0">
                          <a:latin typeface="Arial" panose="020B0604020202020204" pitchFamily="34" charset="0"/>
                          <a:cs typeface="Arial" panose="020B0604020202020204" pitchFamily="34" charset="0"/>
                        </a:rPr>
                        <a:t>Mean</a:t>
                      </a:r>
                      <a:r>
                        <a:rPr lang="en-GB" sz="2000" baseline="0" dirty="0" smtClean="0">
                          <a:latin typeface="Arial" panose="020B0604020202020204" pitchFamily="34" charset="0"/>
                          <a:cs typeface="Arial" panose="020B0604020202020204" pitchFamily="34" charset="0"/>
                        </a:rPr>
                        <a:t> age in years (SD)</a:t>
                      </a:r>
                      <a:endParaRPr lang="en-GB" sz="2000" dirty="0">
                        <a:latin typeface="Arial" panose="020B0604020202020204" pitchFamily="34" charset="0"/>
                        <a:cs typeface="Arial" panose="020B0604020202020204" pitchFamily="34" charset="0"/>
                      </a:endParaRPr>
                    </a:p>
                  </a:txBody>
                  <a:tcPr marL="99060" marR="99060" anchor="ctr"/>
                </a:tc>
                <a:tc>
                  <a:txBody>
                    <a:bodyPr/>
                    <a:lstStyle/>
                    <a:p>
                      <a:r>
                        <a:rPr lang="en-GB" sz="2000" dirty="0" smtClean="0">
                          <a:latin typeface="Arial" panose="020B0604020202020204" pitchFamily="34" charset="0"/>
                          <a:cs typeface="Arial" panose="020B0604020202020204" pitchFamily="34" charset="0"/>
                        </a:rPr>
                        <a:t>85.03 (8.51)</a:t>
                      </a:r>
                      <a:endParaRPr lang="en-GB" sz="2000" dirty="0">
                        <a:latin typeface="Arial" panose="020B0604020202020204" pitchFamily="34" charset="0"/>
                        <a:cs typeface="Arial" panose="020B0604020202020204" pitchFamily="34" charset="0"/>
                      </a:endParaRPr>
                    </a:p>
                  </a:txBody>
                  <a:tcPr marL="99060" marR="99060" anchor="ctr"/>
                </a:tc>
                <a:tc>
                  <a:txBody>
                    <a:bodyPr/>
                    <a:lstStyle/>
                    <a:p>
                      <a:r>
                        <a:rPr lang="en-GB" sz="2000" dirty="0" smtClean="0">
                          <a:latin typeface="Arial" panose="020B0604020202020204" pitchFamily="34" charset="0"/>
                          <a:cs typeface="Arial" panose="020B0604020202020204" pitchFamily="34" charset="0"/>
                        </a:rPr>
                        <a:t>84.35 (9.5)</a:t>
                      </a:r>
                      <a:endParaRPr lang="en-GB" sz="2000" dirty="0">
                        <a:latin typeface="Arial" panose="020B0604020202020204" pitchFamily="34" charset="0"/>
                        <a:cs typeface="Arial" panose="020B0604020202020204" pitchFamily="34" charset="0"/>
                      </a:endParaRPr>
                    </a:p>
                  </a:txBody>
                  <a:tcPr marL="99060" marR="99060" anchor="ctr"/>
                </a:tc>
                <a:extLst>
                  <a:ext uri="{0D108BD9-81ED-4DB2-BD59-A6C34878D82A}">
                    <a16:rowId xmlns:a16="http://schemas.microsoft.com/office/drawing/2014/main" val="3996395549"/>
                  </a:ext>
                </a:extLst>
              </a:tr>
              <a:tr h="649804">
                <a:tc>
                  <a:txBody>
                    <a:bodyPr/>
                    <a:lstStyle/>
                    <a:p>
                      <a:r>
                        <a:rPr lang="en-GB" sz="2000" dirty="0" smtClean="0">
                          <a:latin typeface="Arial" panose="020B0604020202020204" pitchFamily="34" charset="0"/>
                          <a:cs typeface="Arial" panose="020B0604020202020204" pitchFamily="34" charset="0"/>
                        </a:rPr>
                        <a:t>N</a:t>
                      </a:r>
                      <a:r>
                        <a:rPr lang="en-GB" sz="2000" baseline="0" dirty="0" smtClean="0">
                          <a:latin typeface="Arial" panose="020B0604020202020204" pitchFamily="34" charset="0"/>
                          <a:cs typeface="Arial" panose="020B0604020202020204" pitchFamily="34" charset="0"/>
                        </a:rPr>
                        <a:t> female</a:t>
                      </a:r>
                      <a:endParaRPr lang="en-GB" sz="2000" dirty="0">
                        <a:latin typeface="Arial" panose="020B0604020202020204" pitchFamily="34" charset="0"/>
                        <a:cs typeface="Arial" panose="020B0604020202020204" pitchFamily="34" charset="0"/>
                      </a:endParaRPr>
                    </a:p>
                  </a:txBody>
                  <a:tcPr marL="99060" marR="99060" anchor="ctr"/>
                </a:tc>
                <a:tc>
                  <a:txBody>
                    <a:bodyPr/>
                    <a:lstStyle/>
                    <a:p>
                      <a:r>
                        <a:rPr lang="en-GB" sz="2000" dirty="0" smtClean="0">
                          <a:latin typeface="Arial" panose="020B0604020202020204" pitchFamily="34" charset="0"/>
                          <a:cs typeface="Arial" panose="020B0604020202020204" pitchFamily="34" charset="0"/>
                        </a:rPr>
                        <a:t>39 (63.4%)</a:t>
                      </a:r>
                      <a:endParaRPr lang="en-GB" sz="2000" dirty="0">
                        <a:latin typeface="Arial" panose="020B0604020202020204" pitchFamily="34" charset="0"/>
                        <a:cs typeface="Arial" panose="020B0604020202020204" pitchFamily="34" charset="0"/>
                      </a:endParaRPr>
                    </a:p>
                  </a:txBody>
                  <a:tcPr marL="99060" marR="99060" anchor="ctr"/>
                </a:tc>
                <a:tc>
                  <a:txBody>
                    <a:bodyPr/>
                    <a:lstStyle/>
                    <a:p>
                      <a:r>
                        <a:rPr lang="en-GB" sz="2000" dirty="0" smtClean="0">
                          <a:latin typeface="Arial" panose="020B0604020202020204" pitchFamily="34" charset="0"/>
                          <a:cs typeface="Arial" panose="020B0604020202020204" pitchFamily="34" charset="0"/>
                        </a:rPr>
                        <a:t>59 (73%)</a:t>
                      </a:r>
                      <a:endParaRPr lang="en-GB" sz="2000" dirty="0">
                        <a:latin typeface="Arial" panose="020B0604020202020204" pitchFamily="34" charset="0"/>
                        <a:cs typeface="Arial" panose="020B0604020202020204" pitchFamily="34" charset="0"/>
                      </a:endParaRPr>
                    </a:p>
                  </a:txBody>
                  <a:tcPr marL="99060" marR="99060" anchor="ctr"/>
                </a:tc>
                <a:extLst>
                  <a:ext uri="{0D108BD9-81ED-4DB2-BD59-A6C34878D82A}">
                    <a16:rowId xmlns:a16="http://schemas.microsoft.com/office/drawing/2014/main" val="1989797656"/>
                  </a:ext>
                </a:extLst>
              </a:tr>
              <a:tr h="649804">
                <a:tc>
                  <a:txBody>
                    <a:bodyPr/>
                    <a:lstStyle/>
                    <a:p>
                      <a:r>
                        <a:rPr lang="en-GB" sz="2000" dirty="0" smtClean="0">
                          <a:latin typeface="Arial" panose="020B0604020202020204" pitchFamily="34" charset="0"/>
                          <a:cs typeface="Arial" panose="020B0604020202020204" pitchFamily="34" charset="0"/>
                        </a:rPr>
                        <a:t>Mean No. ADLs need help (SD)</a:t>
                      </a:r>
                      <a:endParaRPr lang="en-GB" sz="2000" dirty="0">
                        <a:latin typeface="Arial" panose="020B0604020202020204" pitchFamily="34" charset="0"/>
                        <a:cs typeface="Arial" panose="020B0604020202020204" pitchFamily="34" charset="0"/>
                      </a:endParaRPr>
                    </a:p>
                  </a:txBody>
                  <a:tcPr marL="99060" marR="99060" anchor="ctr"/>
                </a:tc>
                <a:tc>
                  <a:txBody>
                    <a:bodyPr/>
                    <a:lstStyle/>
                    <a:p>
                      <a:r>
                        <a:rPr lang="en-GB" sz="2000" dirty="0" smtClean="0">
                          <a:latin typeface="Arial" panose="020B0604020202020204" pitchFamily="34" charset="0"/>
                          <a:cs typeface="Arial" panose="020B0604020202020204" pitchFamily="34" charset="0"/>
                        </a:rPr>
                        <a:t>5.03 (3.44)</a:t>
                      </a:r>
                      <a:endParaRPr lang="en-GB" sz="2000" dirty="0">
                        <a:latin typeface="Arial" panose="020B0604020202020204" pitchFamily="34" charset="0"/>
                        <a:cs typeface="Arial" panose="020B0604020202020204" pitchFamily="34" charset="0"/>
                      </a:endParaRPr>
                    </a:p>
                  </a:txBody>
                  <a:tcPr marL="99060" marR="99060" anchor="ctr"/>
                </a:tc>
                <a:tc>
                  <a:txBody>
                    <a:bodyPr/>
                    <a:lstStyle/>
                    <a:p>
                      <a:r>
                        <a:rPr lang="en-GB" sz="2000" dirty="0" smtClean="0">
                          <a:latin typeface="Arial" panose="020B0604020202020204" pitchFamily="34" charset="0"/>
                          <a:cs typeface="Arial" panose="020B0604020202020204" pitchFamily="34" charset="0"/>
                        </a:rPr>
                        <a:t>Not available yet</a:t>
                      </a:r>
                      <a:endParaRPr lang="en-GB" sz="2000" dirty="0">
                        <a:latin typeface="Arial" panose="020B0604020202020204" pitchFamily="34" charset="0"/>
                        <a:cs typeface="Arial" panose="020B0604020202020204" pitchFamily="34" charset="0"/>
                      </a:endParaRPr>
                    </a:p>
                  </a:txBody>
                  <a:tcPr marL="99060" marR="99060" anchor="ctr"/>
                </a:tc>
                <a:extLst>
                  <a:ext uri="{0D108BD9-81ED-4DB2-BD59-A6C34878D82A}">
                    <a16:rowId xmlns:a16="http://schemas.microsoft.com/office/drawing/2014/main" val="3914057721"/>
                  </a:ext>
                </a:extLst>
              </a:tr>
              <a:tr h="6498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smtClean="0">
                          <a:latin typeface="Arial" panose="020B0604020202020204" pitchFamily="34" charset="0"/>
                          <a:cs typeface="Arial" panose="020B0604020202020204" pitchFamily="34" charset="0"/>
                        </a:rPr>
                        <a:t>Mean MDSCPS </a:t>
                      </a:r>
                      <a:r>
                        <a:rPr lang="en-GB" sz="2000" baseline="0" dirty="0" smtClean="0">
                          <a:latin typeface="Arial" panose="020B0604020202020204" pitchFamily="34" charset="0"/>
                          <a:cs typeface="Arial" panose="020B0604020202020204" pitchFamily="34" charset="0"/>
                        </a:rPr>
                        <a:t>(SD)</a:t>
                      </a:r>
                      <a:endParaRPr lang="en-GB" sz="2000" dirty="0">
                        <a:latin typeface="Arial" panose="020B0604020202020204" pitchFamily="34" charset="0"/>
                        <a:cs typeface="Arial" panose="020B0604020202020204" pitchFamily="34" charset="0"/>
                      </a:endParaRPr>
                    </a:p>
                  </a:txBody>
                  <a:tcPr marL="99060" marR="99060" anchor="ctr"/>
                </a:tc>
                <a:tc>
                  <a:txBody>
                    <a:bodyPr/>
                    <a:lstStyle/>
                    <a:p>
                      <a:r>
                        <a:rPr lang="en-GB" sz="2000" dirty="0" smtClean="0">
                          <a:latin typeface="Arial" panose="020B0604020202020204" pitchFamily="34" charset="0"/>
                          <a:cs typeface="Arial" panose="020B0604020202020204" pitchFamily="34" charset="0"/>
                        </a:rPr>
                        <a:t>2.05 (1.38)</a:t>
                      </a:r>
                      <a:endParaRPr lang="en-GB" sz="2000" dirty="0">
                        <a:latin typeface="Arial" panose="020B0604020202020204" pitchFamily="34" charset="0"/>
                        <a:cs typeface="Arial" panose="020B0604020202020204" pitchFamily="34" charset="0"/>
                      </a:endParaRPr>
                    </a:p>
                  </a:txBody>
                  <a:tcPr marL="99060" marR="99060" anchor="ctr"/>
                </a:tc>
                <a:tc>
                  <a:txBody>
                    <a:bodyPr/>
                    <a:lstStyle/>
                    <a:p>
                      <a:r>
                        <a:rPr lang="en-GB" sz="2000" dirty="0" smtClean="0">
                          <a:latin typeface="Arial" panose="020B0604020202020204" pitchFamily="34" charset="0"/>
                          <a:cs typeface="Arial" panose="020B0604020202020204" pitchFamily="34" charset="0"/>
                        </a:rPr>
                        <a:t>Not available yet</a:t>
                      </a:r>
                      <a:endParaRPr lang="en-GB" sz="2000" dirty="0">
                        <a:latin typeface="Arial" panose="020B0604020202020204" pitchFamily="34" charset="0"/>
                        <a:cs typeface="Arial" panose="020B0604020202020204" pitchFamily="34" charset="0"/>
                      </a:endParaRPr>
                    </a:p>
                  </a:txBody>
                  <a:tcPr marL="99060" marR="99060" anchor="ctr"/>
                </a:tc>
                <a:extLst>
                  <a:ext uri="{0D108BD9-81ED-4DB2-BD59-A6C34878D82A}">
                    <a16:rowId xmlns:a16="http://schemas.microsoft.com/office/drawing/2014/main" val="3350702787"/>
                  </a:ext>
                </a:extLst>
              </a:tr>
              <a:tr h="649804">
                <a:tc>
                  <a:txBody>
                    <a:bodyPr/>
                    <a:lstStyle/>
                    <a:p>
                      <a:r>
                        <a:rPr lang="en-GB" sz="2000" dirty="0" smtClean="0">
                          <a:latin typeface="Arial" panose="020B0604020202020204" pitchFamily="34" charset="0"/>
                          <a:cs typeface="Arial" panose="020B0604020202020204" pitchFamily="34" charset="0"/>
                        </a:rPr>
                        <a:t>Short-term</a:t>
                      </a:r>
                      <a:r>
                        <a:rPr lang="en-GB" sz="2000" baseline="0" dirty="0" smtClean="0">
                          <a:latin typeface="Arial" panose="020B0604020202020204" pitchFamily="34" charset="0"/>
                          <a:cs typeface="Arial" panose="020B0604020202020204" pitchFamily="34" charset="0"/>
                        </a:rPr>
                        <a:t> memory problems</a:t>
                      </a:r>
                      <a:endParaRPr lang="en-GB" sz="2000" dirty="0">
                        <a:latin typeface="Arial" panose="020B0604020202020204" pitchFamily="34" charset="0"/>
                        <a:cs typeface="Arial" panose="020B0604020202020204" pitchFamily="34" charset="0"/>
                      </a:endParaRPr>
                    </a:p>
                  </a:txBody>
                  <a:tcPr marL="99060" marR="99060" anchor="ctr"/>
                </a:tc>
                <a:tc>
                  <a:txBody>
                    <a:bodyPr/>
                    <a:lstStyle/>
                    <a:p>
                      <a:r>
                        <a:rPr lang="en-GB" sz="2000" dirty="0" smtClean="0">
                          <a:latin typeface="Arial" panose="020B0604020202020204" pitchFamily="34" charset="0"/>
                          <a:cs typeface="Arial" panose="020B0604020202020204" pitchFamily="34" charset="0"/>
                        </a:rPr>
                        <a:t>39 (64%)</a:t>
                      </a:r>
                      <a:r>
                        <a:rPr lang="en-GB" sz="2000" baseline="0" dirty="0" smtClean="0">
                          <a:latin typeface="Arial" panose="020B0604020202020204" pitchFamily="34" charset="0"/>
                          <a:cs typeface="Arial" panose="020B0604020202020204" pitchFamily="34" charset="0"/>
                        </a:rPr>
                        <a:t> </a:t>
                      </a:r>
                      <a:endParaRPr lang="en-GB" sz="2000" dirty="0">
                        <a:latin typeface="Arial" panose="020B0604020202020204" pitchFamily="34" charset="0"/>
                        <a:cs typeface="Arial" panose="020B0604020202020204" pitchFamily="34" charset="0"/>
                      </a:endParaRPr>
                    </a:p>
                  </a:txBody>
                  <a:tcPr marL="99060" marR="99060" anchor="ctr"/>
                </a:tc>
                <a:tc>
                  <a:txBody>
                    <a:bodyPr/>
                    <a:lstStyle/>
                    <a:p>
                      <a:r>
                        <a:rPr lang="en-GB" sz="2000" dirty="0" smtClean="0">
                          <a:latin typeface="Arial" panose="020B0604020202020204" pitchFamily="34" charset="0"/>
                          <a:cs typeface="Arial" panose="020B0604020202020204" pitchFamily="34" charset="0"/>
                        </a:rPr>
                        <a:t>45 (56%)</a:t>
                      </a:r>
                      <a:endParaRPr lang="en-GB" sz="2000" dirty="0">
                        <a:latin typeface="Arial" panose="020B0604020202020204" pitchFamily="34" charset="0"/>
                        <a:cs typeface="Arial" panose="020B0604020202020204" pitchFamily="34" charset="0"/>
                      </a:endParaRPr>
                    </a:p>
                  </a:txBody>
                  <a:tcPr marL="99060" marR="99060" anchor="ctr"/>
                </a:tc>
                <a:extLst>
                  <a:ext uri="{0D108BD9-81ED-4DB2-BD59-A6C34878D82A}">
                    <a16:rowId xmlns:a16="http://schemas.microsoft.com/office/drawing/2014/main" val="1314271383"/>
                  </a:ext>
                </a:extLst>
              </a:tr>
            </a:tbl>
          </a:graphicData>
        </a:graphic>
      </p:graphicFrame>
    </p:spTree>
    <p:extLst>
      <p:ext uri="{BB962C8B-B14F-4D97-AF65-F5344CB8AC3E}">
        <p14:creationId xmlns:p14="http://schemas.microsoft.com/office/powerpoint/2010/main" val="1353509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Page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9404</TotalTime>
  <Words>1647</Words>
  <Application>Microsoft Office PowerPoint</Application>
  <PresentationFormat>A4 Paper (210x297 mm)</PresentationFormat>
  <Paragraphs>208</Paragraphs>
  <Slides>17</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Arial Narrow</vt:lpstr>
      <vt:lpstr>Calibri</vt:lpstr>
      <vt:lpstr>Myriad Pro Light</vt:lpstr>
      <vt:lpstr>Wingdings</vt:lpstr>
      <vt:lpstr>Page Master</vt:lpstr>
      <vt:lpstr>Care planning conversations in aged care facilities:  piloting ASCOT</vt:lpstr>
      <vt:lpstr>PowerPoint Presentation</vt:lpstr>
      <vt:lpstr>Outcome states per domain</vt:lpstr>
      <vt:lpstr>Range of instruments available</vt:lpstr>
      <vt:lpstr>Using ASCOT in care homes</vt:lpstr>
      <vt:lpstr>Piloting ASCOT in care planning</vt:lpstr>
      <vt:lpstr>PowerPoint Presentation</vt:lpstr>
      <vt:lpstr>Method</vt:lpstr>
      <vt:lpstr>Profile of residents</vt:lpstr>
      <vt:lpstr>Mean ASCOT scores: Whiddon &amp; UK</vt:lpstr>
      <vt:lpstr>Cobweb plots comparison</vt:lpstr>
      <vt:lpstr>Reliability of ratings</vt:lpstr>
      <vt:lpstr> Trial success criteria </vt:lpstr>
      <vt:lpstr> Early findings Potential benefits to care planning </vt:lpstr>
      <vt:lpstr> ASCOT Sustainability in care planning? </vt:lpstr>
      <vt:lpstr>Implications for use by providers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lot of laughing went into these wrinkles</dc:title>
  <dc:creator>thINK</dc:creator>
  <cp:lastModifiedBy>Ann-Marie Towers</cp:lastModifiedBy>
  <cp:revision>699</cp:revision>
  <cp:lastPrinted>2016-02-29T21:25:37Z</cp:lastPrinted>
  <dcterms:created xsi:type="dcterms:W3CDTF">2013-09-25T00:03:44Z</dcterms:created>
  <dcterms:modified xsi:type="dcterms:W3CDTF">2016-11-03T00:18:19Z</dcterms:modified>
</cp:coreProperties>
</file>