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7" r:id="rId1"/>
  </p:sldMasterIdLst>
  <p:sldIdLst>
    <p:sldId id="256" r:id="rId2"/>
    <p:sldId id="257" r:id="rId3"/>
    <p:sldId id="259" r:id="rId4"/>
    <p:sldId id="276" r:id="rId5"/>
    <p:sldId id="273" r:id="rId6"/>
    <p:sldId id="261" r:id="rId7"/>
    <p:sldId id="263" r:id="rId8"/>
    <p:sldId id="260" r:id="rId9"/>
    <p:sldId id="274" r:id="rId10"/>
    <p:sldId id="264" r:id="rId11"/>
    <p:sldId id="266" r:id="rId12"/>
    <p:sldId id="265" r:id="rId13"/>
    <p:sldId id="277" r:id="rId14"/>
    <p:sldId id="267" r:id="rId15"/>
    <p:sldId id="268" r:id="rId16"/>
    <p:sldId id="270" r:id="rId17"/>
    <p:sldId id="271" r:id="rId18"/>
    <p:sldId id="269" r:id="rId19"/>
    <p:sldId id="258" r:id="rId20"/>
    <p:sldId id="272" r:id="rId21"/>
    <p:sldId id="275"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3874856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77115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604789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9/27/2016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36314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9/27/2016</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6602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9/27/2016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04769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7415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0691363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2020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30867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9/27/2016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58275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9/27/2016</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7403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9/27/2016</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3866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9/27/2016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085053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9/27/2016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3789207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9/27/2016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27297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9/27/2016</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903010165"/>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llas.ac.uk/sites/default/files/publications/new_landscape.pdf" TargetMode="External"/><Relationship Id="rId3" Type="http://schemas.openxmlformats.org/officeDocument/2006/relationships/hyperlink" Target="http://www.ucl.ac.uk/vice-provost/worton/myimages1/worton_report.pdf" TargetMode="External"/><Relationship Id="rId7" Type="http://schemas.openxmlformats.org/officeDocument/2006/relationships/hyperlink" Target="https://www.gov.uk/government/publications/higher-education-success-as-a-knowledge-economy-white-paper" TargetMode="External"/><Relationship Id="rId2" Type="http://schemas.openxmlformats.org/officeDocument/2006/relationships/hyperlink" Target="https://www.hesa.ac.uk/" TargetMode="External"/><Relationship Id="rId1" Type="http://schemas.openxmlformats.org/officeDocument/2006/relationships/slideLayout" Target="../slideLayouts/slideLayout2.xml"/><Relationship Id="rId6" Type="http://schemas.openxmlformats.org/officeDocument/2006/relationships/hyperlink" Target="https://www.cia.gov/news-information/press-releases-statements/press-release-2010/foreign-language-summit.html" TargetMode="External"/><Relationship Id="rId11" Type="http://schemas.openxmlformats.org/officeDocument/2006/relationships/hyperlink" Target="http://www.bbc.co.uk/news/education-33787756" TargetMode="External"/><Relationship Id="rId5" Type="http://schemas.openxmlformats.org/officeDocument/2006/relationships/hyperlink" Target="http://files.eric.ed.gov/fulltext/ED510276.pdf" TargetMode="External"/><Relationship Id="rId10" Type="http://schemas.openxmlformats.org/officeDocument/2006/relationships/hyperlink" Target="https://www.britishcouncil.org/sites/default/files/languages-for-the-future-report.pdf" TargetMode="External"/><Relationship Id="rId4" Type="http://schemas.openxmlformats.org/officeDocument/2006/relationships/hyperlink" Target="http://ec.europa.eu/eurostat/web/products-statistics-in-focus/-/KS-SF-10-049" TargetMode="External"/><Relationship Id="rId9" Type="http://schemas.openxmlformats.org/officeDocument/2006/relationships/hyperlink" Target="http://www.ucml.ac.uk/news/30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gov.uk/government/news/new-universities-to-deliver-choice-and-opportunity-for-studen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Where next for language learning?</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Subtitle 2"/>
          <p:cNvSpPr>
            <a:spLocks noGrp="1"/>
          </p:cNvSpPr>
          <p:nvPr>
            <p:ph type="subTitle" idx="1"/>
          </p:nvPr>
        </p:nvSpPr>
        <p:spPr/>
        <p:txBody>
          <a:bodyPr/>
          <a:lstStyle/>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The effects of policy on university language learning</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882364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Attitudes to language capability</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a:bodyPr>
          <a:lstStyle/>
          <a:p>
            <a:pPr marL="0" indent="0">
              <a:buNone/>
            </a:pPr>
            <a:r>
              <a:rPr lang="en-GB" b="1" dirty="0" smtClean="0">
                <a:latin typeface="Arial Unicode MS" panose="020B0604020202020204" pitchFamily="34" charset="-128"/>
                <a:ea typeface="Arial Unicode MS" panose="020B0604020202020204" pitchFamily="34" charset="-128"/>
                <a:cs typeface="Arial Unicode MS" panose="020B0604020202020204" pitchFamily="34" charset="-128"/>
              </a:rPr>
              <a:t>British Council survey, 2015 (2,000 adults</a:t>
            </a:r>
            <a:r>
              <a:rPr lang="en-GB" b="1"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buNone/>
            </a:pPr>
            <a:endParaRPr lang="en-GB"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65% thought it important to learn a few words or phrases.</a:t>
            </a:r>
          </a:p>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48% enjoyed trying out their language on holiday.</a:t>
            </a:r>
            <a:endParaRPr lang="en-GB"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40% are ‘embarrassed’ by their language skills</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36% assumed everyone would speak English.</a:t>
            </a:r>
            <a:endParaRPr lang="en-GB"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25</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felt nervous at the thought of having to speak another language on holiday.  19% would select a destination where they knew they wouldn’t have to!</a:t>
            </a:r>
          </a:p>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16</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could speak a foreign language to a high level.</a:t>
            </a:r>
          </a:p>
          <a:p>
            <a:endParaRPr lang="en-GB" dirty="0"/>
          </a:p>
        </p:txBody>
      </p:sp>
    </p:spTree>
    <p:extLst>
      <p:ext uri="{BB962C8B-B14F-4D97-AF65-F5344CB8AC3E}">
        <p14:creationId xmlns:p14="http://schemas.microsoft.com/office/powerpoint/2010/main" val="2940176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Implications</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a:bodyPr>
          <a:lstStyle/>
          <a:p>
            <a:pPr marL="0" indent="0">
              <a:buNone/>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Social, political and cultural contexts have a significant effect on the extent to which capability in a language is</a:t>
            </a: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seen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as an integral part of any education</a:t>
            </a: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promoted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as a skill in its own right</a:t>
            </a: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identified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as economically or strategically meaningful</a:t>
            </a:r>
          </a:p>
          <a:p>
            <a:endParaRPr lang="en-GB"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As University MFL departments contract or close, institution-wide language provision (IWLP) plays a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significant role in language learning.</a:t>
            </a:r>
            <a:endParaRPr lang="en-GB"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65954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UCML/AULC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survey; methodology</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a:bodyPr>
          <a:lstStyle/>
          <a:p>
            <a:pPr marL="0" indent="0">
              <a:buNone/>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Responses from heads of University Language </a:t>
            </a:r>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C</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entres and heads of University Modern Languages departments.</a:t>
            </a:r>
          </a:p>
          <a:p>
            <a:pPr marL="0" indent="0">
              <a:buNone/>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Conducted October 2015, published March 2016.</a:t>
            </a:r>
          </a:p>
          <a:p>
            <a:pPr marL="0" indent="0">
              <a:buNone/>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Respondents: 61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universities.</a:t>
            </a:r>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p:txBody>
      </p:sp>
    </p:spTree>
    <p:extLst>
      <p:ext uri="{BB962C8B-B14F-4D97-AF65-F5344CB8AC3E}">
        <p14:creationId xmlns:p14="http://schemas.microsoft.com/office/powerpoint/2010/main" val="916920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findings</a:t>
            </a:r>
            <a:endParaRPr lang="en-GB" dirty="0"/>
          </a:p>
        </p:txBody>
      </p:sp>
      <p:sp>
        <p:nvSpPr>
          <p:cNvPr id="3" name="Content Placeholder 2"/>
          <p:cNvSpPr>
            <a:spLocks noGrp="1"/>
          </p:cNvSpPr>
          <p:nvPr>
            <p:ph idx="1"/>
          </p:nvPr>
        </p:nvSpPr>
        <p:spPr/>
        <p:txBody>
          <a:bodyPr>
            <a:normAutofit/>
          </a:bodyPr>
          <a:lstStyle/>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Diverse </a:t>
            </a:r>
            <a:r>
              <a:rPr lang="en-GB" dirty="0">
                <a:latin typeface="Arial Unicode MS" panose="020B0604020202020204" pitchFamily="34" charset="-128"/>
                <a:ea typeface="Arial Unicode MS" panose="020B0604020202020204" pitchFamily="34" charset="-128"/>
                <a:cs typeface="Arial Unicode MS" panose="020B0604020202020204" pitchFamily="34" charset="-128"/>
              </a:rPr>
              <a:t>models and range of languages </a:t>
            </a:r>
            <a:endParaRPr lang="en-GB"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dirty="0">
                <a:latin typeface="Arial Unicode MS" panose="020B0604020202020204" pitchFamily="34" charset="-128"/>
                <a:ea typeface="Arial Unicode MS" panose="020B0604020202020204" pitchFamily="34" charset="-128"/>
                <a:cs typeface="Arial Unicode MS" panose="020B0604020202020204" pitchFamily="34" charset="-128"/>
              </a:rPr>
              <a:t>M</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ean</a:t>
            </a:r>
            <a:r>
              <a:rPr lang="en-GB"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9;  range</a:t>
            </a:r>
            <a:r>
              <a:rPr lang="en-GB" dirty="0">
                <a:latin typeface="Arial Unicode MS" panose="020B0604020202020204" pitchFamily="34" charset="-128"/>
                <a:ea typeface="Arial Unicode MS" panose="020B0604020202020204" pitchFamily="34" charset="-128"/>
                <a:cs typeface="Arial Unicode MS" panose="020B0604020202020204" pitchFamily="34" charset="-128"/>
              </a:rPr>
              <a:t>: 3 -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20</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dirty="0">
                <a:latin typeface="Arial Unicode MS" panose="020B0604020202020204" pitchFamily="34" charset="-128"/>
                <a:ea typeface="Arial Unicode MS" panose="020B0604020202020204" pitchFamily="34" charset="-128"/>
                <a:cs typeface="Arial Unicode MS" panose="020B0604020202020204" pitchFamily="34" charset="-128"/>
              </a:rPr>
              <a:t> ‘….a general pattern of increasing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enrolments…. IWLP </a:t>
            </a:r>
            <a:r>
              <a:rPr lang="en-GB" dirty="0">
                <a:latin typeface="Arial Unicode MS" panose="020B0604020202020204" pitchFamily="34" charset="-128"/>
                <a:ea typeface="Arial Unicode MS" panose="020B0604020202020204" pitchFamily="34" charset="-128"/>
                <a:cs typeface="Arial Unicode MS" panose="020B0604020202020204" pitchFamily="34" charset="-128"/>
              </a:rPr>
              <a:t>is an expanding area, attracting increasing numbers of students.’</a:t>
            </a: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2012/13</a:t>
            </a:r>
            <a:r>
              <a:rPr lang="en-GB" dirty="0">
                <a:latin typeface="Arial Unicode MS" panose="020B0604020202020204" pitchFamily="34" charset="-128"/>
                <a:ea typeface="Arial Unicode MS" panose="020B0604020202020204" pitchFamily="34" charset="-128"/>
                <a:cs typeface="Arial Unicode MS" panose="020B0604020202020204" pitchFamily="34" charset="-128"/>
              </a:rPr>
              <a:t>: 49,637</a:t>
            </a:r>
          </a:p>
          <a:p>
            <a:pPr marL="0" indent="0">
              <a:buNone/>
            </a:pPr>
            <a:r>
              <a:rPr lang="en-GB" dirty="0">
                <a:latin typeface="Arial Unicode MS" panose="020B0604020202020204" pitchFamily="34" charset="-128"/>
                <a:ea typeface="Arial Unicode MS" panose="020B0604020202020204" pitchFamily="34" charset="-128"/>
                <a:cs typeface="Arial Unicode MS" panose="020B0604020202020204" pitchFamily="34" charset="-128"/>
              </a:rPr>
              <a:t>2015/16: 55,354</a:t>
            </a:r>
          </a:p>
          <a:p>
            <a:pPr marL="0" indent="0">
              <a:buNone/>
            </a:pPr>
            <a:r>
              <a:rPr lang="en-GB" dirty="0">
                <a:latin typeface="Arial Unicode MS" panose="020B0604020202020204" pitchFamily="34" charset="-128"/>
                <a:ea typeface="Arial Unicode MS" panose="020B0604020202020204" pitchFamily="34" charset="-128"/>
                <a:cs typeface="Arial Unicode MS" panose="020B0604020202020204" pitchFamily="34" charset="-128"/>
              </a:rPr>
              <a:t>‘over 60,000’ if Spring enrolments are included. (HESA’s ‘around 55,000</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en-GB" dirty="0"/>
          </a:p>
        </p:txBody>
      </p:sp>
    </p:spTree>
    <p:extLst>
      <p:ext uri="{BB962C8B-B14F-4D97-AF65-F5344CB8AC3E}">
        <p14:creationId xmlns:p14="http://schemas.microsoft.com/office/powerpoint/2010/main" val="1388401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Which languages?</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a:bodyPr>
          <a:lstStyle/>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Greatest demand for Spanish, then French.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Next most popular: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German</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 Japanese, Chinese.  Steady decline in demand for Italian.</a:t>
            </a:r>
          </a:p>
          <a:p>
            <a:endParaRPr lang="en-GB"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57% of respondents thought the future for IWLP in their institution was ‘encouraging’ but 38% thought it ‘uncertain.’</a:t>
            </a:r>
          </a:p>
          <a:p>
            <a:endParaRPr lang="en-GB"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Universities trying to cut costs?  Since the survey, </a:t>
            </a:r>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p</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ossible implications of </a:t>
            </a:r>
            <a:r>
              <a:rPr lang="en-GB"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Brexit</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en-GB"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449436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Who and at which levels?</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a:bodyPr>
          <a:lstStyle/>
          <a:p>
            <a:pPr marL="0" indent="0">
              <a:buNone/>
            </a:pPr>
            <a:r>
              <a:rPr lang="en-GB" b="1" dirty="0" smtClean="0">
                <a:latin typeface="Arial Unicode MS" panose="020B0604020202020204" pitchFamily="34" charset="-128"/>
                <a:ea typeface="Arial Unicode MS" panose="020B0604020202020204" pitchFamily="34" charset="-128"/>
                <a:cs typeface="Arial Unicode MS" panose="020B0604020202020204" pitchFamily="34" charset="-128"/>
              </a:rPr>
              <a:t>Who?  </a:t>
            </a: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AULC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survey noted the difficulty of asking IWLP managers to identify specific groups by </a:t>
            </a:r>
            <a:r>
              <a:rPr lang="en-GB" dirty="0" err="1" smtClean="0">
                <a:latin typeface="Arial Unicode MS" panose="020B0604020202020204" pitchFamily="34" charset="-128"/>
                <a:ea typeface="Arial Unicode MS" panose="020B0604020202020204" pitchFamily="34" charset="-128"/>
                <a:cs typeface="Arial Unicode MS" panose="020B0604020202020204" pitchFamily="34" charset="-128"/>
              </a:rPr>
              <a:t>eg</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gender, age, previous language learning experience.  </a:t>
            </a:r>
            <a:r>
              <a:rPr lang="en-GB" i="0" dirty="0" smtClean="0">
                <a:latin typeface="Arial Unicode MS" panose="020B0604020202020204" pitchFamily="34" charset="-128"/>
                <a:ea typeface="Arial Unicode MS" panose="020B0604020202020204" pitchFamily="34" charset="-128"/>
                <a:cs typeface="Arial Unicode MS" panose="020B0604020202020204" pitchFamily="34" charset="-128"/>
              </a:rPr>
              <a:t>Onerous and not necessarily informative.  Likely to vary across institutions.</a:t>
            </a:r>
          </a:p>
          <a:p>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b="1" dirty="0" smtClean="0">
                <a:latin typeface="Arial Unicode MS" panose="020B0604020202020204" pitchFamily="34" charset="-128"/>
                <a:ea typeface="Arial Unicode MS" panose="020B0604020202020204" pitchFamily="34" charset="-128"/>
                <a:cs typeface="Arial Unicode MS" panose="020B0604020202020204" pitchFamily="34" charset="-128"/>
              </a:rPr>
              <a:t>Which level?  </a:t>
            </a:r>
            <a:endParaRPr lang="en-GB"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For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the vast majority of institutions, the levels are aligned to the Common European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Frame of Reference.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Overall,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a general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tendency for numbers to diminish at higher levels, except for specialist/professional provision.</a:t>
            </a:r>
          </a:p>
          <a:p>
            <a:pPr marL="0" indent="0">
              <a:buNone/>
            </a:pPr>
            <a:endParaRPr lang="en-GB" dirty="0"/>
          </a:p>
        </p:txBody>
      </p:sp>
    </p:spTree>
    <p:extLst>
      <p:ext uri="{BB962C8B-B14F-4D97-AF65-F5344CB8AC3E}">
        <p14:creationId xmlns:p14="http://schemas.microsoft.com/office/powerpoint/2010/main" val="24686843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Motivation?</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sz="half" idx="1"/>
          </p:nvPr>
        </p:nvSpPr>
        <p:spPr/>
        <p:txBody>
          <a:bodyPr>
            <a:normAutofit fontScale="92500" lnSpcReduction="10000"/>
          </a:bodyPr>
          <a:lstStyle/>
          <a:p>
            <a:r>
              <a:rPr lang="en-GB" sz="20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Instrumental </a:t>
            </a:r>
            <a:r>
              <a:rPr lang="en-GB" sz="20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motivation</a:t>
            </a:r>
          </a:p>
          <a:p>
            <a:pPr marL="0" indent="0">
              <a:buNone/>
            </a:pPr>
            <a:endParaRPr lang="en-GB" sz="20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e</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mployability</a:t>
            </a:r>
          </a:p>
          <a:p>
            <a:pPr marL="0" indent="0">
              <a:buNone/>
            </a:pPr>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m</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obility</a:t>
            </a:r>
          </a:p>
          <a:p>
            <a:pPr marL="0" indent="0">
              <a:buNone/>
            </a:pPr>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c</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areer progression</a:t>
            </a:r>
          </a:p>
          <a:p>
            <a:pPr marL="0" indent="0">
              <a:buNone/>
            </a:pPr>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formal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or informal links with country/countries</a:t>
            </a:r>
          </a:p>
          <a:p>
            <a:endParaRPr lang="en-GB" dirty="0"/>
          </a:p>
        </p:txBody>
      </p:sp>
      <p:sp>
        <p:nvSpPr>
          <p:cNvPr id="4" name="Content Placeholder 3"/>
          <p:cNvSpPr>
            <a:spLocks noGrp="1"/>
          </p:cNvSpPr>
          <p:nvPr>
            <p:ph sz="half" idx="2"/>
          </p:nvPr>
        </p:nvSpPr>
        <p:spPr/>
        <p:txBody>
          <a:bodyPr>
            <a:normAutofit fontScale="92500" lnSpcReduction="10000"/>
          </a:bodyPr>
          <a:lstStyle/>
          <a:p>
            <a:r>
              <a:rPr lang="en-GB" sz="20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Integrative </a:t>
            </a:r>
            <a:r>
              <a:rPr lang="en-GB" sz="20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motivation</a:t>
            </a:r>
          </a:p>
          <a:p>
            <a:pPr marL="0" indent="0">
              <a:buNone/>
            </a:pPr>
            <a:endParaRPr lang="en-GB" sz="20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love of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learning</a:t>
            </a:r>
          </a:p>
          <a:p>
            <a:pPr marL="0" indent="0">
              <a:buNone/>
            </a:pPr>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 personal fulfilment</a:t>
            </a:r>
          </a:p>
          <a:p>
            <a:pPr marL="0" indent="0">
              <a:buNone/>
            </a:pPr>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sense of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satisfaction</a:t>
            </a:r>
          </a:p>
          <a:p>
            <a:endParaRPr lang="en-GB"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curiosity</a:t>
            </a:r>
            <a:endParaRPr lang="en-GB"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5093537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Curriculum design and delivery</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Autofit/>
          </a:bodyPr>
          <a:lstStyle/>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face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to face, blended,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distance</a:t>
            </a:r>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long-thin, short-fat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courses</a:t>
            </a:r>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integrated or discrete skills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development</a:t>
            </a:r>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customised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for specific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purposes</a:t>
            </a:r>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building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capabilities, gaining credits, both</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buNone/>
            </a:pPr>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AULC/UCML: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‘Broad support’ for UNILANG initiative, a national scheme to recognise and certify students’ learning. Pilot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scheme launched,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Autumn 2016.</a:t>
            </a:r>
            <a:endParaRPr lang="en-GB"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3779412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An overview of numbers 14/15*</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Autofit/>
          </a:bodyPr>
          <a:lstStyle/>
          <a:p>
            <a:r>
              <a:rPr lang="en-GB" dirty="0">
                <a:latin typeface="Arial Unicode MS" panose="020B0604020202020204" pitchFamily="34" charset="-128"/>
                <a:ea typeface="Arial Unicode MS" panose="020B0604020202020204" pitchFamily="34" charset="-128"/>
                <a:cs typeface="Arial Unicode MS" panose="020B0604020202020204" pitchFamily="34" charset="-128"/>
              </a:rPr>
              <a:t>FT Undergraduate degree: 74,760 </a:t>
            </a:r>
          </a:p>
          <a:p>
            <a:r>
              <a:rPr lang="en-GB" dirty="0">
                <a:latin typeface="Arial Unicode MS" panose="020B0604020202020204" pitchFamily="34" charset="-128"/>
                <a:ea typeface="Arial Unicode MS" panose="020B0604020202020204" pitchFamily="34" charset="-128"/>
                <a:cs typeface="Arial Unicode MS" panose="020B0604020202020204" pitchFamily="34" charset="-128"/>
              </a:rPr>
              <a:t>‘Other’ Undergraduate: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1,895</a:t>
            </a:r>
          </a:p>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FT Postgraduate degree: 10,820</a:t>
            </a:r>
          </a:p>
          <a:p>
            <a:pPr marL="0" indent="0">
              <a:buNone/>
            </a:pPr>
            <a:endParaRPr lang="en-GB"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dirty="0">
                <a:latin typeface="Arial Unicode MS" panose="020B0604020202020204" pitchFamily="34" charset="-128"/>
                <a:ea typeface="Arial Unicode MS" panose="020B0604020202020204" pitchFamily="34" charset="-128"/>
                <a:cs typeface="Arial Unicode MS" panose="020B0604020202020204" pitchFamily="34" charset="-128"/>
              </a:rPr>
              <a:t>PT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Undergraduate degree: 9,880</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dirty="0">
                <a:latin typeface="Arial Unicode MS" panose="020B0604020202020204" pitchFamily="34" charset="-128"/>
                <a:ea typeface="Arial Unicode MS" panose="020B0604020202020204" pitchFamily="34" charset="-128"/>
                <a:cs typeface="Arial Unicode MS" panose="020B0604020202020204" pitchFamily="34" charset="-128"/>
              </a:rPr>
              <a:t>P</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T Postgraduate degree: 4,555 </a:t>
            </a: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and</a:t>
            </a:r>
          </a:p>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‘around 55,000’ taking extracurricular languages courses of some sort.</a:t>
            </a: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Source</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Higher Education Statistics Agency 2014</a:t>
            </a:r>
          </a:p>
        </p:txBody>
      </p:sp>
    </p:spTree>
    <p:extLst>
      <p:ext uri="{BB962C8B-B14F-4D97-AF65-F5344CB8AC3E}">
        <p14:creationId xmlns:p14="http://schemas.microsoft.com/office/powerpoint/2010/main" val="1158567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What happened next? *</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Autofit/>
          </a:bodyPr>
          <a:lstStyle/>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Employment or further study (UK or overseas), combination of work and further study: 88%.  </a:t>
            </a: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Unemployed: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6%.  </a:t>
            </a: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Not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known: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6</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Consistent with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most </a:t>
            </a:r>
            <a:r>
              <a:rPr lang="en-GB" dirty="0">
                <a:latin typeface="Arial Unicode MS" panose="020B0604020202020204" pitchFamily="34" charset="-128"/>
                <a:ea typeface="Arial Unicode MS" panose="020B0604020202020204" pitchFamily="34" charset="-128"/>
                <a:cs typeface="Arial Unicode MS" panose="020B0604020202020204" pitchFamily="34" charset="-128"/>
              </a:rPr>
              <a:t>o</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ther degree subjects, but</a:t>
            </a:r>
            <a:r>
              <a:rPr lang="en-GB" b="1" dirty="0" smtClean="0">
                <a:latin typeface="Arial Unicode MS" panose="020B0604020202020204" pitchFamily="34" charset="-128"/>
                <a:ea typeface="Arial Unicode MS" panose="020B0604020202020204" pitchFamily="34" charset="-128"/>
                <a:cs typeface="Arial Unicode MS" panose="020B0604020202020204" pitchFamily="34" charset="-128"/>
              </a:rPr>
              <a:t> numbers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of languages graduates are smaller.</a:t>
            </a: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Medicine and allied subjects: 40,105 graduates</a:t>
            </a: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Business studies: 35,620 graduates</a:t>
            </a: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Languages: 19,950 graduates</a:t>
            </a: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Source: HESA</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Graduate First Destinations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Survey</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sz="16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buNone/>
            </a:pPr>
            <a:endParaRPr lang="en-GB" sz="1600" dirty="0" smtClean="0"/>
          </a:p>
          <a:p>
            <a:pPr marL="0" indent="0">
              <a:buNone/>
            </a:pPr>
            <a:endParaRPr lang="en-GB" sz="1600" dirty="0" smtClean="0"/>
          </a:p>
          <a:p>
            <a:pPr marL="0" indent="0">
              <a:buNone/>
            </a:pPr>
            <a:endParaRPr lang="en-GB" sz="1600" dirty="0"/>
          </a:p>
          <a:p>
            <a:pPr marL="0" indent="0">
              <a:buNone/>
            </a:pPr>
            <a:endParaRPr lang="en-GB" sz="1600" dirty="0" smtClean="0"/>
          </a:p>
          <a:p>
            <a:pPr marL="0" indent="0">
              <a:buNone/>
            </a:pPr>
            <a:endParaRPr lang="en-GB" sz="1600" dirty="0"/>
          </a:p>
          <a:p>
            <a:pPr marL="0" indent="0">
              <a:buNone/>
            </a:pPr>
            <a:endParaRPr lang="en-GB" sz="1600" dirty="0" smtClean="0"/>
          </a:p>
          <a:p>
            <a:pPr marL="0" indent="0">
              <a:buNone/>
            </a:pPr>
            <a:endParaRPr lang="en-GB" sz="1600" dirty="0"/>
          </a:p>
          <a:p>
            <a:pPr marL="0" indent="0">
              <a:buNone/>
            </a:pPr>
            <a:r>
              <a:rPr lang="en-GB" sz="1600" dirty="0" smtClean="0"/>
              <a:t>* Source: HESA, First Destinations Survey 2011-  2015</a:t>
            </a:r>
            <a:endParaRPr lang="en-GB" sz="1600" dirty="0"/>
          </a:p>
        </p:txBody>
      </p:sp>
    </p:spTree>
    <p:extLst>
      <p:ext uri="{BB962C8B-B14F-4D97-AF65-F5344CB8AC3E}">
        <p14:creationId xmlns:p14="http://schemas.microsoft.com/office/powerpoint/2010/main" val="367456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An overview of numbers 14/15*</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fontScale="85000" lnSpcReduction="20000"/>
          </a:bodyPr>
          <a:lstStyle/>
          <a:p>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FT Undergraduate degree: 74,760 </a:t>
            </a:r>
          </a:p>
          <a:p>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‘Other’ Undergraduate: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1,895</a:t>
            </a: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FT Postgraduate degree: 10,820</a:t>
            </a:r>
          </a:p>
          <a:p>
            <a:pPr marL="0" indent="0">
              <a:buNone/>
            </a:pPr>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PT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Undergraduate degree: 9,880</a:t>
            </a:r>
            <a:endParaRPr lang="en-GB"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P</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T Postgraduate degree: 4,555 </a:t>
            </a:r>
          </a:p>
          <a:p>
            <a:pPr marL="0" indent="0">
              <a:buNone/>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and</a:t>
            </a: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‘around 55,000’ taking extracurricular languages courses of some sort.</a:t>
            </a:r>
          </a:p>
          <a:p>
            <a:endParaRPr lang="en-GB"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 Source: Higher Education Statistics Agency 2014</a:t>
            </a:r>
          </a:p>
        </p:txBody>
      </p:sp>
    </p:spTree>
    <p:extLst>
      <p:ext uri="{BB962C8B-B14F-4D97-AF65-F5344CB8AC3E}">
        <p14:creationId xmlns:p14="http://schemas.microsoft.com/office/powerpoint/2010/main" val="17067210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Arial Unicode MS" panose="020B0604020202020204" pitchFamily="34" charset="-128"/>
                <a:ea typeface="Arial Unicode MS" panose="020B0604020202020204" pitchFamily="34" charset="-128"/>
                <a:cs typeface="Arial Unicode MS" panose="020B0604020202020204" pitchFamily="34" charset="-128"/>
              </a:rPr>
              <a:t>I</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mplications for teaching non-specialist language learners?</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fontScale="85000" lnSpcReduction="20000"/>
          </a:bodyPr>
          <a:lstStyle/>
          <a:p>
            <a:pPr marL="0" indent="0">
              <a:buNone/>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Greater variety of</a:t>
            </a: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m</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otivations and perceptions</a:t>
            </a: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prior knowledge</a:t>
            </a: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prior experience as a learner</a:t>
            </a:r>
          </a:p>
          <a:p>
            <a:pPr marL="0" indent="0">
              <a:buNone/>
            </a:pPr>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Time pressures: language learning is fitting round other things</a:t>
            </a:r>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eg</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 work, family life.</a:t>
            </a:r>
          </a:p>
          <a:p>
            <a:pPr marL="0" indent="0">
              <a:buNone/>
            </a:pPr>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Familiarity with </a:t>
            </a:r>
            <a:r>
              <a:rPr lang="en-GB"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eg</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 using technology.</a:t>
            </a:r>
          </a:p>
          <a:p>
            <a:pPr marL="0" indent="0">
              <a:buNone/>
            </a:pPr>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Possible curriculum limitations compared to degree study. </a:t>
            </a:r>
          </a:p>
          <a:p>
            <a:pPr marL="0" indent="0">
              <a:buNone/>
            </a:pPr>
            <a:endParaRPr lang="en-GB" dirty="0" smtClean="0"/>
          </a:p>
        </p:txBody>
      </p:sp>
    </p:spTree>
    <p:extLst>
      <p:ext uri="{BB962C8B-B14F-4D97-AF65-F5344CB8AC3E}">
        <p14:creationId xmlns:p14="http://schemas.microsoft.com/office/powerpoint/2010/main" val="42704132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References</a:t>
            </a:r>
            <a:r>
              <a:rPr lang="en-GB" dirty="0" smtClean="0"/>
              <a:t> </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Higher Education Statistics Agency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hlinkClick r:id="rId2"/>
              </a:rPr>
              <a:t>HESA</a:t>
            </a:r>
            <a:endParaRPr lang="en-GB"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dirty="0" err="1" smtClean="0">
                <a:latin typeface="Arial Unicode MS" panose="020B0604020202020204" pitchFamily="34" charset="-128"/>
                <a:ea typeface="Arial Unicode MS" panose="020B0604020202020204" pitchFamily="34" charset="-128"/>
                <a:cs typeface="Arial Unicode MS" panose="020B0604020202020204" pitchFamily="34" charset="-128"/>
              </a:rPr>
              <a:t>Worton</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M (2009) </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Review of Modern Foreign Languages provision in Higher Education in England</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HEFCE.  </a:t>
            </a:r>
            <a:r>
              <a:rPr lang="en-GB" dirty="0" err="1" smtClean="0">
                <a:latin typeface="Arial Unicode MS" panose="020B0604020202020204" pitchFamily="34" charset="-128"/>
                <a:ea typeface="Arial Unicode MS" panose="020B0604020202020204" pitchFamily="34" charset="-128"/>
                <a:cs typeface="Arial Unicode MS" panose="020B0604020202020204" pitchFamily="34" charset="-128"/>
                <a:hlinkClick r:id="rId3"/>
              </a:rPr>
              <a:t>Worton</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hlinkClick r:id="rId3"/>
              </a:rPr>
              <a:t> Report</a:t>
            </a:r>
            <a:endParaRPr lang="en-GB"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dirty="0" err="1" smtClean="0">
                <a:latin typeface="Arial Unicode MS" panose="020B0604020202020204" pitchFamily="34" charset="-128"/>
                <a:ea typeface="Arial Unicode MS" panose="020B0604020202020204" pitchFamily="34" charset="-128"/>
                <a:cs typeface="Arial Unicode MS" panose="020B0604020202020204" pitchFamily="34" charset="-128"/>
              </a:rPr>
              <a:t>Mejey</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L, </a:t>
            </a:r>
            <a:r>
              <a:rPr lang="en-GB" dirty="0" err="1" smtClean="0">
                <a:latin typeface="Arial Unicode MS" panose="020B0604020202020204" pitchFamily="34" charset="-128"/>
                <a:ea typeface="Arial Unicode MS" panose="020B0604020202020204" pitchFamily="34" charset="-128"/>
                <a:cs typeface="Arial Unicode MS" panose="020B0604020202020204" pitchFamily="34" charset="-128"/>
              </a:rPr>
              <a:t>Boateng</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SK, </a:t>
            </a:r>
            <a:r>
              <a:rPr lang="en-GB" dirty="0" err="1" smtClean="0">
                <a:latin typeface="Arial Unicode MS" panose="020B0604020202020204" pitchFamily="34" charset="-128"/>
                <a:ea typeface="Arial Unicode MS" panose="020B0604020202020204" pitchFamily="34" charset="-128"/>
                <a:cs typeface="Arial Unicode MS" panose="020B0604020202020204" pitchFamily="34" charset="-128"/>
              </a:rPr>
              <a:t>Turchetti</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P (2010) </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Linguistic diversity in Europe Eurostat paper 49/2010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hlinkClick r:id="rId4"/>
              </a:rPr>
              <a:t>EUROSTAT 49/2010</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Eaton SE (2010) </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Global Trends in Language Learning </a:t>
            </a:r>
            <a:r>
              <a:rPr lang="en-GB" i="1" dirty="0" err="1" smtClean="0">
                <a:latin typeface="Arial Unicode MS" panose="020B0604020202020204" pitchFamily="34" charset="-128"/>
                <a:ea typeface="Arial Unicode MS" panose="020B0604020202020204" pitchFamily="34" charset="-128"/>
                <a:cs typeface="Arial Unicode MS" panose="020B0604020202020204" pitchFamily="34" charset="-128"/>
              </a:rPr>
              <a:t>Learning</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 in the Century</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Calgary: Onate Press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hlinkClick r:id="rId5"/>
              </a:rPr>
              <a:t>Global Trends</a:t>
            </a:r>
            <a:endParaRPr lang="en-GB"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CIA News (December 8</a:t>
            </a:r>
            <a:r>
              <a:rPr lang="en-GB"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th</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2010)</a:t>
            </a:r>
            <a:r>
              <a:rPr lang="en-GB"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hlinkClick r:id="rId6"/>
              </a:rPr>
              <a:t>Panetta CIA</a:t>
            </a:r>
            <a:endPar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UK Government (May 2016) </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Higher Education: success as a knowledge economy</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hlinkClick r:id="rId7"/>
              </a:rPr>
              <a:t>White Paper</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Department for Business, Innovation and Skills</a:t>
            </a: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Canning J (2007) </a:t>
            </a:r>
            <a:r>
              <a:rPr lang="en-GB" dirty="0">
                <a:latin typeface="Arial Unicode MS" panose="020B0604020202020204" pitchFamily="34" charset="-128"/>
                <a:ea typeface="Arial Unicode MS" panose="020B0604020202020204" pitchFamily="34" charset="-128"/>
                <a:cs typeface="Arial Unicode MS" panose="020B0604020202020204" pitchFamily="34" charset="-128"/>
                <a:hlinkClick r:id="rId8"/>
              </a:rPr>
              <a:t>Five Years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hlinkClick r:id="rId8"/>
              </a:rPr>
              <a:t>On</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The Higher Education Academy, Languages, Linguistics and Area Studies Subject Centre</a:t>
            </a: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Campbell C, </a:t>
            </a:r>
            <a:r>
              <a:rPr lang="en-GB" dirty="0" err="1" smtClean="0">
                <a:latin typeface="Arial Unicode MS" panose="020B0604020202020204" pitchFamily="34" charset="-128"/>
                <a:ea typeface="Arial Unicode MS" panose="020B0604020202020204" pitchFamily="34" charset="-128"/>
                <a:cs typeface="Arial Unicode MS" panose="020B0604020202020204" pitchFamily="34" charset="-128"/>
              </a:rPr>
              <a:t>Cirillo</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C, Critchley M &amp; Morley JUCML/AULC survey of Institution-Wide Language Provision in universities in the UK (2015-16)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hlinkClick r:id="rId9"/>
              </a:rPr>
              <a:t>UCML/AULC survey</a:t>
            </a:r>
            <a:endParaRPr lang="en-GB"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Tinsley T, Board K (2013)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hlinkClick r:id="rId10"/>
              </a:rPr>
              <a:t>Languages for the future</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British Council.</a:t>
            </a:r>
          </a:p>
          <a:p>
            <a:pPr marL="0" indent="0">
              <a:buNone/>
            </a:pPr>
            <a:r>
              <a:rPr lang="en-GB" dirty="0" err="1" smtClean="0">
                <a:latin typeface="Arial Unicode MS" panose="020B0604020202020204" pitchFamily="34" charset="-128"/>
                <a:ea typeface="Arial Unicode MS" panose="020B0604020202020204" pitchFamily="34" charset="-128"/>
                <a:cs typeface="Arial Unicode MS" panose="020B0604020202020204" pitchFamily="34" charset="-128"/>
              </a:rPr>
              <a:t>Sellgren</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K (August 2015) Britons ‘nervous to speak foreign language when abroad’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hlinkClick r:id="rId11"/>
              </a:rPr>
              <a:t>BBC Education news</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accessed 27/09/16</a:t>
            </a:r>
          </a:p>
          <a:p>
            <a:pPr marL="0" indent="0">
              <a:buNone/>
            </a:pPr>
            <a:endParaRPr lang="en-GB" dirty="0"/>
          </a:p>
        </p:txBody>
      </p:sp>
    </p:spTree>
    <p:extLst>
      <p:ext uri="{BB962C8B-B14F-4D97-AF65-F5344CB8AC3E}">
        <p14:creationId xmlns:p14="http://schemas.microsoft.com/office/powerpoint/2010/main" val="2704534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latin typeface="Arial Unicode MS" panose="020B0604020202020204" pitchFamily="34" charset="-128"/>
                <a:ea typeface="Arial Unicode MS" panose="020B0604020202020204" pitchFamily="34" charset="-128"/>
                <a:cs typeface="Arial Unicode MS" panose="020B0604020202020204" pitchFamily="34" charset="-128"/>
              </a:rPr>
              <a:t>Policy </a:t>
            </a:r>
            <a:r>
              <a:rPr lang="en-GB" sz="2800" dirty="0" smtClean="0">
                <a:latin typeface="Arial Unicode MS" panose="020B0604020202020204" pitchFamily="34" charset="-128"/>
                <a:ea typeface="Arial Unicode MS" panose="020B0604020202020204" pitchFamily="34" charset="-128"/>
                <a:cs typeface="Arial Unicode MS" panose="020B0604020202020204" pitchFamily="34" charset="-128"/>
              </a:rPr>
              <a:t>context (</a:t>
            </a:r>
            <a:r>
              <a:rPr lang="en-GB" sz="2800" dirty="0" smtClean="0">
                <a:latin typeface="Arial Unicode MS" panose="020B0604020202020204" pitchFamily="34" charset="-128"/>
                <a:ea typeface="Arial Unicode MS" panose="020B0604020202020204" pitchFamily="34" charset="-128"/>
                <a:cs typeface="Arial Unicode MS" panose="020B0604020202020204" pitchFamily="34" charset="-128"/>
              </a:rPr>
              <a:t>1): the school curriculum</a:t>
            </a:r>
            <a:endParaRPr lang="en-GB" sz="2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lnSpcReduction="10000"/>
          </a:bodyPr>
          <a:lstStyle/>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2004: </a:t>
            </a:r>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 There is some evidence of a modest increase in opportunities to study a language within the primary school curriculum, but secondary state school pupils can drop modern foreign language study at age 14. </a:t>
            </a: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2007:  CILT </a:t>
            </a:r>
            <a:r>
              <a:rPr lang="en-GB" sz="2000" i="1" dirty="0" smtClean="0">
                <a:latin typeface="Arial Unicode MS" panose="020B0604020202020204" pitchFamily="34" charset="-128"/>
                <a:ea typeface="Arial Unicode MS" panose="020B0604020202020204" pitchFamily="34" charset="-128"/>
                <a:cs typeface="Arial Unicode MS" panose="020B0604020202020204" pitchFamily="34" charset="-128"/>
              </a:rPr>
              <a:t>Five Years On</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 report suggests ‘a substantial decline’ in GCSE and A level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entries.</a:t>
            </a: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2009: </a:t>
            </a:r>
            <a:r>
              <a:rPr lang="en-GB"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Worton</a:t>
            </a:r>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report ‘ ….. (while) this decline appears to have levelled out, take-up post-14 remains low.’</a:t>
            </a:r>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2010: CILT survey confirms downward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trend.  36</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 of state schools report 50% of pupils studying a language between the ages of 14 – 18</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499607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The school curriculum (2)</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a:bodyPr>
          <a:lstStyle/>
          <a:p>
            <a:endParaRPr lang="en-GB" dirty="0" smtClean="0"/>
          </a:p>
          <a:p>
            <a:endParaRPr lang="en-GB" dirty="0"/>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Ireland and the UK are the only countries where students at upper secondary education are not studying any foreign language (19% and 51% respectively).’</a:t>
            </a:r>
          </a:p>
          <a:p>
            <a:pPr marL="0" indent="0">
              <a:buNone/>
            </a:pPr>
            <a:endParaRPr lang="en-GB"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Source: Eurostat 2010</a:t>
            </a:r>
          </a:p>
        </p:txBody>
      </p:sp>
    </p:spTree>
    <p:extLst>
      <p:ext uri="{BB962C8B-B14F-4D97-AF65-F5344CB8AC3E}">
        <p14:creationId xmlns:p14="http://schemas.microsoft.com/office/powerpoint/2010/main" val="4203927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However</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…..two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points to note</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838200" y="1328632"/>
            <a:ext cx="8065294" cy="3766185"/>
          </a:xfrm>
        </p:spPr>
        <p:txBody>
          <a:bodyPr>
            <a:normAutofit/>
          </a:bodyPr>
          <a:lstStyle/>
          <a:p>
            <a:endParaRPr lang="en-GB" dirty="0" smtClean="0"/>
          </a:p>
          <a:p>
            <a:endParaRPr lang="en-GB" dirty="0" smtClean="0"/>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There is a marked difference between</a:t>
            </a:r>
          </a:p>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England, Wales and Northern Ireland combined</a:t>
            </a: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and </a:t>
            </a:r>
            <a:endParaRPr lang="en-GB"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Scotland</a:t>
            </a:r>
          </a:p>
          <a:p>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the </a:t>
            </a:r>
            <a:r>
              <a:rPr lang="en-GB" dirty="0">
                <a:latin typeface="Arial Unicode MS" panose="020B0604020202020204" pitchFamily="34" charset="-128"/>
                <a:ea typeface="Arial Unicode MS" panose="020B0604020202020204" pitchFamily="34" charset="-128"/>
                <a:cs typeface="Arial Unicode MS" panose="020B0604020202020204" pitchFamily="34" charset="-128"/>
              </a:rPr>
              <a:t>assumption of a ‘common fate’ for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MFL [Modern Foreign Languages] </a:t>
            </a:r>
            <a:r>
              <a:rPr lang="en-GB" dirty="0">
                <a:latin typeface="Arial Unicode MS" panose="020B0604020202020204" pitchFamily="34" charset="-128"/>
                <a:ea typeface="Arial Unicode MS" panose="020B0604020202020204" pitchFamily="34" charset="-128"/>
                <a:cs typeface="Arial Unicode MS" panose="020B0604020202020204" pitchFamily="34" charset="-128"/>
              </a:rPr>
              <a:t>may need to be reconsidered</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(UCML)</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dirty="0"/>
          </a:p>
        </p:txBody>
      </p:sp>
    </p:spTree>
    <p:extLst>
      <p:ext uri="{BB962C8B-B14F-4D97-AF65-F5344CB8AC3E}">
        <p14:creationId xmlns:p14="http://schemas.microsoft.com/office/powerpoint/2010/main" val="1999451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Policy context (2): strategic</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fontScale="85000" lnSpcReduction="10000"/>
          </a:bodyPr>
          <a:lstStyle/>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HEFCE 2008: ‘ Languages and area studies are deemed strategically important and vulnerable [and we should] consider the interventions necessary to address this.’</a:t>
            </a:r>
          </a:p>
          <a:p>
            <a:pPr marL="0" indent="0">
              <a:buNone/>
            </a:pPr>
            <a:endParaRPr lang="en-GB"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Eurostat survey 2010: correlation between a high level of education and proficiency in foreign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languages.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75% of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mainland Europeans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in upper secondary education are studying 2.</a:t>
            </a:r>
          </a:p>
          <a:p>
            <a:endParaRPr lang="en-GB"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Global Trends in Language Learning in the 21</a:t>
            </a:r>
            <a:r>
              <a:rPr lang="en-GB" sz="2000"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st</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 Century: </a:t>
            </a:r>
          </a:p>
          <a:p>
            <a:pPr marL="0" indent="0">
              <a:buNone/>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‘Learning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a second language is…one of a number of skills which may help an individual acquire meaningful employment</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en-GB"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543004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And beyond Europe……</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a:bodyPr>
          <a:lstStyle/>
          <a:p>
            <a:endParaRPr lang="en-GB" dirty="0" smtClean="0"/>
          </a:p>
          <a:p>
            <a:pPr marL="0" indent="0">
              <a:buNone/>
            </a:pPr>
            <a:r>
              <a:rPr lang="en-GB" dirty="0" smtClean="0"/>
              <a:t>‘</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Mastery of a second language allows you to capture the nuances that are essential to true understanding.  This is not about learning something that is helpful or simply nice to have.  It is crucial to our mission.’</a:t>
            </a:r>
          </a:p>
          <a:p>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Leon Panetta, 2010</a:t>
            </a:r>
          </a:p>
          <a:p>
            <a:pPr marL="0" indent="0">
              <a:buNone/>
            </a:pP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CIA Director, 2009 – 2011; US </a:t>
            </a:r>
            <a:r>
              <a:rPr lang="en-GB" dirty="0" err="1" smtClean="0">
                <a:latin typeface="Arial Unicode MS" panose="020B0604020202020204" pitchFamily="34" charset="-128"/>
                <a:ea typeface="Arial Unicode MS" panose="020B0604020202020204" pitchFamily="34" charset="-128"/>
                <a:cs typeface="Arial Unicode MS" panose="020B0604020202020204" pitchFamily="34" charset="-128"/>
              </a:rPr>
              <a:t>Defense</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Secretary, 2011- 2013</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460716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UK p</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olicy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context (2):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post-16 </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fontScale="85000" lnSpcReduction="20000"/>
          </a:bodyPr>
          <a:lstStyle/>
          <a:p>
            <a:pPr marL="0" indent="0">
              <a:buNone/>
            </a:pPr>
            <a:r>
              <a:rPr lang="en-GB" sz="2000" b="1" dirty="0" smtClean="0">
                <a:latin typeface="Arial Unicode MS" panose="020B0604020202020204" pitchFamily="34" charset="-128"/>
                <a:ea typeface="Arial Unicode MS" panose="020B0604020202020204" pitchFamily="34" charset="-128"/>
                <a:cs typeface="Arial Unicode MS" panose="020B0604020202020204" pitchFamily="34" charset="-128"/>
              </a:rPr>
              <a:t>Who pays?</a:t>
            </a:r>
          </a:p>
          <a:p>
            <a:pPr marL="0" indent="0">
              <a:buNone/>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Major shift from public  to individual funding, offset by bursaries, loans, future graduate employment expectations.</a:t>
            </a:r>
          </a:p>
          <a:p>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sz="2000" b="1" dirty="0" smtClean="0">
                <a:latin typeface="Arial Unicode MS" panose="020B0604020202020204" pitchFamily="34" charset="-128"/>
                <a:ea typeface="Arial Unicode MS" panose="020B0604020202020204" pitchFamily="34" charset="-128"/>
                <a:cs typeface="Arial Unicode MS" panose="020B0604020202020204" pitchFamily="34" charset="-128"/>
              </a:rPr>
              <a:t>Who participates?</a:t>
            </a:r>
          </a:p>
          <a:p>
            <a:pPr marL="0" indent="0">
              <a:buNone/>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Arrangements to encourage/make universities cater for different kinds of full-time and part-time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students, for example:</a:t>
            </a:r>
          </a:p>
          <a:p>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2008 ruling on Equivalent or Lower Qualifications (ELQS</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HE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premium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for </a:t>
            </a:r>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attracting under-represented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socio-economic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groups (and penalties for not!) </a:t>
            </a:r>
          </a:p>
          <a:p>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Access (or not) to bursaries/loans</a:t>
            </a:r>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2000" dirty="0">
                <a:latin typeface="Arial Unicode MS" panose="020B0604020202020204" pitchFamily="34" charset="-128"/>
                <a:ea typeface="Arial Unicode MS" panose="020B0604020202020204" pitchFamily="34" charset="-128"/>
                <a:cs typeface="Arial Unicode MS" panose="020B0604020202020204" pitchFamily="34" charset="-128"/>
              </a:rPr>
              <a:t>H</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igher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fees for international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students</a:t>
            </a:r>
          </a:p>
          <a:p>
            <a:pPr>
              <a:buFontTx/>
              <a:buChar char="-"/>
            </a:pPr>
            <a:endParaRPr lang="en-GB" dirty="0" smtClean="0"/>
          </a:p>
          <a:p>
            <a:pPr marL="0" indent="0">
              <a:buNone/>
            </a:pPr>
            <a:endParaRPr lang="en-GB" dirty="0" smtClean="0"/>
          </a:p>
          <a:p>
            <a:pPr marL="0" indent="0">
              <a:buNone/>
            </a:pPr>
            <a:endParaRPr lang="en-GB" dirty="0" smtClean="0"/>
          </a:p>
        </p:txBody>
      </p:sp>
    </p:spTree>
    <p:extLst>
      <p:ext uri="{BB962C8B-B14F-4D97-AF65-F5344CB8AC3E}">
        <p14:creationId xmlns:p14="http://schemas.microsoft.com/office/powerpoint/2010/main" val="1482101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UK p</a:t>
            </a:r>
            <a:r>
              <a:rPr lang="en-GB" dirty="0" smtClean="0"/>
              <a:t>olicy </a:t>
            </a:r>
            <a:r>
              <a:rPr lang="en-GB" dirty="0" smtClean="0"/>
              <a:t>context post -16 (contd.)</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b="1" dirty="0" smtClean="0">
                <a:latin typeface="Arial Unicode MS" panose="020B0604020202020204" pitchFamily="34" charset="-128"/>
                <a:ea typeface="Arial Unicode MS" panose="020B0604020202020204" pitchFamily="34" charset="-128"/>
                <a:cs typeface="Arial Unicode MS" panose="020B0604020202020204" pitchFamily="34" charset="-128"/>
              </a:rPr>
              <a:t>Who provides</a:t>
            </a:r>
            <a:r>
              <a:rPr lang="en-GB" b="1"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buNone/>
            </a:pPr>
            <a:endParaRPr lang="en-GB"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dirty="0">
                <a:latin typeface="Arial Unicode MS" panose="020B0604020202020204" pitchFamily="34" charset="-128"/>
                <a:ea typeface="Arial Unicode MS" panose="020B0604020202020204" pitchFamily="34" charset="-128"/>
                <a:cs typeface="Arial Unicode MS" panose="020B0604020202020204" pitchFamily="34" charset="-128"/>
              </a:rPr>
              <a:t>Higher Education Institutions, University Colleges, Further Education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C</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olleges. </a:t>
            </a:r>
          </a:p>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dirty="0">
                <a:latin typeface="Arial Unicode MS" panose="020B0604020202020204" pitchFamily="34" charset="-128"/>
                <a:ea typeface="Arial Unicode MS" panose="020B0604020202020204" pitchFamily="34" charset="-128"/>
                <a:cs typeface="Arial Unicode MS" panose="020B0604020202020204" pitchFamily="34" charset="-128"/>
              </a:rPr>
              <a:t>P</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rivate providers.  See particularly the May 2016 Government White Paper </a:t>
            </a:r>
            <a:r>
              <a:rPr lang="en-US" b="1" i="1" dirty="0" smtClean="0">
                <a:latin typeface="Arial Unicode MS" panose="020B0604020202020204" pitchFamily="34" charset="-128"/>
                <a:ea typeface="Arial Unicode MS" panose="020B0604020202020204" pitchFamily="34" charset="-128"/>
                <a:cs typeface="Arial Unicode MS" panose="020B0604020202020204" pitchFamily="34" charset="-128"/>
              </a:rPr>
              <a:t>Higher </a:t>
            </a:r>
            <a:r>
              <a:rPr lang="en-US" b="1" i="1" dirty="0">
                <a:latin typeface="Arial Unicode MS" panose="020B0604020202020204" pitchFamily="34" charset="-128"/>
                <a:ea typeface="Arial Unicode MS" panose="020B0604020202020204" pitchFamily="34" charset="-128"/>
                <a:cs typeface="Arial Unicode MS" panose="020B0604020202020204" pitchFamily="34" charset="-128"/>
              </a:rPr>
              <a:t>education: success as a knowledge </a:t>
            </a:r>
            <a:r>
              <a:rPr lang="en-US" b="1" i="1" dirty="0" smtClean="0">
                <a:latin typeface="Arial Unicode MS" panose="020B0604020202020204" pitchFamily="34" charset="-128"/>
                <a:ea typeface="Arial Unicode MS" panose="020B0604020202020204" pitchFamily="34" charset="-128"/>
                <a:cs typeface="Arial Unicode MS" panose="020B0604020202020204" pitchFamily="34" charset="-128"/>
              </a:rPr>
              <a:t>economy.</a:t>
            </a:r>
            <a:endParaRPr lang="en-GB" i="1" dirty="0">
              <a:latin typeface="Arial Unicode MS" panose="020B0604020202020204" pitchFamily="34" charset="-128"/>
              <a:ea typeface="Arial Unicode MS" panose="020B0604020202020204" pitchFamily="34" charset="-128"/>
              <a:cs typeface="Arial Unicode MS" panose="020B0604020202020204" pitchFamily="34" charset="-128"/>
              <a:hlinkClick r:id="rId2"/>
            </a:endParaRPr>
          </a:p>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informal </a:t>
            </a:r>
            <a:r>
              <a:rPr lang="en-GB" dirty="0">
                <a:latin typeface="Arial Unicode MS" panose="020B0604020202020204" pitchFamily="34" charset="-128"/>
                <a:ea typeface="Arial Unicode MS" panose="020B0604020202020204" pitchFamily="34" charset="-128"/>
                <a:cs typeface="Arial Unicode MS" panose="020B0604020202020204" pitchFamily="34" charset="-128"/>
              </a:rPr>
              <a:t>provision </a:t>
            </a:r>
            <a:r>
              <a:rPr lang="en-GB" dirty="0" err="1">
                <a:latin typeface="Arial Unicode MS" panose="020B0604020202020204" pitchFamily="34" charset="-128"/>
                <a:ea typeface="Arial Unicode MS" panose="020B0604020202020204" pitchFamily="34" charset="-128"/>
                <a:cs typeface="Arial Unicode MS" panose="020B0604020202020204" pitchFamily="34" charset="-128"/>
              </a:rPr>
              <a:t>eg</a:t>
            </a:r>
            <a:r>
              <a:rPr lang="en-GB" dirty="0">
                <a:latin typeface="Arial Unicode MS" panose="020B0604020202020204" pitchFamily="34" charset="-128"/>
                <a:ea typeface="Arial Unicode MS" panose="020B0604020202020204" pitchFamily="34" charset="-128"/>
                <a:cs typeface="Arial Unicode MS" panose="020B0604020202020204" pitchFamily="34" charset="-128"/>
              </a:rPr>
              <a:t> community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schools</a:t>
            </a:r>
          </a:p>
          <a:p>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b="1" dirty="0" smtClean="0">
                <a:latin typeface="Arial Unicode MS" panose="020B0604020202020204" pitchFamily="34" charset="-128"/>
                <a:ea typeface="Arial Unicode MS" panose="020B0604020202020204" pitchFamily="34" charset="-128"/>
                <a:cs typeface="Arial Unicode MS" panose="020B0604020202020204" pitchFamily="34" charset="-128"/>
              </a:rPr>
              <a:t>Curriculum</a:t>
            </a:r>
            <a:endParaRPr lang="en-GB"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General purposes, vocational, professional orientations</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dirty="0"/>
          </a:p>
        </p:txBody>
      </p:sp>
    </p:spTree>
    <p:extLst>
      <p:ext uri="{BB962C8B-B14F-4D97-AF65-F5344CB8AC3E}">
        <p14:creationId xmlns:p14="http://schemas.microsoft.com/office/powerpoint/2010/main" val="2224196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877</TotalTime>
  <Words>1442</Words>
  <Application>Microsoft Office PowerPoint</Application>
  <PresentationFormat>On-screen Show (4:3)</PresentationFormat>
  <Paragraphs>188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 Unicode MS</vt:lpstr>
      <vt:lpstr>Arial</vt:lpstr>
      <vt:lpstr>Century Gothic</vt:lpstr>
      <vt:lpstr>Wingdings 3</vt:lpstr>
      <vt:lpstr>Wisp</vt:lpstr>
      <vt:lpstr>Where next for language learning?</vt:lpstr>
      <vt:lpstr>An overview of numbers 14/15*</vt:lpstr>
      <vt:lpstr>Policy context (1): the school curriculum</vt:lpstr>
      <vt:lpstr>The school curriculum (2)</vt:lpstr>
      <vt:lpstr>However…..two points to note</vt:lpstr>
      <vt:lpstr>Policy context (2): strategic</vt:lpstr>
      <vt:lpstr>And beyond Europe……</vt:lpstr>
      <vt:lpstr>UK policy context (2): post-16 </vt:lpstr>
      <vt:lpstr>UK policy context post -16 (contd.)</vt:lpstr>
      <vt:lpstr>Attitudes to language capability</vt:lpstr>
      <vt:lpstr>Implications</vt:lpstr>
      <vt:lpstr>UCML/AULC survey; methodology</vt:lpstr>
      <vt:lpstr>Key findings</vt:lpstr>
      <vt:lpstr>Which languages?</vt:lpstr>
      <vt:lpstr>Who and at which levels?</vt:lpstr>
      <vt:lpstr>Motivation?</vt:lpstr>
      <vt:lpstr>Curriculum design and delivery</vt:lpstr>
      <vt:lpstr>An overview of numbers 14/15*</vt:lpstr>
      <vt:lpstr>What happened next? *</vt:lpstr>
      <vt:lpstr>Implications for teaching non-specialist language learners?</vt:lpstr>
      <vt:lpstr>References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Graduate Teaching Assistants</dc:title>
  <dc:creator>Fran Beaton</dc:creator>
  <cp:lastModifiedBy>Fran Beaton</cp:lastModifiedBy>
  <cp:revision>78</cp:revision>
  <cp:lastPrinted>2016-09-27T12:20:41Z</cp:lastPrinted>
  <dcterms:created xsi:type="dcterms:W3CDTF">2006-08-16T00:00:00Z</dcterms:created>
  <dcterms:modified xsi:type="dcterms:W3CDTF">2016-09-27T14:28:14Z</dcterms:modified>
</cp:coreProperties>
</file>