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7" r:id="rId1"/>
  </p:sldMasterIdLst>
  <p:sldIdLst>
    <p:sldId id="256" r:id="rId2"/>
    <p:sldId id="257" r:id="rId3"/>
    <p:sldId id="259" r:id="rId4"/>
    <p:sldId id="276" r:id="rId5"/>
    <p:sldId id="273" r:id="rId6"/>
    <p:sldId id="261" r:id="rId7"/>
    <p:sldId id="263" r:id="rId8"/>
    <p:sldId id="260" r:id="rId9"/>
    <p:sldId id="274" r:id="rId10"/>
    <p:sldId id="264" r:id="rId11"/>
    <p:sldId id="266" r:id="rId12"/>
    <p:sldId id="265" r:id="rId13"/>
    <p:sldId id="277" r:id="rId14"/>
    <p:sldId id="267" r:id="rId15"/>
    <p:sldId id="268" r:id="rId16"/>
    <p:sldId id="270" r:id="rId17"/>
    <p:sldId id="271" r:id="rId18"/>
    <p:sldId id="269" r:id="rId19"/>
    <p:sldId id="258" r:id="rId20"/>
    <p:sldId id="272" r:id="rId21"/>
    <p:sldId id="275"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3874856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7711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60478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6314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66023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4769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7415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0691363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2020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0867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827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9/27/2016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7403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9/27/2016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3866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085053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3789207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72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9/27/2016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03010165"/>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s://www.llas.ac.uk/sites/default/files/publications/new_landscape.pdf" TargetMode="External"/><Relationship Id="rId3" Type="http://schemas.openxmlformats.org/officeDocument/2006/relationships/hyperlink" Target="http://www.ucl.ac.uk/vice-provost/worton/myimages1/worton_report.pdf" TargetMode="External"/><Relationship Id="rId7" Type="http://schemas.openxmlformats.org/officeDocument/2006/relationships/hyperlink" Target="https://www.gov.uk/government/publications/higher-education-success-as-a-knowledge-economy-white-paper" TargetMode="External"/><Relationship Id="rId2" Type="http://schemas.openxmlformats.org/officeDocument/2006/relationships/hyperlink" Target="https://www.hesa.ac.uk/" TargetMode="External"/><Relationship Id="rId1" Type="http://schemas.openxmlformats.org/officeDocument/2006/relationships/slideLayout" Target="../slideLayouts/slideLayout2.xml"/><Relationship Id="rId6" Type="http://schemas.openxmlformats.org/officeDocument/2006/relationships/hyperlink" Target="https://www.cia.gov/news-information/press-releases-statements/press-release-2010/foreign-language-summit.html" TargetMode="External"/><Relationship Id="rId11" Type="http://schemas.openxmlformats.org/officeDocument/2006/relationships/hyperlink" Target="http://www.bbc.co.uk/news/education-33787756" TargetMode="External"/><Relationship Id="rId5" Type="http://schemas.openxmlformats.org/officeDocument/2006/relationships/hyperlink" Target="http://files.eric.ed.gov/fulltext/ED510276.pdf" TargetMode="External"/><Relationship Id="rId10" Type="http://schemas.openxmlformats.org/officeDocument/2006/relationships/hyperlink" Target="https://www.britishcouncil.org/sites/default/files/languages-for-the-future-report.pdf" TargetMode="External"/><Relationship Id="rId4" Type="http://schemas.openxmlformats.org/officeDocument/2006/relationships/hyperlink" Target="http://ec.europa.eu/eurostat/web/products-statistics-in-focus/-/KS-SF-10-049" TargetMode="External"/><Relationship Id="rId9" Type="http://schemas.openxmlformats.org/officeDocument/2006/relationships/hyperlink" Target="http://www.ucml.ac.uk/news/306"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v.uk/government/news/new-universities-to-deliver-choice-and-opportunity-for-stude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Where next for language learning?</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 effects of policy on university language learning</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82364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Attitudes to language capability</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pPr marL="0" indent="0">
              <a:buNone/>
            </a:pP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British Council survey, 2015 (2,000 adults</a:t>
            </a: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endPar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65% thought it important to learn a few words or phrases.</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48% enjoyed trying out their language on holiday.</a:t>
            </a:r>
            <a:endPar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40% are ‘embarrassed’ by their language skills</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36% assumed everyone would speak English.</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25</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felt nervous at the thought of having to speak another language on holiday.  19% would select a destination where they knew they wouldn’t have to!</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16</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could speak a foreign language to a high level.</a:t>
            </a:r>
          </a:p>
          <a:p>
            <a:endParaRPr lang="en-GB" dirty="0"/>
          </a:p>
        </p:txBody>
      </p:sp>
    </p:spTree>
    <p:extLst>
      <p:ext uri="{BB962C8B-B14F-4D97-AF65-F5344CB8AC3E}">
        <p14:creationId xmlns:p14="http://schemas.microsoft.com/office/powerpoint/2010/main" val="2940176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Implications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Social, political and cultural contexts have a significant effect on the extent to which capability in a language is</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seen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as an integral part of any education</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promoted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as a skill in its own right</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identified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as economically or strategically meaningful</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As University MFL departments contract or close, institution-wide language provision (IWLP) plays a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significant role in language learning.</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5954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UCML/AULC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survey; methodology</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Responses from heads of University Language </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C</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entres and heads of University Modern Languages departments.</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Conducted October 2015, published March 2016.</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Respondents: 61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universities.</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p:txBody>
      </p:sp>
    </p:spTree>
    <p:extLst>
      <p:ext uri="{BB962C8B-B14F-4D97-AF65-F5344CB8AC3E}">
        <p14:creationId xmlns:p14="http://schemas.microsoft.com/office/powerpoint/2010/main" val="916920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findings</a:t>
            </a:r>
            <a:endParaRPr lang="en-GB" dirty="0"/>
          </a:p>
        </p:txBody>
      </p:sp>
      <p:sp>
        <p:nvSpPr>
          <p:cNvPr id="3" name="Content Placeholder 2"/>
          <p:cNvSpPr>
            <a:spLocks noGrp="1"/>
          </p:cNvSpPr>
          <p:nvPr>
            <p:ph idx="1"/>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Diverse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models and range of languages </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a:latin typeface="Arial Unicode MS" panose="020B0604020202020204" pitchFamily="34" charset="-128"/>
                <a:ea typeface="Arial Unicode MS" panose="020B0604020202020204" pitchFamily="34" charset="-128"/>
                <a:cs typeface="Arial Unicode MS" panose="020B0604020202020204" pitchFamily="34" charset="-128"/>
              </a:rPr>
              <a:t>M</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ean</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9;  range</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3 -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20</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 ‘….a general pattern of increasing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enrolments…. IWLP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is an expanding area, attracting increasing numbers of students.’</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2012/13</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49,637</a:t>
            </a:r>
          </a:p>
          <a:p>
            <a:pPr marL="0" indent="0">
              <a:buNone/>
            </a:pPr>
            <a:r>
              <a:rPr lang="en-GB" dirty="0">
                <a:latin typeface="Arial Unicode MS" panose="020B0604020202020204" pitchFamily="34" charset="-128"/>
                <a:ea typeface="Arial Unicode MS" panose="020B0604020202020204" pitchFamily="34" charset="-128"/>
                <a:cs typeface="Arial Unicode MS" panose="020B0604020202020204" pitchFamily="34" charset="-128"/>
              </a:rPr>
              <a:t>2015/16: 55,354</a:t>
            </a:r>
          </a:p>
          <a:p>
            <a:pPr marL="0" indent="0">
              <a:buNone/>
            </a:pPr>
            <a:r>
              <a:rPr lang="en-GB" dirty="0">
                <a:latin typeface="Arial Unicode MS" panose="020B0604020202020204" pitchFamily="34" charset="-128"/>
                <a:ea typeface="Arial Unicode MS" panose="020B0604020202020204" pitchFamily="34" charset="-128"/>
                <a:cs typeface="Arial Unicode MS" panose="020B0604020202020204" pitchFamily="34" charset="-128"/>
              </a:rPr>
              <a:t>‘over 60,000’ if Spring enrolments are included. (HESA’s ‘around 55,000</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endParaRPr lang="en-GB" dirty="0"/>
          </a:p>
        </p:txBody>
      </p:sp>
    </p:spTree>
    <p:extLst>
      <p:ext uri="{BB962C8B-B14F-4D97-AF65-F5344CB8AC3E}">
        <p14:creationId xmlns:p14="http://schemas.microsoft.com/office/powerpoint/2010/main" val="1388401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Which languages?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Greatest demand for Spanish, then French.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Next most popular: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German</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Japanese, Chinese.  Steady decline in demand for Italian.</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57% of respondents thought the future for IWLP in their institution was ‘encouraging’ but 38% thought it ‘uncertain.’</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Universities trying to cut costs?  Since the survey, </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p</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ossible implications of </a:t>
            </a:r>
            <a:r>
              <a:rPr lang="en-GB" sz="2000" dirty="0" err="1" smtClean="0">
                <a:latin typeface="Arial Unicode MS" panose="020B0604020202020204" pitchFamily="34" charset="-128"/>
                <a:ea typeface="Arial Unicode MS" panose="020B0604020202020204" pitchFamily="34" charset="-128"/>
                <a:cs typeface="Arial Unicode MS" panose="020B0604020202020204" pitchFamily="34" charset="-128"/>
              </a:rPr>
              <a:t>Brexit</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449436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Who and at which levels?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pPr marL="0" indent="0">
              <a:buNone/>
            </a:pP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Who?  </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AULC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survey noted the difficulty of asking IWLP managers to identify specific groups by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eg</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gender, age, previous language learning experience.  </a:t>
            </a:r>
            <a:r>
              <a:rPr lang="en-GB" i="0" dirty="0" smtClean="0">
                <a:latin typeface="Arial Unicode MS" panose="020B0604020202020204" pitchFamily="34" charset="-128"/>
                <a:ea typeface="Arial Unicode MS" panose="020B0604020202020204" pitchFamily="34" charset="-128"/>
                <a:cs typeface="Arial Unicode MS" panose="020B0604020202020204" pitchFamily="34" charset="-128"/>
              </a:rPr>
              <a:t>Onerous and not necessarily informative.  Likely to vary across institutions.</a:t>
            </a:r>
          </a:p>
          <a:p>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Which level?  </a:t>
            </a:r>
            <a:endPar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For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 vast majority of institutions, the levels are aligned to the Common European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Frame of Reference.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Overall,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 general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tendency for numbers to diminish at higher levels, except for specialist/professional provision.</a:t>
            </a:r>
          </a:p>
          <a:p>
            <a:pPr marL="0" indent="0">
              <a:buNone/>
            </a:pPr>
            <a:endParaRPr lang="en-GB" dirty="0"/>
          </a:p>
        </p:txBody>
      </p:sp>
    </p:spTree>
    <p:extLst>
      <p:ext uri="{BB962C8B-B14F-4D97-AF65-F5344CB8AC3E}">
        <p14:creationId xmlns:p14="http://schemas.microsoft.com/office/powerpoint/2010/main" val="24686843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Motivation?</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sz="half" idx="1"/>
          </p:nvPr>
        </p:nvSpPr>
        <p:spPr/>
        <p:txBody>
          <a:bodyPr>
            <a:normAutofit fontScale="92500" lnSpcReduction="10000"/>
          </a:bodyPr>
          <a:lstStyle/>
          <a:p>
            <a:r>
              <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Instrumental </a:t>
            </a:r>
            <a:r>
              <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motivation</a:t>
            </a:r>
          </a:p>
          <a:p>
            <a:pPr marL="0" indent="0">
              <a:buNone/>
            </a:pPr>
            <a:endPar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e</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mployability</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m</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obility</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c</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areer progression</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formal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or informal links with country/countries</a:t>
            </a:r>
          </a:p>
          <a:p>
            <a:endParaRPr lang="en-GB" dirty="0"/>
          </a:p>
        </p:txBody>
      </p:sp>
      <p:sp>
        <p:nvSpPr>
          <p:cNvPr id="4" name="Content Placeholder 3"/>
          <p:cNvSpPr>
            <a:spLocks noGrp="1"/>
          </p:cNvSpPr>
          <p:nvPr>
            <p:ph sz="half" idx="2"/>
          </p:nvPr>
        </p:nvSpPr>
        <p:spPr/>
        <p:txBody>
          <a:bodyPr>
            <a:normAutofit fontScale="92500" lnSpcReduction="10000"/>
          </a:bodyPr>
          <a:lstStyle/>
          <a:p>
            <a:r>
              <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Integrative </a:t>
            </a:r>
            <a:r>
              <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motivation</a:t>
            </a:r>
          </a:p>
          <a:p>
            <a:pPr marL="0" indent="0">
              <a:buNone/>
            </a:pPr>
            <a:endParaRPr lang="en-GB" sz="2000"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love of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learning</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personal fulfilment</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sense of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satisfaction</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curiosity</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09353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Curriculum design and delivery</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Autofit/>
          </a:bodyPr>
          <a:lstStyle/>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face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to face, blended,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distance</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long-thin, short-fat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courses</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integrated or discrete skills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development</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customised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for specific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purposes</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building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capabilities, gaining credits, both</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AULC/UCML: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‘Broad support’ for UNILANG initiative, a national scheme to recognise and certify students’ learning. Pilot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scheme launched,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Autumn 2016.</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779412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An overview of numbers 14/15*</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Autofit/>
          </a:bodyPr>
          <a:lstStyle/>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FT Undergraduate degree: 74,760 </a:t>
            </a:r>
          </a:p>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‘Other’ Undergraduate: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1,895</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FT Postgraduate degree: 10,820</a:t>
            </a:r>
          </a:p>
          <a:p>
            <a:pPr marL="0" indent="0">
              <a:buNone/>
            </a:pP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PT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Undergraduate degree: 9,880</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P</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 Postgraduate degree: 4,555 </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and</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‘around 55,000’ taking extracurricular languages courses of some sort.</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Source</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Higher Education Statistics Agency 2014</a:t>
            </a:r>
          </a:p>
        </p:txBody>
      </p:sp>
    </p:spTree>
    <p:extLst>
      <p:ext uri="{BB962C8B-B14F-4D97-AF65-F5344CB8AC3E}">
        <p14:creationId xmlns:p14="http://schemas.microsoft.com/office/powerpoint/2010/main" val="11585674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What happened next? *</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Autofit/>
          </a:bodyPr>
          <a:lstStyle/>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Employment or further study (UK or overseas), combination of work and further study: 88%.  </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Unemployed: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6%.  </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Not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known: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6</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Consistent with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most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o</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ther degree subjects, but</a:t>
            </a: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 numbers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of languages graduates are smaller.</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Medicine and allied subjects: 40,105 graduates</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Business studies: 35,620 graduates</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Languages: 19,950 graduates</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Source: HESA</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Graduate First Destinations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Survey</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buNone/>
            </a:pPr>
            <a:endParaRPr lang="en-GB" sz="1600" dirty="0" smtClean="0"/>
          </a:p>
          <a:p>
            <a:pPr marL="0" indent="0">
              <a:buNone/>
            </a:pPr>
            <a:endParaRPr lang="en-GB" sz="1600" dirty="0" smtClean="0"/>
          </a:p>
          <a:p>
            <a:pPr marL="0" indent="0">
              <a:buNone/>
            </a:pPr>
            <a:endParaRPr lang="en-GB" sz="1600" dirty="0"/>
          </a:p>
          <a:p>
            <a:pPr marL="0" indent="0">
              <a:buNone/>
            </a:pPr>
            <a:endParaRPr lang="en-GB" sz="1600" dirty="0" smtClean="0"/>
          </a:p>
          <a:p>
            <a:pPr marL="0" indent="0">
              <a:buNone/>
            </a:pPr>
            <a:endParaRPr lang="en-GB" sz="1600" dirty="0"/>
          </a:p>
          <a:p>
            <a:pPr marL="0" indent="0">
              <a:buNone/>
            </a:pPr>
            <a:endParaRPr lang="en-GB" sz="1600" dirty="0" smtClean="0"/>
          </a:p>
          <a:p>
            <a:pPr marL="0" indent="0">
              <a:buNone/>
            </a:pPr>
            <a:endParaRPr lang="en-GB" sz="1600" dirty="0"/>
          </a:p>
          <a:p>
            <a:pPr marL="0" indent="0">
              <a:buNone/>
            </a:pPr>
            <a:r>
              <a:rPr lang="en-GB" sz="1600" dirty="0" smtClean="0"/>
              <a:t>* Source: HESA, First Destinations Survey 2011-  2015</a:t>
            </a:r>
            <a:endParaRPr lang="en-GB" sz="1600" dirty="0"/>
          </a:p>
        </p:txBody>
      </p:sp>
    </p:spTree>
    <p:extLst>
      <p:ext uri="{BB962C8B-B14F-4D97-AF65-F5344CB8AC3E}">
        <p14:creationId xmlns:p14="http://schemas.microsoft.com/office/powerpoint/2010/main" val="367456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An overview of numbers 14/15*</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fontScale="85000" lnSpcReduction="20000"/>
          </a:bodyPr>
          <a:lstStyle/>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FT Undergraduate degree: 74,760 </a:t>
            </a: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‘Other’ Undergraduate: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1,895</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FT Postgraduate degree: 10,820</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PT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Undergraduate degree: 9,880</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P</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T Postgraduate degree: 4,555 </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and</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‘around 55,000’ taking extracurricular languages courses of some sort.</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Source: Higher Education Statistics Agency 2014</a:t>
            </a:r>
          </a:p>
        </p:txBody>
      </p:sp>
    </p:spTree>
    <p:extLst>
      <p:ext uri="{BB962C8B-B14F-4D97-AF65-F5344CB8AC3E}">
        <p14:creationId xmlns:p14="http://schemas.microsoft.com/office/powerpoint/2010/main" val="17067210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latin typeface="Arial Unicode MS" panose="020B0604020202020204" pitchFamily="34" charset="-128"/>
                <a:ea typeface="Arial Unicode MS" panose="020B0604020202020204" pitchFamily="34" charset="-128"/>
                <a:cs typeface="Arial Unicode MS" panose="020B0604020202020204" pitchFamily="34" charset="-128"/>
              </a:rPr>
              <a:t>I</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mplications for teaching non-specialist language learners?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Greater variety of</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m</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otivations and perceptions</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prior knowledge</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prior experience as a learner</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Time pressures: language learning is fitting round other things</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err="1" smtClean="0">
                <a:latin typeface="Arial Unicode MS" panose="020B0604020202020204" pitchFamily="34" charset="-128"/>
                <a:ea typeface="Arial Unicode MS" panose="020B0604020202020204" pitchFamily="34" charset="-128"/>
                <a:cs typeface="Arial Unicode MS" panose="020B0604020202020204" pitchFamily="34" charset="-128"/>
              </a:rPr>
              <a:t>eg</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work, family life.</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Familiarity with </a:t>
            </a:r>
            <a:r>
              <a:rPr lang="en-GB" sz="2000" dirty="0" err="1" smtClean="0">
                <a:latin typeface="Arial Unicode MS" panose="020B0604020202020204" pitchFamily="34" charset="-128"/>
                <a:ea typeface="Arial Unicode MS" panose="020B0604020202020204" pitchFamily="34" charset="-128"/>
                <a:cs typeface="Arial Unicode MS" panose="020B0604020202020204" pitchFamily="34" charset="-128"/>
              </a:rPr>
              <a:t>eg</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using technology.</a:t>
            </a:r>
          </a:p>
          <a:p>
            <a:pPr marL="0" indent="0">
              <a:buNone/>
            </a:pP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Possible curriculum limitations compared to degree study. </a:t>
            </a:r>
          </a:p>
          <a:p>
            <a:pPr marL="0" indent="0">
              <a:buNone/>
            </a:pPr>
            <a:endParaRPr lang="en-GB" dirty="0" smtClean="0"/>
          </a:p>
        </p:txBody>
      </p:sp>
    </p:spTree>
    <p:extLst>
      <p:ext uri="{BB962C8B-B14F-4D97-AF65-F5344CB8AC3E}">
        <p14:creationId xmlns:p14="http://schemas.microsoft.com/office/powerpoint/2010/main" val="42704132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References</a:t>
            </a:r>
            <a:r>
              <a:rPr lang="en-GB" dirty="0" smtClean="0"/>
              <a:t> </a:t>
            </a: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Higher Education Statistics Agency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2"/>
              </a:rPr>
              <a:t>HESA</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Worton</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M (2009)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Review of Modern Foreign Languages provision in Higher Education in England</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HEFCE.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hlinkClick r:id="rId3"/>
              </a:rPr>
              <a:t>Worton</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3"/>
              </a:rPr>
              <a:t> Report</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Mejey</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L,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Boateng</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SK,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Turchetti</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P (2010)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Linguistic diversity in Europe Eurostat paper 49/2010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4"/>
              </a:rPr>
              <a:t>EUROSTAT 49/2010</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Eaton SE (2010)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Global Trends in Language Learning </a:t>
            </a:r>
            <a:r>
              <a:rPr lang="en-GB" i="1" dirty="0" err="1" smtClean="0">
                <a:latin typeface="Arial Unicode MS" panose="020B0604020202020204" pitchFamily="34" charset="-128"/>
                <a:ea typeface="Arial Unicode MS" panose="020B0604020202020204" pitchFamily="34" charset="-128"/>
                <a:cs typeface="Arial Unicode MS" panose="020B0604020202020204" pitchFamily="34" charset="-128"/>
              </a:rPr>
              <a:t>Learning</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 in the Century</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Calgary: Onate Press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5"/>
              </a:rPr>
              <a:t>Global Trends</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CIA News (December 8</a:t>
            </a:r>
            <a:r>
              <a:rPr lang="en-GB"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th</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2010)</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6"/>
              </a:rPr>
              <a:t>Panetta CIA</a:t>
            </a:r>
            <a:endPar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UK Government (May 2016) </a:t>
            </a:r>
            <a:r>
              <a:rPr lang="en-GB" i="1" dirty="0" smtClean="0">
                <a:latin typeface="Arial Unicode MS" panose="020B0604020202020204" pitchFamily="34" charset="-128"/>
                <a:ea typeface="Arial Unicode MS" panose="020B0604020202020204" pitchFamily="34" charset="-128"/>
                <a:cs typeface="Arial Unicode MS" panose="020B0604020202020204" pitchFamily="34" charset="-128"/>
              </a:rPr>
              <a:t>Higher Education: success as a knowledge economy</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7"/>
              </a:rPr>
              <a:t>White Paper</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Department for Business, Innovation and Skills</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Canning J (2007) </a:t>
            </a:r>
            <a:r>
              <a:rPr lang="en-GB" dirty="0">
                <a:latin typeface="Arial Unicode MS" panose="020B0604020202020204" pitchFamily="34" charset="-128"/>
                <a:ea typeface="Arial Unicode MS" panose="020B0604020202020204" pitchFamily="34" charset="-128"/>
                <a:cs typeface="Arial Unicode MS" panose="020B0604020202020204" pitchFamily="34" charset="-128"/>
                <a:hlinkClick r:id="rId8"/>
              </a:rPr>
              <a:t>Five Years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8"/>
              </a:rPr>
              <a:t>On</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The Higher Education Academy, Languages, Linguistics and Area Studies Subject Centre</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Campbell C,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Cirillo</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C, Critchley M &amp; Morley JUCML/AULC survey of Institution-Wide Language Provision in universities in the UK (2015-16)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9"/>
              </a:rPr>
              <a:t>UCML/AULC survey</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Tinsley T, Board K (2013)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10"/>
              </a:rPr>
              <a:t>Languages for the future</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British Council.</a:t>
            </a:r>
          </a:p>
          <a:p>
            <a:pPr marL="0" indent="0">
              <a:buNone/>
            </a:pP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Sellgren</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K (August 2015) Britons ‘nervous to speak foreign language when abroad’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hlinkClick r:id="rId11"/>
              </a:rPr>
              <a:t>BBC Education news</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accessed 27/09/16</a:t>
            </a:r>
          </a:p>
          <a:p>
            <a:pPr marL="0" indent="0">
              <a:buNone/>
            </a:pPr>
            <a:endParaRPr lang="en-GB" dirty="0"/>
          </a:p>
        </p:txBody>
      </p:sp>
    </p:spTree>
    <p:extLst>
      <p:ext uri="{BB962C8B-B14F-4D97-AF65-F5344CB8AC3E}">
        <p14:creationId xmlns:p14="http://schemas.microsoft.com/office/powerpoint/2010/main" val="27045349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latin typeface="Arial Unicode MS" panose="020B0604020202020204" pitchFamily="34" charset="-128"/>
                <a:ea typeface="Arial Unicode MS" panose="020B0604020202020204" pitchFamily="34" charset="-128"/>
                <a:cs typeface="Arial Unicode MS" panose="020B0604020202020204" pitchFamily="34" charset="-128"/>
              </a:rPr>
              <a:t>Policy </a:t>
            </a:r>
            <a:r>
              <a:rPr lang="en-GB" sz="2800" dirty="0" smtClean="0">
                <a:latin typeface="Arial Unicode MS" panose="020B0604020202020204" pitchFamily="34" charset="-128"/>
                <a:ea typeface="Arial Unicode MS" panose="020B0604020202020204" pitchFamily="34" charset="-128"/>
                <a:cs typeface="Arial Unicode MS" panose="020B0604020202020204" pitchFamily="34" charset="-128"/>
              </a:rPr>
              <a:t>context (</a:t>
            </a:r>
            <a:r>
              <a:rPr lang="en-GB" sz="2800" dirty="0" smtClean="0">
                <a:latin typeface="Arial Unicode MS" panose="020B0604020202020204" pitchFamily="34" charset="-128"/>
                <a:ea typeface="Arial Unicode MS" panose="020B0604020202020204" pitchFamily="34" charset="-128"/>
                <a:cs typeface="Arial Unicode MS" panose="020B0604020202020204" pitchFamily="34" charset="-128"/>
              </a:rPr>
              <a:t>1): the school curriculum</a:t>
            </a:r>
            <a:endParaRPr lang="en-GB"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lnSpcReduction="10000"/>
          </a:bodyPr>
          <a:lstStyle/>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2004: </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There is some evidence of a modest increase in opportunities to study a language within the primary school curriculum, but secondary state school pupils can drop modern foreign language study at age 14. </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2007:  CILT </a:t>
            </a:r>
            <a:r>
              <a:rPr lang="en-GB" sz="2000" i="1" dirty="0" smtClean="0">
                <a:latin typeface="Arial Unicode MS" panose="020B0604020202020204" pitchFamily="34" charset="-128"/>
                <a:ea typeface="Arial Unicode MS" panose="020B0604020202020204" pitchFamily="34" charset="-128"/>
                <a:cs typeface="Arial Unicode MS" panose="020B0604020202020204" pitchFamily="34" charset="-128"/>
              </a:rPr>
              <a:t>Five Years On</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report suggests ‘a substantial decline’ in GCSE and A level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entries.</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2009: </a:t>
            </a:r>
            <a:r>
              <a:rPr lang="en-GB" sz="2000" dirty="0" err="1" smtClean="0">
                <a:latin typeface="Arial Unicode MS" panose="020B0604020202020204" pitchFamily="34" charset="-128"/>
                <a:ea typeface="Arial Unicode MS" panose="020B0604020202020204" pitchFamily="34" charset="-128"/>
                <a:cs typeface="Arial Unicode MS" panose="020B0604020202020204" pitchFamily="34" charset="-128"/>
              </a:rPr>
              <a:t>Worton</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report ‘ ….. (while) this decline appears to have levelled out, take-up post-14 remains low.’</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2010: CILT survey confirms downward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trend.  36</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of state schools report 50% of pupils studying a language between the ages of 14 – 18</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499607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 school curriculum (2)</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endParaRPr lang="en-GB" dirty="0" smtClean="0"/>
          </a:p>
          <a:p>
            <a:endParaRPr lang="en-GB" dirty="0"/>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Ireland and the UK are the only countries where students at upper secondary education are not studying any foreign language (19% and 51% respectively).’</a:t>
            </a:r>
          </a:p>
          <a:p>
            <a:pPr marL="0" indent="0">
              <a:buNone/>
            </a:pP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Source: Eurostat 2010</a:t>
            </a:r>
          </a:p>
        </p:txBody>
      </p:sp>
    </p:spTree>
    <p:extLst>
      <p:ext uri="{BB962C8B-B14F-4D97-AF65-F5344CB8AC3E}">
        <p14:creationId xmlns:p14="http://schemas.microsoft.com/office/powerpoint/2010/main" val="42039276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However</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…..two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points to note</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838200" y="1328632"/>
            <a:ext cx="8065294" cy="3766185"/>
          </a:xfrm>
        </p:spPr>
        <p:txBody>
          <a:bodyPr>
            <a:normAutofit/>
          </a:bodyPr>
          <a:lstStyle/>
          <a:p>
            <a:endParaRPr lang="en-GB" dirty="0" smtClean="0"/>
          </a:p>
          <a:p>
            <a:endParaRPr lang="en-GB" dirty="0" smtClean="0"/>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There is a marked difference between</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England, Wales and Northern Ireland combined</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and </a:t>
            </a:r>
            <a:endParaRPr lang="en-GB"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Scotland</a:t>
            </a:r>
          </a:p>
          <a:p>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the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assumption of a ‘common fate’ for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MFL [Modern Foreign Languages]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may need to be reconsidered</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(UCML)</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GB" dirty="0"/>
          </a:p>
        </p:txBody>
      </p:sp>
    </p:spTree>
    <p:extLst>
      <p:ext uri="{BB962C8B-B14F-4D97-AF65-F5344CB8AC3E}">
        <p14:creationId xmlns:p14="http://schemas.microsoft.com/office/powerpoint/2010/main" val="19994511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Policy context (2): strategic</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fontScale="85000" lnSpcReduction="10000"/>
          </a:bodyPr>
          <a:lstStyle/>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HEFCE 2008: ‘ Languages and area studies are deemed strategically important and vulnerable [and we should] consider the interventions necessary to address this.’</a:t>
            </a:r>
          </a:p>
          <a:p>
            <a:pPr marL="0" indent="0">
              <a:buNone/>
            </a:pP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Eurostat survey 2010: correlation between a high level of education and proficiency in foreign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languages.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75% of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mainland Europeans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in upper secondary education are studying 2.</a:t>
            </a:r>
          </a:p>
          <a:p>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Global Trends in Language Learning in the 21</a:t>
            </a:r>
            <a:r>
              <a:rPr lang="en-GB" sz="2000" baseline="30000" dirty="0" smtClean="0">
                <a:latin typeface="Arial Unicode MS" panose="020B0604020202020204" pitchFamily="34" charset="-128"/>
                <a:ea typeface="Arial Unicode MS" panose="020B0604020202020204" pitchFamily="34" charset="-128"/>
                <a:cs typeface="Arial Unicode MS" panose="020B0604020202020204" pitchFamily="34" charset="-128"/>
              </a:rPr>
              <a:t>st</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 Century: </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‘Learning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 second language is…one of a number of skills which may help an individual acquire meaningful employment</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en-GB" sz="20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43004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And beyond Europe……</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a:bodyPr>
          <a:lstStyle/>
          <a:p>
            <a:endParaRPr lang="en-GB" dirty="0" smtClean="0"/>
          </a:p>
          <a:p>
            <a:pPr marL="0" indent="0">
              <a:buNone/>
            </a:pPr>
            <a:r>
              <a:rPr lang="en-GB" dirty="0" smtClean="0"/>
              <a:t>‘</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Mastery of a second language allows you to capture the nuances that are essential to true understanding.  This is not about learning something that is helpful or simply nice to have.  It is crucial to our mission.’</a:t>
            </a:r>
          </a:p>
          <a:p>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Leon Panetta, 2010</a:t>
            </a:r>
          </a:p>
          <a:p>
            <a:pPr marL="0" indent="0">
              <a:buNone/>
            </a:pP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CIA Director, 2009 – 2011; US </a:t>
            </a:r>
            <a:r>
              <a:rPr lang="en-GB" dirty="0" err="1" smtClean="0">
                <a:latin typeface="Arial Unicode MS" panose="020B0604020202020204" pitchFamily="34" charset="-128"/>
                <a:ea typeface="Arial Unicode MS" panose="020B0604020202020204" pitchFamily="34" charset="-128"/>
                <a:cs typeface="Arial Unicode MS" panose="020B0604020202020204" pitchFamily="34" charset="-128"/>
              </a:rPr>
              <a:t>Defense</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Secretary, 2011- 2013</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460716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UK p</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olicy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context (2):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post-16 </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Who pays?</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Major shift from public  to individual funding, offset by bursaries, loans, future graduate employment expectations.</a:t>
            </a:r>
          </a:p>
          <a:p>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sz="2000" b="1" dirty="0" smtClean="0">
                <a:latin typeface="Arial Unicode MS" panose="020B0604020202020204" pitchFamily="34" charset="-128"/>
                <a:ea typeface="Arial Unicode MS" panose="020B0604020202020204" pitchFamily="34" charset="-128"/>
                <a:cs typeface="Arial Unicode MS" panose="020B0604020202020204" pitchFamily="34" charset="-128"/>
              </a:rPr>
              <a:t>Who participates?</a:t>
            </a:r>
          </a:p>
          <a:p>
            <a:pPr marL="0" indent="0">
              <a:buNone/>
            </a:pP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Arrangements to encourage/make universities cater for different kinds of full-time and part-time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students, for example:</a:t>
            </a: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2008 ruling on Equivalent or Lower Qualifications (ELQS</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HE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premium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for </a:t>
            </a:r>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attracting under-represented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socio-economic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groups (and penalties for not!) </a:t>
            </a:r>
          </a:p>
          <a:p>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Access (or not) to bursaries/loans</a:t>
            </a:r>
            <a:endPar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sz="2000" dirty="0">
                <a:latin typeface="Arial Unicode MS" panose="020B0604020202020204" pitchFamily="34" charset="-128"/>
                <a:ea typeface="Arial Unicode MS" panose="020B0604020202020204" pitchFamily="34" charset="-128"/>
                <a:cs typeface="Arial Unicode MS" panose="020B0604020202020204" pitchFamily="34" charset="-128"/>
              </a:rPr>
              <a:t>H</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igher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fees for international </a:t>
            </a:r>
            <a:r>
              <a:rPr lang="en-GB" sz="2000" dirty="0" smtClean="0">
                <a:latin typeface="Arial Unicode MS" panose="020B0604020202020204" pitchFamily="34" charset="-128"/>
                <a:ea typeface="Arial Unicode MS" panose="020B0604020202020204" pitchFamily="34" charset="-128"/>
                <a:cs typeface="Arial Unicode MS" panose="020B0604020202020204" pitchFamily="34" charset="-128"/>
              </a:rPr>
              <a:t>students</a:t>
            </a:r>
          </a:p>
          <a:p>
            <a:pPr>
              <a:buFontTx/>
              <a:buChar char="-"/>
            </a:pPr>
            <a:endParaRPr lang="en-GB" dirty="0" smtClean="0"/>
          </a:p>
          <a:p>
            <a:pPr marL="0" indent="0">
              <a:buNone/>
            </a:pPr>
            <a:endParaRPr lang="en-GB" dirty="0" smtClean="0"/>
          </a:p>
          <a:p>
            <a:pPr marL="0" indent="0">
              <a:buNone/>
            </a:pPr>
            <a:endParaRPr lang="en-GB" dirty="0" smtClean="0"/>
          </a:p>
        </p:txBody>
      </p:sp>
    </p:spTree>
    <p:extLst>
      <p:ext uri="{BB962C8B-B14F-4D97-AF65-F5344CB8AC3E}">
        <p14:creationId xmlns:p14="http://schemas.microsoft.com/office/powerpoint/2010/main" val="1482101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UK p</a:t>
            </a:r>
            <a:r>
              <a:rPr lang="en-GB" dirty="0" smtClean="0"/>
              <a:t>olicy </a:t>
            </a:r>
            <a:r>
              <a:rPr lang="en-GB" dirty="0" smtClean="0"/>
              <a:t>context post -16 (contd.)</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Who provides</a:t>
            </a: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buNone/>
            </a:pPr>
            <a:endPar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Higher Education Institutions, University Colleges, Further Education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C</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olleges. </a:t>
            </a: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P</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rivate providers.  See particularly the May 2016 Government White Paper </a:t>
            </a:r>
            <a:r>
              <a:rPr lang="en-US" b="1" i="1" dirty="0" smtClean="0">
                <a:latin typeface="Arial Unicode MS" panose="020B0604020202020204" pitchFamily="34" charset="-128"/>
                <a:ea typeface="Arial Unicode MS" panose="020B0604020202020204" pitchFamily="34" charset="-128"/>
                <a:cs typeface="Arial Unicode MS" panose="020B0604020202020204" pitchFamily="34" charset="-128"/>
              </a:rPr>
              <a:t>Higher </a:t>
            </a:r>
            <a:r>
              <a:rPr lang="en-US" b="1" i="1" dirty="0">
                <a:latin typeface="Arial Unicode MS" panose="020B0604020202020204" pitchFamily="34" charset="-128"/>
                <a:ea typeface="Arial Unicode MS" panose="020B0604020202020204" pitchFamily="34" charset="-128"/>
                <a:cs typeface="Arial Unicode MS" panose="020B0604020202020204" pitchFamily="34" charset="-128"/>
              </a:rPr>
              <a:t>education: success as a knowledge </a:t>
            </a:r>
            <a:r>
              <a:rPr lang="en-US" b="1" i="1" dirty="0" smtClean="0">
                <a:latin typeface="Arial Unicode MS" panose="020B0604020202020204" pitchFamily="34" charset="-128"/>
                <a:ea typeface="Arial Unicode MS" panose="020B0604020202020204" pitchFamily="34" charset="-128"/>
                <a:cs typeface="Arial Unicode MS" panose="020B0604020202020204" pitchFamily="34" charset="-128"/>
              </a:rPr>
              <a:t>economy.</a:t>
            </a:r>
            <a:endParaRPr lang="en-GB" i="1" dirty="0">
              <a:latin typeface="Arial Unicode MS" panose="020B0604020202020204" pitchFamily="34" charset="-128"/>
              <a:ea typeface="Arial Unicode MS" panose="020B0604020202020204" pitchFamily="34" charset="-128"/>
              <a:cs typeface="Arial Unicode MS" panose="020B0604020202020204" pitchFamily="34" charset="-128"/>
              <a:hlinkClick r:id="rId2"/>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informal </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provision </a:t>
            </a:r>
            <a:r>
              <a:rPr lang="en-GB" dirty="0" err="1">
                <a:latin typeface="Arial Unicode MS" panose="020B0604020202020204" pitchFamily="34" charset="-128"/>
                <a:ea typeface="Arial Unicode MS" panose="020B0604020202020204" pitchFamily="34" charset="-128"/>
                <a:cs typeface="Arial Unicode MS" panose="020B0604020202020204" pitchFamily="34" charset="-128"/>
              </a:rPr>
              <a:t>eg</a:t>
            </a:r>
            <a:r>
              <a:rPr lang="en-GB" dirty="0">
                <a:latin typeface="Arial Unicode MS" panose="020B0604020202020204" pitchFamily="34" charset="-128"/>
                <a:ea typeface="Arial Unicode MS" panose="020B0604020202020204" pitchFamily="34" charset="-128"/>
                <a:cs typeface="Arial Unicode MS" panose="020B0604020202020204" pitchFamily="34" charset="-128"/>
              </a:rPr>
              <a:t> community </a:t>
            </a:r>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schools</a:t>
            </a:r>
          </a:p>
          <a:p>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GB" b="1" dirty="0" smtClean="0">
                <a:latin typeface="Arial Unicode MS" panose="020B0604020202020204" pitchFamily="34" charset="-128"/>
                <a:ea typeface="Arial Unicode MS" panose="020B0604020202020204" pitchFamily="34" charset="-128"/>
                <a:cs typeface="Arial Unicode MS" panose="020B0604020202020204" pitchFamily="34" charset="-128"/>
              </a:rPr>
              <a:t>Curriculum</a:t>
            </a:r>
            <a:endParaRPr lang="en-GB" b="1"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GB" dirty="0" smtClean="0">
                <a:latin typeface="Arial Unicode MS" panose="020B0604020202020204" pitchFamily="34" charset="-128"/>
                <a:ea typeface="Arial Unicode MS" panose="020B0604020202020204" pitchFamily="34" charset="-128"/>
                <a:cs typeface="Arial Unicode MS" panose="020B0604020202020204" pitchFamily="34" charset="-128"/>
              </a:rPr>
              <a:t>General purposes, vocational, professional orientations</a:t>
            </a:r>
            <a:endParaRPr lang="en-GB"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GB" dirty="0"/>
          </a:p>
        </p:txBody>
      </p:sp>
    </p:spTree>
    <p:extLst>
      <p:ext uri="{BB962C8B-B14F-4D97-AF65-F5344CB8AC3E}">
        <p14:creationId xmlns:p14="http://schemas.microsoft.com/office/powerpoint/2010/main" val="222419688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877</TotalTime>
  <Words>1442</Words>
  <Application>Microsoft Office PowerPoint</Application>
  <PresentationFormat>On-screen Show (4:3)</PresentationFormat>
  <Paragraphs>188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 Unicode MS</vt:lpstr>
      <vt:lpstr>Arial</vt:lpstr>
      <vt:lpstr>Century Gothic</vt:lpstr>
      <vt:lpstr>Wingdings 3</vt:lpstr>
      <vt:lpstr>Wisp</vt:lpstr>
      <vt:lpstr>Where next for language learning?</vt:lpstr>
      <vt:lpstr>An overview of numbers 14/15*</vt:lpstr>
      <vt:lpstr>Policy context (1): the school curriculum</vt:lpstr>
      <vt:lpstr>The school curriculum (2)</vt:lpstr>
      <vt:lpstr>However…..two points to note</vt:lpstr>
      <vt:lpstr>Policy context (2): strategic</vt:lpstr>
      <vt:lpstr>And beyond Europe……</vt:lpstr>
      <vt:lpstr>UK policy context (2): post-16 </vt:lpstr>
      <vt:lpstr>UK policy context post -16 (contd.)</vt:lpstr>
      <vt:lpstr>Attitudes to language capability</vt:lpstr>
      <vt:lpstr>Implications</vt:lpstr>
      <vt:lpstr>UCML/AULC survey; methodology</vt:lpstr>
      <vt:lpstr>Key findings</vt:lpstr>
      <vt:lpstr>Which languages?</vt:lpstr>
      <vt:lpstr>Who and at which levels?</vt:lpstr>
      <vt:lpstr>Motivation?</vt:lpstr>
      <vt:lpstr>Curriculum design and delivery</vt:lpstr>
      <vt:lpstr>An overview of numbers 14/15*</vt:lpstr>
      <vt:lpstr>What happened next? *</vt:lpstr>
      <vt:lpstr>Implications for teaching non-specialist language learners?</vt:lpstr>
      <vt:lpstr>References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Graduate Teaching Assistants</dc:title>
  <dc:creator>Fran Beaton</dc:creator>
  <cp:lastModifiedBy>Fran Beaton</cp:lastModifiedBy>
  <cp:revision>78</cp:revision>
  <cp:lastPrinted>2016-09-27T12:20:41Z</cp:lastPrinted>
  <dcterms:created xsi:type="dcterms:W3CDTF">2006-08-16T00:00:00Z</dcterms:created>
  <dcterms:modified xsi:type="dcterms:W3CDTF">2016-09-27T14:28:14Z</dcterms:modified>
</cp:coreProperties>
</file>