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58" r:id="rId4"/>
    <p:sldId id="259" r:id="rId5"/>
    <p:sldId id="267" r:id="rId6"/>
    <p:sldId id="269" r:id="rId7"/>
    <p:sldId id="260" r:id="rId8"/>
    <p:sldId id="270" r:id="rId9"/>
    <p:sldId id="264" r:id="rId10"/>
    <p:sldId id="266" r:id="rId11"/>
    <p:sldId id="262" r:id="rId12"/>
    <p:sldId id="268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707452-DDCF-4B0D-83C5-5A4FC84D08F3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</dgm:pt>
    <dgm:pt modelId="{48950307-747D-4377-BE7E-7ABED18419BC}">
      <dgm:prSet phldrT="[Text]"/>
      <dgm:spPr/>
      <dgm:t>
        <a:bodyPr/>
        <a:lstStyle/>
        <a:p>
          <a:r>
            <a:rPr lang="en-GB" dirty="0" smtClean="0"/>
            <a:t>Professional</a:t>
          </a:r>
          <a:r>
            <a:rPr lang="en-GB" baseline="0" dirty="0" smtClean="0"/>
            <a:t> practice</a:t>
          </a:r>
          <a:endParaRPr lang="en-GB" dirty="0"/>
        </a:p>
      </dgm:t>
    </dgm:pt>
    <dgm:pt modelId="{637BA0AC-1C0E-4AD2-9AD6-28532D095C0A}" type="parTrans" cxnId="{8126552D-AB7B-4734-BA85-1D6B2B830322}">
      <dgm:prSet/>
      <dgm:spPr/>
      <dgm:t>
        <a:bodyPr/>
        <a:lstStyle/>
        <a:p>
          <a:endParaRPr lang="en-GB"/>
        </a:p>
      </dgm:t>
    </dgm:pt>
    <dgm:pt modelId="{7A430AD5-950C-480D-8D8D-0A44B5E5675D}" type="sibTrans" cxnId="{8126552D-AB7B-4734-BA85-1D6B2B830322}">
      <dgm:prSet/>
      <dgm:spPr/>
      <dgm:t>
        <a:bodyPr/>
        <a:lstStyle/>
        <a:p>
          <a:endParaRPr lang="en-GB"/>
        </a:p>
      </dgm:t>
    </dgm:pt>
    <dgm:pt modelId="{15B4D519-6681-4008-97D3-CC4836B187DA}">
      <dgm:prSet phldrT="[Text]"/>
      <dgm:spPr/>
      <dgm:t>
        <a:bodyPr/>
        <a:lstStyle/>
        <a:p>
          <a:r>
            <a:rPr lang="en-GB" dirty="0" smtClean="0"/>
            <a:t>Disciplinary</a:t>
          </a:r>
          <a:r>
            <a:rPr lang="en-GB" baseline="0" dirty="0" smtClean="0"/>
            <a:t> context</a:t>
          </a:r>
          <a:endParaRPr lang="en-GB" dirty="0"/>
        </a:p>
      </dgm:t>
    </dgm:pt>
    <dgm:pt modelId="{CE912445-4351-46BE-8F52-9BAA35AF0910}" type="parTrans" cxnId="{6981F2D6-60EE-4664-B474-B46937990073}">
      <dgm:prSet/>
      <dgm:spPr/>
      <dgm:t>
        <a:bodyPr/>
        <a:lstStyle/>
        <a:p>
          <a:endParaRPr lang="en-GB"/>
        </a:p>
      </dgm:t>
    </dgm:pt>
    <dgm:pt modelId="{7C143DC8-76C1-42E8-9D90-E3204E031508}" type="sibTrans" cxnId="{6981F2D6-60EE-4664-B474-B46937990073}">
      <dgm:prSet/>
      <dgm:spPr/>
      <dgm:t>
        <a:bodyPr/>
        <a:lstStyle/>
        <a:p>
          <a:endParaRPr lang="en-GB"/>
        </a:p>
      </dgm:t>
    </dgm:pt>
    <dgm:pt modelId="{E651F942-5F8C-40A2-86AA-025D2F548FFD}">
      <dgm:prSet phldrT="[Text]"/>
      <dgm:spPr/>
      <dgm:t>
        <a:bodyPr/>
        <a:lstStyle/>
        <a:p>
          <a:r>
            <a:rPr lang="en-GB" dirty="0" smtClean="0"/>
            <a:t>HE context</a:t>
          </a:r>
          <a:endParaRPr lang="en-GB" dirty="0"/>
        </a:p>
      </dgm:t>
    </dgm:pt>
    <dgm:pt modelId="{063DCFA4-05ED-4DBF-879E-98902D71699E}" type="parTrans" cxnId="{DCBD8651-FF34-44E0-83E7-36ABAF89B707}">
      <dgm:prSet/>
      <dgm:spPr/>
      <dgm:t>
        <a:bodyPr/>
        <a:lstStyle/>
        <a:p>
          <a:endParaRPr lang="en-GB"/>
        </a:p>
      </dgm:t>
    </dgm:pt>
    <dgm:pt modelId="{C5EFBA7A-54D4-4636-9642-D78E4272E42B}" type="sibTrans" cxnId="{DCBD8651-FF34-44E0-83E7-36ABAF89B707}">
      <dgm:prSet/>
      <dgm:spPr/>
      <dgm:t>
        <a:bodyPr/>
        <a:lstStyle/>
        <a:p>
          <a:endParaRPr lang="en-GB"/>
        </a:p>
      </dgm:t>
    </dgm:pt>
    <dgm:pt modelId="{1DFB704F-FD69-428E-B5E9-53F52A36B173}" type="pres">
      <dgm:prSet presAssocID="{61707452-DDCF-4B0D-83C5-5A4FC84D08F3}" presName="compositeShape" presStyleCnt="0">
        <dgm:presLayoutVars>
          <dgm:chMax val="7"/>
          <dgm:dir/>
          <dgm:resizeHandles val="exact"/>
        </dgm:presLayoutVars>
      </dgm:prSet>
      <dgm:spPr/>
    </dgm:pt>
    <dgm:pt modelId="{497DEA6E-E02B-43EA-8EFD-AC9EEA6EC389}" type="pres">
      <dgm:prSet presAssocID="{48950307-747D-4377-BE7E-7ABED18419BC}" presName="circ1" presStyleLbl="vennNode1" presStyleIdx="0" presStyleCnt="3"/>
      <dgm:spPr/>
      <dgm:t>
        <a:bodyPr/>
        <a:lstStyle/>
        <a:p>
          <a:endParaRPr lang="en-GB"/>
        </a:p>
      </dgm:t>
    </dgm:pt>
    <dgm:pt modelId="{E0D63E61-6123-4AF1-A72A-A06FE7C96507}" type="pres">
      <dgm:prSet presAssocID="{48950307-747D-4377-BE7E-7ABED18419B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C63359-DB61-4591-AFE7-A5A2319B0689}" type="pres">
      <dgm:prSet presAssocID="{15B4D519-6681-4008-97D3-CC4836B187DA}" presName="circ2" presStyleLbl="vennNode1" presStyleIdx="1" presStyleCnt="3" custLinFactNeighborX="-2067" custLinFactNeighborY="-1091"/>
      <dgm:spPr/>
      <dgm:t>
        <a:bodyPr/>
        <a:lstStyle/>
        <a:p>
          <a:endParaRPr lang="en-GB"/>
        </a:p>
      </dgm:t>
    </dgm:pt>
    <dgm:pt modelId="{AC9B49F2-5583-4F7C-9EA5-88CDBAB7BF42}" type="pres">
      <dgm:prSet presAssocID="{15B4D519-6681-4008-97D3-CC4836B187D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821DAC-ABFA-4397-B577-BCC19EF6F28F}" type="pres">
      <dgm:prSet presAssocID="{E651F942-5F8C-40A2-86AA-025D2F548FFD}" presName="circ3" presStyleLbl="vennNode1" presStyleIdx="2" presStyleCnt="3"/>
      <dgm:spPr/>
      <dgm:t>
        <a:bodyPr/>
        <a:lstStyle/>
        <a:p>
          <a:endParaRPr lang="en-GB"/>
        </a:p>
      </dgm:t>
    </dgm:pt>
    <dgm:pt modelId="{33045C11-233A-40A0-8EDD-782715ED4EFD}" type="pres">
      <dgm:prSet presAssocID="{E651F942-5F8C-40A2-86AA-025D2F548FF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F612035-ED01-4A89-8B41-F3C03393EB77}" type="presOf" srcId="{E651F942-5F8C-40A2-86AA-025D2F548FFD}" destId="{97821DAC-ABFA-4397-B577-BCC19EF6F28F}" srcOrd="0" destOrd="0" presId="urn:microsoft.com/office/officeart/2005/8/layout/venn1"/>
    <dgm:cxn modelId="{286FDA65-D856-4262-85D9-C22CB2CC2D55}" type="presOf" srcId="{15B4D519-6681-4008-97D3-CC4836B187DA}" destId="{AC9B49F2-5583-4F7C-9EA5-88CDBAB7BF42}" srcOrd="1" destOrd="0" presId="urn:microsoft.com/office/officeart/2005/8/layout/venn1"/>
    <dgm:cxn modelId="{6981F2D6-60EE-4664-B474-B46937990073}" srcId="{61707452-DDCF-4B0D-83C5-5A4FC84D08F3}" destId="{15B4D519-6681-4008-97D3-CC4836B187DA}" srcOrd="1" destOrd="0" parTransId="{CE912445-4351-46BE-8F52-9BAA35AF0910}" sibTransId="{7C143DC8-76C1-42E8-9D90-E3204E031508}"/>
    <dgm:cxn modelId="{DCBD8651-FF34-44E0-83E7-36ABAF89B707}" srcId="{61707452-DDCF-4B0D-83C5-5A4FC84D08F3}" destId="{E651F942-5F8C-40A2-86AA-025D2F548FFD}" srcOrd="2" destOrd="0" parTransId="{063DCFA4-05ED-4DBF-879E-98902D71699E}" sibTransId="{C5EFBA7A-54D4-4636-9642-D78E4272E42B}"/>
    <dgm:cxn modelId="{943020D7-E111-4CBD-8CE7-EB84A2EBA719}" type="presOf" srcId="{61707452-DDCF-4B0D-83C5-5A4FC84D08F3}" destId="{1DFB704F-FD69-428E-B5E9-53F52A36B173}" srcOrd="0" destOrd="0" presId="urn:microsoft.com/office/officeart/2005/8/layout/venn1"/>
    <dgm:cxn modelId="{28CBF109-2465-41FC-9BF1-17B8B4D0C873}" type="presOf" srcId="{48950307-747D-4377-BE7E-7ABED18419BC}" destId="{497DEA6E-E02B-43EA-8EFD-AC9EEA6EC389}" srcOrd="0" destOrd="0" presId="urn:microsoft.com/office/officeart/2005/8/layout/venn1"/>
    <dgm:cxn modelId="{97F5FA12-6314-482A-AF79-ED4ECADC472B}" type="presOf" srcId="{15B4D519-6681-4008-97D3-CC4836B187DA}" destId="{EAC63359-DB61-4591-AFE7-A5A2319B0689}" srcOrd="0" destOrd="0" presId="urn:microsoft.com/office/officeart/2005/8/layout/venn1"/>
    <dgm:cxn modelId="{8126552D-AB7B-4734-BA85-1D6B2B830322}" srcId="{61707452-DDCF-4B0D-83C5-5A4FC84D08F3}" destId="{48950307-747D-4377-BE7E-7ABED18419BC}" srcOrd="0" destOrd="0" parTransId="{637BA0AC-1C0E-4AD2-9AD6-28532D095C0A}" sibTransId="{7A430AD5-950C-480D-8D8D-0A44B5E5675D}"/>
    <dgm:cxn modelId="{256A6E25-7D34-4A75-8E1C-0036425F66B1}" type="presOf" srcId="{48950307-747D-4377-BE7E-7ABED18419BC}" destId="{E0D63E61-6123-4AF1-A72A-A06FE7C96507}" srcOrd="1" destOrd="0" presId="urn:microsoft.com/office/officeart/2005/8/layout/venn1"/>
    <dgm:cxn modelId="{B0C9A294-733F-4BD4-BB97-B5C645DE8D0A}" type="presOf" srcId="{E651F942-5F8C-40A2-86AA-025D2F548FFD}" destId="{33045C11-233A-40A0-8EDD-782715ED4EFD}" srcOrd="1" destOrd="0" presId="urn:microsoft.com/office/officeart/2005/8/layout/venn1"/>
    <dgm:cxn modelId="{68185652-9A71-434D-AFC7-06719BEB095F}" type="presParOf" srcId="{1DFB704F-FD69-428E-B5E9-53F52A36B173}" destId="{497DEA6E-E02B-43EA-8EFD-AC9EEA6EC389}" srcOrd="0" destOrd="0" presId="urn:microsoft.com/office/officeart/2005/8/layout/venn1"/>
    <dgm:cxn modelId="{BE33A27B-19C6-4E70-AEA8-631D7468BCC8}" type="presParOf" srcId="{1DFB704F-FD69-428E-B5E9-53F52A36B173}" destId="{E0D63E61-6123-4AF1-A72A-A06FE7C96507}" srcOrd="1" destOrd="0" presId="urn:microsoft.com/office/officeart/2005/8/layout/venn1"/>
    <dgm:cxn modelId="{D93F9895-FFB9-47F8-B95D-1EF6296F5A1C}" type="presParOf" srcId="{1DFB704F-FD69-428E-B5E9-53F52A36B173}" destId="{EAC63359-DB61-4591-AFE7-A5A2319B0689}" srcOrd="2" destOrd="0" presId="urn:microsoft.com/office/officeart/2005/8/layout/venn1"/>
    <dgm:cxn modelId="{0BE28E36-DB4F-49D4-BEF5-475F567B3E6B}" type="presParOf" srcId="{1DFB704F-FD69-428E-B5E9-53F52A36B173}" destId="{AC9B49F2-5583-4F7C-9EA5-88CDBAB7BF42}" srcOrd="3" destOrd="0" presId="urn:microsoft.com/office/officeart/2005/8/layout/venn1"/>
    <dgm:cxn modelId="{0D72EFF3-88E4-4FE3-9528-7C24AA0FA2D6}" type="presParOf" srcId="{1DFB704F-FD69-428E-B5E9-53F52A36B173}" destId="{97821DAC-ABFA-4397-B577-BCC19EF6F28F}" srcOrd="4" destOrd="0" presId="urn:microsoft.com/office/officeart/2005/8/layout/venn1"/>
    <dgm:cxn modelId="{13994584-7E93-4EF6-8DDB-103B0FE22B19}" type="presParOf" srcId="{1DFB704F-FD69-428E-B5E9-53F52A36B173}" destId="{33045C11-233A-40A0-8EDD-782715ED4EF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7DEA6E-E02B-43EA-8EFD-AC9EEA6EC389}">
      <dsp:nvSpPr>
        <dsp:cNvPr id="0" name=""/>
        <dsp:cNvSpPr/>
      </dsp:nvSpPr>
      <dsp:spPr>
        <a:xfrm>
          <a:off x="2660491" y="49152"/>
          <a:ext cx="2359342" cy="235934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Professional</a:t>
          </a:r>
          <a:r>
            <a:rPr lang="en-GB" sz="2000" kern="1200" baseline="0" dirty="0" smtClean="0"/>
            <a:t> practice</a:t>
          </a:r>
          <a:endParaRPr lang="en-GB" sz="2000" kern="1200" dirty="0"/>
        </a:p>
      </dsp:txBody>
      <dsp:txXfrm>
        <a:off x="2975070" y="462037"/>
        <a:ext cx="1730184" cy="1061703"/>
      </dsp:txXfrm>
    </dsp:sp>
    <dsp:sp modelId="{EAC63359-DB61-4591-AFE7-A5A2319B0689}">
      <dsp:nvSpPr>
        <dsp:cNvPr id="0" name=""/>
        <dsp:cNvSpPr/>
      </dsp:nvSpPr>
      <dsp:spPr>
        <a:xfrm>
          <a:off x="3463053" y="1498001"/>
          <a:ext cx="2359342" cy="235934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Disciplinary</a:t>
          </a:r>
          <a:r>
            <a:rPr lang="en-GB" sz="2000" kern="1200" baseline="0" dirty="0" smtClean="0"/>
            <a:t> context</a:t>
          </a:r>
          <a:endParaRPr lang="en-GB" sz="2000" kern="1200" dirty="0"/>
        </a:p>
      </dsp:txBody>
      <dsp:txXfrm>
        <a:off x="4184618" y="2107498"/>
        <a:ext cx="1415605" cy="1297638"/>
      </dsp:txXfrm>
    </dsp:sp>
    <dsp:sp modelId="{97821DAC-ABFA-4397-B577-BCC19EF6F28F}">
      <dsp:nvSpPr>
        <dsp:cNvPr id="0" name=""/>
        <dsp:cNvSpPr/>
      </dsp:nvSpPr>
      <dsp:spPr>
        <a:xfrm>
          <a:off x="1809162" y="1523741"/>
          <a:ext cx="2359342" cy="235934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HE context</a:t>
          </a:r>
          <a:endParaRPr lang="en-GB" sz="2000" kern="1200" dirty="0"/>
        </a:p>
      </dsp:txBody>
      <dsp:txXfrm>
        <a:off x="2031333" y="2133238"/>
        <a:ext cx="1415605" cy="12976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90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303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856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8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307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2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6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514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52698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85983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6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 limbo? Practitioners who teach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Professional identities and professional development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Standing Conference on Academic Practice, Warwick, July 2016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	The ‘</a:t>
            </a:r>
            <a:r>
              <a:rPr lang="en-GB" dirty="0" err="1" smtClean="0"/>
              <a:t>Pracademic</a:t>
            </a:r>
            <a:r>
              <a:rPr lang="en-GB" dirty="0" smtClean="0"/>
              <a:t>’ revisited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GB" dirty="0" smtClean="0"/>
              <a:t>50%:  Asymmetrical and on the boundaries of several communities</a:t>
            </a:r>
          </a:p>
          <a:p>
            <a:pPr marL="82296" indent="0">
              <a:buNone/>
            </a:pPr>
            <a:endParaRPr lang="en-GB" dirty="0"/>
          </a:p>
          <a:p>
            <a:pPr marL="82296" indent="0">
              <a:buNone/>
            </a:pPr>
            <a:r>
              <a:rPr lang="en-GB" dirty="0" smtClean="0"/>
              <a:t>35%: Symmetrical and on the boundaries or peripheral from choice</a:t>
            </a:r>
          </a:p>
          <a:p>
            <a:pPr marL="82296" indent="0">
              <a:buNone/>
            </a:pPr>
            <a:endParaRPr lang="en-GB" dirty="0" smtClean="0"/>
          </a:p>
          <a:p>
            <a:pPr marL="82296" indent="0">
              <a:buNone/>
            </a:pPr>
            <a:r>
              <a:rPr lang="en-GB" i="1" dirty="0"/>
              <a:t>’Belonging to two communities is by far the most relevant factor (</a:t>
            </a:r>
            <a:r>
              <a:rPr lang="en-GB" i="1" dirty="0" smtClean="0"/>
              <a:t>although)time/ financial/ personal </a:t>
            </a:r>
            <a:r>
              <a:rPr lang="en-GB" i="1" dirty="0"/>
              <a:t>resources constraints affect the performance and participation in both.’ </a:t>
            </a:r>
          </a:p>
          <a:p>
            <a:pPr marL="82296" indent="0">
              <a:buNone/>
            </a:pPr>
            <a:endParaRPr lang="en-GB" dirty="0"/>
          </a:p>
          <a:p>
            <a:pPr marL="82296" indent="0">
              <a:buNone/>
            </a:pPr>
            <a:r>
              <a:rPr lang="en-GB" dirty="0" smtClean="0"/>
              <a:t>10%: Balanced but separate and peripheral from choice</a:t>
            </a:r>
          </a:p>
          <a:p>
            <a:pPr marL="82296" indent="0">
              <a:buNone/>
            </a:pPr>
            <a:endParaRPr lang="en-GB" dirty="0"/>
          </a:p>
          <a:p>
            <a:pPr marL="82296" indent="0">
              <a:buNone/>
            </a:pPr>
            <a:r>
              <a:rPr lang="en-GB" dirty="0" smtClean="0"/>
              <a:t>5%: Holistic and outside</a:t>
            </a:r>
          </a:p>
          <a:p>
            <a:pPr marL="82296" indent="0">
              <a:buNone/>
            </a:pPr>
            <a:r>
              <a:rPr lang="en-GB" i="1" dirty="0"/>
              <a:t>’In many respects I just feel a total fraud.’ </a:t>
            </a:r>
            <a:endParaRPr lang="en-GB" dirty="0" smtClean="0"/>
          </a:p>
          <a:p>
            <a:pPr marL="82296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203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Locations of professional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en-GB" sz="2000" dirty="0" smtClean="0">
                <a:solidFill>
                  <a:srgbClr val="0070C0"/>
                </a:solidFill>
              </a:rPr>
              <a:t>Colleagues</a:t>
            </a:r>
            <a:r>
              <a:rPr lang="en-GB" sz="2000" dirty="0" smtClean="0"/>
              <a:t> </a:t>
            </a:r>
          </a:p>
          <a:p>
            <a:pPr marL="82296" indent="0">
              <a:buNone/>
            </a:pPr>
            <a:r>
              <a:rPr lang="en-GB" sz="2000" i="1" dirty="0"/>
              <a:t>’Participating in the wider academic community for me has always been a lot less formal but also important</a:t>
            </a:r>
            <a:r>
              <a:rPr lang="en-GB" sz="2000" i="1" dirty="0" smtClean="0"/>
              <a:t>.’</a:t>
            </a:r>
            <a:endParaRPr lang="en-GB" sz="2000" dirty="0"/>
          </a:p>
          <a:p>
            <a:pPr marL="82296" indent="0">
              <a:buNone/>
            </a:pPr>
            <a:r>
              <a:rPr lang="en-GB" sz="2000" i="1" dirty="0"/>
              <a:t>’Informal groupings are a lot more frequent and carry more weight...but they are estranged from institutions in the general sense</a:t>
            </a:r>
            <a:r>
              <a:rPr lang="en-GB" sz="2000" i="1" dirty="0" smtClean="0"/>
              <a:t>.’</a:t>
            </a:r>
          </a:p>
          <a:p>
            <a:pPr marL="82296" indent="0">
              <a:buNone/>
            </a:pPr>
            <a:endParaRPr lang="en-GB" sz="2000" i="1" dirty="0" smtClean="0"/>
          </a:p>
          <a:p>
            <a:pPr marL="82296" indent="0">
              <a:buNone/>
            </a:pPr>
            <a:r>
              <a:rPr lang="en-GB" sz="2000" dirty="0" smtClean="0">
                <a:solidFill>
                  <a:srgbClr val="0070C0"/>
                </a:solidFill>
              </a:rPr>
              <a:t>Teaching</a:t>
            </a:r>
          </a:p>
          <a:p>
            <a:pPr marL="82296" indent="0">
              <a:buNone/>
            </a:pPr>
            <a:r>
              <a:rPr lang="en-GB" sz="2000" i="1" dirty="0"/>
              <a:t> </a:t>
            </a:r>
            <a:r>
              <a:rPr lang="en-GB" sz="2000" i="1" dirty="0" smtClean="0"/>
              <a:t>‘…proximity </a:t>
            </a:r>
            <a:r>
              <a:rPr lang="en-GB" sz="2000" i="1" dirty="0"/>
              <a:t>to student work... helping people wrap their heads around complex issues, that’s the most rewarding for </a:t>
            </a:r>
            <a:r>
              <a:rPr lang="en-GB" sz="2000" i="1" dirty="0" smtClean="0"/>
              <a:t>me.’</a:t>
            </a:r>
          </a:p>
          <a:p>
            <a:pPr marL="82296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82296" indent="0">
              <a:buNone/>
            </a:pPr>
            <a:r>
              <a:rPr lang="en-GB" sz="2000" dirty="0" smtClean="0">
                <a:solidFill>
                  <a:srgbClr val="0070C0"/>
                </a:solidFill>
              </a:rPr>
              <a:t>Institutional behaviour</a:t>
            </a:r>
          </a:p>
          <a:p>
            <a:pPr marL="82296" indent="0">
              <a:buNone/>
            </a:pPr>
            <a:r>
              <a:rPr lang="en-GB" sz="2000" dirty="0" smtClean="0"/>
              <a:t>Recognition, reward, </a:t>
            </a:r>
            <a:r>
              <a:rPr lang="en-GB" sz="2000" b="1" dirty="0" smtClean="0"/>
              <a:t>acknowledgement</a:t>
            </a:r>
            <a:r>
              <a:rPr lang="en-GB" sz="2000" dirty="0" smtClean="0"/>
              <a:t> of both roles, of competing priorities and value of multiple identities.</a:t>
            </a:r>
          </a:p>
          <a:p>
            <a:pPr marL="82296" indent="0">
              <a:buNone/>
            </a:pPr>
            <a:endParaRPr lang="en-GB" sz="2000" dirty="0" smtClean="0"/>
          </a:p>
          <a:p>
            <a:pPr marL="82296" indent="0">
              <a:buNone/>
            </a:pPr>
            <a:r>
              <a:rPr lang="en-GB" sz="2000" i="1" dirty="0" smtClean="0"/>
              <a:t>‘Where </a:t>
            </a:r>
            <a:r>
              <a:rPr lang="en-GB" sz="2000" i="1" dirty="0"/>
              <a:t>these different aspects of one’s identity are not reconciled, there appears to be less than satisfactory engagement in academia.’ </a:t>
            </a:r>
            <a:r>
              <a:rPr lang="en-GB" sz="2000" i="1" dirty="0" smtClean="0"/>
              <a:t>(</a:t>
            </a:r>
            <a:r>
              <a:rPr lang="en-GB" sz="2000" i="1" dirty="0" err="1" smtClean="0"/>
              <a:t>Shreeve</a:t>
            </a:r>
            <a:r>
              <a:rPr lang="en-GB" sz="2000" i="1" dirty="0" smtClean="0"/>
              <a:t> </a:t>
            </a:r>
            <a:r>
              <a:rPr lang="en-GB" sz="2000" dirty="0" smtClean="0"/>
              <a:t>2011:87)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Professional development which acknowledges different dimensions and interrelationship of multiple roles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Initial and ongoing processes to interrogate shared (shifting) understandings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Future-proofing newer entrants’ career development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Recognition and reward structures</a:t>
            </a:r>
          </a:p>
        </p:txBody>
      </p:sp>
    </p:spTree>
    <p:extLst>
      <p:ext uri="{BB962C8B-B14F-4D97-AF65-F5344CB8AC3E}">
        <p14:creationId xmlns:p14="http://schemas.microsoft.com/office/powerpoint/2010/main" val="32158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Perspectives on belonging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r>
              <a:rPr lang="en-GB" sz="2600" dirty="0" smtClean="0">
                <a:solidFill>
                  <a:srgbClr val="00B0F0"/>
                </a:solidFill>
              </a:rPr>
              <a:t>Socialisation/acculturation into HE</a:t>
            </a:r>
          </a:p>
          <a:p>
            <a:pPr marL="82296" indent="0">
              <a:buNone/>
            </a:pPr>
            <a:r>
              <a:rPr lang="en-GB" sz="2400" dirty="0" err="1"/>
              <a:t>e</a:t>
            </a:r>
            <a:r>
              <a:rPr lang="en-GB" sz="2400" dirty="0" err="1" smtClean="0"/>
              <a:t>g</a:t>
            </a:r>
            <a:r>
              <a:rPr lang="en-GB" sz="2400" dirty="0" smtClean="0"/>
              <a:t> </a:t>
            </a:r>
            <a:r>
              <a:rPr lang="en-GB" sz="2400" dirty="0" err="1" smtClean="0"/>
              <a:t>Akerlind</a:t>
            </a:r>
            <a:r>
              <a:rPr lang="en-GB" sz="2400" dirty="0" smtClean="0"/>
              <a:t> 2004; Knight &amp; </a:t>
            </a:r>
            <a:r>
              <a:rPr lang="en-GB" sz="2400" dirty="0" err="1" smtClean="0"/>
              <a:t>Trowler</a:t>
            </a:r>
            <a:r>
              <a:rPr lang="en-GB" sz="2400" dirty="0" smtClean="0"/>
              <a:t> 1999:24</a:t>
            </a:r>
          </a:p>
          <a:p>
            <a:pPr marL="82296" indent="0">
              <a:buNone/>
            </a:pPr>
            <a:endParaRPr lang="en-GB" sz="2400" dirty="0" smtClean="0"/>
          </a:p>
          <a:p>
            <a:pPr marL="82296" indent="0">
              <a:buNone/>
            </a:pPr>
            <a:r>
              <a:rPr lang="en-US" sz="2000" dirty="0" smtClean="0"/>
              <a:t>‘</a:t>
            </a:r>
            <a:r>
              <a:rPr lang="en-US" sz="2200" i="1" dirty="0" smtClean="0"/>
              <a:t>Good </a:t>
            </a:r>
            <a:r>
              <a:rPr lang="en-US" sz="2200" i="1" dirty="0"/>
              <a:t>mentoring and induction </a:t>
            </a:r>
            <a:r>
              <a:rPr lang="en-US" sz="2200" i="1" dirty="0" smtClean="0"/>
              <a:t>routines…..are </a:t>
            </a:r>
            <a:r>
              <a:rPr lang="en-US" sz="2200" i="1" dirty="0"/>
              <a:t>most potent within activity systems, such as departments, </a:t>
            </a:r>
            <a:r>
              <a:rPr lang="en-US" sz="2200" i="1" dirty="0" smtClean="0"/>
              <a:t>that constitute </a:t>
            </a:r>
            <a:r>
              <a:rPr lang="en-US" sz="2200" i="1" dirty="0"/>
              <a:t>professional communities and which are sites of professional learning</a:t>
            </a:r>
            <a:r>
              <a:rPr lang="en-US" sz="2200" i="1" dirty="0" smtClean="0"/>
              <a:t>.’</a:t>
            </a:r>
          </a:p>
          <a:p>
            <a:pPr marL="82296" indent="0">
              <a:buNone/>
            </a:pPr>
            <a:endParaRPr lang="en-GB" sz="2000" i="1" dirty="0" smtClean="0"/>
          </a:p>
          <a:p>
            <a:pPr marL="82296" indent="0">
              <a:buNone/>
            </a:pPr>
            <a:r>
              <a:rPr lang="en-GB" sz="2600" dirty="0" smtClean="0">
                <a:solidFill>
                  <a:srgbClr val="00B0F0"/>
                </a:solidFill>
              </a:rPr>
              <a:t>Individual identity</a:t>
            </a:r>
          </a:p>
          <a:p>
            <a:pPr marL="82296" indent="0">
              <a:buNone/>
            </a:pPr>
            <a:r>
              <a:rPr lang="en-GB" sz="2400" dirty="0" err="1" smtClean="0"/>
              <a:t>eg</a:t>
            </a:r>
            <a:r>
              <a:rPr lang="en-GB" sz="2400" dirty="0" smtClean="0"/>
              <a:t> Lave and Wenger 1998; Clegg 2008</a:t>
            </a:r>
          </a:p>
          <a:p>
            <a:pPr marL="82296" indent="0">
              <a:buNone/>
            </a:pPr>
            <a:endParaRPr lang="en-GB" sz="2600" dirty="0">
              <a:solidFill>
                <a:srgbClr val="00B0F0"/>
              </a:solidFill>
            </a:endParaRPr>
          </a:p>
          <a:p>
            <a:pPr marL="82296" indent="0">
              <a:buNone/>
            </a:pPr>
            <a:r>
              <a:rPr lang="en-GB" sz="2600" dirty="0" smtClean="0">
                <a:solidFill>
                  <a:srgbClr val="00B0F0"/>
                </a:solidFill>
              </a:rPr>
              <a:t>Nature of the academic role</a:t>
            </a:r>
          </a:p>
          <a:p>
            <a:pPr marL="82296" indent="0">
              <a:buNone/>
            </a:pPr>
            <a:r>
              <a:rPr lang="en-GB" sz="2400" dirty="0" smtClean="0"/>
              <a:t>Changing parameters (past, present, future)</a:t>
            </a:r>
          </a:p>
          <a:p>
            <a:pPr marL="82296" indent="0">
              <a:buNone/>
            </a:pPr>
            <a:r>
              <a:rPr lang="en-GB" sz="2400" dirty="0" smtClean="0"/>
              <a:t>Different expectations and understandings</a:t>
            </a:r>
          </a:p>
          <a:p>
            <a:pPr marL="82296" indent="0">
              <a:buNone/>
            </a:pPr>
            <a:r>
              <a:rPr lang="en-GB" sz="2400" dirty="0" smtClean="0"/>
              <a:t>Security, status, accountability</a:t>
            </a:r>
          </a:p>
          <a:p>
            <a:pPr marL="82296" indent="0">
              <a:buNone/>
            </a:pPr>
            <a:r>
              <a:rPr lang="en-GB" sz="2400" dirty="0"/>
              <a:t>T</a:t>
            </a:r>
            <a:r>
              <a:rPr lang="en-GB" sz="2400" dirty="0" smtClean="0"/>
              <a:t>he ‘</a:t>
            </a:r>
            <a:r>
              <a:rPr lang="en-GB" sz="2400" dirty="0" err="1" smtClean="0"/>
              <a:t>pracademic</a:t>
            </a:r>
            <a:r>
              <a:rPr lang="en-GB" sz="2400" dirty="0" smtClean="0"/>
              <a:t>’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		‘</a:t>
            </a:r>
            <a:r>
              <a:rPr lang="en-GB" dirty="0" err="1" smtClean="0"/>
              <a:t>Pracademic</a:t>
            </a:r>
            <a:r>
              <a:rPr lang="en-GB" dirty="0" smtClean="0"/>
              <a:t>’?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900937"/>
              </p:ext>
            </p:extLst>
          </p:nvPr>
        </p:nvGraphicFramePr>
        <p:xfrm>
          <a:off x="731838" y="2103438"/>
          <a:ext cx="7680325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Practice and teaching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sz="2400" dirty="0" smtClean="0">
                <a:solidFill>
                  <a:srgbClr val="00B0F0"/>
                </a:solidFill>
              </a:rPr>
              <a:t>Relationships</a:t>
            </a:r>
          </a:p>
          <a:p>
            <a:r>
              <a:rPr lang="en-GB" sz="2400" dirty="0" smtClean="0"/>
              <a:t>asymmetrical (practice knowledge or practice experience)</a:t>
            </a:r>
            <a:endParaRPr lang="en-GB" sz="2400" dirty="0"/>
          </a:p>
          <a:p>
            <a:r>
              <a:rPr lang="en-GB" sz="2400" dirty="0"/>
              <a:t>s</a:t>
            </a:r>
            <a:r>
              <a:rPr lang="en-GB" sz="2400" dirty="0" smtClean="0"/>
              <a:t>ymmetrical (balanced but distinct)</a:t>
            </a:r>
            <a:endParaRPr lang="en-GB" sz="2400" dirty="0"/>
          </a:p>
          <a:p>
            <a:r>
              <a:rPr lang="en-GB" sz="2400" dirty="0"/>
              <a:t>h</a:t>
            </a:r>
            <a:r>
              <a:rPr lang="en-GB" sz="2400" dirty="0" smtClean="0"/>
              <a:t>olistic (no boundaries)</a:t>
            </a:r>
          </a:p>
          <a:p>
            <a:endParaRPr lang="en-GB" sz="2400" dirty="0"/>
          </a:p>
          <a:p>
            <a:pPr marL="82296" indent="0">
              <a:buNone/>
            </a:pPr>
            <a:r>
              <a:rPr lang="en-GB" sz="2400" dirty="0" smtClean="0">
                <a:solidFill>
                  <a:srgbClr val="00B0F0"/>
                </a:solidFill>
              </a:rPr>
              <a:t>Identity </a:t>
            </a:r>
            <a:r>
              <a:rPr lang="en-GB" sz="2400" dirty="0">
                <a:solidFill>
                  <a:srgbClr val="00B0F0"/>
                </a:solidFill>
              </a:rPr>
              <a:t>t</a:t>
            </a:r>
            <a:r>
              <a:rPr lang="en-GB" sz="2400" dirty="0" smtClean="0">
                <a:solidFill>
                  <a:srgbClr val="00B0F0"/>
                </a:solidFill>
              </a:rPr>
              <a:t>rajectories</a:t>
            </a:r>
          </a:p>
          <a:p>
            <a:r>
              <a:rPr lang="en-GB" sz="2400" dirty="0"/>
              <a:t>i</a:t>
            </a:r>
            <a:r>
              <a:rPr lang="en-GB" sz="2400" dirty="0" smtClean="0"/>
              <a:t>nbound</a:t>
            </a:r>
          </a:p>
          <a:p>
            <a:r>
              <a:rPr lang="en-GB" sz="2400" dirty="0"/>
              <a:t>b</a:t>
            </a:r>
            <a:r>
              <a:rPr lang="en-GB" sz="2400" dirty="0" smtClean="0"/>
              <a:t>oundary</a:t>
            </a:r>
          </a:p>
          <a:p>
            <a:r>
              <a:rPr lang="en-GB" sz="2400" dirty="0"/>
              <a:t>p</a:t>
            </a:r>
            <a:r>
              <a:rPr lang="en-GB" sz="2400" dirty="0" smtClean="0"/>
              <a:t>eripheral</a:t>
            </a:r>
          </a:p>
          <a:p>
            <a:r>
              <a:rPr lang="en-GB" sz="2400" dirty="0"/>
              <a:t>o</a:t>
            </a:r>
            <a:r>
              <a:rPr lang="en-GB" sz="2400" dirty="0" smtClean="0"/>
              <a:t>utbound</a:t>
            </a:r>
          </a:p>
          <a:p>
            <a:pPr marL="82296" indent="0">
              <a:buNone/>
            </a:pPr>
            <a:r>
              <a:rPr lang="en-GB" sz="2400" dirty="0" smtClean="0"/>
              <a:t>(or disengaged)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		Key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sz="2800" dirty="0" smtClean="0"/>
              <a:t>How individuals see their roles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 smtClean="0"/>
              <a:t>Combining professional </a:t>
            </a:r>
            <a:r>
              <a:rPr lang="en-GB" sz="2600" dirty="0" smtClean="0"/>
              <a:t>practice and HE: complementary or contradictory?</a:t>
            </a:r>
          </a:p>
          <a:p>
            <a:endParaRPr lang="en-GB" sz="2600" dirty="0"/>
          </a:p>
          <a:p>
            <a:r>
              <a:rPr lang="en-GB" sz="2600" dirty="0" smtClean="0"/>
              <a:t>Role of formal and informal professional development</a:t>
            </a:r>
          </a:p>
          <a:p>
            <a:pPr marL="82296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35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GB" sz="2800" dirty="0"/>
              <a:t>Responses elicited by </a:t>
            </a:r>
          </a:p>
          <a:p>
            <a:pPr marL="539496" indent="-457200"/>
            <a:r>
              <a:rPr lang="en-GB" sz="2800" dirty="0" smtClean="0"/>
              <a:t>E-questionnaire  (50 responses)</a:t>
            </a:r>
          </a:p>
          <a:p>
            <a:pPr marL="82296" indent="0">
              <a:buNone/>
            </a:pPr>
            <a:endParaRPr lang="en-GB" sz="2800" dirty="0" smtClean="0"/>
          </a:p>
          <a:p>
            <a:pPr marL="539496" indent="-457200"/>
            <a:r>
              <a:rPr lang="en-GB" sz="2800" dirty="0" smtClean="0"/>
              <a:t>10 semi-structured </a:t>
            </a:r>
            <a:r>
              <a:rPr lang="en-GB" sz="2800" dirty="0"/>
              <a:t>interviews </a:t>
            </a:r>
            <a:r>
              <a:rPr lang="en-GB" sz="2800" dirty="0" smtClean="0"/>
              <a:t>with </a:t>
            </a:r>
            <a:r>
              <a:rPr lang="en-GB" sz="2800" dirty="0"/>
              <a:t>academic and teaching </a:t>
            </a:r>
            <a:r>
              <a:rPr lang="en-GB" sz="2800" dirty="0" smtClean="0"/>
              <a:t>staff </a:t>
            </a:r>
          </a:p>
          <a:p>
            <a:pPr marL="82296" indent="0">
              <a:buNone/>
            </a:pPr>
            <a:endParaRPr lang="en-GB" sz="2800" dirty="0" smtClean="0"/>
          </a:p>
          <a:p>
            <a:pPr marL="539496" indent="-457200"/>
            <a:r>
              <a:rPr lang="en-GB" sz="2800" dirty="0" smtClean="0"/>
              <a:t>Range of UK institutions: pre- and post- ‘92 universities, specialist institutions</a:t>
            </a:r>
          </a:p>
          <a:p>
            <a:pPr marL="539496" indent="-45720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675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		Key findings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sz="3800" dirty="0" smtClean="0"/>
              <a:t>Perceived advantages for students are very clear</a:t>
            </a:r>
          </a:p>
          <a:p>
            <a:endParaRPr lang="en-GB" sz="3800" dirty="0"/>
          </a:p>
          <a:p>
            <a:r>
              <a:rPr lang="en-GB" sz="3800" dirty="0" smtClean="0"/>
              <a:t>The more experience staff had of balancing both roles, the more ambivalent they felt about the benefits for them</a:t>
            </a:r>
            <a:endParaRPr lang="en-GB" sz="3800" dirty="0"/>
          </a:p>
          <a:p>
            <a:endParaRPr lang="en-GB" sz="3800" dirty="0" smtClean="0"/>
          </a:p>
          <a:p>
            <a:r>
              <a:rPr lang="en-GB" sz="3800" dirty="0" smtClean="0"/>
              <a:t>Respondents reported </a:t>
            </a:r>
          </a:p>
          <a:p>
            <a:pPr>
              <a:buFontTx/>
              <a:buChar char="-"/>
            </a:pPr>
            <a:r>
              <a:rPr lang="en-GB" sz="3800" dirty="0" smtClean="0"/>
              <a:t>a strong sense of personal satisfaction through engaging with students </a:t>
            </a:r>
            <a:endParaRPr lang="en-GB" sz="3800" dirty="0"/>
          </a:p>
          <a:p>
            <a:pPr>
              <a:buFontTx/>
              <a:buChar char="-"/>
            </a:pPr>
            <a:r>
              <a:rPr lang="en-GB" sz="3800" dirty="0" smtClean="0"/>
              <a:t>a lack of institutional recognition -&gt; alienation from HEI in general</a:t>
            </a:r>
          </a:p>
          <a:p>
            <a:endParaRPr lang="en-GB" sz="3800" dirty="0"/>
          </a:p>
          <a:p>
            <a:pPr marL="82296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		</a:t>
            </a:r>
          </a:p>
          <a:p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findings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sz="2400" dirty="0" smtClean="0"/>
              <a:t>Scope </a:t>
            </a:r>
            <a:r>
              <a:rPr lang="en-GB" sz="2400" dirty="0"/>
              <a:t>for intellectual exploration and identification of synergy between HE teaching and professional </a:t>
            </a:r>
            <a:r>
              <a:rPr lang="en-GB" sz="2400" dirty="0" smtClean="0"/>
              <a:t>practice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-&gt; personal satisfaction 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Constraints of time and </a:t>
            </a:r>
            <a:r>
              <a:rPr lang="en-GB" sz="2400" dirty="0" smtClean="0"/>
              <a:t>resources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068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		For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2296" indent="0">
              <a:buNone/>
            </a:pPr>
            <a:r>
              <a:rPr lang="en-GB" sz="2000" i="1" dirty="0" smtClean="0"/>
              <a:t>‘I </a:t>
            </a:r>
            <a:r>
              <a:rPr lang="en-GB" sz="2000" i="1" dirty="0"/>
              <a:t>have ended up feeling like neither fish not fowl...someone who does not fit in either category, but I don’t say that in any negative sense because I don’t see how it could be otherwise</a:t>
            </a:r>
            <a:r>
              <a:rPr lang="en-GB" sz="2000" i="1" dirty="0" smtClean="0"/>
              <a:t>.‘</a:t>
            </a:r>
          </a:p>
          <a:p>
            <a:pPr marL="82296" indent="0">
              <a:buNone/>
            </a:pPr>
            <a:endParaRPr lang="en-GB" sz="2000" i="1" dirty="0"/>
          </a:p>
          <a:p>
            <a:pPr marL="82296" indent="0">
              <a:buNone/>
            </a:pPr>
            <a:r>
              <a:rPr lang="en-GB" sz="2000" i="1" dirty="0" smtClean="0"/>
              <a:t>‘(It) enables </a:t>
            </a:r>
            <a:r>
              <a:rPr lang="en-GB" sz="2000" i="1" dirty="0"/>
              <a:t>me to continue work which I have enjoyed for over thirty years [but which] detracts from my available time for research and is not deemed as producing </a:t>
            </a:r>
            <a:r>
              <a:rPr lang="en-GB" sz="2000" i="1" dirty="0" smtClean="0"/>
              <a:t>impact.’</a:t>
            </a:r>
          </a:p>
          <a:p>
            <a:pPr marL="82296" indent="0">
              <a:buNone/>
            </a:pPr>
            <a:endParaRPr lang="en-GB" sz="2000" i="1" dirty="0" smtClean="0"/>
          </a:p>
          <a:p>
            <a:pPr marL="82296" indent="0">
              <a:buNone/>
            </a:pPr>
            <a:r>
              <a:rPr lang="en-GB" sz="2000" i="1" dirty="0"/>
              <a:t>’I see an incredibly strong relationship between my professional practice and my teaching.’ </a:t>
            </a:r>
          </a:p>
          <a:p>
            <a:pPr marL="82296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3904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357</TotalTime>
  <Words>583</Words>
  <Application>Microsoft Office PowerPoint</Application>
  <PresentationFormat>On-screen Show (4:3)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Garamond</vt:lpstr>
      <vt:lpstr>Savon</vt:lpstr>
      <vt:lpstr>In limbo? Practitioners who teach</vt:lpstr>
      <vt:lpstr>Perspectives on belonging</vt:lpstr>
      <vt:lpstr>  ‘Pracademic’?</vt:lpstr>
      <vt:lpstr>Practice and teaching</vt:lpstr>
      <vt:lpstr>  Key questions</vt:lpstr>
      <vt:lpstr>Methodology</vt:lpstr>
      <vt:lpstr>  Key findings (1)</vt:lpstr>
      <vt:lpstr>Key findings (2)</vt:lpstr>
      <vt:lpstr>  For example</vt:lpstr>
      <vt:lpstr> The ‘Pracademic’ revisited</vt:lpstr>
      <vt:lpstr>Locations of professional learning</vt:lpstr>
      <vt:lpstr>Implications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Graduate Teaching Assistants</dc:title>
  <dc:creator>Fran Beaton</dc:creator>
  <cp:lastModifiedBy>Fran Beaton</cp:lastModifiedBy>
  <cp:revision>31</cp:revision>
  <cp:lastPrinted>2014-06-10T14:52:36Z</cp:lastPrinted>
  <dcterms:created xsi:type="dcterms:W3CDTF">2006-08-16T00:00:00Z</dcterms:created>
  <dcterms:modified xsi:type="dcterms:W3CDTF">2016-06-27T15:12:35Z</dcterms:modified>
</cp:coreProperties>
</file>