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0"/>
  </p:notesMasterIdLst>
  <p:sldIdLst>
    <p:sldId id="262" r:id="rId2"/>
    <p:sldId id="291" r:id="rId3"/>
    <p:sldId id="256" r:id="rId4"/>
    <p:sldId id="293" r:id="rId5"/>
    <p:sldId id="289" r:id="rId6"/>
    <p:sldId id="264" r:id="rId7"/>
    <p:sldId id="271" r:id="rId8"/>
    <p:sldId id="265" r:id="rId9"/>
    <p:sldId id="295" r:id="rId10"/>
    <p:sldId id="273" r:id="rId11"/>
    <p:sldId id="275" r:id="rId12"/>
    <p:sldId id="274" r:id="rId13"/>
    <p:sldId id="276" r:id="rId14"/>
    <p:sldId id="279" r:id="rId15"/>
    <p:sldId id="281" r:id="rId16"/>
    <p:sldId id="282" r:id="rId17"/>
    <p:sldId id="292" r:id="rId18"/>
    <p:sldId id="283" r:id="rId19"/>
    <p:sldId id="284" r:id="rId20"/>
    <p:sldId id="285" r:id="rId21"/>
    <p:sldId id="286" r:id="rId22"/>
    <p:sldId id="288" r:id="rId23"/>
    <p:sldId id="266" r:id="rId24"/>
    <p:sldId id="267" r:id="rId25"/>
    <p:sldId id="268" r:id="rId26"/>
    <p:sldId id="269" r:id="rId27"/>
    <p:sldId id="294" r:id="rId28"/>
    <p:sldId id="290"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379" autoAdjust="0"/>
  </p:normalViewPr>
  <p:slideViewPr>
    <p:cSldViewPr snapToGrid="0" snapToObjects="1">
      <p:cViewPr>
        <p:scale>
          <a:sx n="77" d="100"/>
          <a:sy n="77" d="100"/>
        </p:scale>
        <p:origin x="-648" y="3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3DA848-7223-2144-9D77-4CD4E257FE4D}" type="doc">
      <dgm:prSet loTypeId="urn:microsoft.com/office/officeart/2005/8/layout/vProcess5" loCatId="" qsTypeId="urn:microsoft.com/office/officeart/2005/8/quickstyle/3D1" qsCatId="3D" csTypeId="urn:microsoft.com/office/officeart/2005/8/colors/accent0_3" csCatId="mainScheme" phldr="1"/>
      <dgm:spPr/>
      <dgm:t>
        <a:bodyPr/>
        <a:lstStyle/>
        <a:p>
          <a:endParaRPr lang="en-US"/>
        </a:p>
      </dgm:t>
    </dgm:pt>
    <dgm:pt modelId="{2BD5AF44-75CA-3041-9912-F6B6A218422F}">
      <dgm:prSet phldrT="[Text]"/>
      <dgm:spPr/>
      <dgm:t>
        <a:bodyPr/>
        <a:lstStyle/>
        <a:p>
          <a:r>
            <a:rPr lang="en-US" dirty="0" smtClean="0"/>
            <a:t>1993 Copyright </a:t>
          </a:r>
          <a:r>
            <a:rPr lang="en-US" dirty="0" err="1" smtClean="0"/>
            <a:t>recognised</a:t>
          </a:r>
          <a:r>
            <a:rPr lang="en-US" dirty="0" smtClean="0"/>
            <a:t> as important in the electronic environment: Follett Review of Libraries </a:t>
          </a:r>
          <a:endParaRPr lang="en-US" dirty="0"/>
        </a:p>
      </dgm:t>
    </dgm:pt>
    <dgm:pt modelId="{30066146-8173-D044-BB30-DDCD0B1584AF}" type="parTrans" cxnId="{BBDD6F3B-792D-0E4E-B07A-B25FC7CCEA0B}">
      <dgm:prSet/>
      <dgm:spPr/>
      <dgm:t>
        <a:bodyPr/>
        <a:lstStyle/>
        <a:p>
          <a:endParaRPr lang="en-US"/>
        </a:p>
      </dgm:t>
    </dgm:pt>
    <dgm:pt modelId="{EFE6DC22-6FFD-3248-9C1E-BE5333CA3DCF}" type="sibTrans" cxnId="{BBDD6F3B-792D-0E4E-B07A-B25FC7CCEA0B}">
      <dgm:prSet/>
      <dgm:spPr/>
      <dgm:t>
        <a:bodyPr/>
        <a:lstStyle/>
        <a:p>
          <a:endParaRPr lang="en-US"/>
        </a:p>
      </dgm:t>
    </dgm:pt>
    <dgm:pt modelId="{9D387FAF-DF92-B941-9CB3-DC39523C4C06}">
      <dgm:prSet phldrT="[Text]"/>
      <dgm:spPr/>
      <dgm:t>
        <a:bodyPr/>
        <a:lstStyle/>
        <a:p>
          <a:r>
            <a:rPr lang="en-US" dirty="0" smtClean="0"/>
            <a:t>1999 CLA launch first scanning </a:t>
          </a:r>
          <a:r>
            <a:rPr lang="en-US" dirty="0" err="1" smtClean="0"/>
            <a:t>licence</a:t>
          </a:r>
          <a:r>
            <a:rPr lang="en-US" dirty="0" smtClean="0"/>
            <a:t> to allow </a:t>
          </a:r>
          <a:r>
            <a:rPr lang="en-US" dirty="0" err="1" smtClean="0"/>
            <a:t>digitisation</a:t>
          </a:r>
          <a:r>
            <a:rPr lang="en-US" dirty="0" smtClean="0"/>
            <a:t> of readings via transactional clearances</a:t>
          </a:r>
          <a:endParaRPr lang="en-US" dirty="0"/>
        </a:p>
      </dgm:t>
    </dgm:pt>
    <dgm:pt modelId="{3361D1BB-3735-DF49-BBA1-D38C29F5AACC}" type="parTrans" cxnId="{45874688-9AB6-A04B-B03B-0476C5D84515}">
      <dgm:prSet/>
      <dgm:spPr/>
      <dgm:t>
        <a:bodyPr/>
        <a:lstStyle/>
        <a:p>
          <a:endParaRPr lang="en-US"/>
        </a:p>
      </dgm:t>
    </dgm:pt>
    <dgm:pt modelId="{9FF8AF15-4B36-DD49-A028-23744534BAC3}" type="sibTrans" cxnId="{45874688-9AB6-A04B-B03B-0476C5D84515}">
      <dgm:prSet/>
      <dgm:spPr/>
      <dgm:t>
        <a:bodyPr/>
        <a:lstStyle/>
        <a:p>
          <a:endParaRPr lang="en-US"/>
        </a:p>
      </dgm:t>
    </dgm:pt>
    <dgm:pt modelId="{9A723F0B-598F-2B42-B59C-3FDE9EFCBE65}">
      <dgm:prSet phldrT="[Text]"/>
      <dgm:spPr/>
      <dgm:t>
        <a:bodyPr/>
        <a:lstStyle/>
        <a:p>
          <a:r>
            <a:rPr lang="en-US" dirty="0" smtClean="0"/>
            <a:t>2004 Oppenheim and Woodward </a:t>
          </a:r>
          <a:r>
            <a:rPr lang="en-GB" dirty="0" smtClean="0"/>
            <a:t>survey of copyright advice and guidance in UK higher education libraries</a:t>
          </a:r>
          <a:endParaRPr lang="en-US" dirty="0"/>
        </a:p>
      </dgm:t>
    </dgm:pt>
    <dgm:pt modelId="{5DB04A4D-7378-1248-844D-406913037DE4}" type="parTrans" cxnId="{C488E328-5246-5D4B-BC6D-A5ED581150E3}">
      <dgm:prSet/>
      <dgm:spPr/>
      <dgm:t>
        <a:bodyPr/>
        <a:lstStyle/>
        <a:p>
          <a:endParaRPr lang="en-US"/>
        </a:p>
      </dgm:t>
    </dgm:pt>
    <dgm:pt modelId="{499775EE-A0FD-CD43-AE8F-C5A018DA6D40}" type="sibTrans" cxnId="{C488E328-5246-5D4B-BC6D-A5ED581150E3}">
      <dgm:prSet/>
      <dgm:spPr/>
      <dgm:t>
        <a:bodyPr/>
        <a:lstStyle/>
        <a:p>
          <a:endParaRPr lang="en-US"/>
        </a:p>
      </dgm:t>
    </dgm:pt>
    <dgm:pt modelId="{0C2F9233-C29B-924C-AA4B-369D75D810CF}">
      <dgm:prSet phldrT="[Text]"/>
      <dgm:spPr/>
      <dgm:t>
        <a:bodyPr/>
        <a:lstStyle/>
        <a:p>
          <a:endParaRPr lang="en-GB"/>
        </a:p>
      </dgm:t>
    </dgm:pt>
    <dgm:pt modelId="{4CB7A8C9-EAE5-7443-BB9F-67740908D796}" type="parTrans" cxnId="{486827E6-B32A-274C-9BCA-50E48BA3DFDE}">
      <dgm:prSet/>
      <dgm:spPr/>
      <dgm:t>
        <a:bodyPr/>
        <a:lstStyle/>
        <a:p>
          <a:endParaRPr lang="en-US"/>
        </a:p>
      </dgm:t>
    </dgm:pt>
    <dgm:pt modelId="{36DD1145-A9AC-4B48-B591-EDCB705E78F8}" type="sibTrans" cxnId="{486827E6-B32A-274C-9BCA-50E48BA3DFDE}">
      <dgm:prSet/>
      <dgm:spPr/>
      <dgm:t>
        <a:bodyPr/>
        <a:lstStyle/>
        <a:p>
          <a:endParaRPr lang="en-US"/>
        </a:p>
      </dgm:t>
    </dgm:pt>
    <dgm:pt modelId="{7A90CAA9-707C-9C4F-BF20-691841B6F8E3}">
      <dgm:prSet phldrT="[Text]"/>
      <dgm:spPr/>
      <dgm:t>
        <a:bodyPr/>
        <a:lstStyle/>
        <a:p>
          <a:r>
            <a:rPr lang="en-US" dirty="0" smtClean="0"/>
            <a:t>2014 significant amendments including new exceptions to Copyright, Designs and Patents Act 1988 and orphan works licensing scheme </a:t>
          </a:r>
          <a:endParaRPr lang="en-US" dirty="0"/>
        </a:p>
      </dgm:t>
    </dgm:pt>
    <dgm:pt modelId="{775BB071-8BFD-2741-B0E9-E3DFDAC180BB}" type="parTrans" cxnId="{FFD5BC3A-7EB5-3F44-932D-E3A25E6C8251}">
      <dgm:prSet/>
      <dgm:spPr/>
      <dgm:t>
        <a:bodyPr/>
        <a:lstStyle/>
        <a:p>
          <a:endParaRPr lang="en-US"/>
        </a:p>
      </dgm:t>
    </dgm:pt>
    <dgm:pt modelId="{A886F35A-D483-7A4C-856C-BD29198A43D1}" type="sibTrans" cxnId="{FFD5BC3A-7EB5-3F44-932D-E3A25E6C8251}">
      <dgm:prSet/>
      <dgm:spPr/>
      <dgm:t>
        <a:bodyPr/>
        <a:lstStyle/>
        <a:p>
          <a:endParaRPr lang="en-US"/>
        </a:p>
      </dgm:t>
    </dgm:pt>
    <dgm:pt modelId="{73F7059D-CFFA-EC40-B745-53B1E26CDF96}">
      <dgm:prSet phldrT="[Text]"/>
      <dgm:spPr/>
      <dgm:t>
        <a:bodyPr/>
        <a:lstStyle/>
        <a:p>
          <a:r>
            <a:rPr lang="en-US" dirty="0" smtClean="0"/>
            <a:t>2005 first blanket </a:t>
          </a:r>
          <a:r>
            <a:rPr lang="en-US" dirty="0" err="1" smtClean="0"/>
            <a:t>licence</a:t>
          </a:r>
          <a:r>
            <a:rPr lang="en-US" dirty="0" smtClean="0"/>
            <a:t> from CLA to allow scanning from paper and copying digital originals – with reporting</a:t>
          </a:r>
          <a:endParaRPr lang="en-US" dirty="0"/>
        </a:p>
      </dgm:t>
    </dgm:pt>
    <dgm:pt modelId="{34DDD30A-4FD1-9242-84C5-57321D923575}" type="parTrans" cxnId="{2C083E25-F589-5340-9BCD-3B071F8FD0E4}">
      <dgm:prSet/>
      <dgm:spPr/>
      <dgm:t>
        <a:bodyPr/>
        <a:lstStyle/>
        <a:p>
          <a:endParaRPr lang="en-US"/>
        </a:p>
      </dgm:t>
    </dgm:pt>
    <dgm:pt modelId="{F1AE9A8F-C26D-954C-99C9-3CBEF3660506}" type="sibTrans" cxnId="{2C083E25-F589-5340-9BCD-3B071F8FD0E4}">
      <dgm:prSet/>
      <dgm:spPr/>
      <dgm:t>
        <a:bodyPr/>
        <a:lstStyle/>
        <a:p>
          <a:endParaRPr lang="en-US"/>
        </a:p>
      </dgm:t>
    </dgm:pt>
    <dgm:pt modelId="{62BA3396-C0D2-DE4C-9164-6864A914AC53}" type="pres">
      <dgm:prSet presAssocID="{903DA848-7223-2144-9D77-4CD4E257FE4D}" presName="outerComposite" presStyleCnt="0">
        <dgm:presLayoutVars>
          <dgm:chMax val="5"/>
          <dgm:dir/>
          <dgm:resizeHandles val="exact"/>
        </dgm:presLayoutVars>
      </dgm:prSet>
      <dgm:spPr/>
      <dgm:t>
        <a:bodyPr/>
        <a:lstStyle/>
        <a:p>
          <a:endParaRPr lang="en-US"/>
        </a:p>
      </dgm:t>
    </dgm:pt>
    <dgm:pt modelId="{D99704AD-6232-814E-AAB8-E9FA26F668B7}" type="pres">
      <dgm:prSet presAssocID="{903DA848-7223-2144-9D77-4CD4E257FE4D}" presName="dummyMaxCanvas" presStyleCnt="0">
        <dgm:presLayoutVars/>
      </dgm:prSet>
      <dgm:spPr/>
    </dgm:pt>
    <dgm:pt modelId="{130B8559-917C-D246-8F34-B770183C5C74}" type="pres">
      <dgm:prSet presAssocID="{903DA848-7223-2144-9D77-4CD4E257FE4D}" presName="FiveNodes_1" presStyleLbl="node1" presStyleIdx="0" presStyleCnt="5">
        <dgm:presLayoutVars>
          <dgm:bulletEnabled val="1"/>
        </dgm:presLayoutVars>
      </dgm:prSet>
      <dgm:spPr/>
      <dgm:t>
        <a:bodyPr/>
        <a:lstStyle/>
        <a:p>
          <a:endParaRPr lang="en-US"/>
        </a:p>
      </dgm:t>
    </dgm:pt>
    <dgm:pt modelId="{37B8B7F0-84F9-534E-9D4A-D3C5D531A2B9}" type="pres">
      <dgm:prSet presAssocID="{903DA848-7223-2144-9D77-4CD4E257FE4D}" presName="FiveNodes_2" presStyleLbl="node1" presStyleIdx="1" presStyleCnt="5">
        <dgm:presLayoutVars>
          <dgm:bulletEnabled val="1"/>
        </dgm:presLayoutVars>
      </dgm:prSet>
      <dgm:spPr/>
      <dgm:t>
        <a:bodyPr/>
        <a:lstStyle/>
        <a:p>
          <a:endParaRPr lang="en-US"/>
        </a:p>
      </dgm:t>
    </dgm:pt>
    <dgm:pt modelId="{FB77240B-888B-534C-8D41-A94087FFB3A9}" type="pres">
      <dgm:prSet presAssocID="{903DA848-7223-2144-9D77-4CD4E257FE4D}" presName="FiveNodes_3" presStyleLbl="node1" presStyleIdx="2" presStyleCnt="5">
        <dgm:presLayoutVars>
          <dgm:bulletEnabled val="1"/>
        </dgm:presLayoutVars>
      </dgm:prSet>
      <dgm:spPr/>
      <dgm:t>
        <a:bodyPr/>
        <a:lstStyle/>
        <a:p>
          <a:endParaRPr lang="en-US"/>
        </a:p>
      </dgm:t>
    </dgm:pt>
    <dgm:pt modelId="{BF3B8926-A4D4-8942-BD05-C452225EF954}" type="pres">
      <dgm:prSet presAssocID="{903DA848-7223-2144-9D77-4CD4E257FE4D}" presName="FiveNodes_4" presStyleLbl="node1" presStyleIdx="3" presStyleCnt="5">
        <dgm:presLayoutVars>
          <dgm:bulletEnabled val="1"/>
        </dgm:presLayoutVars>
      </dgm:prSet>
      <dgm:spPr/>
      <dgm:t>
        <a:bodyPr/>
        <a:lstStyle/>
        <a:p>
          <a:endParaRPr lang="en-US"/>
        </a:p>
      </dgm:t>
    </dgm:pt>
    <dgm:pt modelId="{E3233D23-18D6-5748-91DF-046AC101BBB2}" type="pres">
      <dgm:prSet presAssocID="{903DA848-7223-2144-9D77-4CD4E257FE4D}" presName="FiveNodes_5" presStyleLbl="node1" presStyleIdx="4" presStyleCnt="5">
        <dgm:presLayoutVars>
          <dgm:bulletEnabled val="1"/>
        </dgm:presLayoutVars>
      </dgm:prSet>
      <dgm:spPr/>
      <dgm:t>
        <a:bodyPr/>
        <a:lstStyle/>
        <a:p>
          <a:endParaRPr lang="en-US"/>
        </a:p>
      </dgm:t>
    </dgm:pt>
    <dgm:pt modelId="{B036329D-A104-CF4A-8B5B-8FC649273CEC}" type="pres">
      <dgm:prSet presAssocID="{903DA848-7223-2144-9D77-4CD4E257FE4D}" presName="FiveConn_1-2" presStyleLbl="fgAccFollowNode1" presStyleIdx="0" presStyleCnt="4">
        <dgm:presLayoutVars>
          <dgm:bulletEnabled val="1"/>
        </dgm:presLayoutVars>
      </dgm:prSet>
      <dgm:spPr/>
      <dgm:t>
        <a:bodyPr/>
        <a:lstStyle/>
        <a:p>
          <a:endParaRPr lang="en-US"/>
        </a:p>
      </dgm:t>
    </dgm:pt>
    <dgm:pt modelId="{F09B95E4-BC68-ED41-985F-B8B045C9036F}" type="pres">
      <dgm:prSet presAssocID="{903DA848-7223-2144-9D77-4CD4E257FE4D}" presName="FiveConn_2-3" presStyleLbl="fgAccFollowNode1" presStyleIdx="1" presStyleCnt="4">
        <dgm:presLayoutVars>
          <dgm:bulletEnabled val="1"/>
        </dgm:presLayoutVars>
      </dgm:prSet>
      <dgm:spPr/>
      <dgm:t>
        <a:bodyPr/>
        <a:lstStyle/>
        <a:p>
          <a:endParaRPr lang="en-US"/>
        </a:p>
      </dgm:t>
    </dgm:pt>
    <dgm:pt modelId="{B74F2EDE-C11A-E648-BA93-4A700255EC6A}" type="pres">
      <dgm:prSet presAssocID="{903DA848-7223-2144-9D77-4CD4E257FE4D}" presName="FiveConn_3-4" presStyleLbl="fgAccFollowNode1" presStyleIdx="2" presStyleCnt="4">
        <dgm:presLayoutVars>
          <dgm:bulletEnabled val="1"/>
        </dgm:presLayoutVars>
      </dgm:prSet>
      <dgm:spPr/>
      <dgm:t>
        <a:bodyPr/>
        <a:lstStyle/>
        <a:p>
          <a:endParaRPr lang="en-US"/>
        </a:p>
      </dgm:t>
    </dgm:pt>
    <dgm:pt modelId="{AB55C35A-4A6F-2E48-9C61-7CCF6AA7B256}" type="pres">
      <dgm:prSet presAssocID="{903DA848-7223-2144-9D77-4CD4E257FE4D}" presName="FiveConn_4-5" presStyleLbl="fgAccFollowNode1" presStyleIdx="3" presStyleCnt="4">
        <dgm:presLayoutVars>
          <dgm:bulletEnabled val="1"/>
        </dgm:presLayoutVars>
      </dgm:prSet>
      <dgm:spPr/>
      <dgm:t>
        <a:bodyPr/>
        <a:lstStyle/>
        <a:p>
          <a:endParaRPr lang="en-US"/>
        </a:p>
      </dgm:t>
    </dgm:pt>
    <dgm:pt modelId="{5C451F19-BAD7-7142-8EEC-0E18591D4E3A}" type="pres">
      <dgm:prSet presAssocID="{903DA848-7223-2144-9D77-4CD4E257FE4D}" presName="FiveNodes_1_text" presStyleLbl="node1" presStyleIdx="4" presStyleCnt="5">
        <dgm:presLayoutVars>
          <dgm:bulletEnabled val="1"/>
        </dgm:presLayoutVars>
      </dgm:prSet>
      <dgm:spPr/>
      <dgm:t>
        <a:bodyPr/>
        <a:lstStyle/>
        <a:p>
          <a:endParaRPr lang="en-US"/>
        </a:p>
      </dgm:t>
    </dgm:pt>
    <dgm:pt modelId="{EE7DBA10-981D-7543-A3F5-645ADE5CA25C}" type="pres">
      <dgm:prSet presAssocID="{903DA848-7223-2144-9D77-4CD4E257FE4D}" presName="FiveNodes_2_text" presStyleLbl="node1" presStyleIdx="4" presStyleCnt="5">
        <dgm:presLayoutVars>
          <dgm:bulletEnabled val="1"/>
        </dgm:presLayoutVars>
      </dgm:prSet>
      <dgm:spPr/>
      <dgm:t>
        <a:bodyPr/>
        <a:lstStyle/>
        <a:p>
          <a:endParaRPr lang="en-US"/>
        </a:p>
      </dgm:t>
    </dgm:pt>
    <dgm:pt modelId="{BA8166CC-EEF3-284E-8871-260DF90B3862}" type="pres">
      <dgm:prSet presAssocID="{903DA848-7223-2144-9D77-4CD4E257FE4D}" presName="FiveNodes_3_text" presStyleLbl="node1" presStyleIdx="4" presStyleCnt="5">
        <dgm:presLayoutVars>
          <dgm:bulletEnabled val="1"/>
        </dgm:presLayoutVars>
      </dgm:prSet>
      <dgm:spPr/>
      <dgm:t>
        <a:bodyPr/>
        <a:lstStyle/>
        <a:p>
          <a:endParaRPr lang="en-US"/>
        </a:p>
      </dgm:t>
    </dgm:pt>
    <dgm:pt modelId="{F7DFEE7B-AFA3-014E-AF85-E77FE6844CC6}" type="pres">
      <dgm:prSet presAssocID="{903DA848-7223-2144-9D77-4CD4E257FE4D}" presName="FiveNodes_4_text" presStyleLbl="node1" presStyleIdx="4" presStyleCnt="5">
        <dgm:presLayoutVars>
          <dgm:bulletEnabled val="1"/>
        </dgm:presLayoutVars>
      </dgm:prSet>
      <dgm:spPr/>
      <dgm:t>
        <a:bodyPr/>
        <a:lstStyle/>
        <a:p>
          <a:endParaRPr lang="en-US"/>
        </a:p>
      </dgm:t>
    </dgm:pt>
    <dgm:pt modelId="{33935A66-C3DB-0A4C-80B2-BF27F7520232}" type="pres">
      <dgm:prSet presAssocID="{903DA848-7223-2144-9D77-4CD4E257FE4D}" presName="FiveNodes_5_text" presStyleLbl="node1" presStyleIdx="4" presStyleCnt="5">
        <dgm:presLayoutVars>
          <dgm:bulletEnabled val="1"/>
        </dgm:presLayoutVars>
      </dgm:prSet>
      <dgm:spPr/>
      <dgm:t>
        <a:bodyPr/>
        <a:lstStyle/>
        <a:p>
          <a:endParaRPr lang="en-US"/>
        </a:p>
      </dgm:t>
    </dgm:pt>
  </dgm:ptLst>
  <dgm:cxnLst>
    <dgm:cxn modelId="{D24DC4AD-6EC5-734C-A5C1-23EE6656B880}" type="presOf" srcId="{73F7059D-CFFA-EC40-B745-53B1E26CDF96}" destId="{F7DFEE7B-AFA3-014E-AF85-E77FE6844CC6}" srcOrd="1" destOrd="0" presId="urn:microsoft.com/office/officeart/2005/8/layout/vProcess5"/>
    <dgm:cxn modelId="{D7831F8C-EBA0-2942-BCD1-52C6643874C7}" type="presOf" srcId="{9D387FAF-DF92-B941-9CB3-DC39523C4C06}" destId="{37B8B7F0-84F9-534E-9D4A-D3C5D531A2B9}" srcOrd="0" destOrd="0" presId="urn:microsoft.com/office/officeart/2005/8/layout/vProcess5"/>
    <dgm:cxn modelId="{676D11D4-1738-034F-A36C-60850FCCC5C4}" type="presOf" srcId="{F1AE9A8F-C26D-954C-99C9-3CBEF3660506}" destId="{AB55C35A-4A6F-2E48-9C61-7CCF6AA7B256}" srcOrd="0" destOrd="0" presId="urn:microsoft.com/office/officeart/2005/8/layout/vProcess5"/>
    <dgm:cxn modelId="{5E0BE409-754E-1E46-B8F1-3AB8B1D895EB}" type="presOf" srcId="{2BD5AF44-75CA-3041-9912-F6B6A218422F}" destId="{130B8559-917C-D246-8F34-B770183C5C74}" srcOrd="0" destOrd="0" presId="urn:microsoft.com/office/officeart/2005/8/layout/vProcess5"/>
    <dgm:cxn modelId="{28FB1868-8FD8-324D-BFF4-0B9A2A089AEE}" type="presOf" srcId="{903DA848-7223-2144-9D77-4CD4E257FE4D}" destId="{62BA3396-C0D2-DE4C-9164-6864A914AC53}" srcOrd="0" destOrd="0" presId="urn:microsoft.com/office/officeart/2005/8/layout/vProcess5"/>
    <dgm:cxn modelId="{60873B13-7655-5442-912A-113115D93B60}" type="presOf" srcId="{7A90CAA9-707C-9C4F-BF20-691841B6F8E3}" destId="{E3233D23-18D6-5748-91DF-046AC101BBB2}" srcOrd="0" destOrd="0" presId="urn:microsoft.com/office/officeart/2005/8/layout/vProcess5"/>
    <dgm:cxn modelId="{4CE19ACE-F55C-2B45-AEDE-A1D72C8F83DD}" type="presOf" srcId="{EFE6DC22-6FFD-3248-9C1E-BE5333CA3DCF}" destId="{B036329D-A104-CF4A-8B5B-8FC649273CEC}" srcOrd="0" destOrd="0" presId="urn:microsoft.com/office/officeart/2005/8/layout/vProcess5"/>
    <dgm:cxn modelId="{5CE6AA2F-0511-DE44-9E55-CB4F0205ADB3}" type="presOf" srcId="{7A90CAA9-707C-9C4F-BF20-691841B6F8E3}" destId="{33935A66-C3DB-0A4C-80B2-BF27F7520232}" srcOrd="1" destOrd="0" presId="urn:microsoft.com/office/officeart/2005/8/layout/vProcess5"/>
    <dgm:cxn modelId="{8B6AAF72-F29F-5A4B-84CA-3AD44DCC09C1}" type="presOf" srcId="{2BD5AF44-75CA-3041-9912-F6B6A218422F}" destId="{5C451F19-BAD7-7142-8EEC-0E18591D4E3A}" srcOrd="1" destOrd="0" presId="urn:microsoft.com/office/officeart/2005/8/layout/vProcess5"/>
    <dgm:cxn modelId="{B1E5A019-CFF0-4644-B081-CFA2AFBF644B}" type="presOf" srcId="{9D387FAF-DF92-B941-9CB3-DC39523C4C06}" destId="{EE7DBA10-981D-7543-A3F5-645ADE5CA25C}" srcOrd="1" destOrd="0" presId="urn:microsoft.com/office/officeart/2005/8/layout/vProcess5"/>
    <dgm:cxn modelId="{2C083E25-F589-5340-9BCD-3B071F8FD0E4}" srcId="{903DA848-7223-2144-9D77-4CD4E257FE4D}" destId="{73F7059D-CFFA-EC40-B745-53B1E26CDF96}" srcOrd="3" destOrd="0" parTransId="{34DDD30A-4FD1-9242-84C5-57321D923575}" sibTransId="{F1AE9A8F-C26D-954C-99C9-3CBEF3660506}"/>
    <dgm:cxn modelId="{C488E328-5246-5D4B-BC6D-A5ED581150E3}" srcId="{903DA848-7223-2144-9D77-4CD4E257FE4D}" destId="{9A723F0B-598F-2B42-B59C-3FDE9EFCBE65}" srcOrd="2" destOrd="0" parTransId="{5DB04A4D-7378-1248-844D-406913037DE4}" sibTransId="{499775EE-A0FD-CD43-AE8F-C5A018DA6D40}"/>
    <dgm:cxn modelId="{56998EAA-BAD1-0D4B-87D4-61196DD7B3E0}" type="presOf" srcId="{9FF8AF15-4B36-DD49-A028-23744534BAC3}" destId="{F09B95E4-BC68-ED41-985F-B8B045C9036F}" srcOrd="0" destOrd="0" presId="urn:microsoft.com/office/officeart/2005/8/layout/vProcess5"/>
    <dgm:cxn modelId="{45874688-9AB6-A04B-B03B-0476C5D84515}" srcId="{903DA848-7223-2144-9D77-4CD4E257FE4D}" destId="{9D387FAF-DF92-B941-9CB3-DC39523C4C06}" srcOrd="1" destOrd="0" parTransId="{3361D1BB-3735-DF49-BBA1-D38C29F5AACC}" sibTransId="{9FF8AF15-4B36-DD49-A028-23744534BAC3}"/>
    <dgm:cxn modelId="{46D37268-8522-C94C-A027-C27C92F54230}" type="presOf" srcId="{73F7059D-CFFA-EC40-B745-53B1E26CDF96}" destId="{BF3B8926-A4D4-8942-BD05-C452225EF954}" srcOrd="0" destOrd="0" presId="urn:microsoft.com/office/officeart/2005/8/layout/vProcess5"/>
    <dgm:cxn modelId="{90EC8828-ADF8-6141-96EB-F80AAC03E28A}" type="presOf" srcId="{9A723F0B-598F-2B42-B59C-3FDE9EFCBE65}" destId="{FB77240B-888B-534C-8D41-A94087FFB3A9}" srcOrd="0" destOrd="0" presId="urn:microsoft.com/office/officeart/2005/8/layout/vProcess5"/>
    <dgm:cxn modelId="{486827E6-B32A-274C-9BCA-50E48BA3DFDE}" srcId="{903DA848-7223-2144-9D77-4CD4E257FE4D}" destId="{0C2F9233-C29B-924C-AA4B-369D75D810CF}" srcOrd="5" destOrd="0" parTransId="{4CB7A8C9-EAE5-7443-BB9F-67740908D796}" sibTransId="{36DD1145-A9AC-4B48-B591-EDCB705E78F8}"/>
    <dgm:cxn modelId="{C061F4FD-5E41-F343-94AE-17EC10599E6E}" type="presOf" srcId="{499775EE-A0FD-CD43-AE8F-C5A018DA6D40}" destId="{B74F2EDE-C11A-E648-BA93-4A700255EC6A}" srcOrd="0" destOrd="0" presId="urn:microsoft.com/office/officeart/2005/8/layout/vProcess5"/>
    <dgm:cxn modelId="{E2DF4C48-50CF-D54B-A384-58911E13B993}" type="presOf" srcId="{9A723F0B-598F-2B42-B59C-3FDE9EFCBE65}" destId="{BA8166CC-EEF3-284E-8871-260DF90B3862}" srcOrd="1" destOrd="0" presId="urn:microsoft.com/office/officeart/2005/8/layout/vProcess5"/>
    <dgm:cxn modelId="{FFD5BC3A-7EB5-3F44-932D-E3A25E6C8251}" srcId="{903DA848-7223-2144-9D77-4CD4E257FE4D}" destId="{7A90CAA9-707C-9C4F-BF20-691841B6F8E3}" srcOrd="4" destOrd="0" parTransId="{775BB071-8BFD-2741-B0E9-E3DFDAC180BB}" sibTransId="{A886F35A-D483-7A4C-856C-BD29198A43D1}"/>
    <dgm:cxn modelId="{BBDD6F3B-792D-0E4E-B07A-B25FC7CCEA0B}" srcId="{903DA848-7223-2144-9D77-4CD4E257FE4D}" destId="{2BD5AF44-75CA-3041-9912-F6B6A218422F}" srcOrd="0" destOrd="0" parTransId="{30066146-8173-D044-BB30-DDCD0B1584AF}" sibTransId="{EFE6DC22-6FFD-3248-9C1E-BE5333CA3DCF}"/>
    <dgm:cxn modelId="{88E64214-0A47-B04A-83C0-A5198F17B446}" type="presParOf" srcId="{62BA3396-C0D2-DE4C-9164-6864A914AC53}" destId="{D99704AD-6232-814E-AAB8-E9FA26F668B7}" srcOrd="0" destOrd="0" presId="urn:microsoft.com/office/officeart/2005/8/layout/vProcess5"/>
    <dgm:cxn modelId="{0B5F1AD9-93C3-3541-B4AD-B03DE0B1C801}" type="presParOf" srcId="{62BA3396-C0D2-DE4C-9164-6864A914AC53}" destId="{130B8559-917C-D246-8F34-B770183C5C74}" srcOrd="1" destOrd="0" presId="urn:microsoft.com/office/officeart/2005/8/layout/vProcess5"/>
    <dgm:cxn modelId="{488D08EF-EC5F-7F43-8484-881AF4FC0C45}" type="presParOf" srcId="{62BA3396-C0D2-DE4C-9164-6864A914AC53}" destId="{37B8B7F0-84F9-534E-9D4A-D3C5D531A2B9}" srcOrd="2" destOrd="0" presId="urn:microsoft.com/office/officeart/2005/8/layout/vProcess5"/>
    <dgm:cxn modelId="{5229521B-0C9C-0A4F-918F-3DB67F35217F}" type="presParOf" srcId="{62BA3396-C0D2-DE4C-9164-6864A914AC53}" destId="{FB77240B-888B-534C-8D41-A94087FFB3A9}" srcOrd="3" destOrd="0" presId="urn:microsoft.com/office/officeart/2005/8/layout/vProcess5"/>
    <dgm:cxn modelId="{FDE69994-E719-8642-9DE6-4A36A644E9E5}" type="presParOf" srcId="{62BA3396-C0D2-DE4C-9164-6864A914AC53}" destId="{BF3B8926-A4D4-8942-BD05-C452225EF954}" srcOrd="4" destOrd="0" presId="urn:microsoft.com/office/officeart/2005/8/layout/vProcess5"/>
    <dgm:cxn modelId="{CF16AFD0-1B88-5D43-B2D4-CBFAC772B97C}" type="presParOf" srcId="{62BA3396-C0D2-DE4C-9164-6864A914AC53}" destId="{E3233D23-18D6-5748-91DF-046AC101BBB2}" srcOrd="5" destOrd="0" presId="urn:microsoft.com/office/officeart/2005/8/layout/vProcess5"/>
    <dgm:cxn modelId="{C903DDA2-592C-D142-A60D-FBD2D38C249F}" type="presParOf" srcId="{62BA3396-C0D2-DE4C-9164-6864A914AC53}" destId="{B036329D-A104-CF4A-8B5B-8FC649273CEC}" srcOrd="6" destOrd="0" presId="urn:microsoft.com/office/officeart/2005/8/layout/vProcess5"/>
    <dgm:cxn modelId="{D2CC71FB-2BDE-6F4C-9B00-4B9082178B9C}" type="presParOf" srcId="{62BA3396-C0D2-DE4C-9164-6864A914AC53}" destId="{F09B95E4-BC68-ED41-985F-B8B045C9036F}" srcOrd="7" destOrd="0" presId="urn:microsoft.com/office/officeart/2005/8/layout/vProcess5"/>
    <dgm:cxn modelId="{6AD1856A-7308-5743-A735-FE4DB1A68718}" type="presParOf" srcId="{62BA3396-C0D2-DE4C-9164-6864A914AC53}" destId="{B74F2EDE-C11A-E648-BA93-4A700255EC6A}" srcOrd="8" destOrd="0" presId="urn:microsoft.com/office/officeart/2005/8/layout/vProcess5"/>
    <dgm:cxn modelId="{E6669C15-6DC8-2D4E-B07C-EF0AD849230D}" type="presParOf" srcId="{62BA3396-C0D2-DE4C-9164-6864A914AC53}" destId="{AB55C35A-4A6F-2E48-9C61-7CCF6AA7B256}" srcOrd="9" destOrd="0" presId="urn:microsoft.com/office/officeart/2005/8/layout/vProcess5"/>
    <dgm:cxn modelId="{E7B7BAE5-6C60-D04D-9883-76C62A934AA3}" type="presParOf" srcId="{62BA3396-C0D2-DE4C-9164-6864A914AC53}" destId="{5C451F19-BAD7-7142-8EEC-0E18591D4E3A}" srcOrd="10" destOrd="0" presId="urn:microsoft.com/office/officeart/2005/8/layout/vProcess5"/>
    <dgm:cxn modelId="{57451274-4B4E-C74D-95F1-8966666E70FC}" type="presParOf" srcId="{62BA3396-C0D2-DE4C-9164-6864A914AC53}" destId="{EE7DBA10-981D-7543-A3F5-645ADE5CA25C}" srcOrd="11" destOrd="0" presId="urn:microsoft.com/office/officeart/2005/8/layout/vProcess5"/>
    <dgm:cxn modelId="{0B60AF50-280A-8A4B-B635-EEA6EC3A94F9}" type="presParOf" srcId="{62BA3396-C0D2-DE4C-9164-6864A914AC53}" destId="{BA8166CC-EEF3-284E-8871-260DF90B3862}" srcOrd="12" destOrd="0" presId="urn:microsoft.com/office/officeart/2005/8/layout/vProcess5"/>
    <dgm:cxn modelId="{80751CAF-E7AC-9E4B-958E-56C18F9821F1}" type="presParOf" srcId="{62BA3396-C0D2-DE4C-9164-6864A914AC53}" destId="{F7DFEE7B-AFA3-014E-AF85-E77FE6844CC6}" srcOrd="13" destOrd="0" presId="urn:microsoft.com/office/officeart/2005/8/layout/vProcess5"/>
    <dgm:cxn modelId="{25C8E1D4-E974-5B45-BC2C-5252B3ABD6D5}" type="presParOf" srcId="{62BA3396-C0D2-DE4C-9164-6864A914AC53}" destId="{33935A66-C3DB-0A4C-80B2-BF27F7520232}"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0B8559-917C-D246-8F34-B770183C5C74}">
      <dsp:nvSpPr>
        <dsp:cNvPr id="0" name=""/>
        <dsp:cNvSpPr/>
      </dsp:nvSpPr>
      <dsp:spPr>
        <a:xfrm>
          <a:off x="0" y="0"/>
          <a:ext cx="6036902" cy="883411"/>
        </a:xfrm>
        <a:prstGeom prst="roundRect">
          <a:avLst>
            <a:gd name="adj" fmla="val 10000"/>
          </a:avLst>
        </a:prstGeom>
        <a:solidFill>
          <a:schemeClr val="dk2">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1993 Copyright </a:t>
          </a:r>
          <a:r>
            <a:rPr lang="en-US" sz="1700" kern="1200" dirty="0" err="1" smtClean="0"/>
            <a:t>recognised</a:t>
          </a:r>
          <a:r>
            <a:rPr lang="en-US" sz="1700" kern="1200" dirty="0" smtClean="0"/>
            <a:t> as important in the electronic environment: Follett Review of Libraries </a:t>
          </a:r>
          <a:endParaRPr lang="en-US" sz="1700" kern="1200" dirty="0"/>
        </a:p>
      </dsp:txBody>
      <dsp:txXfrm>
        <a:off x="25874" y="25874"/>
        <a:ext cx="4980273" cy="831663"/>
      </dsp:txXfrm>
    </dsp:sp>
    <dsp:sp modelId="{37B8B7F0-84F9-534E-9D4A-D3C5D531A2B9}">
      <dsp:nvSpPr>
        <dsp:cNvPr id="0" name=""/>
        <dsp:cNvSpPr/>
      </dsp:nvSpPr>
      <dsp:spPr>
        <a:xfrm>
          <a:off x="450807" y="1006108"/>
          <a:ext cx="6036902" cy="883411"/>
        </a:xfrm>
        <a:prstGeom prst="roundRect">
          <a:avLst>
            <a:gd name="adj" fmla="val 10000"/>
          </a:avLst>
        </a:prstGeom>
        <a:solidFill>
          <a:schemeClr val="dk2">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1999 CLA launch first scanning </a:t>
          </a:r>
          <a:r>
            <a:rPr lang="en-US" sz="1700" kern="1200" dirty="0" err="1" smtClean="0"/>
            <a:t>licence</a:t>
          </a:r>
          <a:r>
            <a:rPr lang="en-US" sz="1700" kern="1200" dirty="0" smtClean="0"/>
            <a:t> to allow </a:t>
          </a:r>
          <a:r>
            <a:rPr lang="en-US" sz="1700" kern="1200" dirty="0" err="1" smtClean="0"/>
            <a:t>digitisation</a:t>
          </a:r>
          <a:r>
            <a:rPr lang="en-US" sz="1700" kern="1200" dirty="0" smtClean="0"/>
            <a:t> of readings via transactional clearances</a:t>
          </a:r>
          <a:endParaRPr lang="en-US" sz="1700" kern="1200" dirty="0"/>
        </a:p>
      </dsp:txBody>
      <dsp:txXfrm>
        <a:off x="476681" y="1031982"/>
        <a:ext cx="4960129" cy="831663"/>
      </dsp:txXfrm>
    </dsp:sp>
    <dsp:sp modelId="{FB77240B-888B-534C-8D41-A94087FFB3A9}">
      <dsp:nvSpPr>
        <dsp:cNvPr id="0" name=""/>
        <dsp:cNvSpPr/>
      </dsp:nvSpPr>
      <dsp:spPr>
        <a:xfrm>
          <a:off x="901615" y="2012216"/>
          <a:ext cx="6036902" cy="883411"/>
        </a:xfrm>
        <a:prstGeom prst="roundRect">
          <a:avLst>
            <a:gd name="adj" fmla="val 10000"/>
          </a:avLst>
        </a:prstGeom>
        <a:solidFill>
          <a:schemeClr val="dk2">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2004 Oppenheim and Woodward </a:t>
          </a:r>
          <a:r>
            <a:rPr lang="en-GB" sz="1700" kern="1200" dirty="0" smtClean="0"/>
            <a:t>survey of copyright advice and guidance in UK higher education libraries</a:t>
          </a:r>
          <a:endParaRPr lang="en-US" sz="1700" kern="1200" dirty="0"/>
        </a:p>
      </dsp:txBody>
      <dsp:txXfrm>
        <a:off x="927489" y="2038090"/>
        <a:ext cx="4960129" cy="831663"/>
      </dsp:txXfrm>
    </dsp:sp>
    <dsp:sp modelId="{BF3B8926-A4D4-8942-BD05-C452225EF954}">
      <dsp:nvSpPr>
        <dsp:cNvPr id="0" name=""/>
        <dsp:cNvSpPr/>
      </dsp:nvSpPr>
      <dsp:spPr>
        <a:xfrm>
          <a:off x="1352422" y="3018324"/>
          <a:ext cx="6036902" cy="883411"/>
        </a:xfrm>
        <a:prstGeom prst="roundRect">
          <a:avLst>
            <a:gd name="adj" fmla="val 10000"/>
          </a:avLst>
        </a:prstGeom>
        <a:solidFill>
          <a:schemeClr val="dk2">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2005 first blanket </a:t>
          </a:r>
          <a:r>
            <a:rPr lang="en-US" sz="1700" kern="1200" dirty="0" err="1" smtClean="0"/>
            <a:t>licence</a:t>
          </a:r>
          <a:r>
            <a:rPr lang="en-US" sz="1700" kern="1200" dirty="0" smtClean="0"/>
            <a:t> from CLA to allow scanning from paper and copying digital originals – with reporting</a:t>
          </a:r>
          <a:endParaRPr lang="en-US" sz="1700" kern="1200" dirty="0"/>
        </a:p>
      </dsp:txBody>
      <dsp:txXfrm>
        <a:off x="1378296" y="3044198"/>
        <a:ext cx="4960129" cy="831663"/>
      </dsp:txXfrm>
    </dsp:sp>
    <dsp:sp modelId="{E3233D23-18D6-5748-91DF-046AC101BBB2}">
      <dsp:nvSpPr>
        <dsp:cNvPr id="0" name=""/>
        <dsp:cNvSpPr/>
      </dsp:nvSpPr>
      <dsp:spPr>
        <a:xfrm>
          <a:off x="1803230" y="4024432"/>
          <a:ext cx="6036902" cy="883411"/>
        </a:xfrm>
        <a:prstGeom prst="roundRect">
          <a:avLst>
            <a:gd name="adj" fmla="val 10000"/>
          </a:avLst>
        </a:prstGeom>
        <a:solidFill>
          <a:schemeClr val="dk2">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2014 significant amendments including new exceptions to Copyright, Designs and Patents Act 1988 and orphan works licensing scheme </a:t>
          </a:r>
          <a:endParaRPr lang="en-US" sz="1700" kern="1200" dirty="0"/>
        </a:p>
      </dsp:txBody>
      <dsp:txXfrm>
        <a:off x="1829104" y="4050306"/>
        <a:ext cx="4960129" cy="831663"/>
      </dsp:txXfrm>
    </dsp:sp>
    <dsp:sp modelId="{B036329D-A104-CF4A-8B5B-8FC649273CEC}">
      <dsp:nvSpPr>
        <dsp:cNvPr id="0" name=""/>
        <dsp:cNvSpPr/>
      </dsp:nvSpPr>
      <dsp:spPr>
        <a:xfrm>
          <a:off x="5462684" y="645381"/>
          <a:ext cx="574217" cy="574217"/>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US" sz="2700" kern="1200"/>
        </a:p>
      </dsp:txBody>
      <dsp:txXfrm>
        <a:off x="5591883" y="645381"/>
        <a:ext cx="315819" cy="432098"/>
      </dsp:txXfrm>
    </dsp:sp>
    <dsp:sp modelId="{F09B95E4-BC68-ED41-985F-B8B045C9036F}">
      <dsp:nvSpPr>
        <dsp:cNvPr id="0" name=""/>
        <dsp:cNvSpPr/>
      </dsp:nvSpPr>
      <dsp:spPr>
        <a:xfrm>
          <a:off x="5913492" y="1651489"/>
          <a:ext cx="574217" cy="574217"/>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US" sz="2700" kern="1200"/>
        </a:p>
      </dsp:txBody>
      <dsp:txXfrm>
        <a:off x="6042691" y="1651489"/>
        <a:ext cx="315819" cy="432098"/>
      </dsp:txXfrm>
    </dsp:sp>
    <dsp:sp modelId="{B74F2EDE-C11A-E648-BA93-4A700255EC6A}">
      <dsp:nvSpPr>
        <dsp:cNvPr id="0" name=""/>
        <dsp:cNvSpPr/>
      </dsp:nvSpPr>
      <dsp:spPr>
        <a:xfrm>
          <a:off x="6364299" y="2642873"/>
          <a:ext cx="574217" cy="574217"/>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US" sz="2700" kern="1200"/>
        </a:p>
      </dsp:txBody>
      <dsp:txXfrm>
        <a:off x="6493498" y="2642873"/>
        <a:ext cx="315819" cy="432098"/>
      </dsp:txXfrm>
    </dsp:sp>
    <dsp:sp modelId="{AB55C35A-4A6F-2E48-9C61-7CCF6AA7B256}">
      <dsp:nvSpPr>
        <dsp:cNvPr id="0" name=""/>
        <dsp:cNvSpPr/>
      </dsp:nvSpPr>
      <dsp:spPr>
        <a:xfrm>
          <a:off x="6815107" y="3658797"/>
          <a:ext cx="574217" cy="574217"/>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US" sz="2700" kern="1200"/>
        </a:p>
      </dsp:txBody>
      <dsp:txXfrm>
        <a:off x="6944306" y="3658797"/>
        <a:ext cx="315819" cy="43209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ABB8E5-F53B-8E44-84CF-29CB3B693100}" type="datetimeFigureOut">
              <a:rPr lang="en-US" smtClean="0"/>
              <a:t>7/21/2015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8855B7-F6A2-9E45-93F9-7BBC876BFA01}" type="slidenum">
              <a:rPr lang="en-US" smtClean="0"/>
              <a:t>‹#›</a:t>
            </a:fld>
            <a:endParaRPr lang="en-US"/>
          </a:p>
        </p:txBody>
      </p:sp>
    </p:spTree>
    <p:extLst>
      <p:ext uri="{BB962C8B-B14F-4D97-AF65-F5344CB8AC3E}">
        <p14:creationId xmlns:p14="http://schemas.microsoft.com/office/powerpoint/2010/main" val="29138087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limesurvey.org/e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a:t>
            </a:r>
            <a:r>
              <a:rPr lang="en-US" baseline="0" dirty="0" smtClean="0"/>
              <a:t> Adventures in Copyright from Flickr licensed under CC: https://</a:t>
            </a:r>
            <a:r>
              <a:rPr lang="en-US" baseline="0" dirty="0" err="1" smtClean="0"/>
              <a:t>flic.kr</a:t>
            </a:r>
            <a:r>
              <a:rPr lang="en-US" baseline="0" smtClean="0"/>
              <a:t>/p/9dyrHe</a:t>
            </a:r>
            <a:endParaRPr lang="en-US" dirty="0"/>
          </a:p>
        </p:txBody>
      </p:sp>
      <p:sp>
        <p:nvSpPr>
          <p:cNvPr id="4" name="Slide Number Placeholder 3"/>
          <p:cNvSpPr>
            <a:spLocks noGrp="1"/>
          </p:cNvSpPr>
          <p:nvPr>
            <p:ph type="sldNum" sz="quarter" idx="10"/>
          </p:nvPr>
        </p:nvSpPr>
        <p:spPr/>
        <p:txBody>
          <a:bodyPr/>
          <a:lstStyle/>
          <a:p>
            <a:fld id="{FA8855B7-F6A2-9E45-93F9-7BBC876BFA01}" type="slidenum">
              <a:rPr lang="en-US" smtClean="0"/>
              <a:t>1</a:t>
            </a:fld>
            <a:endParaRPr lang="en-US"/>
          </a:p>
        </p:txBody>
      </p:sp>
    </p:spTree>
    <p:extLst>
      <p:ext uri="{BB962C8B-B14F-4D97-AF65-F5344CB8AC3E}">
        <p14:creationId xmlns:p14="http://schemas.microsoft.com/office/powerpoint/2010/main" val="1400498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Note – we don’t have access to the full data so this isn’t really</a:t>
            </a:r>
            <a:r>
              <a:rPr lang="en-GB" baseline="0" dirty="0" smtClean="0"/>
              <a:t> that accurate a comparison – The Todorova statistics (p.143) only add up to 96% so I’m assuming that the other 4% didn’t answer. This is in contrast to our findings where 25% didn’t answer this question. However we had 460 responses.</a:t>
            </a:r>
          </a:p>
          <a:p>
            <a:endParaRPr lang="en-GB" baseline="0" dirty="0" smtClean="0"/>
          </a:p>
          <a:p>
            <a:r>
              <a:rPr lang="en-GB" baseline="0" dirty="0" smtClean="0"/>
              <a:t>Todorova does say that of the international responses the self-evaluated awareness level is lowest for Croatian and Bulgarian respondents and highest for the French. The Turkish respondents had moderate levels of awareness.</a:t>
            </a:r>
            <a:endParaRPr lang="en-GB" dirty="0"/>
          </a:p>
        </p:txBody>
      </p:sp>
      <p:sp>
        <p:nvSpPr>
          <p:cNvPr id="4" name="Slide Number Placeholder 3"/>
          <p:cNvSpPr>
            <a:spLocks noGrp="1"/>
          </p:cNvSpPr>
          <p:nvPr>
            <p:ph type="sldNum" sz="quarter" idx="10"/>
          </p:nvPr>
        </p:nvSpPr>
        <p:spPr/>
        <p:txBody>
          <a:bodyPr/>
          <a:lstStyle/>
          <a:p>
            <a:fld id="{FA8855B7-F6A2-9E45-93F9-7BBC876BFA01}" type="slidenum">
              <a:rPr lang="en-US" smtClean="0"/>
              <a:t>14</a:t>
            </a:fld>
            <a:endParaRPr lang="en-US"/>
          </a:p>
        </p:txBody>
      </p:sp>
    </p:spTree>
    <p:extLst>
      <p:ext uri="{BB962C8B-B14F-4D97-AF65-F5344CB8AC3E}">
        <p14:creationId xmlns:p14="http://schemas.microsoft.com/office/powerpoint/2010/main" val="1382002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Where</a:t>
            </a:r>
            <a:r>
              <a:rPr lang="en-US" baseline="0" dirty="0" smtClean="0"/>
              <a:t> next and implications for performance measurement - </a:t>
            </a:r>
            <a:endParaRPr lang="en-US" dirty="0" smtClean="0"/>
          </a:p>
          <a:p>
            <a:pPr lvl="1"/>
            <a:r>
              <a:rPr lang="en-US" dirty="0" smtClean="0"/>
              <a:t>How do you measure that your are doing the right thing?</a:t>
            </a:r>
            <a:endParaRPr lang="en-GB" dirty="0" smtClean="0"/>
          </a:p>
          <a:p>
            <a:pPr lvl="1"/>
            <a:r>
              <a:rPr lang="en-US" dirty="0" smtClean="0"/>
              <a:t>Methodology and shortfalls of our study</a:t>
            </a:r>
            <a:endParaRPr lang="en-GB" dirty="0" smtClean="0"/>
          </a:p>
          <a:p>
            <a:pPr lvl="1"/>
            <a:r>
              <a:rPr lang="en-US" dirty="0" smtClean="0"/>
              <a:t>How best to provide copyright support</a:t>
            </a:r>
            <a:endParaRPr lang="en-GB" dirty="0" smtClean="0"/>
          </a:p>
          <a:p>
            <a:pPr lvl="1"/>
            <a:r>
              <a:rPr lang="en-US" dirty="0" smtClean="0"/>
              <a:t>Confidence </a:t>
            </a:r>
            <a:r>
              <a:rPr lang="en-US" dirty="0" err="1" smtClean="0"/>
              <a:t>vs</a:t>
            </a:r>
            <a:r>
              <a:rPr lang="en-US" dirty="0" smtClean="0"/>
              <a:t> knowledge</a:t>
            </a:r>
            <a:endParaRPr lang="en-GB" dirty="0" smtClean="0"/>
          </a:p>
          <a:p>
            <a:endParaRPr lang="en-US" dirty="0"/>
          </a:p>
        </p:txBody>
      </p:sp>
      <p:sp>
        <p:nvSpPr>
          <p:cNvPr id="4" name="Slide Number Placeholder 3"/>
          <p:cNvSpPr>
            <a:spLocks noGrp="1"/>
          </p:cNvSpPr>
          <p:nvPr>
            <p:ph type="sldNum" sz="quarter" idx="10"/>
          </p:nvPr>
        </p:nvSpPr>
        <p:spPr/>
        <p:txBody>
          <a:bodyPr/>
          <a:lstStyle/>
          <a:p>
            <a:fld id="{FA8855B7-F6A2-9E45-93F9-7BBC876BFA01}" type="slidenum">
              <a:rPr lang="en-US" smtClean="0"/>
              <a:t>23</a:t>
            </a:fld>
            <a:endParaRPr lang="en-US"/>
          </a:p>
        </p:txBody>
      </p:sp>
    </p:spTree>
    <p:extLst>
      <p:ext uri="{BB962C8B-B14F-4D97-AF65-F5344CB8AC3E}">
        <p14:creationId xmlns:p14="http://schemas.microsoft.com/office/powerpoint/2010/main" val="2386136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above image was created by Access Copyright in Canada as part of an “educational” campaign. I’ve put it in here as a bit of a tongue in cheek comment about the role of the copyright officer and to that extent I think it’s ok as a quotation, a parody and illustration for instruction at the event itself. However I wouldn’t post this on the web.</a:t>
            </a:r>
            <a:endParaRPr lang="en-GB" dirty="0"/>
          </a:p>
        </p:txBody>
      </p:sp>
      <p:sp>
        <p:nvSpPr>
          <p:cNvPr id="4" name="Slide Number Placeholder 3"/>
          <p:cNvSpPr>
            <a:spLocks noGrp="1"/>
          </p:cNvSpPr>
          <p:nvPr>
            <p:ph type="sldNum" sz="quarter" idx="10"/>
          </p:nvPr>
        </p:nvSpPr>
        <p:spPr/>
        <p:txBody>
          <a:bodyPr/>
          <a:lstStyle/>
          <a:p>
            <a:fld id="{FA8855B7-F6A2-9E45-93F9-7BBC876BFA01}" type="slidenum">
              <a:rPr lang="en-US" smtClean="0"/>
              <a:t>24</a:t>
            </a:fld>
            <a:endParaRPr lang="en-US"/>
          </a:p>
        </p:txBody>
      </p:sp>
    </p:spTree>
    <p:extLst>
      <p:ext uri="{BB962C8B-B14F-4D97-AF65-F5344CB8AC3E}">
        <p14:creationId xmlns:p14="http://schemas.microsoft.com/office/powerpoint/2010/main" val="820328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pPr lvl="1"/>
            <a:r>
              <a:rPr lang="en-US" dirty="0" smtClean="0"/>
              <a:t>Measuring the impact of copyright illiteracy?</a:t>
            </a:r>
            <a:endParaRPr lang="en-GB" dirty="0" smtClean="0"/>
          </a:p>
          <a:p>
            <a:pPr lvl="1"/>
            <a:r>
              <a:rPr lang="en-US" dirty="0" smtClean="0"/>
              <a:t>Baselining </a:t>
            </a:r>
            <a:endParaRPr lang="en-GB" dirty="0" smtClean="0"/>
          </a:p>
          <a:p>
            <a:pPr lvl="1"/>
            <a:r>
              <a:rPr lang="en-US" dirty="0" smtClean="0"/>
              <a:t>Measurement of copyright enquiries – of no questions that is a worry! You want your queries going up! </a:t>
            </a:r>
          </a:p>
          <a:p>
            <a:pPr lvl="1"/>
            <a:endParaRPr lang="en-US" dirty="0" smtClean="0"/>
          </a:p>
          <a:p>
            <a:pPr lvl="1"/>
            <a:r>
              <a:rPr lang="en-US" dirty="0" smtClean="0"/>
              <a:t>Jane’s examples of embedding copyright into</a:t>
            </a:r>
            <a:r>
              <a:rPr lang="en-US" baseline="0" dirty="0" smtClean="0"/>
              <a:t> other sessions – like children and vegetables! E-learning and creating content (includes copyright and CC)</a:t>
            </a:r>
          </a:p>
          <a:p>
            <a:pPr lvl="1"/>
            <a:r>
              <a:rPr lang="en-US" baseline="0" dirty="0" smtClean="0"/>
              <a:t>Teaching in a Digital Age – has loads of things about copyright in it including a whole week what was dedicated to open education and CC</a:t>
            </a:r>
            <a:endParaRPr lang="en-GB" dirty="0" smtClean="0"/>
          </a:p>
          <a:p>
            <a:endParaRPr lang="en-GB" dirty="0"/>
          </a:p>
        </p:txBody>
      </p:sp>
      <p:sp>
        <p:nvSpPr>
          <p:cNvPr id="4" name="Slide Number Placeholder 3"/>
          <p:cNvSpPr>
            <a:spLocks noGrp="1"/>
          </p:cNvSpPr>
          <p:nvPr>
            <p:ph type="sldNum" sz="quarter" idx="10"/>
          </p:nvPr>
        </p:nvSpPr>
        <p:spPr/>
        <p:txBody>
          <a:bodyPr/>
          <a:lstStyle/>
          <a:p>
            <a:fld id="{FA8855B7-F6A2-9E45-93F9-7BBC876BFA01}" type="slidenum">
              <a:rPr lang="en-US" smtClean="0"/>
              <a:t>25</a:t>
            </a:fld>
            <a:endParaRPr lang="en-US"/>
          </a:p>
        </p:txBody>
      </p:sp>
    </p:spTree>
    <p:extLst>
      <p:ext uri="{BB962C8B-B14F-4D97-AF65-F5344CB8AC3E}">
        <p14:creationId xmlns:p14="http://schemas.microsoft.com/office/powerpoint/2010/main" val="1221545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Jane to add these from the ECIL paper</a:t>
            </a:r>
          </a:p>
        </p:txBody>
      </p:sp>
      <p:sp>
        <p:nvSpPr>
          <p:cNvPr id="4" name="Slide Number Placeholder 3"/>
          <p:cNvSpPr>
            <a:spLocks noGrp="1"/>
          </p:cNvSpPr>
          <p:nvPr>
            <p:ph type="sldNum" sz="quarter" idx="10"/>
          </p:nvPr>
        </p:nvSpPr>
        <p:spPr/>
        <p:txBody>
          <a:bodyPr/>
          <a:lstStyle/>
          <a:p>
            <a:fld id="{FA8855B7-F6A2-9E45-93F9-7BBC876BFA01}" type="slidenum">
              <a:rPr lang="en-US" smtClean="0"/>
              <a:t>27</a:t>
            </a:fld>
            <a:endParaRPr lang="en-US"/>
          </a:p>
        </p:txBody>
      </p:sp>
    </p:spTree>
    <p:extLst>
      <p:ext uri="{BB962C8B-B14F-4D97-AF65-F5344CB8AC3E}">
        <p14:creationId xmlns:p14="http://schemas.microsoft.com/office/powerpoint/2010/main" val="2447423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Jane to provide a background to study (e.g. presentation at ECIL).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Explain why we should study this now (e.g. copyright reform</a:t>
            </a:r>
            <a:r>
              <a:rPr lang="en-US" baseline="0" dirty="0" smtClean="0"/>
              <a:t> and position of libraries).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Something about how even back in 1993 Follett Review of Libraries </a:t>
            </a:r>
            <a:r>
              <a:rPr lang="en-US" baseline="0" dirty="0" err="1" smtClean="0"/>
              <a:t>recognised</a:t>
            </a:r>
            <a:r>
              <a:rPr lang="en-US" baseline="0" dirty="0" smtClean="0"/>
              <a:t> the increasingly important role librarians would play in copyright issues – related to the electronic environment</a:t>
            </a:r>
            <a:endParaRPr lang="en-GB" dirty="0" smtClean="0"/>
          </a:p>
          <a:p>
            <a:r>
              <a:rPr lang="en-GB" dirty="0" smtClean="0"/>
              <a:t>Mention the previous study </a:t>
            </a:r>
            <a:r>
              <a:rPr lang="en-GB" smtClean="0"/>
              <a:t>by Oppenheim </a:t>
            </a:r>
            <a:endParaRPr lang="en-GB" dirty="0"/>
          </a:p>
        </p:txBody>
      </p:sp>
      <p:sp>
        <p:nvSpPr>
          <p:cNvPr id="4" name="Slide Number Placeholder 3"/>
          <p:cNvSpPr>
            <a:spLocks noGrp="1"/>
          </p:cNvSpPr>
          <p:nvPr>
            <p:ph type="sldNum" sz="quarter" idx="10"/>
          </p:nvPr>
        </p:nvSpPr>
        <p:spPr/>
        <p:txBody>
          <a:bodyPr/>
          <a:lstStyle/>
          <a:p>
            <a:fld id="{FA8855B7-F6A2-9E45-93F9-7BBC876BFA01}" type="slidenum">
              <a:rPr lang="en-US" smtClean="0"/>
              <a:t>2</a:t>
            </a:fld>
            <a:endParaRPr lang="en-US"/>
          </a:p>
        </p:txBody>
      </p:sp>
    </p:spTree>
    <p:extLst>
      <p:ext uri="{BB962C8B-B14F-4D97-AF65-F5344CB8AC3E}">
        <p14:creationId xmlns:p14="http://schemas.microsoft.com/office/powerpoint/2010/main" val="225840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Jane to provide a background to study (e.g. presentation at ECIL).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Explain why we should study this now (e.g. copyright reform</a:t>
            </a:r>
            <a:r>
              <a:rPr lang="en-US" baseline="0" dirty="0" smtClean="0"/>
              <a:t> and position of libraries).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Something about how even back in 1993 Follett Review of Libraries </a:t>
            </a:r>
            <a:r>
              <a:rPr lang="en-US" baseline="0" dirty="0" err="1" smtClean="0"/>
              <a:t>recognised</a:t>
            </a:r>
            <a:r>
              <a:rPr lang="en-US" baseline="0" dirty="0" smtClean="0"/>
              <a:t> the increasingly important role librarians would play in copyright issues – related to the electronic environment</a:t>
            </a:r>
            <a:endParaRPr lang="en-GB" dirty="0" smtClean="0"/>
          </a:p>
          <a:p>
            <a:r>
              <a:rPr lang="en-GB" dirty="0" smtClean="0"/>
              <a:t>Mention the previous study </a:t>
            </a:r>
            <a:r>
              <a:rPr lang="en-GB" smtClean="0"/>
              <a:t>by Oppenheim </a:t>
            </a:r>
            <a:endParaRPr lang="en-GB" dirty="0"/>
          </a:p>
        </p:txBody>
      </p:sp>
      <p:sp>
        <p:nvSpPr>
          <p:cNvPr id="4" name="Slide Number Placeholder 3"/>
          <p:cNvSpPr>
            <a:spLocks noGrp="1"/>
          </p:cNvSpPr>
          <p:nvPr>
            <p:ph type="sldNum" sz="quarter" idx="10"/>
          </p:nvPr>
        </p:nvSpPr>
        <p:spPr/>
        <p:txBody>
          <a:bodyPr/>
          <a:lstStyle/>
          <a:p>
            <a:fld id="{FA8855B7-F6A2-9E45-93F9-7BBC876BFA01}" type="slidenum">
              <a:rPr lang="en-US" smtClean="0"/>
              <a:t>3</a:t>
            </a:fld>
            <a:endParaRPr lang="en-US"/>
          </a:p>
        </p:txBody>
      </p:sp>
    </p:spTree>
    <p:extLst>
      <p:ext uri="{BB962C8B-B14F-4D97-AF65-F5344CB8AC3E}">
        <p14:creationId xmlns:p14="http://schemas.microsoft.com/office/powerpoint/2010/main" val="225840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The quote you might be thinking of comes from a report that is still only in draft, but which I've mentioned at a couple of events. The key point I make here (headlined) is that 'Institutions need digital specialists but also distributed digital know-how'. I go on:</a:t>
            </a:r>
            <a:endParaRPr lang="en-GB" b="0" dirty="0" smtClean="0"/>
          </a:p>
          <a:p>
            <a:r>
              <a:rPr lang="en-US" b="0" i="1" dirty="0" smtClean="0"/>
              <a:t>Everyone needs to</a:t>
            </a:r>
            <a:r>
              <a:rPr lang="en-US" b="0" dirty="0" smtClean="0"/>
              <a:t> </a:t>
            </a:r>
            <a:r>
              <a:rPr lang="en-US" b="0" i="1" dirty="0" smtClean="0"/>
              <a:t>know enough</a:t>
            </a:r>
            <a:r>
              <a:rPr lang="en-US" b="0" dirty="0" smtClean="0"/>
              <a:t> about how digital technology is impacting on their subject area or professional practice:</a:t>
            </a:r>
            <a:endParaRPr lang="en-GB" b="0" dirty="0" smtClean="0"/>
          </a:p>
          <a:p>
            <a:pPr lvl="0"/>
            <a:r>
              <a:rPr lang="en-US" b="0" dirty="0" smtClean="0"/>
              <a:t>to act safely and responsibly with digital data and systems;</a:t>
            </a:r>
            <a:endParaRPr lang="en-GB" b="0" dirty="0" smtClean="0"/>
          </a:p>
          <a:p>
            <a:pPr lvl="0"/>
            <a:r>
              <a:rPr lang="en-US" b="0" dirty="0" smtClean="0"/>
              <a:t>to meet legal requirements e.g. data protection, equal access, reasonable adjustments, copyright;</a:t>
            </a:r>
            <a:endParaRPr lang="en-GB" b="0" dirty="0" smtClean="0"/>
          </a:p>
          <a:p>
            <a:pPr lvl="0"/>
            <a:r>
              <a:rPr lang="en-US" b="0" dirty="0" smtClean="0"/>
              <a:t>to avoid reputational damage to themselves or their </a:t>
            </a:r>
            <a:r>
              <a:rPr lang="en-US" b="0" dirty="0" err="1" smtClean="0"/>
              <a:t>organisation</a:t>
            </a:r>
            <a:r>
              <a:rPr lang="en-US" b="0" dirty="0" smtClean="0"/>
              <a:t>;</a:t>
            </a:r>
            <a:endParaRPr lang="en-GB" b="0" dirty="0" smtClean="0"/>
          </a:p>
          <a:p>
            <a:pPr lvl="0"/>
            <a:r>
              <a:rPr lang="en-US" b="0" dirty="0" smtClean="0"/>
              <a:t>to </a:t>
            </a:r>
            <a:r>
              <a:rPr lang="en-US" b="0" dirty="0" err="1" smtClean="0"/>
              <a:t>realise</a:t>
            </a:r>
            <a:r>
              <a:rPr lang="en-US" b="0" dirty="0" smtClean="0"/>
              <a:t> the value of technologies that have been invested in on their behalf;</a:t>
            </a:r>
            <a:endParaRPr lang="en-GB" b="0" dirty="0" smtClean="0"/>
          </a:p>
          <a:p>
            <a:pPr lvl="0"/>
            <a:r>
              <a:rPr lang="en-US" b="0" dirty="0" smtClean="0"/>
              <a:t>to play their part in institutional processes that are dependent on IT systems e.g. QA, assessment;</a:t>
            </a:r>
            <a:endParaRPr lang="en-GB" b="0" dirty="0" smtClean="0"/>
          </a:p>
          <a:p>
            <a:r>
              <a:rPr lang="en-US" b="0" dirty="0" smtClean="0"/>
              <a:t>to access relevant specialist expertise when they need it for particular tasks or challenges. </a:t>
            </a:r>
          </a:p>
          <a:p>
            <a:r>
              <a:rPr lang="en-US" b="0" dirty="0" smtClean="0"/>
              <a:t>I have also given copyright/IPR as a specific example of this requirement for generic know-how to draw on specialist expertise - and for both to be invested in. So most HEIs now have someone with expertise in copyright law who can act on behalf of the University in </a:t>
            </a:r>
            <a:r>
              <a:rPr lang="en-US" b="0" dirty="0" err="1" smtClean="0"/>
              <a:t>defence</a:t>
            </a:r>
            <a:r>
              <a:rPr lang="en-US" b="0" dirty="0" smtClean="0"/>
              <a:t> of its own IPR and can also advise in cases where individual members of the university are accused of breaches. But all members of staff need to know that the issue exists, that they have individual responsibilities including under the law, that they can damage their own and the university's reputation by acting carelessly, and that there are resources of advice and support available should they need it</a:t>
            </a:r>
            <a:endParaRPr lang="en-GB" b="0" dirty="0" smtClean="0"/>
          </a:p>
          <a:p>
            <a:endParaRPr lang="en-GB" dirty="0"/>
          </a:p>
        </p:txBody>
      </p:sp>
      <p:sp>
        <p:nvSpPr>
          <p:cNvPr id="4" name="Slide Number Placeholder 3"/>
          <p:cNvSpPr>
            <a:spLocks noGrp="1"/>
          </p:cNvSpPr>
          <p:nvPr>
            <p:ph type="sldNum" sz="quarter" idx="10"/>
          </p:nvPr>
        </p:nvSpPr>
        <p:spPr/>
        <p:txBody>
          <a:bodyPr/>
          <a:lstStyle/>
          <a:p>
            <a:fld id="{FA8855B7-F6A2-9E45-93F9-7BBC876BFA01}" type="slidenum">
              <a:rPr lang="en-US" smtClean="0"/>
              <a:t>4</a:t>
            </a:fld>
            <a:endParaRPr lang="en-US"/>
          </a:p>
        </p:txBody>
      </p:sp>
    </p:spTree>
    <p:extLst>
      <p:ext uri="{BB962C8B-B14F-4D97-AF65-F5344CB8AC3E}">
        <p14:creationId xmlns:p14="http://schemas.microsoft.com/office/powerpoint/2010/main" val="1652185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many other dates that could go on here though</a:t>
            </a:r>
          </a:p>
          <a:p>
            <a:endParaRPr lang="en-US" baseline="0" dirty="0" smtClean="0"/>
          </a:p>
          <a:p>
            <a:r>
              <a:rPr lang="en-US" baseline="0" dirty="0" smtClean="0"/>
              <a:t>2003 EU directive </a:t>
            </a:r>
          </a:p>
          <a:p>
            <a:endParaRPr lang="en-US" dirty="0"/>
          </a:p>
        </p:txBody>
      </p:sp>
      <p:sp>
        <p:nvSpPr>
          <p:cNvPr id="4" name="Slide Number Placeholder 3"/>
          <p:cNvSpPr>
            <a:spLocks noGrp="1"/>
          </p:cNvSpPr>
          <p:nvPr>
            <p:ph type="sldNum" sz="quarter" idx="10"/>
          </p:nvPr>
        </p:nvSpPr>
        <p:spPr/>
        <p:txBody>
          <a:bodyPr/>
          <a:lstStyle/>
          <a:p>
            <a:fld id="{FA8855B7-F6A2-9E45-93F9-7BBC876BFA01}" type="slidenum">
              <a:rPr lang="en-US" smtClean="0"/>
              <a:t>5</a:t>
            </a:fld>
            <a:endParaRPr lang="en-US"/>
          </a:p>
        </p:txBody>
      </p:sp>
    </p:spTree>
    <p:extLst>
      <p:ext uri="{BB962C8B-B14F-4D97-AF65-F5344CB8AC3E}">
        <p14:creationId xmlns:p14="http://schemas.microsoft.com/office/powerpoint/2010/main" val="141455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survey was made available online using the open source survey tool: </a:t>
            </a:r>
            <a:r>
              <a:rPr lang="en-GB" sz="1200" u="sng" kern="1200" dirty="0" smtClean="0">
                <a:solidFill>
                  <a:schemeClr val="tx1"/>
                </a:solidFill>
                <a:effectLst/>
                <a:latin typeface="+mn-lt"/>
                <a:ea typeface="+mn-ea"/>
                <a:cs typeface="+mn-cs"/>
                <a:hlinkClick r:id="rId3"/>
              </a:rPr>
              <a:t>LimeSurvey</a:t>
            </a:r>
            <a:r>
              <a:rPr lang="en-GB" sz="1200" kern="1200" dirty="0" smtClean="0">
                <a:solidFill>
                  <a:schemeClr val="tx1"/>
                </a:solidFill>
                <a:effectLst/>
                <a:latin typeface="+mn-lt"/>
                <a:ea typeface="+mn-ea"/>
                <a:cs typeface="+mn-cs"/>
              </a:rPr>
              <a:t> and consisted of 4 sections. It included closed, half-open (through applying 5-degree scale of </a:t>
            </a:r>
            <a:r>
              <a:rPr lang="en-GB" sz="1200" kern="1200" dirty="0" err="1" smtClean="0">
                <a:solidFill>
                  <a:schemeClr val="tx1"/>
                </a:solidFill>
                <a:effectLst/>
                <a:latin typeface="+mn-lt"/>
                <a:ea typeface="+mn-ea"/>
                <a:cs typeface="+mn-cs"/>
              </a:rPr>
              <a:t>Likert</a:t>
            </a:r>
            <a:r>
              <a:rPr lang="en-GB" sz="1200" kern="1200" dirty="0" smtClean="0">
                <a:solidFill>
                  <a:schemeClr val="tx1"/>
                </a:solidFill>
                <a:effectLst/>
                <a:latin typeface="+mn-lt"/>
                <a:ea typeface="+mn-ea"/>
                <a:cs typeface="+mn-cs"/>
              </a:rPr>
              <a:t>) and open questions.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survey aimed to establish the knowledge and awareness of the respondents on issues of copyright. </a:t>
            </a:r>
          </a:p>
          <a:p>
            <a:r>
              <a:rPr lang="en-GB" sz="1200" kern="1200" dirty="0" smtClean="0">
                <a:solidFill>
                  <a:schemeClr val="tx1"/>
                </a:solidFill>
                <a:effectLst/>
                <a:latin typeface="+mn-lt"/>
                <a:ea typeface="+mn-ea"/>
                <a:cs typeface="+mn-cs"/>
              </a:rPr>
              <a:t>It also explored the attitude of the respondents towards the development and application of copyright policies in library and cultural institutions.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survey examined attitudes towards the education and continuing professional development of information professionals about issues of intellectual property, for example in programmes on library and information science, archival science and cultural heritage sciences. Finally the survey gathered demographic information and information about the educational and professional experience of the respondents.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target group were managers and professionals responsible for the information service of users in library and other cultural institutions (archives, museums etc.). The intention was that as many library and information professionals and cultural heritage workers would complete the survey as possible with the aim of collecting data from the profession as a whole, and not from those with specific responsibility for copyright. Multiple submissions were therefore encouraged from staff at the same institution.</a:t>
            </a:r>
          </a:p>
          <a:p>
            <a:endParaRPr lang="en-GB" dirty="0" smtClean="0"/>
          </a:p>
          <a:p>
            <a:r>
              <a:rPr lang="en-GB" dirty="0" smtClean="0"/>
              <a:t>Talk about</a:t>
            </a:r>
            <a:r>
              <a:rPr lang="en-GB" baseline="0" dirty="0" smtClean="0"/>
              <a:t> survey instrument with mostly closed questions, translated into English and then tweaked for the UK. Mostly quantitative data with some qualitative.</a:t>
            </a:r>
            <a:endParaRPr lang="en-GB" dirty="0"/>
          </a:p>
        </p:txBody>
      </p:sp>
      <p:sp>
        <p:nvSpPr>
          <p:cNvPr id="4" name="Slide Number Placeholder 3"/>
          <p:cNvSpPr>
            <a:spLocks noGrp="1"/>
          </p:cNvSpPr>
          <p:nvPr>
            <p:ph type="sldNum" sz="quarter" idx="10"/>
          </p:nvPr>
        </p:nvSpPr>
        <p:spPr/>
        <p:txBody>
          <a:bodyPr/>
          <a:lstStyle/>
          <a:p>
            <a:fld id="{FA8855B7-F6A2-9E45-93F9-7BBC876BFA01}" type="slidenum">
              <a:rPr lang="en-US" smtClean="0"/>
              <a:t>6</a:t>
            </a:fld>
            <a:endParaRPr lang="en-US"/>
          </a:p>
        </p:txBody>
      </p:sp>
    </p:spTree>
    <p:extLst>
      <p:ext uri="{BB962C8B-B14F-4D97-AF65-F5344CB8AC3E}">
        <p14:creationId xmlns:p14="http://schemas.microsoft.com/office/powerpoint/2010/main" val="1040525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5 minutes</a:t>
            </a:r>
          </a:p>
          <a:p>
            <a:endParaRPr lang="en-GB" dirty="0" smtClean="0"/>
          </a:p>
          <a:p>
            <a:r>
              <a:rPr lang="en-GB" dirty="0" smtClean="0"/>
              <a:t>Jane</a:t>
            </a:r>
            <a:endParaRPr lang="en-GB" dirty="0"/>
          </a:p>
        </p:txBody>
      </p:sp>
      <p:sp>
        <p:nvSpPr>
          <p:cNvPr id="4" name="Slide Number Placeholder 3"/>
          <p:cNvSpPr>
            <a:spLocks noGrp="1"/>
          </p:cNvSpPr>
          <p:nvPr>
            <p:ph type="sldNum" sz="quarter" idx="10"/>
          </p:nvPr>
        </p:nvSpPr>
        <p:spPr/>
        <p:txBody>
          <a:bodyPr/>
          <a:lstStyle/>
          <a:p>
            <a:fld id="{FA8855B7-F6A2-9E45-93F9-7BBC876BFA01}" type="slidenum">
              <a:rPr lang="en-US" smtClean="0"/>
              <a:t>7</a:t>
            </a:fld>
            <a:endParaRPr lang="en-US"/>
          </a:p>
        </p:txBody>
      </p:sp>
    </p:spTree>
    <p:extLst>
      <p:ext uri="{BB962C8B-B14F-4D97-AF65-F5344CB8AC3E}">
        <p14:creationId xmlns:p14="http://schemas.microsoft.com/office/powerpoint/2010/main" val="2111112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CM to dump the relevant charts </a:t>
            </a:r>
            <a:endParaRPr lang="en-GB" dirty="0"/>
          </a:p>
        </p:txBody>
      </p:sp>
      <p:sp>
        <p:nvSpPr>
          <p:cNvPr id="4" name="Slide Number Placeholder 3"/>
          <p:cNvSpPr>
            <a:spLocks noGrp="1"/>
          </p:cNvSpPr>
          <p:nvPr>
            <p:ph type="sldNum" sz="quarter" idx="10"/>
          </p:nvPr>
        </p:nvSpPr>
        <p:spPr/>
        <p:txBody>
          <a:bodyPr/>
          <a:lstStyle/>
          <a:p>
            <a:fld id="{FA8855B7-F6A2-9E45-93F9-7BBC876BFA01}" type="slidenum">
              <a:rPr lang="en-US" smtClean="0"/>
              <a:t>8</a:t>
            </a:fld>
            <a:endParaRPr lang="en-US"/>
          </a:p>
        </p:txBody>
      </p:sp>
    </p:spTree>
    <p:extLst>
      <p:ext uri="{BB962C8B-B14F-4D97-AF65-F5344CB8AC3E}">
        <p14:creationId xmlns:p14="http://schemas.microsoft.com/office/powerpoint/2010/main" val="2141870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Just mention the comparison with</a:t>
            </a:r>
            <a:r>
              <a:rPr lang="en-GB" baseline="0" dirty="0" smtClean="0"/>
              <a:t> overseas institutions rather than show another slide. 71% in the Todorova report said they had no personnel specifically appointed to be in charge of copyright issues.</a:t>
            </a:r>
            <a:endParaRPr lang="en-GB" dirty="0"/>
          </a:p>
        </p:txBody>
      </p:sp>
      <p:sp>
        <p:nvSpPr>
          <p:cNvPr id="4" name="Slide Number Placeholder 3"/>
          <p:cNvSpPr>
            <a:spLocks noGrp="1"/>
          </p:cNvSpPr>
          <p:nvPr>
            <p:ph type="sldNum" sz="quarter" idx="10"/>
          </p:nvPr>
        </p:nvSpPr>
        <p:spPr/>
        <p:txBody>
          <a:bodyPr/>
          <a:lstStyle/>
          <a:p>
            <a:fld id="{FA8855B7-F6A2-9E45-93F9-7BBC876BFA01}" type="slidenum">
              <a:rPr lang="en-US" smtClean="0"/>
              <a:t>13</a:t>
            </a:fld>
            <a:endParaRPr lang="en-US"/>
          </a:p>
        </p:txBody>
      </p:sp>
    </p:spTree>
    <p:extLst>
      <p:ext uri="{BB962C8B-B14F-4D97-AF65-F5344CB8AC3E}">
        <p14:creationId xmlns:p14="http://schemas.microsoft.com/office/powerpoint/2010/main" val="1283006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GB" dirty="0" smtClean="0"/>
              <a:t>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
        <p:nvSpPr>
          <p:cNvPr id="4" name="Date Placeholder 3"/>
          <p:cNvSpPr>
            <a:spLocks noGrp="1"/>
          </p:cNvSpPr>
          <p:nvPr>
            <p:ph type="dt" sz="half" idx="10"/>
          </p:nvPr>
        </p:nvSpPr>
        <p:spPr/>
        <p:txBody>
          <a:bodyPr/>
          <a:lstStyle/>
          <a:p>
            <a:fld id="{8112527C-95D9-2A47-B5FA-AEA6325587B7}" type="datetimeFigureOut">
              <a:rPr lang="en-US" smtClean="0"/>
              <a:t>7/21/2015</a:t>
            </a:fld>
            <a:endParaRPr lang="en-US"/>
          </a:p>
        </p:txBody>
      </p:sp>
      <p:sp>
        <p:nvSpPr>
          <p:cNvPr id="5" name="Footer Placeholder 4"/>
          <p:cNvSpPr>
            <a:spLocks noGrp="1"/>
          </p:cNvSpPr>
          <p:nvPr>
            <p:ph type="ftr" sz="quarter" idx="11"/>
          </p:nvPr>
        </p:nvSpPr>
        <p:spPr/>
        <p:txBody>
          <a:bodyPr/>
          <a:lstStyle/>
          <a:p>
            <a:r>
              <a:rPr lang="en-US" dirty="0" smtClean="0"/>
              <a:t>SCONUL Copyright Training: January / February 2015</a:t>
            </a:r>
            <a:endParaRPr lang="en-US"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8E82EF6-FDBB-DC42-977E-D7829A5F248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112527C-95D9-2A47-B5FA-AEA6325587B7}" type="datetimeFigureOut">
              <a:rPr lang="en-US" smtClean="0"/>
              <a:t>7/21/2015</a:t>
            </a:fld>
            <a:endParaRPr lang="en-US"/>
          </a:p>
        </p:txBody>
      </p:sp>
      <p:sp>
        <p:nvSpPr>
          <p:cNvPr id="5" name="Footer Placeholder 4"/>
          <p:cNvSpPr>
            <a:spLocks noGrp="1"/>
          </p:cNvSpPr>
          <p:nvPr>
            <p:ph type="ftr" sz="quarter" idx="11"/>
          </p:nvPr>
        </p:nvSpPr>
        <p:spPr/>
        <p:txBody>
          <a:bodyPr/>
          <a:lstStyle/>
          <a:p>
            <a:r>
              <a:rPr lang="en-US" dirty="0" smtClean="0"/>
              <a:t>SCONUL Copyright Training: January / February 2015</a:t>
            </a:r>
          </a:p>
          <a:p>
            <a:endParaRPr lang="en-US" dirty="0"/>
          </a:p>
        </p:txBody>
      </p:sp>
      <p:sp>
        <p:nvSpPr>
          <p:cNvPr id="6" name="Slide Number Placeholder 5"/>
          <p:cNvSpPr>
            <a:spLocks noGrp="1"/>
          </p:cNvSpPr>
          <p:nvPr>
            <p:ph type="sldNum" sz="quarter" idx="12"/>
          </p:nvPr>
        </p:nvSpPr>
        <p:spPr/>
        <p:txBody>
          <a:bodyPr/>
          <a:lstStyle/>
          <a:p>
            <a:fld id="{98E82EF6-FDBB-DC42-977E-D7829A5F248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112527C-95D9-2A47-B5FA-AEA6325587B7}" type="datetimeFigureOut">
              <a:rPr lang="en-US" smtClean="0"/>
              <a:t>7/21/2015</a:t>
            </a:fld>
            <a:endParaRPr lang="en-US"/>
          </a:p>
        </p:txBody>
      </p:sp>
      <p:sp>
        <p:nvSpPr>
          <p:cNvPr id="5" name="Footer Placeholder 4"/>
          <p:cNvSpPr>
            <a:spLocks noGrp="1"/>
          </p:cNvSpPr>
          <p:nvPr>
            <p:ph type="ftr" sz="quarter" idx="11"/>
          </p:nvPr>
        </p:nvSpPr>
        <p:spPr/>
        <p:txBody>
          <a:bodyPr/>
          <a:lstStyle/>
          <a:p>
            <a:r>
              <a:rPr lang="en-US" dirty="0" smtClean="0"/>
              <a:t>SCONUL Copyright Training: January / February 2015</a:t>
            </a:r>
          </a:p>
          <a:p>
            <a:endParaRPr lang="en-US" dirty="0"/>
          </a:p>
        </p:txBody>
      </p:sp>
      <p:sp>
        <p:nvSpPr>
          <p:cNvPr id="6" name="Slide Number Placeholder 5"/>
          <p:cNvSpPr>
            <a:spLocks noGrp="1"/>
          </p:cNvSpPr>
          <p:nvPr>
            <p:ph type="sldNum" sz="quarter" idx="12"/>
          </p:nvPr>
        </p:nvSpPr>
        <p:spPr/>
        <p:txBody>
          <a:bodyPr/>
          <a:lstStyle/>
          <a:p>
            <a:fld id="{98E82EF6-FDBB-DC42-977E-D7829A5F248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fld id="{8112527C-95D9-2A47-B5FA-AEA6325587B7}" type="datetimeFigureOut">
              <a:rPr lang="en-US" smtClean="0"/>
              <a:t>7/21/2015</a:t>
            </a:fld>
            <a:endParaRPr lang="en-US"/>
          </a:p>
        </p:txBody>
      </p:sp>
      <p:sp>
        <p:nvSpPr>
          <p:cNvPr id="5" name="Footer Placeholder 4"/>
          <p:cNvSpPr>
            <a:spLocks noGrp="1"/>
          </p:cNvSpPr>
          <p:nvPr>
            <p:ph type="ftr" sz="quarter" idx="11"/>
          </p:nvPr>
        </p:nvSpPr>
        <p:spPr/>
        <p:txBody>
          <a:bodyPr/>
          <a:lstStyle/>
          <a:p>
            <a:r>
              <a:rPr lang="en-US" dirty="0" smtClean="0"/>
              <a:t>SCONUL Copyright Training: January / February 2015</a:t>
            </a:r>
            <a:endParaRPr lang="en-US" dirty="0"/>
          </a:p>
        </p:txBody>
      </p:sp>
      <p:sp>
        <p:nvSpPr>
          <p:cNvPr id="6" name="Slide Number Placeholder 5"/>
          <p:cNvSpPr>
            <a:spLocks noGrp="1"/>
          </p:cNvSpPr>
          <p:nvPr>
            <p:ph type="sldNum" sz="quarter" idx="12"/>
          </p:nvPr>
        </p:nvSpPr>
        <p:spPr/>
        <p:txBody>
          <a:bodyPr/>
          <a:lstStyle/>
          <a:p>
            <a:fld id="{98E82EF6-FDBB-DC42-977E-D7829A5F248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GB"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7" name="Date Placeholder 6"/>
          <p:cNvSpPr>
            <a:spLocks noGrp="1"/>
          </p:cNvSpPr>
          <p:nvPr>
            <p:ph type="dt" sz="half" idx="10"/>
          </p:nvPr>
        </p:nvSpPr>
        <p:spPr/>
        <p:txBody>
          <a:bodyPr/>
          <a:lstStyle/>
          <a:p>
            <a:fld id="{8112527C-95D9-2A47-B5FA-AEA6325587B7}" type="datetimeFigureOut">
              <a:rPr lang="en-US" smtClean="0"/>
              <a:t>7/21/2015</a:t>
            </a:fld>
            <a:endParaRPr lang="en-US"/>
          </a:p>
        </p:txBody>
      </p:sp>
      <p:sp>
        <p:nvSpPr>
          <p:cNvPr id="8" name="Slide Number Placeholder 7"/>
          <p:cNvSpPr>
            <a:spLocks noGrp="1"/>
          </p:cNvSpPr>
          <p:nvPr>
            <p:ph type="sldNum" sz="quarter" idx="11"/>
          </p:nvPr>
        </p:nvSpPr>
        <p:spPr/>
        <p:txBody>
          <a:bodyPr/>
          <a:lstStyle/>
          <a:p>
            <a:fld id="{98E82EF6-FDBB-DC42-977E-D7829A5F248A}" type="slidenum">
              <a:rPr lang="en-US" smtClean="0"/>
              <a:t>‹#›</a:t>
            </a:fld>
            <a:endParaRPr lang="en-US"/>
          </a:p>
        </p:txBody>
      </p:sp>
      <p:sp>
        <p:nvSpPr>
          <p:cNvPr id="9" name="Footer Placeholder 8"/>
          <p:cNvSpPr>
            <a:spLocks noGrp="1"/>
          </p:cNvSpPr>
          <p:nvPr>
            <p:ph type="ftr" sz="quarter" idx="12"/>
          </p:nvPr>
        </p:nvSpPr>
        <p:spPr/>
        <p:txBody>
          <a:bodyPr/>
          <a:lstStyle/>
          <a:p>
            <a:r>
              <a:rPr lang="en-US" dirty="0" smtClean="0"/>
              <a:t>SCONUL Copyright Training: January / February 2015</a:t>
            </a:r>
          </a:p>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Date Placeholder 4"/>
          <p:cNvSpPr>
            <a:spLocks noGrp="1"/>
          </p:cNvSpPr>
          <p:nvPr>
            <p:ph type="dt" sz="half" idx="10"/>
          </p:nvPr>
        </p:nvSpPr>
        <p:spPr/>
        <p:txBody>
          <a:bodyPr/>
          <a:lstStyle/>
          <a:p>
            <a:fld id="{8112527C-95D9-2A47-B5FA-AEA6325587B7}" type="datetimeFigureOut">
              <a:rPr lang="en-US" smtClean="0"/>
              <a:t>7/21/2015</a:t>
            </a:fld>
            <a:endParaRPr lang="en-US"/>
          </a:p>
        </p:txBody>
      </p:sp>
      <p:sp>
        <p:nvSpPr>
          <p:cNvPr id="6" name="Footer Placeholder 5"/>
          <p:cNvSpPr>
            <a:spLocks noGrp="1"/>
          </p:cNvSpPr>
          <p:nvPr>
            <p:ph type="ftr" sz="quarter" idx="11"/>
          </p:nvPr>
        </p:nvSpPr>
        <p:spPr/>
        <p:txBody>
          <a:bodyPr/>
          <a:lstStyle/>
          <a:p>
            <a:r>
              <a:rPr lang="en-US" dirty="0" smtClean="0"/>
              <a:t>SCONUL Copyright Training: January / February 2015</a:t>
            </a:r>
          </a:p>
          <a:p>
            <a:endParaRPr lang="en-US" dirty="0"/>
          </a:p>
        </p:txBody>
      </p:sp>
      <p:sp>
        <p:nvSpPr>
          <p:cNvPr id="7" name="Slide Number Placeholder 6"/>
          <p:cNvSpPr>
            <a:spLocks noGrp="1"/>
          </p:cNvSpPr>
          <p:nvPr>
            <p:ph type="sldNum" sz="quarter" idx="12"/>
          </p:nvPr>
        </p:nvSpPr>
        <p:spPr/>
        <p:txBody>
          <a:bodyPr/>
          <a:lstStyle/>
          <a:p>
            <a:fld id="{98E82EF6-FDBB-DC42-977E-D7829A5F248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GB"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Date Placeholder 6"/>
          <p:cNvSpPr>
            <a:spLocks noGrp="1"/>
          </p:cNvSpPr>
          <p:nvPr>
            <p:ph type="dt" sz="half" idx="10"/>
          </p:nvPr>
        </p:nvSpPr>
        <p:spPr/>
        <p:txBody>
          <a:bodyPr/>
          <a:lstStyle/>
          <a:p>
            <a:fld id="{8112527C-95D9-2A47-B5FA-AEA6325587B7}" type="datetimeFigureOut">
              <a:rPr lang="en-US" smtClean="0"/>
              <a:t>7/21/2015</a:t>
            </a:fld>
            <a:endParaRPr lang="en-US"/>
          </a:p>
        </p:txBody>
      </p:sp>
      <p:sp>
        <p:nvSpPr>
          <p:cNvPr id="8" name="Footer Placeholder 7"/>
          <p:cNvSpPr>
            <a:spLocks noGrp="1"/>
          </p:cNvSpPr>
          <p:nvPr>
            <p:ph type="ftr" sz="quarter" idx="11"/>
          </p:nvPr>
        </p:nvSpPr>
        <p:spPr/>
        <p:txBody>
          <a:bodyPr/>
          <a:lstStyle/>
          <a:p>
            <a:r>
              <a:rPr lang="en-US" dirty="0" smtClean="0"/>
              <a:t>SCONUL Copyright Training: January / February 2015</a:t>
            </a:r>
            <a:endParaRPr lang="en-US" dirty="0"/>
          </a:p>
        </p:txBody>
      </p:sp>
      <p:sp>
        <p:nvSpPr>
          <p:cNvPr id="9" name="Slide Number Placeholder 8"/>
          <p:cNvSpPr>
            <a:spLocks noGrp="1"/>
          </p:cNvSpPr>
          <p:nvPr>
            <p:ph type="sldNum" sz="quarter" idx="12"/>
          </p:nvPr>
        </p:nvSpPr>
        <p:spPr/>
        <p:txBody>
          <a:bodyPr/>
          <a:lstStyle/>
          <a:p>
            <a:fld id="{98E82EF6-FDBB-DC42-977E-D7829A5F248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112527C-95D9-2A47-B5FA-AEA6325587B7}" type="datetimeFigureOut">
              <a:rPr lang="en-US" smtClean="0"/>
              <a:t>7/21/2015</a:t>
            </a:fld>
            <a:endParaRPr lang="en-US"/>
          </a:p>
        </p:txBody>
      </p:sp>
      <p:sp>
        <p:nvSpPr>
          <p:cNvPr id="4" name="Footer Placeholder 3"/>
          <p:cNvSpPr>
            <a:spLocks noGrp="1"/>
          </p:cNvSpPr>
          <p:nvPr>
            <p:ph type="ftr" sz="quarter" idx="11"/>
          </p:nvPr>
        </p:nvSpPr>
        <p:spPr/>
        <p:txBody>
          <a:bodyPr/>
          <a:lstStyle/>
          <a:p>
            <a:r>
              <a:rPr lang="en-US" dirty="0" smtClean="0"/>
              <a:t>SCONUL Copyright Training: January / February 2015</a:t>
            </a:r>
          </a:p>
          <a:p>
            <a:endParaRPr lang="en-US" dirty="0"/>
          </a:p>
        </p:txBody>
      </p:sp>
      <p:sp>
        <p:nvSpPr>
          <p:cNvPr id="5" name="Slide Number Placeholder 4"/>
          <p:cNvSpPr>
            <a:spLocks noGrp="1"/>
          </p:cNvSpPr>
          <p:nvPr>
            <p:ph type="sldNum" sz="quarter" idx="12"/>
          </p:nvPr>
        </p:nvSpPr>
        <p:spPr/>
        <p:txBody>
          <a:bodyPr/>
          <a:lstStyle/>
          <a:p>
            <a:fld id="{98E82EF6-FDBB-DC42-977E-D7829A5F248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12527C-95D9-2A47-B5FA-AEA6325587B7}" type="datetimeFigureOut">
              <a:rPr lang="en-US" smtClean="0"/>
              <a:t>7/21/2015</a:t>
            </a:fld>
            <a:endParaRPr lang="en-US"/>
          </a:p>
        </p:txBody>
      </p:sp>
      <p:sp>
        <p:nvSpPr>
          <p:cNvPr id="3" name="Footer Placeholder 2"/>
          <p:cNvSpPr>
            <a:spLocks noGrp="1"/>
          </p:cNvSpPr>
          <p:nvPr>
            <p:ph type="ftr" sz="quarter" idx="11"/>
          </p:nvPr>
        </p:nvSpPr>
        <p:spPr/>
        <p:txBody>
          <a:bodyPr/>
          <a:lstStyle/>
          <a:p>
            <a:r>
              <a:rPr lang="en-US" dirty="0" smtClean="0"/>
              <a:t>SCONUL Copyright Training: January / February 2015</a:t>
            </a:r>
          </a:p>
          <a:p>
            <a:endParaRPr lang="en-US" dirty="0"/>
          </a:p>
        </p:txBody>
      </p:sp>
      <p:sp>
        <p:nvSpPr>
          <p:cNvPr id="4" name="Slide Number Placeholder 3"/>
          <p:cNvSpPr>
            <a:spLocks noGrp="1"/>
          </p:cNvSpPr>
          <p:nvPr>
            <p:ph type="sldNum" sz="quarter" idx="12"/>
          </p:nvPr>
        </p:nvSpPr>
        <p:spPr/>
        <p:txBody>
          <a:bodyPr/>
          <a:lstStyle/>
          <a:p>
            <a:fld id="{98E82EF6-FDBB-DC42-977E-D7829A5F248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112527C-95D9-2A47-B5FA-AEA6325587B7}" type="datetimeFigureOut">
              <a:rPr lang="en-US" smtClean="0"/>
              <a:t>7/21/2015</a:t>
            </a:fld>
            <a:endParaRPr lang="en-US"/>
          </a:p>
        </p:txBody>
      </p:sp>
      <p:sp>
        <p:nvSpPr>
          <p:cNvPr id="6" name="Footer Placeholder 5"/>
          <p:cNvSpPr>
            <a:spLocks noGrp="1"/>
          </p:cNvSpPr>
          <p:nvPr>
            <p:ph type="ftr" sz="quarter" idx="11"/>
          </p:nvPr>
        </p:nvSpPr>
        <p:spPr/>
        <p:txBody>
          <a:bodyPr/>
          <a:lstStyle/>
          <a:p>
            <a:r>
              <a:rPr lang="en-US" dirty="0" smtClean="0"/>
              <a:t>SCONUL Copyright Training: January / February 2015</a:t>
            </a:r>
          </a:p>
          <a:p>
            <a:endParaRPr lang="en-US" dirty="0"/>
          </a:p>
        </p:txBody>
      </p:sp>
      <p:sp>
        <p:nvSpPr>
          <p:cNvPr id="7" name="Slide Number Placeholder 6"/>
          <p:cNvSpPr>
            <a:spLocks noGrp="1"/>
          </p:cNvSpPr>
          <p:nvPr>
            <p:ph type="sldNum" sz="quarter" idx="12"/>
          </p:nvPr>
        </p:nvSpPr>
        <p:spPr/>
        <p:txBody>
          <a:bodyPr/>
          <a:lstStyle/>
          <a:p>
            <a:fld id="{98E82EF6-FDBB-DC42-977E-D7829A5F248A}" type="slidenum">
              <a:rPr lang="en-US" smtClean="0"/>
              <a:t>‹#›</a:t>
            </a:fld>
            <a:endParaRPr lang="en-US"/>
          </a:p>
        </p:txBody>
      </p:sp>
      <p:sp>
        <p:nvSpPr>
          <p:cNvPr id="8" name="Title 7"/>
          <p:cNvSpPr>
            <a:spLocks noGrp="1"/>
          </p:cNvSpPr>
          <p:nvPr>
            <p:ph type="title"/>
          </p:nvPr>
        </p:nvSpPr>
        <p:spPr/>
        <p:txBody>
          <a:bodyPr/>
          <a:lstStyle/>
          <a:p>
            <a:r>
              <a:rPr lang="en-GB"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112527C-95D9-2A47-B5FA-AEA6325587B7}" type="datetimeFigureOut">
              <a:rPr lang="en-US" smtClean="0"/>
              <a:t>7/21/2015</a:t>
            </a:fld>
            <a:endParaRPr lang="en-US"/>
          </a:p>
        </p:txBody>
      </p:sp>
      <p:sp>
        <p:nvSpPr>
          <p:cNvPr id="6" name="Footer Placeholder 5"/>
          <p:cNvSpPr>
            <a:spLocks noGrp="1"/>
          </p:cNvSpPr>
          <p:nvPr>
            <p:ph type="ftr" sz="quarter" idx="11"/>
          </p:nvPr>
        </p:nvSpPr>
        <p:spPr/>
        <p:txBody>
          <a:bodyPr/>
          <a:lstStyle/>
          <a:p>
            <a:r>
              <a:rPr lang="en-US" dirty="0" smtClean="0"/>
              <a:t>SCONUL Copyright Training: January / February 2015</a:t>
            </a:r>
          </a:p>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98E82EF6-FDBB-DC42-977E-D7829A5F248A}"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GB"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4029584950_9a2b165530_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001123" cy="4953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GB"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8112527C-95D9-2A47-B5FA-AEA6325587B7}" type="datetimeFigureOut">
              <a:rPr lang="en-US" smtClean="0"/>
              <a:t>7/21/2015</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en-US" dirty="0" smtClean="0"/>
              <a:t>SCONUL Copyright Training: January / February 2015</a:t>
            </a:r>
            <a:endParaRPr lang="en-US"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98E82EF6-FDBB-DC42-977E-D7829A5F248A}" type="slidenum">
              <a:rPr lang="en-US" smtClean="0"/>
              <a:t>‹#›</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5.jpe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find.jorum.ac.uk/resources/19369" TargetMode="External"/><Relationship Id="rId7" Type="http://schemas.openxmlformats.org/officeDocument/2006/relationships/hyperlink" Target="http://ecil2014.ilconf.org/wp-content/uploads/2014/11/Todorova.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tda23things.wordpress.com/" TargetMode="External"/><Relationship Id="rId5" Type="http://schemas.openxmlformats.org/officeDocument/2006/relationships/hyperlink" Target="http://www.lirgjournal.org.uk/lir/ojs/index.php/lir/article/view/167/214" TargetMode="External"/><Relationship Id="rId4" Type="http://schemas.openxmlformats.org/officeDocument/2006/relationships/hyperlink" Target="https://janesecker.files.wordpress.com/2015/06/copyright-literacy-uk-high-level-summary-report-morrison-secker-20151.pdf"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flic.kr/p/d7dL8d" TargetMode="External"/><Relationship Id="rId3" Type="http://schemas.openxmlformats.org/officeDocument/2006/relationships/hyperlink" Target="https://flic.kr/p/5XpzSf" TargetMode="External"/><Relationship Id="rId7" Type="http://schemas.openxmlformats.org/officeDocument/2006/relationships/hyperlink" Target="https://flic.kr/p/aUgdnB" TargetMode="External"/><Relationship Id="rId2" Type="http://schemas.openxmlformats.org/officeDocument/2006/relationships/hyperlink" Target="https://flic.kr/p/9dyrHe" TargetMode="External"/><Relationship Id="rId1" Type="http://schemas.openxmlformats.org/officeDocument/2006/relationships/slideLayout" Target="../slideLayouts/slideLayout2.xml"/><Relationship Id="rId6" Type="http://schemas.openxmlformats.org/officeDocument/2006/relationships/hyperlink" Target="https://flic.kr/p/frJ48" TargetMode="External"/><Relationship Id="rId5" Type="http://schemas.openxmlformats.org/officeDocument/2006/relationships/hyperlink" Target="https://flic.kr/p/mzqM" TargetMode="External"/><Relationship Id="rId10" Type="http://schemas.openxmlformats.org/officeDocument/2006/relationships/hyperlink" Target="http://digitalcapability.jiscinvolve.org/wp/" TargetMode="External"/><Relationship Id="rId4" Type="http://schemas.openxmlformats.org/officeDocument/2006/relationships/hyperlink" Target="https://flic.kr/p/pxJ3o5" TargetMode="External"/><Relationship Id="rId9" Type="http://schemas.openxmlformats.org/officeDocument/2006/relationships/hyperlink" Target="https://flic.kr/p/7puvNq"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5392982171_a8f0272ace_z.jpg"/>
          <p:cNvPicPr>
            <a:picLocks noGrp="1" noChangeAspect="1"/>
          </p:cNvPicPr>
          <p:nvPr>
            <p:ph type="pic" idx="1"/>
          </p:nvPr>
        </p:nvPicPr>
        <p:blipFill>
          <a:blip r:embed="rId3">
            <a:extLst>
              <a:ext uri="{28A0092B-C50C-407E-A947-70E740481C1C}">
                <a14:useLocalDpi xmlns:a14="http://schemas.microsoft.com/office/drawing/2010/main" val="0"/>
              </a:ext>
            </a:extLst>
          </a:blip>
          <a:srcRect t="2056" b="2056"/>
          <a:stretch>
            <a:fillRect/>
          </a:stretch>
        </p:blipFill>
        <p:spPr/>
      </p:pic>
      <p:sp>
        <p:nvSpPr>
          <p:cNvPr id="6" name="Text Placeholder 5"/>
          <p:cNvSpPr>
            <a:spLocks noGrp="1"/>
          </p:cNvSpPr>
          <p:nvPr>
            <p:ph type="body" sz="half" idx="2"/>
          </p:nvPr>
        </p:nvSpPr>
        <p:spPr>
          <a:xfrm>
            <a:off x="457200" y="5531556"/>
            <a:ext cx="8153400" cy="945444"/>
          </a:xfrm>
        </p:spPr>
        <p:txBody>
          <a:bodyPr>
            <a:normAutofit/>
          </a:bodyPr>
          <a:lstStyle/>
          <a:p>
            <a:r>
              <a:rPr lang="en-US" sz="2000" dirty="0" smtClean="0"/>
              <a:t>Jane Secker and Chris Morrison</a:t>
            </a:r>
          </a:p>
          <a:p>
            <a:r>
              <a:rPr lang="en-US" dirty="0" smtClean="0"/>
              <a:t>LSE and University of Kent </a:t>
            </a:r>
          </a:p>
          <a:p>
            <a:endParaRPr lang="en-US" dirty="0"/>
          </a:p>
        </p:txBody>
      </p:sp>
      <p:sp>
        <p:nvSpPr>
          <p:cNvPr id="4" name="Title 3"/>
          <p:cNvSpPr>
            <a:spLocks noGrp="1"/>
          </p:cNvSpPr>
          <p:nvPr>
            <p:ph type="title"/>
          </p:nvPr>
        </p:nvSpPr>
        <p:spPr/>
        <p:txBody>
          <a:bodyPr>
            <a:normAutofit fontScale="90000"/>
          </a:bodyPr>
          <a:lstStyle/>
          <a:p>
            <a:r>
              <a:rPr lang="en-US" dirty="0" smtClean="0"/>
              <a:t>Copyright Literacy Survey Review </a:t>
            </a:r>
            <a:endParaRPr lang="en-US" dirty="0"/>
          </a:p>
        </p:txBody>
      </p:sp>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8090253" y="5888919"/>
            <a:ext cx="781050" cy="781050"/>
          </a:xfrm>
          <a:prstGeom prst="rect">
            <a:avLst/>
          </a:prstGeom>
        </p:spPr>
      </p:pic>
      <p:pic>
        <p:nvPicPr>
          <p:cNvPr id="7" name="Picture 6" descr="http://www.kent.ac.uk/brand/images/logo/Uok_Logo_RGB294.jpg"/>
          <p:cNvPicPr/>
          <p:nvPr/>
        </p:nvPicPr>
        <p:blipFill>
          <a:blip r:embed="rId5">
            <a:extLst>
              <a:ext uri="{28A0092B-C50C-407E-A947-70E740481C1C}">
                <a14:useLocalDpi xmlns:a14="http://schemas.microsoft.com/office/drawing/2010/main" val="0"/>
              </a:ext>
            </a:extLst>
          </a:blip>
          <a:srcRect/>
          <a:stretch>
            <a:fillRect/>
          </a:stretch>
        </p:blipFill>
        <p:spPr bwMode="auto">
          <a:xfrm>
            <a:off x="6885023" y="5888919"/>
            <a:ext cx="1205230" cy="812800"/>
          </a:xfrm>
          <a:prstGeom prst="rect">
            <a:avLst/>
          </a:prstGeom>
          <a:noFill/>
          <a:ln>
            <a:noFill/>
          </a:ln>
        </p:spPr>
      </p:pic>
    </p:spTree>
    <p:extLst>
      <p:ext uri="{BB962C8B-B14F-4D97-AF65-F5344CB8AC3E}">
        <p14:creationId xmlns:p14="http://schemas.microsoft.com/office/powerpoint/2010/main" val="38653400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06" t="2197" r="1445" b="2147"/>
          <a:stretch/>
        </p:blipFill>
        <p:spPr bwMode="auto">
          <a:xfrm>
            <a:off x="520993" y="152717"/>
            <a:ext cx="8080744" cy="6630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02713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60" t="1559" r="1141" b="1754"/>
          <a:stretch/>
        </p:blipFill>
        <p:spPr bwMode="auto">
          <a:xfrm>
            <a:off x="276447" y="500815"/>
            <a:ext cx="8483316" cy="5772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33040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43" t="2025" r="1162" b="2732"/>
          <a:stretch/>
        </p:blipFill>
        <p:spPr bwMode="auto">
          <a:xfrm>
            <a:off x="85060" y="637953"/>
            <a:ext cx="8835656" cy="5498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10436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60" t="1883" r="1139" b="1883"/>
          <a:stretch/>
        </p:blipFill>
        <p:spPr bwMode="auto">
          <a:xfrm>
            <a:off x="341641" y="1073889"/>
            <a:ext cx="8518015" cy="474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57209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11" t="2015" r="1525" b="1953"/>
          <a:stretch/>
        </p:blipFill>
        <p:spPr bwMode="auto">
          <a:xfrm>
            <a:off x="1242917" y="372146"/>
            <a:ext cx="6816562" cy="584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3561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6475863" cy="1371600"/>
          </a:xfrm>
        </p:spPr>
        <p:txBody>
          <a:bodyPr/>
          <a:lstStyle/>
          <a:p>
            <a:r>
              <a:rPr lang="en-GB" dirty="0" smtClean="0"/>
              <a:t>LIS Education and CPD</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4122930669"/>
              </p:ext>
            </p:extLst>
          </p:nvPr>
        </p:nvGraphicFramePr>
        <p:xfrm>
          <a:off x="630072" y="1609119"/>
          <a:ext cx="7463051" cy="4600404"/>
        </p:xfrm>
        <a:graphic>
          <a:graphicData uri="http://schemas.openxmlformats.org/drawingml/2006/table">
            <a:tbl>
              <a:tblPr bandRow="1">
                <a:tableStyleId>{9D7B26C5-4107-4FEC-AEDC-1716B250A1EF}</a:tableStyleId>
              </a:tblPr>
              <a:tblGrid>
                <a:gridCol w="4556077"/>
                <a:gridCol w="1609052"/>
                <a:gridCol w="1297922"/>
              </a:tblGrid>
              <a:tr h="305689">
                <a:tc>
                  <a:txBody>
                    <a:bodyPr/>
                    <a:lstStyle/>
                    <a:p>
                      <a:pPr algn="l" fontAlgn="b"/>
                      <a:r>
                        <a:rPr lang="en-GB" sz="1600" b="1" u="none" strike="noStrike" dirty="0">
                          <a:effectLst/>
                        </a:rPr>
                        <a:t>Topic / Issue</a:t>
                      </a:r>
                      <a:endParaRPr lang="en-GB" sz="1600" b="1" i="0" u="none" strike="noStrike" dirty="0">
                        <a:solidFill>
                          <a:srgbClr val="000000"/>
                        </a:solidFill>
                        <a:effectLst/>
                        <a:latin typeface="Calibri"/>
                      </a:endParaRPr>
                    </a:p>
                  </a:txBody>
                  <a:tcPr marL="9525" marR="9525" marT="9525" marB="0" anchor="b"/>
                </a:tc>
                <a:tc>
                  <a:txBody>
                    <a:bodyPr/>
                    <a:lstStyle/>
                    <a:p>
                      <a:pPr algn="l" fontAlgn="b"/>
                      <a:r>
                        <a:rPr lang="en-GB" sz="1600" b="1" u="none" strike="noStrike" dirty="0" smtClean="0">
                          <a:effectLst/>
                        </a:rPr>
                        <a:t>LIS</a:t>
                      </a:r>
                      <a:r>
                        <a:rPr lang="en-GB" sz="1600" b="1" u="none" strike="noStrike" baseline="0" dirty="0" smtClean="0">
                          <a:effectLst/>
                        </a:rPr>
                        <a:t> Education</a:t>
                      </a:r>
                      <a:endParaRPr lang="en-GB" sz="1600" b="1" i="0" u="none" strike="noStrike" dirty="0">
                        <a:solidFill>
                          <a:srgbClr val="000000"/>
                        </a:solidFill>
                        <a:effectLst/>
                        <a:latin typeface="Calibri"/>
                      </a:endParaRPr>
                    </a:p>
                  </a:txBody>
                  <a:tcPr marL="9525" marR="9525" marT="9525" marB="0" anchor="b"/>
                </a:tc>
                <a:tc>
                  <a:txBody>
                    <a:bodyPr/>
                    <a:lstStyle/>
                    <a:p>
                      <a:pPr algn="l" fontAlgn="b"/>
                      <a:r>
                        <a:rPr lang="en-GB" sz="1600" b="1" u="none" strike="noStrike" dirty="0" smtClean="0">
                          <a:effectLst/>
                        </a:rPr>
                        <a:t>LIS CPD</a:t>
                      </a:r>
                      <a:endParaRPr lang="en-GB" sz="1600" b="1" i="0" u="none" strike="noStrike" dirty="0">
                        <a:solidFill>
                          <a:srgbClr val="000000"/>
                        </a:solidFill>
                        <a:effectLst/>
                        <a:latin typeface="Calibri"/>
                      </a:endParaRPr>
                    </a:p>
                  </a:txBody>
                  <a:tcPr marL="9525" marR="9525" marT="9525" marB="0" anchor="b"/>
                </a:tc>
              </a:tr>
              <a:tr h="305689">
                <a:tc>
                  <a:txBody>
                    <a:bodyPr/>
                    <a:lstStyle/>
                    <a:p>
                      <a:pPr algn="l" fontAlgn="b"/>
                      <a:r>
                        <a:rPr lang="en-US" sz="1600" u="none" strike="noStrike" dirty="0">
                          <a:effectLst/>
                        </a:rPr>
                        <a:t>Overview of UK copyright legislation</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GB" sz="1600" u="none" strike="noStrike" dirty="0">
                          <a:effectLst/>
                        </a:rPr>
                        <a:t>68</a:t>
                      </a:r>
                      <a:endParaRPr lang="en-GB" sz="1600" b="0" i="0" u="none" strike="noStrike" dirty="0">
                        <a:solidFill>
                          <a:srgbClr val="000000"/>
                        </a:solidFill>
                        <a:effectLst/>
                        <a:latin typeface="Calibri"/>
                      </a:endParaRPr>
                    </a:p>
                  </a:txBody>
                  <a:tcPr marL="9525" marR="9525" marT="9525" marB="0" anchor="b"/>
                </a:tc>
                <a:tc>
                  <a:txBody>
                    <a:bodyPr/>
                    <a:lstStyle/>
                    <a:p>
                      <a:pPr algn="ctr" fontAlgn="b"/>
                      <a:r>
                        <a:rPr lang="en-GB" sz="1600" u="none" strike="noStrike" dirty="0">
                          <a:effectLst/>
                        </a:rPr>
                        <a:t>48</a:t>
                      </a:r>
                      <a:endParaRPr lang="en-GB" sz="1600" b="0" i="0" u="none" strike="noStrike" dirty="0">
                        <a:solidFill>
                          <a:srgbClr val="000000"/>
                        </a:solidFill>
                        <a:effectLst/>
                        <a:latin typeface="Calibri"/>
                      </a:endParaRPr>
                    </a:p>
                  </a:txBody>
                  <a:tcPr marL="9525" marR="9525" marT="9525" marB="0" anchor="b"/>
                </a:tc>
              </a:tr>
              <a:tr h="305689">
                <a:tc>
                  <a:txBody>
                    <a:bodyPr/>
                    <a:lstStyle/>
                    <a:p>
                      <a:pPr algn="l" fontAlgn="b"/>
                      <a:r>
                        <a:rPr lang="en-US" sz="1600" u="none" strike="noStrike">
                          <a:effectLst/>
                        </a:rPr>
                        <a:t>Recent updates to the law </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GB" sz="1600" u="none" strike="noStrike" dirty="0">
                          <a:effectLst/>
                        </a:rPr>
                        <a:t>6</a:t>
                      </a:r>
                      <a:endParaRPr lang="en-GB" sz="1600" b="0" i="0" u="none" strike="noStrike" dirty="0">
                        <a:solidFill>
                          <a:srgbClr val="000000"/>
                        </a:solidFill>
                        <a:effectLst/>
                        <a:latin typeface="Calibri"/>
                      </a:endParaRPr>
                    </a:p>
                  </a:txBody>
                  <a:tcPr marL="9525" marR="9525" marT="9525" marB="0" anchor="b"/>
                </a:tc>
                <a:tc>
                  <a:txBody>
                    <a:bodyPr/>
                    <a:lstStyle/>
                    <a:p>
                      <a:pPr algn="ctr" fontAlgn="b"/>
                      <a:r>
                        <a:rPr lang="en-GB" sz="1600" u="none" strike="noStrike" dirty="0">
                          <a:effectLst/>
                        </a:rPr>
                        <a:t>67</a:t>
                      </a:r>
                      <a:endParaRPr lang="en-GB" sz="1600" b="0" i="0" u="none" strike="noStrike" dirty="0">
                        <a:solidFill>
                          <a:srgbClr val="000000"/>
                        </a:solidFill>
                        <a:effectLst/>
                        <a:latin typeface="Calibri"/>
                      </a:endParaRPr>
                    </a:p>
                  </a:txBody>
                  <a:tcPr marL="9525" marR="9525" marT="9525" marB="0" anchor="b"/>
                </a:tc>
              </a:tr>
              <a:tr h="305689">
                <a:tc>
                  <a:txBody>
                    <a:bodyPr/>
                    <a:lstStyle/>
                    <a:p>
                      <a:pPr algn="l" fontAlgn="b"/>
                      <a:r>
                        <a:rPr lang="en-US" sz="1600" u="none" strike="noStrike" dirty="0">
                          <a:effectLst/>
                        </a:rPr>
                        <a:t>Copyright exceptions / relation to </a:t>
                      </a:r>
                      <a:r>
                        <a:rPr lang="en-US" sz="1600" u="none" strike="noStrike" dirty="0" err="1">
                          <a:effectLst/>
                        </a:rPr>
                        <a:t>licences</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GB" sz="1600" u="none" strike="noStrike" dirty="0">
                          <a:effectLst/>
                        </a:rPr>
                        <a:t>43</a:t>
                      </a:r>
                      <a:endParaRPr lang="en-GB" sz="1600" b="0" i="0" u="none" strike="noStrike" dirty="0">
                        <a:solidFill>
                          <a:srgbClr val="000000"/>
                        </a:solidFill>
                        <a:effectLst/>
                        <a:latin typeface="Calibri"/>
                      </a:endParaRPr>
                    </a:p>
                  </a:txBody>
                  <a:tcPr marL="9525" marR="9525" marT="9525" marB="0" anchor="b"/>
                </a:tc>
                <a:tc>
                  <a:txBody>
                    <a:bodyPr/>
                    <a:lstStyle/>
                    <a:p>
                      <a:pPr algn="ctr" fontAlgn="b"/>
                      <a:r>
                        <a:rPr lang="en-GB" sz="1600" u="none" strike="noStrike" dirty="0">
                          <a:effectLst/>
                        </a:rPr>
                        <a:t>23</a:t>
                      </a:r>
                      <a:endParaRPr lang="en-GB" sz="1600" b="0" i="0" u="none" strike="noStrike" dirty="0">
                        <a:solidFill>
                          <a:srgbClr val="000000"/>
                        </a:solidFill>
                        <a:effectLst/>
                        <a:latin typeface="Calibri"/>
                      </a:endParaRPr>
                    </a:p>
                  </a:txBody>
                  <a:tcPr marL="9525" marR="9525" marT="9525" marB="0" anchor="b"/>
                </a:tc>
              </a:tr>
              <a:tr h="320758">
                <a:tc>
                  <a:txBody>
                    <a:bodyPr/>
                    <a:lstStyle/>
                    <a:p>
                      <a:pPr algn="l" fontAlgn="ctr"/>
                      <a:r>
                        <a:rPr lang="en-US" sz="1600" u="none" strike="noStrike" dirty="0">
                          <a:effectLst/>
                        </a:rPr>
                        <a:t>Practical application of copyright law</a:t>
                      </a:r>
                      <a:endParaRPr lang="en-US" sz="1600" b="0" i="0" u="none" strike="noStrike" dirty="0">
                        <a:solidFill>
                          <a:srgbClr val="000000"/>
                        </a:solidFill>
                        <a:effectLst/>
                        <a:latin typeface="Cambria"/>
                      </a:endParaRPr>
                    </a:p>
                  </a:txBody>
                  <a:tcPr marL="9525" marR="9525" marT="9525" marB="0" anchor="ctr"/>
                </a:tc>
                <a:tc>
                  <a:txBody>
                    <a:bodyPr/>
                    <a:lstStyle/>
                    <a:p>
                      <a:pPr algn="ctr" fontAlgn="b"/>
                      <a:r>
                        <a:rPr lang="en-GB" sz="1600" u="none" strike="noStrike" dirty="0">
                          <a:effectLst/>
                        </a:rPr>
                        <a:t>34</a:t>
                      </a:r>
                      <a:endParaRPr lang="en-GB" sz="1600" b="0" i="0" u="none" strike="noStrike" dirty="0">
                        <a:solidFill>
                          <a:srgbClr val="000000"/>
                        </a:solidFill>
                        <a:effectLst/>
                        <a:latin typeface="Calibri"/>
                      </a:endParaRPr>
                    </a:p>
                  </a:txBody>
                  <a:tcPr marL="9525" marR="9525" marT="9525" marB="0" anchor="b"/>
                </a:tc>
                <a:tc>
                  <a:txBody>
                    <a:bodyPr/>
                    <a:lstStyle/>
                    <a:p>
                      <a:pPr algn="ctr" fontAlgn="b"/>
                      <a:r>
                        <a:rPr lang="en-GB" sz="1600" u="none" strike="noStrike" dirty="0">
                          <a:effectLst/>
                        </a:rPr>
                        <a:t>30</a:t>
                      </a:r>
                      <a:endParaRPr lang="en-GB" sz="1600" b="0" i="0" u="none" strike="noStrike" dirty="0">
                        <a:solidFill>
                          <a:srgbClr val="000000"/>
                        </a:solidFill>
                        <a:effectLst/>
                        <a:latin typeface="Calibri"/>
                      </a:endParaRPr>
                    </a:p>
                  </a:txBody>
                  <a:tcPr marL="9525" marR="9525" marT="9525" marB="0" anchor="b"/>
                </a:tc>
              </a:tr>
              <a:tr h="305689">
                <a:tc>
                  <a:txBody>
                    <a:bodyPr/>
                    <a:lstStyle/>
                    <a:p>
                      <a:pPr algn="l" fontAlgn="b"/>
                      <a:r>
                        <a:rPr lang="en-US" sz="1600" u="none" strike="noStrike" dirty="0">
                          <a:effectLst/>
                        </a:rPr>
                        <a:t>Digital copyright / copyright and the internet</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GB" sz="1600" u="none" strike="noStrike" dirty="0">
                          <a:effectLst/>
                        </a:rPr>
                        <a:t>33</a:t>
                      </a:r>
                      <a:endParaRPr lang="en-GB" sz="1600" b="0" i="0" u="none" strike="noStrike" dirty="0">
                        <a:solidFill>
                          <a:srgbClr val="000000"/>
                        </a:solidFill>
                        <a:effectLst/>
                        <a:latin typeface="Calibri"/>
                      </a:endParaRPr>
                    </a:p>
                  </a:txBody>
                  <a:tcPr marL="9525" marR="9525" marT="9525" marB="0" anchor="b"/>
                </a:tc>
                <a:tc>
                  <a:txBody>
                    <a:bodyPr/>
                    <a:lstStyle/>
                    <a:p>
                      <a:pPr algn="ctr" fontAlgn="b"/>
                      <a:r>
                        <a:rPr lang="en-GB" sz="1600" u="none" strike="noStrike" dirty="0">
                          <a:effectLst/>
                        </a:rPr>
                        <a:t>20</a:t>
                      </a:r>
                      <a:endParaRPr lang="en-GB" sz="1600" b="0" i="0" u="none" strike="noStrike" dirty="0">
                        <a:solidFill>
                          <a:srgbClr val="000000"/>
                        </a:solidFill>
                        <a:effectLst/>
                        <a:latin typeface="Calibri"/>
                      </a:endParaRPr>
                    </a:p>
                  </a:txBody>
                  <a:tcPr marL="9525" marR="9525" marT="9525" marB="0" anchor="b"/>
                </a:tc>
              </a:tr>
              <a:tr h="305689">
                <a:tc>
                  <a:txBody>
                    <a:bodyPr/>
                    <a:lstStyle/>
                    <a:p>
                      <a:pPr algn="l" fontAlgn="b"/>
                      <a:r>
                        <a:rPr lang="en-GB" sz="1600" u="none" strike="noStrike">
                          <a:effectLst/>
                        </a:rPr>
                        <a:t>Creative Commons / copyleft</a:t>
                      </a:r>
                      <a:endParaRPr lang="en-GB" sz="1600" b="0" i="0" u="none" strike="noStrike">
                        <a:solidFill>
                          <a:srgbClr val="000000"/>
                        </a:solidFill>
                        <a:effectLst/>
                        <a:latin typeface="Calibri"/>
                      </a:endParaRPr>
                    </a:p>
                  </a:txBody>
                  <a:tcPr marL="9525" marR="9525" marT="9525" marB="0" anchor="b"/>
                </a:tc>
                <a:tc>
                  <a:txBody>
                    <a:bodyPr/>
                    <a:lstStyle/>
                    <a:p>
                      <a:pPr algn="ctr" fontAlgn="b"/>
                      <a:r>
                        <a:rPr lang="en-GB" sz="1600" u="none" strike="noStrike" dirty="0">
                          <a:effectLst/>
                        </a:rPr>
                        <a:t>31</a:t>
                      </a:r>
                      <a:endParaRPr lang="en-GB" sz="1600" b="0" i="0" u="none" strike="noStrike" dirty="0">
                        <a:solidFill>
                          <a:srgbClr val="000000"/>
                        </a:solidFill>
                        <a:effectLst/>
                        <a:latin typeface="Calibri"/>
                      </a:endParaRPr>
                    </a:p>
                  </a:txBody>
                  <a:tcPr marL="9525" marR="9525" marT="9525" marB="0" anchor="b"/>
                </a:tc>
                <a:tc>
                  <a:txBody>
                    <a:bodyPr/>
                    <a:lstStyle/>
                    <a:p>
                      <a:pPr algn="ctr" fontAlgn="b"/>
                      <a:r>
                        <a:rPr lang="en-GB" sz="1600" u="none" strike="noStrike" dirty="0">
                          <a:effectLst/>
                        </a:rPr>
                        <a:t>15</a:t>
                      </a:r>
                      <a:endParaRPr lang="en-GB" sz="1600" b="0" i="0" u="none" strike="noStrike" dirty="0">
                        <a:solidFill>
                          <a:srgbClr val="000000"/>
                        </a:solidFill>
                        <a:effectLst/>
                        <a:latin typeface="Calibri"/>
                      </a:endParaRPr>
                    </a:p>
                  </a:txBody>
                  <a:tcPr marL="9525" marR="9525" marT="9525" marB="0" anchor="b"/>
                </a:tc>
              </a:tr>
              <a:tr h="305689">
                <a:tc>
                  <a:txBody>
                    <a:bodyPr/>
                    <a:lstStyle/>
                    <a:p>
                      <a:pPr algn="l" fontAlgn="b"/>
                      <a:r>
                        <a:rPr lang="en-GB" sz="1600" u="none" strike="noStrike">
                          <a:effectLst/>
                        </a:rPr>
                        <a:t>Fair dealing</a:t>
                      </a:r>
                      <a:endParaRPr lang="en-GB" sz="1600" b="0" i="0" u="none" strike="noStrike">
                        <a:solidFill>
                          <a:srgbClr val="000000"/>
                        </a:solidFill>
                        <a:effectLst/>
                        <a:latin typeface="Calibri"/>
                      </a:endParaRPr>
                    </a:p>
                  </a:txBody>
                  <a:tcPr marL="9525" marR="9525" marT="9525" marB="0" anchor="b"/>
                </a:tc>
                <a:tc>
                  <a:txBody>
                    <a:bodyPr/>
                    <a:lstStyle/>
                    <a:p>
                      <a:pPr algn="ctr" fontAlgn="b"/>
                      <a:r>
                        <a:rPr lang="en-GB" sz="1600" u="none" strike="noStrike" dirty="0">
                          <a:effectLst/>
                        </a:rPr>
                        <a:t>27</a:t>
                      </a:r>
                      <a:endParaRPr lang="en-GB" sz="1600" b="0" i="0" u="none" strike="noStrike" dirty="0">
                        <a:solidFill>
                          <a:srgbClr val="000000"/>
                        </a:solidFill>
                        <a:effectLst/>
                        <a:latin typeface="Calibri"/>
                      </a:endParaRPr>
                    </a:p>
                  </a:txBody>
                  <a:tcPr marL="9525" marR="9525" marT="9525" marB="0" anchor="b"/>
                </a:tc>
                <a:tc>
                  <a:txBody>
                    <a:bodyPr/>
                    <a:lstStyle/>
                    <a:p>
                      <a:pPr algn="ctr" fontAlgn="b"/>
                      <a:r>
                        <a:rPr lang="en-GB" sz="1600" u="none" strike="noStrike" dirty="0">
                          <a:effectLst/>
                        </a:rPr>
                        <a:t>16</a:t>
                      </a:r>
                      <a:endParaRPr lang="en-GB" sz="1600" b="0" i="0" u="none" strike="noStrike" dirty="0">
                        <a:solidFill>
                          <a:srgbClr val="000000"/>
                        </a:solidFill>
                        <a:effectLst/>
                        <a:latin typeface="Calibri"/>
                      </a:endParaRPr>
                    </a:p>
                  </a:txBody>
                  <a:tcPr marL="9525" marR="9525" marT="9525" marB="0" anchor="b"/>
                </a:tc>
              </a:tr>
              <a:tr h="305689">
                <a:tc>
                  <a:txBody>
                    <a:bodyPr/>
                    <a:lstStyle/>
                    <a:p>
                      <a:pPr algn="l" fontAlgn="b"/>
                      <a:r>
                        <a:rPr lang="en-GB" sz="1600" u="none" strike="noStrike" dirty="0">
                          <a:effectLst/>
                        </a:rPr>
                        <a:t>Specific Licensing schemes e.g. CLA, ERA </a:t>
                      </a:r>
                      <a:endParaRPr lang="en-GB" sz="1600" b="0" i="0" u="none" strike="noStrike" dirty="0">
                        <a:solidFill>
                          <a:srgbClr val="000000"/>
                        </a:solidFill>
                        <a:effectLst/>
                        <a:latin typeface="Calibri"/>
                      </a:endParaRPr>
                    </a:p>
                  </a:txBody>
                  <a:tcPr marL="9525" marR="9525" marT="9525" marB="0" anchor="b"/>
                </a:tc>
                <a:tc>
                  <a:txBody>
                    <a:bodyPr/>
                    <a:lstStyle/>
                    <a:p>
                      <a:pPr algn="ctr" fontAlgn="b"/>
                      <a:r>
                        <a:rPr lang="en-GB" sz="1600" u="none" strike="noStrike" dirty="0">
                          <a:effectLst/>
                        </a:rPr>
                        <a:t>27</a:t>
                      </a:r>
                      <a:endParaRPr lang="en-GB" sz="1600" b="0" i="0" u="none" strike="noStrike" dirty="0">
                        <a:solidFill>
                          <a:srgbClr val="000000"/>
                        </a:solidFill>
                        <a:effectLst/>
                        <a:latin typeface="Calibri"/>
                      </a:endParaRPr>
                    </a:p>
                  </a:txBody>
                  <a:tcPr marL="9525" marR="9525" marT="9525" marB="0" anchor="b"/>
                </a:tc>
                <a:tc>
                  <a:txBody>
                    <a:bodyPr/>
                    <a:lstStyle/>
                    <a:p>
                      <a:pPr algn="ctr" fontAlgn="b"/>
                      <a:r>
                        <a:rPr lang="en-GB" sz="1600" u="none" strike="noStrike" dirty="0">
                          <a:effectLst/>
                        </a:rPr>
                        <a:t>15</a:t>
                      </a:r>
                      <a:endParaRPr lang="en-GB" sz="1600" b="0" i="0" u="none" strike="noStrike" dirty="0">
                        <a:solidFill>
                          <a:srgbClr val="000000"/>
                        </a:solidFill>
                        <a:effectLst/>
                        <a:latin typeface="Calibri"/>
                      </a:endParaRPr>
                    </a:p>
                  </a:txBody>
                  <a:tcPr marL="9525" marR="9525" marT="9525" marB="0" anchor="b"/>
                </a:tc>
              </a:tr>
              <a:tr h="305689">
                <a:tc>
                  <a:txBody>
                    <a:bodyPr/>
                    <a:lstStyle/>
                    <a:p>
                      <a:pPr algn="l" fontAlgn="b"/>
                      <a:r>
                        <a:rPr lang="en-GB" sz="1600" u="none" strike="noStrike">
                          <a:effectLst/>
                        </a:rPr>
                        <a:t>As per previous answer</a:t>
                      </a:r>
                      <a:endParaRPr lang="en-GB" sz="1600" b="0" i="0" u="none" strike="noStrike">
                        <a:solidFill>
                          <a:srgbClr val="000000"/>
                        </a:solidFill>
                        <a:effectLst/>
                        <a:latin typeface="Calibri"/>
                      </a:endParaRPr>
                    </a:p>
                  </a:txBody>
                  <a:tcPr marL="9525" marR="9525" marT="9525" marB="0" anchor="b"/>
                </a:tc>
                <a:tc>
                  <a:txBody>
                    <a:bodyPr/>
                    <a:lstStyle/>
                    <a:p>
                      <a:pPr algn="ctr" fontAlgn="b"/>
                      <a:r>
                        <a:rPr lang="en-GB" sz="1600" u="none" strike="noStrike" dirty="0" smtClean="0">
                          <a:effectLst/>
                        </a:rPr>
                        <a:t>0</a:t>
                      </a:r>
                      <a:endParaRPr lang="en-GB" sz="1600" b="0" i="0" u="none" strike="noStrike" dirty="0">
                        <a:solidFill>
                          <a:srgbClr val="000000"/>
                        </a:solidFill>
                        <a:effectLst/>
                        <a:latin typeface="+mn-lt"/>
                      </a:endParaRPr>
                    </a:p>
                  </a:txBody>
                  <a:tcPr marL="9525" marR="9525" marT="9525" marB="0" anchor="b"/>
                </a:tc>
                <a:tc>
                  <a:txBody>
                    <a:bodyPr/>
                    <a:lstStyle/>
                    <a:p>
                      <a:pPr algn="ctr" fontAlgn="b"/>
                      <a:r>
                        <a:rPr lang="en-GB" sz="1600" u="none" strike="noStrike" dirty="0">
                          <a:effectLst/>
                        </a:rPr>
                        <a:t>41</a:t>
                      </a:r>
                      <a:endParaRPr lang="en-GB" sz="1600" b="0" i="0" u="none" strike="noStrike" dirty="0">
                        <a:solidFill>
                          <a:srgbClr val="000000"/>
                        </a:solidFill>
                        <a:effectLst/>
                        <a:latin typeface="Calibri"/>
                      </a:endParaRPr>
                    </a:p>
                  </a:txBody>
                  <a:tcPr marL="9525" marR="9525" marT="9525" marB="0" anchor="b"/>
                </a:tc>
              </a:tr>
              <a:tr h="305689">
                <a:tc>
                  <a:txBody>
                    <a:bodyPr/>
                    <a:lstStyle/>
                    <a:p>
                      <a:pPr algn="l" fontAlgn="b"/>
                      <a:r>
                        <a:rPr lang="en-GB" sz="1600" u="none" strike="noStrike">
                          <a:effectLst/>
                        </a:rPr>
                        <a:t>Exceptions for libraries </a:t>
                      </a:r>
                      <a:endParaRPr lang="en-GB" sz="1600" b="0" i="0" u="none" strike="noStrike">
                        <a:solidFill>
                          <a:srgbClr val="000000"/>
                        </a:solidFill>
                        <a:effectLst/>
                        <a:latin typeface="Calibri"/>
                      </a:endParaRPr>
                    </a:p>
                  </a:txBody>
                  <a:tcPr marL="9525" marR="9525" marT="9525" marB="0" anchor="b"/>
                </a:tc>
                <a:tc>
                  <a:txBody>
                    <a:bodyPr/>
                    <a:lstStyle/>
                    <a:p>
                      <a:pPr algn="ctr" fontAlgn="b"/>
                      <a:r>
                        <a:rPr lang="en-GB" sz="1600" u="none" strike="noStrike" dirty="0">
                          <a:effectLst/>
                        </a:rPr>
                        <a:t>24</a:t>
                      </a:r>
                      <a:endParaRPr lang="en-GB" sz="1600" b="0" i="0" u="none" strike="noStrike" dirty="0">
                        <a:solidFill>
                          <a:srgbClr val="000000"/>
                        </a:solidFill>
                        <a:effectLst/>
                        <a:latin typeface="Calibri"/>
                      </a:endParaRPr>
                    </a:p>
                  </a:txBody>
                  <a:tcPr marL="9525" marR="9525" marT="9525" marB="0" anchor="b"/>
                </a:tc>
                <a:tc>
                  <a:txBody>
                    <a:bodyPr/>
                    <a:lstStyle/>
                    <a:p>
                      <a:pPr algn="ctr" fontAlgn="b"/>
                      <a:r>
                        <a:rPr lang="en-GB" sz="1600" u="none" strike="noStrike" dirty="0">
                          <a:effectLst/>
                        </a:rPr>
                        <a:t>15</a:t>
                      </a:r>
                      <a:endParaRPr lang="en-GB" sz="1600" b="0" i="0" u="none" strike="noStrike" dirty="0">
                        <a:solidFill>
                          <a:srgbClr val="000000"/>
                        </a:solidFill>
                        <a:effectLst/>
                        <a:latin typeface="Calibri"/>
                      </a:endParaRPr>
                    </a:p>
                  </a:txBody>
                  <a:tcPr marL="9525" marR="9525" marT="9525" marB="0" anchor="b"/>
                </a:tc>
              </a:tr>
              <a:tr h="305689">
                <a:tc>
                  <a:txBody>
                    <a:bodyPr/>
                    <a:lstStyle/>
                    <a:p>
                      <a:pPr algn="l" fontAlgn="b"/>
                      <a:r>
                        <a:rPr lang="en-US" sz="1600" u="none" strike="noStrike">
                          <a:effectLst/>
                        </a:rPr>
                        <a:t>Open access and institutional repositories </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GB" sz="1600" u="none" strike="noStrike" dirty="0">
                          <a:effectLst/>
                        </a:rPr>
                        <a:t>23</a:t>
                      </a:r>
                      <a:endParaRPr lang="en-GB" sz="1600" b="0" i="0" u="none" strike="noStrike" dirty="0">
                        <a:solidFill>
                          <a:srgbClr val="000000"/>
                        </a:solidFill>
                        <a:effectLst/>
                        <a:latin typeface="Calibri"/>
                      </a:endParaRPr>
                    </a:p>
                  </a:txBody>
                  <a:tcPr marL="9525" marR="9525" marT="9525" marB="0" anchor="b"/>
                </a:tc>
                <a:tc>
                  <a:txBody>
                    <a:bodyPr/>
                    <a:lstStyle/>
                    <a:p>
                      <a:pPr algn="ctr" fontAlgn="b"/>
                      <a:r>
                        <a:rPr lang="en-GB" sz="1600" u="none" strike="noStrike" dirty="0">
                          <a:effectLst/>
                        </a:rPr>
                        <a:t>15</a:t>
                      </a:r>
                      <a:endParaRPr lang="en-GB" sz="1600" b="0" i="0" u="none" strike="noStrike" dirty="0">
                        <a:solidFill>
                          <a:srgbClr val="000000"/>
                        </a:solidFill>
                        <a:effectLst/>
                        <a:latin typeface="Calibri"/>
                      </a:endParaRPr>
                    </a:p>
                  </a:txBody>
                  <a:tcPr marL="9525" marR="9525" marT="9525" marB="0" anchor="b"/>
                </a:tc>
              </a:tr>
              <a:tr h="305689">
                <a:tc>
                  <a:txBody>
                    <a:bodyPr/>
                    <a:lstStyle/>
                    <a:p>
                      <a:pPr algn="l" fontAlgn="b"/>
                      <a:r>
                        <a:rPr lang="en-GB" sz="1600" u="none" strike="noStrike">
                          <a:effectLst/>
                        </a:rPr>
                        <a:t>International copyright law </a:t>
                      </a:r>
                      <a:endParaRPr lang="en-GB" sz="1600" b="0" i="0" u="none" strike="noStrike">
                        <a:solidFill>
                          <a:srgbClr val="000000"/>
                        </a:solidFill>
                        <a:effectLst/>
                        <a:latin typeface="Calibri"/>
                      </a:endParaRPr>
                    </a:p>
                  </a:txBody>
                  <a:tcPr marL="9525" marR="9525" marT="9525" marB="0" anchor="b"/>
                </a:tc>
                <a:tc>
                  <a:txBody>
                    <a:bodyPr/>
                    <a:lstStyle/>
                    <a:p>
                      <a:pPr algn="ctr" fontAlgn="b"/>
                      <a:r>
                        <a:rPr lang="en-GB" sz="1600" u="none" strike="noStrike" dirty="0">
                          <a:effectLst/>
                        </a:rPr>
                        <a:t>20</a:t>
                      </a:r>
                      <a:endParaRPr lang="en-GB" sz="1600" b="0" i="0" u="none" strike="noStrike" dirty="0">
                        <a:solidFill>
                          <a:srgbClr val="000000"/>
                        </a:solidFill>
                        <a:effectLst/>
                        <a:latin typeface="Calibri"/>
                      </a:endParaRPr>
                    </a:p>
                  </a:txBody>
                  <a:tcPr marL="9525" marR="9525" marT="9525" marB="0" anchor="b"/>
                </a:tc>
                <a:tc>
                  <a:txBody>
                    <a:bodyPr/>
                    <a:lstStyle/>
                    <a:p>
                      <a:pPr algn="ctr" fontAlgn="b"/>
                      <a:r>
                        <a:rPr lang="en-GB" sz="1600" u="none" strike="noStrike" dirty="0">
                          <a:effectLst/>
                        </a:rPr>
                        <a:t>14</a:t>
                      </a:r>
                      <a:endParaRPr lang="en-GB" sz="1600" b="0" i="0" u="none" strike="noStrike" dirty="0">
                        <a:solidFill>
                          <a:srgbClr val="000000"/>
                        </a:solidFill>
                        <a:effectLst/>
                        <a:latin typeface="Calibri"/>
                      </a:endParaRPr>
                    </a:p>
                  </a:txBody>
                  <a:tcPr marL="9525" marR="9525" marT="9525" marB="0" anchor="b"/>
                </a:tc>
              </a:tr>
              <a:tr h="305689">
                <a:tc>
                  <a:txBody>
                    <a:bodyPr/>
                    <a:lstStyle/>
                    <a:p>
                      <a:pPr algn="l" fontAlgn="b"/>
                      <a:r>
                        <a:rPr lang="en-GB" sz="1600" u="none" strike="noStrike">
                          <a:effectLst/>
                        </a:rPr>
                        <a:t>Licensing of digital resources</a:t>
                      </a:r>
                      <a:endParaRPr lang="en-GB" sz="1600" b="0" i="0" u="none" strike="noStrike">
                        <a:solidFill>
                          <a:srgbClr val="000000"/>
                        </a:solidFill>
                        <a:effectLst/>
                        <a:latin typeface="Calibri"/>
                      </a:endParaRPr>
                    </a:p>
                  </a:txBody>
                  <a:tcPr marL="9525" marR="9525" marT="9525" marB="0" anchor="b"/>
                </a:tc>
                <a:tc>
                  <a:txBody>
                    <a:bodyPr/>
                    <a:lstStyle/>
                    <a:p>
                      <a:pPr algn="ctr" fontAlgn="b"/>
                      <a:r>
                        <a:rPr lang="en-GB" sz="1600" u="none" strike="noStrike" dirty="0">
                          <a:effectLst/>
                        </a:rPr>
                        <a:t>20</a:t>
                      </a:r>
                      <a:endParaRPr lang="en-GB" sz="1600" b="0" i="0" u="none" strike="noStrike" dirty="0">
                        <a:solidFill>
                          <a:srgbClr val="000000"/>
                        </a:solidFill>
                        <a:effectLst/>
                        <a:latin typeface="Calibri"/>
                      </a:endParaRPr>
                    </a:p>
                  </a:txBody>
                  <a:tcPr marL="9525" marR="9525" marT="9525" marB="0" anchor="b"/>
                </a:tc>
                <a:tc>
                  <a:txBody>
                    <a:bodyPr/>
                    <a:lstStyle/>
                    <a:p>
                      <a:pPr algn="ctr" fontAlgn="b"/>
                      <a:r>
                        <a:rPr lang="en-GB" sz="1600" u="none" strike="noStrike" dirty="0">
                          <a:effectLst/>
                        </a:rPr>
                        <a:t>13</a:t>
                      </a:r>
                      <a:endParaRPr lang="en-GB" sz="1600" b="0" i="0" u="none" strike="noStrike" dirty="0">
                        <a:solidFill>
                          <a:srgbClr val="000000"/>
                        </a:solidFill>
                        <a:effectLst/>
                        <a:latin typeface="Calibri"/>
                      </a:endParaRPr>
                    </a:p>
                  </a:txBody>
                  <a:tcPr marL="9525" marR="9525" marT="9525" marB="0" anchor="b"/>
                </a:tc>
              </a:tr>
              <a:tr h="305689">
                <a:tc>
                  <a:txBody>
                    <a:bodyPr/>
                    <a:lstStyle/>
                    <a:p>
                      <a:pPr algn="l" fontAlgn="b"/>
                      <a:r>
                        <a:rPr lang="en-GB" sz="1600" u="none" strike="noStrike">
                          <a:effectLst/>
                        </a:rPr>
                        <a:t>How to protect IP</a:t>
                      </a:r>
                      <a:endParaRPr lang="en-GB" sz="1600" b="0" i="0" u="none" strike="noStrike">
                        <a:solidFill>
                          <a:srgbClr val="000000"/>
                        </a:solidFill>
                        <a:effectLst/>
                        <a:latin typeface="Calibri"/>
                      </a:endParaRPr>
                    </a:p>
                  </a:txBody>
                  <a:tcPr marL="9525" marR="9525" marT="9525" marB="0" anchor="b"/>
                </a:tc>
                <a:tc>
                  <a:txBody>
                    <a:bodyPr/>
                    <a:lstStyle/>
                    <a:p>
                      <a:pPr algn="ctr" fontAlgn="b"/>
                      <a:r>
                        <a:rPr lang="en-GB" sz="1600" u="none" strike="noStrike" dirty="0">
                          <a:effectLst/>
                        </a:rPr>
                        <a:t>16</a:t>
                      </a:r>
                      <a:endParaRPr lang="en-GB" sz="1600" b="0" i="0" u="none" strike="noStrike" dirty="0">
                        <a:solidFill>
                          <a:srgbClr val="000000"/>
                        </a:solidFill>
                        <a:effectLst/>
                        <a:latin typeface="Calibri"/>
                      </a:endParaRPr>
                    </a:p>
                  </a:txBody>
                  <a:tcPr marL="9525" marR="9525" marT="9525" marB="0" anchor="b"/>
                </a:tc>
                <a:tc>
                  <a:txBody>
                    <a:bodyPr/>
                    <a:lstStyle/>
                    <a:p>
                      <a:pPr algn="ctr" fontAlgn="b"/>
                      <a:r>
                        <a:rPr lang="en-GB" sz="1600" u="none" strike="noStrike" dirty="0">
                          <a:effectLst/>
                        </a:rPr>
                        <a:t>17</a:t>
                      </a:r>
                      <a:endParaRPr lang="en-GB" sz="16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37676975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219244" cy="1371600"/>
          </a:xfrm>
        </p:spPr>
        <p:txBody>
          <a:bodyPr>
            <a:normAutofit/>
          </a:bodyPr>
          <a:lstStyle/>
          <a:p>
            <a:r>
              <a:rPr lang="en-GB" dirty="0" smtClean="0"/>
              <a:t>Education &amp; </a:t>
            </a:r>
            <a:r>
              <a:rPr lang="en-GB" dirty="0" err="1" smtClean="0"/>
              <a:t>cpd</a:t>
            </a:r>
            <a:r>
              <a:rPr lang="en-GB" dirty="0" smtClean="0"/>
              <a:t>: what should it cover?</a:t>
            </a:r>
            <a:endParaRPr lang="en-GB" dirty="0"/>
          </a:p>
        </p:txBody>
      </p:sp>
      <p:sp>
        <p:nvSpPr>
          <p:cNvPr id="3" name="Content Placeholder 2"/>
          <p:cNvSpPr>
            <a:spLocks noGrp="1"/>
          </p:cNvSpPr>
          <p:nvPr>
            <p:ph idx="1"/>
          </p:nvPr>
        </p:nvSpPr>
        <p:spPr/>
        <p:txBody>
          <a:bodyPr/>
          <a:lstStyle/>
          <a:p>
            <a:r>
              <a:rPr lang="en-GB" i="1" dirty="0"/>
              <a:t>General copyright awareness / copyright duration/ using images /fair dealing and quotation / digital content rights / creative commons / understanding terms &amp; conditions &amp; re-use licenses / implications of non-compliance (but in a good way using carrot not stick</a:t>
            </a:r>
            <a:r>
              <a:rPr lang="en-GB" i="1" dirty="0" smtClean="0"/>
              <a:t>)…. Whatever </a:t>
            </a:r>
            <a:r>
              <a:rPr lang="en-GB" i="1" dirty="0"/>
              <a:t>it is it needs to be clear and as jargon free as possible to stop people glazing over.</a:t>
            </a:r>
            <a:endParaRPr lang="en-GB" dirty="0"/>
          </a:p>
        </p:txBody>
      </p:sp>
      <p:pic>
        <p:nvPicPr>
          <p:cNvPr id="4" name="Picture 2" descr="C:\Users\seckerj\AppData\Local\Microsoft\Windows\Temporary Internet Files\Content.IE5\HK56T7AB\MP90030895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6556" y="3863002"/>
            <a:ext cx="4083425" cy="27154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2752782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219244" cy="1371600"/>
          </a:xfrm>
        </p:spPr>
        <p:txBody>
          <a:bodyPr>
            <a:normAutofit/>
          </a:bodyPr>
          <a:lstStyle/>
          <a:p>
            <a:r>
              <a:rPr lang="en-GB" dirty="0" smtClean="0"/>
              <a:t>Education &amp; </a:t>
            </a:r>
            <a:r>
              <a:rPr lang="en-GB" dirty="0" err="1" smtClean="0"/>
              <a:t>cdp</a:t>
            </a:r>
            <a:r>
              <a:rPr lang="en-GB" dirty="0" smtClean="0"/>
              <a:t>: what should it cover?</a:t>
            </a:r>
            <a:endParaRPr lang="en-GB" dirty="0"/>
          </a:p>
        </p:txBody>
      </p:sp>
      <p:sp>
        <p:nvSpPr>
          <p:cNvPr id="3" name="Content Placeholder 2"/>
          <p:cNvSpPr>
            <a:spLocks noGrp="1"/>
          </p:cNvSpPr>
          <p:nvPr>
            <p:ph idx="1"/>
          </p:nvPr>
        </p:nvSpPr>
        <p:spPr/>
        <p:txBody>
          <a:bodyPr/>
          <a:lstStyle/>
          <a:p>
            <a:r>
              <a:rPr lang="en-GB" i="1" dirty="0">
                <a:solidFill>
                  <a:schemeClr val="bg1">
                    <a:lumMod val="85000"/>
                  </a:schemeClr>
                </a:solidFill>
              </a:rPr>
              <a:t>General copyright awareness / copyright duration/ using images /fair dealing and quotation / digital content rights / creative commons / understanding terms &amp; conditions &amp; re-use licenses / implications of non-compliance (but in a good way using carrot not stick</a:t>
            </a:r>
            <a:r>
              <a:rPr lang="en-GB" i="1" dirty="0" smtClean="0">
                <a:solidFill>
                  <a:schemeClr val="bg1">
                    <a:lumMod val="85000"/>
                  </a:schemeClr>
                </a:solidFill>
              </a:rPr>
              <a:t>)…. </a:t>
            </a:r>
            <a:r>
              <a:rPr lang="en-GB" i="1" dirty="0" smtClean="0">
                <a:solidFill>
                  <a:srgbClr val="D1282E"/>
                </a:solidFill>
              </a:rPr>
              <a:t>Whatever </a:t>
            </a:r>
            <a:r>
              <a:rPr lang="en-GB" i="1" dirty="0">
                <a:solidFill>
                  <a:srgbClr val="D1282E"/>
                </a:solidFill>
              </a:rPr>
              <a:t>it is it needs to be clear and as jargon free as possible to stop people glazing over.</a:t>
            </a:r>
            <a:endParaRPr lang="en-GB" dirty="0">
              <a:solidFill>
                <a:srgbClr val="D1282E"/>
              </a:solidFill>
            </a:endParaRPr>
          </a:p>
        </p:txBody>
      </p:sp>
      <p:pic>
        <p:nvPicPr>
          <p:cNvPr id="4" name="Picture 2" descr="C:\Users\seckerj\AppData\Local\Microsoft\Windows\Temporary Internet Files\Content.IE5\HK56T7AB\MP90030895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6556" y="3863002"/>
            <a:ext cx="4083425" cy="27154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7849200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Focus on positives </a:t>
            </a:r>
            <a:endParaRPr lang="en-GB" dirty="0"/>
          </a:p>
        </p:txBody>
      </p:sp>
      <p:sp>
        <p:nvSpPr>
          <p:cNvPr id="3" name="Content Placeholder 2"/>
          <p:cNvSpPr>
            <a:spLocks noGrp="1"/>
          </p:cNvSpPr>
          <p:nvPr>
            <p:ph idx="1"/>
          </p:nvPr>
        </p:nvSpPr>
        <p:spPr>
          <a:xfrm>
            <a:off x="457200" y="1583585"/>
            <a:ext cx="7620000" cy="4373563"/>
          </a:xfrm>
        </p:spPr>
        <p:txBody>
          <a:bodyPr/>
          <a:lstStyle/>
          <a:p>
            <a:r>
              <a:rPr lang="en-GB" dirty="0"/>
              <a:t>C</a:t>
            </a:r>
            <a:r>
              <a:rPr lang="en-GB" dirty="0" smtClean="0"/>
              <a:t>opyright </a:t>
            </a:r>
            <a:r>
              <a:rPr lang="en-GB" dirty="0"/>
              <a:t>education should: </a:t>
            </a:r>
          </a:p>
          <a:p>
            <a:r>
              <a:rPr lang="en-GB" b="0" i="1" dirty="0"/>
              <a:t>…reflect the fact that most LIS practitioners have significant </a:t>
            </a:r>
            <a:r>
              <a:rPr lang="en-GB" i="1" dirty="0"/>
              <a:t>exemptions</a:t>
            </a:r>
            <a:r>
              <a:rPr lang="en-GB" b="0" i="1" dirty="0"/>
              <a:t> and </a:t>
            </a:r>
            <a:r>
              <a:rPr lang="en-GB" i="1" dirty="0"/>
              <a:t>freedoms</a:t>
            </a:r>
            <a:r>
              <a:rPr lang="en-GB" b="0" i="1" dirty="0"/>
              <a:t> as regards copyright. Much existing copyright education is effectively written from a commercial </a:t>
            </a:r>
            <a:r>
              <a:rPr lang="en-GB" b="0" i="1" dirty="0" err="1"/>
              <a:t>rightsholder</a:t>
            </a:r>
            <a:r>
              <a:rPr lang="en-GB" b="0" i="1" dirty="0"/>
              <a:t> perspective and tends to be unduly dogmatic as a result.</a:t>
            </a:r>
            <a:endParaRPr lang="en-GB" b="0" dirty="0"/>
          </a:p>
        </p:txBody>
      </p:sp>
      <p:pic>
        <p:nvPicPr>
          <p:cNvPr id="4" name="Picture 3" descr="4014689_a1bbcaf037_z.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3182" y="3457524"/>
            <a:ext cx="4165176" cy="31238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452144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Feel the fear</a:t>
            </a:r>
            <a:endParaRPr lang="en-GB" dirty="0"/>
          </a:p>
        </p:txBody>
      </p:sp>
      <p:sp>
        <p:nvSpPr>
          <p:cNvPr id="3" name="Content Placeholder 2"/>
          <p:cNvSpPr>
            <a:spLocks noGrp="1"/>
          </p:cNvSpPr>
          <p:nvPr>
            <p:ph idx="1"/>
          </p:nvPr>
        </p:nvSpPr>
        <p:spPr>
          <a:xfrm>
            <a:off x="457200" y="1752600"/>
            <a:ext cx="7953022" cy="1277203"/>
          </a:xfrm>
        </p:spPr>
        <p:txBody>
          <a:bodyPr>
            <a:normAutofit/>
          </a:bodyPr>
          <a:lstStyle/>
          <a:p>
            <a:pPr algn="r">
              <a:lnSpc>
                <a:spcPct val="110000"/>
              </a:lnSpc>
              <a:spcBef>
                <a:spcPts val="0"/>
              </a:spcBef>
              <a:spcAft>
                <a:spcPts val="0"/>
              </a:spcAft>
            </a:pPr>
            <a:r>
              <a:rPr lang="en-GB" i="1" dirty="0" smtClean="0">
                <a:solidFill>
                  <a:srgbClr val="D1282E"/>
                </a:solidFill>
              </a:rPr>
              <a:t>I </a:t>
            </a:r>
            <a:r>
              <a:rPr lang="en-GB" i="1" dirty="0">
                <a:solidFill>
                  <a:srgbClr val="D1282E"/>
                </a:solidFill>
              </a:rPr>
              <a:t>think copyright can seem daunting if you are not familiar with it, and by encouraging an awareness at an early stage, this would reduce any anxieties to follow</a:t>
            </a:r>
            <a:r>
              <a:rPr lang="en-GB" sz="2400" i="1" dirty="0" smtClean="0">
                <a:solidFill>
                  <a:srgbClr val="D1282E"/>
                </a:solidFill>
              </a:rPr>
              <a:t>.</a:t>
            </a:r>
            <a:endParaRPr lang="en-GB" sz="2400" i="1" dirty="0"/>
          </a:p>
        </p:txBody>
      </p:sp>
      <p:pic>
        <p:nvPicPr>
          <p:cNvPr id="4" name="Picture 3" descr="163450213_18478d3aa6_z.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6556" y="3641501"/>
            <a:ext cx="4408302" cy="29342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457199" y="3070747"/>
            <a:ext cx="6653285" cy="677108"/>
          </a:xfrm>
          <a:prstGeom prst="rect">
            <a:avLst/>
          </a:prstGeom>
          <a:noFill/>
        </p:spPr>
        <p:txBody>
          <a:bodyPr wrap="square" rtlCol="0">
            <a:spAutoFit/>
          </a:bodyPr>
          <a:lstStyle/>
          <a:p>
            <a:r>
              <a:rPr lang="en-GB" sz="2000" b="1" i="1" dirty="0"/>
              <a:t>I find that people are often scared of copyright…</a:t>
            </a:r>
          </a:p>
          <a:p>
            <a:endParaRPr lang="en-GB" dirty="0"/>
          </a:p>
        </p:txBody>
      </p:sp>
    </p:spTree>
    <p:extLst>
      <p:ext uri="{BB962C8B-B14F-4D97-AF65-F5344CB8AC3E}">
        <p14:creationId xmlns:p14="http://schemas.microsoft.com/office/powerpoint/2010/main" val="36521048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Copyright</a:t>
            </a:r>
            <a:r>
              <a:rPr lang="en-US" b="1" dirty="0"/>
              <a:t/>
            </a:r>
            <a:br>
              <a:rPr lang="en-US" b="1" dirty="0"/>
            </a:br>
            <a:endParaRPr lang="en-US" b="1" dirty="0"/>
          </a:p>
        </p:txBody>
      </p:sp>
      <p:sp>
        <p:nvSpPr>
          <p:cNvPr id="2" name="Text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5407516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7953023" cy="1371600"/>
          </a:xfrm>
        </p:spPr>
        <p:txBody>
          <a:bodyPr/>
          <a:lstStyle/>
          <a:p>
            <a:r>
              <a:rPr lang="en-GB" dirty="0" smtClean="0"/>
              <a:t>Embedding in LIS education</a:t>
            </a:r>
            <a:endParaRPr lang="en-GB" dirty="0"/>
          </a:p>
        </p:txBody>
      </p:sp>
      <p:sp>
        <p:nvSpPr>
          <p:cNvPr id="3" name="Content Placeholder 2"/>
          <p:cNvSpPr>
            <a:spLocks noGrp="1"/>
          </p:cNvSpPr>
          <p:nvPr>
            <p:ph idx="1"/>
          </p:nvPr>
        </p:nvSpPr>
        <p:spPr/>
        <p:txBody>
          <a:bodyPr/>
          <a:lstStyle/>
          <a:p>
            <a:pPr algn="r"/>
            <a:r>
              <a:rPr lang="en-GB" i="1" dirty="0">
                <a:solidFill>
                  <a:srgbClr val="D1282E"/>
                </a:solidFill>
              </a:rPr>
              <a:t>I have just finished my MSc and we had limited information on copyright law provided, the little I know I know because colleagues have shared it with me. </a:t>
            </a:r>
          </a:p>
          <a:p>
            <a:r>
              <a:rPr lang="en-GB" sz="1600" i="1" dirty="0" smtClean="0"/>
              <a:t>I </a:t>
            </a:r>
            <a:r>
              <a:rPr lang="en-GB" sz="1600" i="1" dirty="0"/>
              <a:t>don't remember copyright issues being addressed at all in my Postgraduate course and I think this was unfortunate.</a:t>
            </a:r>
            <a:endParaRPr lang="en-GB" sz="1600" dirty="0"/>
          </a:p>
        </p:txBody>
      </p:sp>
      <p:pic>
        <p:nvPicPr>
          <p:cNvPr id="4" name="Picture 3" descr="14242644632_b42ca35861_z.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5705" y="3586267"/>
            <a:ext cx="4253341" cy="31049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047392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Keeping up to date</a:t>
            </a:r>
            <a:endParaRPr lang="en-GB" dirty="0"/>
          </a:p>
        </p:txBody>
      </p:sp>
      <p:sp>
        <p:nvSpPr>
          <p:cNvPr id="3" name="Content Placeholder 2"/>
          <p:cNvSpPr>
            <a:spLocks noGrp="1"/>
          </p:cNvSpPr>
          <p:nvPr>
            <p:ph idx="1"/>
          </p:nvPr>
        </p:nvSpPr>
        <p:spPr/>
        <p:txBody>
          <a:bodyPr/>
          <a:lstStyle/>
          <a:p>
            <a:r>
              <a:rPr lang="en-GB" i="1" dirty="0"/>
              <a:t>…I still need to know what I am allowed to do and for whom, especially as digitisation has changed the field completely. We need updates on how legislation has changed and what a difference this makes to our work</a:t>
            </a:r>
            <a:r>
              <a:rPr lang="en-GB" i="1" dirty="0" smtClean="0"/>
              <a:t>.</a:t>
            </a:r>
            <a:endParaRPr lang="en-GB" dirty="0"/>
          </a:p>
        </p:txBody>
      </p:sp>
      <p:pic>
        <p:nvPicPr>
          <p:cNvPr id="4" name="Picture 3" descr="6498637005_17845de361_z.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3110" y="3328216"/>
            <a:ext cx="4501445" cy="30033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915616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289800" cy="835060"/>
          </a:xfrm>
        </p:spPr>
        <p:txBody>
          <a:bodyPr/>
          <a:lstStyle/>
          <a:p>
            <a:r>
              <a:rPr lang="en-GB" dirty="0" smtClean="0"/>
              <a:t>Train the trainers</a:t>
            </a:r>
            <a:endParaRPr lang="en-GB" dirty="0"/>
          </a:p>
        </p:txBody>
      </p:sp>
      <p:sp>
        <p:nvSpPr>
          <p:cNvPr id="3" name="Content Placeholder 2"/>
          <p:cNvSpPr>
            <a:spLocks noGrp="1"/>
          </p:cNvSpPr>
          <p:nvPr>
            <p:ph idx="1"/>
          </p:nvPr>
        </p:nvSpPr>
        <p:spPr>
          <a:xfrm>
            <a:off x="457200" y="1089379"/>
            <a:ext cx="8080022" cy="4373563"/>
          </a:xfrm>
        </p:spPr>
        <p:txBody>
          <a:bodyPr>
            <a:normAutofit/>
          </a:bodyPr>
          <a:lstStyle/>
          <a:p>
            <a:r>
              <a:rPr lang="en-GB" i="1" dirty="0" smtClean="0"/>
              <a:t>Encouraging </a:t>
            </a:r>
            <a:r>
              <a:rPr lang="en-GB" i="1" dirty="0"/>
              <a:t>more general awareness of copyright issues so librarians/info specialists can educate academics about complying with copyright law. Also practical awareness for students’ creative work and using </a:t>
            </a:r>
            <a:r>
              <a:rPr lang="en-GB" dirty="0"/>
              <a:t>[copyright]</a:t>
            </a:r>
            <a:r>
              <a:rPr lang="en-GB" i="1" dirty="0"/>
              <a:t> material in their own work.</a:t>
            </a:r>
            <a:endParaRPr lang="en-GB" dirty="0"/>
          </a:p>
          <a:p>
            <a:endParaRPr lang="en-GB" dirty="0"/>
          </a:p>
        </p:txBody>
      </p:sp>
      <p:pic>
        <p:nvPicPr>
          <p:cNvPr id="4" name="Content Placeholder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198" y="3245557"/>
            <a:ext cx="4746414" cy="34995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132286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7247467" cy="1371600"/>
          </a:xfrm>
        </p:spPr>
        <p:txBody>
          <a:bodyPr/>
          <a:lstStyle/>
          <a:p>
            <a:r>
              <a:rPr lang="en-GB" dirty="0" smtClean="0"/>
              <a:t>So what does this mean?</a:t>
            </a:r>
            <a:endParaRPr lang="en-GB" dirty="0"/>
          </a:p>
        </p:txBody>
      </p:sp>
      <p:pic>
        <p:nvPicPr>
          <p:cNvPr id="4" name="Content Placeholder 3" descr="4203983400_5243429036_z.jpg"/>
          <p:cNvPicPr>
            <a:picLocks noGrp="1" noChangeAspect="1"/>
          </p:cNvPicPr>
          <p:nvPr>
            <p:ph idx="1"/>
          </p:nvPr>
        </p:nvPicPr>
        <p:blipFill>
          <a:blip r:embed="rId3">
            <a:extLst>
              <a:ext uri="{28A0092B-C50C-407E-A947-70E740481C1C}">
                <a14:useLocalDpi xmlns:a14="http://schemas.microsoft.com/office/drawing/2010/main" val="0"/>
              </a:ext>
            </a:extLst>
          </a:blip>
          <a:srcRect t="6987" b="6987"/>
          <a:stretch>
            <a:fillRect/>
          </a:stretch>
        </p:blipFill>
        <p:spPr>
          <a:xfrm>
            <a:off x="845652" y="1975556"/>
            <a:ext cx="7231547" cy="41506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175252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598" y="1528381"/>
            <a:ext cx="6360396" cy="1078341"/>
          </a:xfrm>
        </p:spPr>
        <p:txBody>
          <a:bodyPr/>
          <a:lstStyle/>
          <a:p>
            <a:r>
              <a:rPr lang="en-US" dirty="0" smtClean="0"/>
              <a:t>Should institutions have a dedicated </a:t>
            </a:r>
            <a:r>
              <a:rPr lang="en-US" dirty="0"/>
              <a:t>person or </a:t>
            </a:r>
            <a:r>
              <a:rPr lang="en-US" dirty="0" smtClean="0"/>
              <a:t>should everyone do </a:t>
            </a:r>
            <a:r>
              <a:rPr lang="en-US" dirty="0"/>
              <a:t>a bit?</a:t>
            </a:r>
            <a:endParaRPr lang="en-GB" dirty="0"/>
          </a:p>
        </p:txBody>
      </p:sp>
      <p:sp>
        <p:nvSpPr>
          <p:cNvPr id="2" name="Title 1"/>
          <p:cNvSpPr>
            <a:spLocks noGrp="1"/>
          </p:cNvSpPr>
          <p:nvPr>
            <p:ph type="title"/>
          </p:nvPr>
        </p:nvSpPr>
        <p:spPr>
          <a:xfrm>
            <a:off x="332146" y="39618"/>
            <a:ext cx="7474379" cy="1270567"/>
          </a:xfrm>
        </p:spPr>
        <p:txBody>
          <a:bodyPr>
            <a:normAutofit/>
          </a:bodyPr>
          <a:lstStyle/>
          <a:p>
            <a:r>
              <a:rPr lang="en-GB" sz="3200" dirty="0" smtClean="0"/>
              <a:t>Copyright Support models</a:t>
            </a:r>
            <a:endParaRPr lang="en-GB" sz="3200" dirty="0"/>
          </a:p>
        </p:txBody>
      </p:sp>
    </p:spTree>
    <p:extLst>
      <p:ext uri="{BB962C8B-B14F-4D97-AF65-F5344CB8AC3E}">
        <p14:creationId xmlns:p14="http://schemas.microsoft.com/office/powerpoint/2010/main" val="4124188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7049070" cy="1371600"/>
          </a:xfrm>
        </p:spPr>
        <p:txBody>
          <a:bodyPr>
            <a:normAutofit fontScale="90000"/>
          </a:bodyPr>
          <a:lstStyle/>
          <a:p>
            <a:r>
              <a:rPr lang="en-GB" dirty="0" smtClean="0"/>
              <a:t>Embedding and measuring copyright literacy</a:t>
            </a:r>
            <a:endParaRPr lang="en-GB" dirty="0"/>
          </a:p>
        </p:txBody>
      </p:sp>
      <p:pic>
        <p:nvPicPr>
          <p:cNvPr id="4" name="Content Placeholder 3" descr="IMG_1825.jpg"/>
          <p:cNvPicPr>
            <a:picLocks noGrp="1" noChangeAspect="1"/>
          </p:cNvPicPr>
          <p:nvPr>
            <p:ph idx="1"/>
          </p:nvPr>
        </p:nvPicPr>
        <p:blipFill>
          <a:blip r:embed="rId3">
            <a:extLst>
              <a:ext uri="{28A0092B-C50C-407E-A947-70E740481C1C}">
                <a14:useLocalDpi xmlns:a14="http://schemas.microsoft.com/office/drawing/2010/main" val="0"/>
              </a:ext>
            </a:extLst>
          </a:blip>
          <a:srcRect t="28477" b="28477"/>
          <a:stretch>
            <a:fillRect/>
          </a:stretch>
        </p:blipFill>
        <p:spPr>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568551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921978" cy="1371600"/>
          </a:xfrm>
        </p:spPr>
        <p:txBody>
          <a:bodyPr/>
          <a:lstStyle/>
          <a:p>
            <a:r>
              <a:rPr lang="en-GB" dirty="0" smtClean="0"/>
              <a:t>Conclusions and further research</a:t>
            </a:r>
            <a:endParaRPr lang="en-GB" dirty="0"/>
          </a:p>
        </p:txBody>
      </p:sp>
      <p:sp>
        <p:nvSpPr>
          <p:cNvPr id="3" name="Content Placeholder 2"/>
          <p:cNvSpPr>
            <a:spLocks noGrp="1"/>
          </p:cNvSpPr>
          <p:nvPr>
            <p:ph idx="1"/>
          </p:nvPr>
        </p:nvSpPr>
        <p:spPr>
          <a:xfrm>
            <a:off x="457200" y="1752600"/>
            <a:ext cx="4016022" cy="4653844"/>
          </a:xfrm>
        </p:spPr>
        <p:txBody>
          <a:bodyPr>
            <a:normAutofit fontScale="92500" lnSpcReduction="10000"/>
          </a:bodyPr>
          <a:lstStyle/>
          <a:p>
            <a:pPr lvl="1"/>
            <a:r>
              <a:rPr lang="en-US" dirty="0" smtClean="0"/>
              <a:t>Need for more cross </a:t>
            </a:r>
            <a:r>
              <a:rPr lang="en-US" dirty="0"/>
              <a:t>country </a:t>
            </a:r>
            <a:r>
              <a:rPr lang="en-US" dirty="0" smtClean="0"/>
              <a:t>analysis</a:t>
            </a:r>
          </a:p>
          <a:p>
            <a:pPr lvl="1"/>
            <a:r>
              <a:rPr lang="en-GB" dirty="0" smtClean="0"/>
              <a:t>L</a:t>
            </a:r>
            <a:r>
              <a:rPr lang="en-US" dirty="0" err="1" smtClean="0"/>
              <a:t>ibrarians</a:t>
            </a:r>
            <a:r>
              <a:rPr lang="en-US" dirty="0" smtClean="0"/>
              <a:t> likely to compare </a:t>
            </a:r>
            <a:r>
              <a:rPr lang="en-US" dirty="0" err="1" smtClean="0"/>
              <a:t>favourably</a:t>
            </a:r>
            <a:r>
              <a:rPr lang="en-US" dirty="0" smtClean="0"/>
              <a:t> to other professionals?</a:t>
            </a:r>
            <a:endParaRPr lang="en-GB" dirty="0"/>
          </a:p>
          <a:p>
            <a:pPr lvl="1"/>
            <a:r>
              <a:rPr lang="en-US" dirty="0" smtClean="0"/>
              <a:t>Need more qualitative data to investigate</a:t>
            </a:r>
          </a:p>
          <a:p>
            <a:pPr lvl="2"/>
            <a:r>
              <a:rPr lang="en-US" dirty="0" smtClean="0"/>
              <a:t>How </a:t>
            </a:r>
            <a:r>
              <a:rPr lang="en-US" dirty="0"/>
              <a:t>copyright literacy is </a:t>
            </a:r>
            <a:r>
              <a:rPr lang="en-US" dirty="0" smtClean="0"/>
              <a:t>effectively embedded </a:t>
            </a:r>
          </a:p>
          <a:p>
            <a:pPr lvl="2"/>
            <a:r>
              <a:rPr lang="en-US" dirty="0"/>
              <a:t>H</a:t>
            </a:r>
            <a:r>
              <a:rPr lang="en-US" dirty="0" smtClean="0"/>
              <a:t>ow </a:t>
            </a:r>
            <a:r>
              <a:rPr lang="en-US" dirty="0"/>
              <a:t>to develop a effective approach to copyright literacy </a:t>
            </a:r>
          </a:p>
          <a:p>
            <a:pPr lvl="1"/>
            <a:r>
              <a:rPr lang="en-US" dirty="0" smtClean="0"/>
              <a:t>Understand the role of the generalists </a:t>
            </a:r>
            <a:r>
              <a:rPr lang="en-US" dirty="0" err="1" smtClean="0"/>
              <a:t>vs</a:t>
            </a:r>
            <a:r>
              <a:rPr lang="en-US" dirty="0" smtClean="0"/>
              <a:t> dedicated copyright professional</a:t>
            </a:r>
            <a:endParaRPr lang="en-GB" dirty="0"/>
          </a:p>
          <a:p>
            <a:pPr lvl="1"/>
            <a:r>
              <a:rPr lang="en-GB" b="1" dirty="0" smtClean="0"/>
              <a:t>More engaging training</a:t>
            </a:r>
            <a:endParaRPr lang="en-GB" b="1" dirty="0"/>
          </a:p>
          <a:p>
            <a:endParaRPr lang="en-GB" dirty="0"/>
          </a:p>
        </p:txBody>
      </p:sp>
      <p:pic>
        <p:nvPicPr>
          <p:cNvPr id="4" name="Picture 3" descr="IMG_148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5890" y="1602081"/>
            <a:ext cx="3313288" cy="44177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313486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 and </a:t>
            </a:r>
            <a:r>
              <a:rPr lang="en-GB" dirty="0" err="1" smtClean="0"/>
              <a:t>futher</a:t>
            </a:r>
            <a:r>
              <a:rPr lang="en-GB" dirty="0" smtClean="0"/>
              <a:t> reading</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Morrison, C. (2015) Copyright the Card Game. Retrieved on July 20, 2015 from: </a:t>
            </a:r>
            <a:r>
              <a:rPr lang="en-GB" dirty="0">
                <a:hlinkClick r:id="rId3"/>
              </a:rPr>
              <a:t>http://find.jorum.ac.uk/resources/</a:t>
            </a:r>
            <a:r>
              <a:rPr lang="en-GB" dirty="0" smtClean="0">
                <a:hlinkClick r:id="rId3"/>
              </a:rPr>
              <a:t>19369</a:t>
            </a:r>
            <a:r>
              <a:rPr lang="en-GB" dirty="0" smtClean="0"/>
              <a:t> </a:t>
            </a:r>
          </a:p>
          <a:p>
            <a:r>
              <a:rPr lang="en-GB" dirty="0" smtClean="0"/>
              <a:t>Morrison, C. &amp; Secker, J. (2015) </a:t>
            </a:r>
            <a:r>
              <a:rPr lang="en-GB" i="1" dirty="0" smtClean="0"/>
              <a:t>Copyright Literacy Survey: high level summary</a:t>
            </a:r>
            <a:r>
              <a:rPr lang="en-GB" dirty="0" smtClean="0"/>
              <a:t>. Available at</a:t>
            </a:r>
            <a:r>
              <a:rPr lang="en-GB" dirty="0"/>
              <a:t>: </a:t>
            </a:r>
            <a:r>
              <a:rPr lang="en-GB" dirty="0">
                <a:hlinkClick r:id="rId4"/>
              </a:rPr>
              <a:t>https://janesecker.files.wordpress.com/2015/06/copyright-literacy-uk-high-level-summary-report-morrison-secker-20151.</a:t>
            </a:r>
            <a:r>
              <a:rPr lang="en-GB" dirty="0" smtClean="0">
                <a:hlinkClick r:id="rId4"/>
              </a:rPr>
              <a:t>pdf</a:t>
            </a:r>
            <a:r>
              <a:rPr lang="en-GB" dirty="0" smtClean="0"/>
              <a:t> </a:t>
            </a:r>
          </a:p>
          <a:p>
            <a:r>
              <a:rPr lang="en-GB" dirty="0" smtClean="0"/>
              <a:t>Oppenheim</a:t>
            </a:r>
            <a:r>
              <a:rPr lang="en-GB" dirty="0"/>
              <a:t>, C. &amp; Woodward, I. (2004). A survey of copyright advice and guidance in UK higher education libraries. </a:t>
            </a:r>
            <a:r>
              <a:rPr lang="en-GB" i="1" dirty="0"/>
              <a:t>Library and Information Research</a:t>
            </a:r>
            <a:r>
              <a:rPr lang="en-GB" dirty="0"/>
              <a:t>, 28, (89).  Retrieved </a:t>
            </a:r>
            <a:r>
              <a:rPr lang="en-GB" dirty="0" smtClean="0"/>
              <a:t>July 13</a:t>
            </a:r>
            <a:r>
              <a:rPr lang="en-GB" dirty="0"/>
              <a:t>, 2015 from </a:t>
            </a:r>
            <a:r>
              <a:rPr lang="en-GB" dirty="0">
                <a:hlinkClick r:id="rId5"/>
              </a:rPr>
              <a:t>http://www.lirgjournal.org.uk/lir/ojs/index.php/lir/article/view/167/214</a:t>
            </a:r>
            <a:r>
              <a:rPr lang="en-GB" dirty="0"/>
              <a:t> </a:t>
            </a:r>
            <a:endParaRPr lang="en-GB" dirty="0" smtClean="0"/>
          </a:p>
          <a:p>
            <a:r>
              <a:rPr lang="en-GB" dirty="0"/>
              <a:t>Secker, J. (2010) </a:t>
            </a:r>
            <a:r>
              <a:rPr lang="en-GB" i="1" dirty="0"/>
              <a:t>Copyright and E-learning: a guide for practitioners.</a:t>
            </a:r>
            <a:r>
              <a:rPr lang="en-GB" dirty="0"/>
              <a:t> Facet Publishing: London (2</a:t>
            </a:r>
            <a:r>
              <a:rPr lang="en-GB" baseline="30000" dirty="0"/>
              <a:t>nd</a:t>
            </a:r>
            <a:r>
              <a:rPr lang="en-GB" dirty="0"/>
              <a:t> </a:t>
            </a:r>
            <a:r>
              <a:rPr lang="en-GB" dirty="0" smtClean="0"/>
              <a:t>edition with Chris Morrison </a:t>
            </a:r>
            <a:r>
              <a:rPr lang="en-GB" dirty="0"/>
              <a:t>coming in 2016)</a:t>
            </a:r>
          </a:p>
          <a:p>
            <a:r>
              <a:rPr lang="en-GB" dirty="0" smtClean="0"/>
              <a:t>Teaching in a Digital Age (2015). University of London International Programmes. Retrieved July 18, </a:t>
            </a:r>
            <a:r>
              <a:rPr lang="en-GB" dirty="0"/>
              <a:t>2015 from: </a:t>
            </a:r>
            <a:r>
              <a:rPr lang="en-GB" dirty="0">
                <a:hlinkClick r:id="rId6"/>
              </a:rPr>
              <a:t>https://tda23things.wordpress.com</a:t>
            </a:r>
            <a:r>
              <a:rPr lang="en-GB" dirty="0" smtClean="0">
                <a:hlinkClick r:id="rId6"/>
              </a:rPr>
              <a:t>/</a:t>
            </a:r>
            <a:r>
              <a:rPr lang="en-GB" dirty="0" smtClean="0"/>
              <a:t> </a:t>
            </a:r>
          </a:p>
          <a:p>
            <a:r>
              <a:rPr lang="en-GB" dirty="0" err="1" smtClean="0"/>
              <a:t>Todorova</a:t>
            </a:r>
            <a:r>
              <a:rPr lang="en-GB" dirty="0"/>
              <a:t>, T., </a:t>
            </a:r>
            <a:r>
              <a:rPr lang="en-GB" dirty="0" err="1"/>
              <a:t>Trencheva</a:t>
            </a:r>
            <a:r>
              <a:rPr lang="en-GB" dirty="0"/>
              <a:t>, T., </a:t>
            </a:r>
            <a:r>
              <a:rPr lang="en-GB" dirty="0" err="1"/>
              <a:t>Kurbanoğlu</a:t>
            </a:r>
            <a:r>
              <a:rPr lang="en-GB" dirty="0"/>
              <a:t>, S., </a:t>
            </a:r>
            <a:r>
              <a:rPr lang="en-GB" dirty="0" err="1"/>
              <a:t>Dogan</a:t>
            </a:r>
            <a:r>
              <a:rPr lang="en-GB" dirty="0"/>
              <a:t> G., &amp; </a:t>
            </a:r>
            <a:r>
              <a:rPr lang="en-GB" dirty="0" err="1"/>
              <a:t>Horvat</a:t>
            </a:r>
            <a:r>
              <a:rPr lang="en-GB" dirty="0"/>
              <a:t>, A. (2014) A Multinational Study on Copyright Literacy Competencies of LIS Professionals. Presentation given at 2nd European Conference on Information Literacy (ECIL) held in Dubrovnik. October 2014. Retrieved March 13, 2015 from </a:t>
            </a:r>
            <a:r>
              <a:rPr lang="en-GB" dirty="0">
                <a:hlinkClick r:id="rId7"/>
              </a:rPr>
              <a:t>http://ecil2014.ilconf.org/wp-content/uploads/2014/11/Todorova.pdf</a:t>
            </a:r>
            <a:r>
              <a:rPr lang="en-GB" dirty="0"/>
              <a:t> </a:t>
            </a:r>
            <a:endParaRPr lang="en-GB" dirty="0" smtClean="0"/>
          </a:p>
        </p:txBody>
      </p:sp>
    </p:spTree>
    <p:extLst>
      <p:ext uri="{BB962C8B-B14F-4D97-AF65-F5344CB8AC3E}">
        <p14:creationId xmlns:p14="http://schemas.microsoft.com/office/powerpoint/2010/main" val="25002631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Credits </a:t>
            </a:r>
            <a:endParaRPr lang="en-US" dirty="0"/>
          </a:p>
        </p:txBody>
      </p:sp>
      <p:sp>
        <p:nvSpPr>
          <p:cNvPr id="3" name="Content Placeholder 2"/>
          <p:cNvSpPr>
            <a:spLocks noGrp="1"/>
          </p:cNvSpPr>
          <p:nvPr>
            <p:ph idx="1"/>
          </p:nvPr>
        </p:nvSpPr>
        <p:spPr>
          <a:xfrm>
            <a:off x="457200" y="1752599"/>
            <a:ext cx="7620000" cy="4314659"/>
          </a:xfrm>
        </p:spPr>
        <p:txBody>
          <a:bodyPr>
            <a:normAutofit fontScale="70000" lnSpcReduction="20000"/>
          </a:bodyPr>
          <a:lstStyle/>
          <a:p>
            <a:r>
              <a:rPr lang="en-US" dirty="0" smtClean="0"/>
              <a:t>Images from Flickr licensed under Creative Commons</a:t>
            </a:r>
          </a:p>
          <a:p>
            <a:r>
              <a:rPr lang="en-US" b="0" dirty="0" smtClean="0"/>
              <a:t>Slide 1: Adventures </a:t>
            </a:r>
            <a:r>
              <a:rPr lang="en-US" b="0" dirty="0"/>
              <a:t>in </a:t>
            </a:r>
            <a:r>
              <a:rPr lang="en-US" b="0" dirty="0" smtClean="0"/>
              <a:t>copyright by opensource.com: </a:t>
            </a:r>
            <a:r>
              <a:rPr lang="en-US" b="0" dirty="0">
                <a:hlinkClick r:id="rId2"/>
              </a:rPr>
              <a:t>https://flic.kr/p/</a:t>
            </a:r>
            <a:r>
              <a:rPr lang="en-US" b="0" dirty="0" smtClean="0">
                <a:hlinkClick r:id="rId2"/>
              </a:rPr>
              <a:t>9dyrHe</a:t>
            </a:r>
            <a:r>
              <a:rPr lang="en-US" b="0" dirty="0" smtClean="0"/>
              <a:t> </a:t>
            </a:r>
            <a:endParaRPr lang="en-US" b="0" dirty="0"/>
          </a:p>
          <a:p>
            <a:r>
              <a:rPr lang="en-US" b="0" dirty="0" smtClean="0"/>
              <a:t>Slide 3: Startled </a:t>
            </a:r>
            <a:r>
              <a:rPr lang="en-US" b="0" dirty="0" smtClean="0"/>
              <a:t>cat by Kelly Wilson: </a:t>
            </a:r>
            <a:r>
              <a:rPr lang="en-US" b="0" u="sng" dirty="0">
                <a:hlinkClick r:id="rId3"/>
              </a:rPr>
              <a:t>https://flic.kr/p/</a:t>
            </a:r>
            <a:r>
              <a:rPr lang="en-US" b="0" u="sng" dirty="0" smtClean="0">
                <a:hlinkClick r:id="rId3"/>
              </a:rPr>
              <a:t>5XpzSf</a:t>
            </a:r>
            <a:endParaRPr lang="en-US" b="0" u="sng" dirty="0"/>
          </a:p>
          <a:p>
            <a:r>
              <a:rPr lang="en-US" b="0" dirty="0" smtClean="0"/>
              <a:t>Slide </a:t>
            </a:r>
            <a:r>
              <a:rPr lang="en-US" b="0" dirty="0"/>
              <a:t>6</a:t>
            </a:r>
            <a:r>
              <a:rPr lang="en-US" b="0" dirty="0" smtClean="0"/>
              <a:t>: Darth </a:t>
            </a:r>
            <a:r>
              <a:rPr lang="en-US" b="0" dirty="0" smtClean="0"/>
              <a:t>Grader by JD Hancock: </a:t>
            </a:r>
            <a:r>
              <a:rPr lang="en-US" b="0" u="sng" dirty="0">
                <a:hlinkClick r:id="rId4"/>
              </a:rPr>
              <a:t>https://flic.kr/p/pxJ3o5</a:t>
            </a:r>
            <a:r>
              <a:rPr lang="en-US" b="0" dirty="0"/>
              <a:t> </a:t>
            </a:r>
            <a:endParaRPr lang="en-US" b="0" dirty="0" smtClean="0"/>
          </a:p>
          <a:p>
            <a:r>
              <a:rPr lang="en-US" b="0" dirty="0" smtClean="0"/>
              <a:t>Slide 17: </a:t>
            </a:r>
            <a:r>
              <a:rPr lang="en-US" b="0" dirty="0" smtClean="0"/>
              <a:t>Open by velkr</a:t>
            </a:r>
            <a:r>
              <a:rPr lang="en-US" b="0" dirty="0"/>
              <a:t>0</a:t>
            </a:r>
            <a:r>
              <a:rPr lang="en-US" b="0" dirty="0" smtClean="0"/>
              <a:t>: </a:t>
            </a:r>
            <a:r>
              <a:rPr lang="en-US" b="0" dirty="0">
                <a:hlinkClick r:id="rId5"/>
              </a:rPr>
              <a:t>https://flic.kr/p/</a:t>
            </a:r>
            <a:r>
              <a:rPr lang="en-US" b="0" dirty="0" smtClean="0">
                <a:hlinkClick r:id="rId5"/>
              </a:rPr>
              <a:t>mzqM</a:t>
            </a:r>
            <a:r>
              <a:rPr lang="en-US" b="0" dirty="0" smtClean="0"/>
              <a:t> </a:t>
            </a:r>
            <a:endParaRPr lang="en-US" b="0" dirty="0"/>
          </a:p>
          <a:p>
            <a:r>
              <a:rPr lang="en-US" b="0" dirty="0" smtClean="0"/>
              <a:t>Slide 18: If </a:t>
            </a:r>
            <a:r>
              <a:rPr lang="en-US" b="0" dirty="0"/>
              <a:t>you are not </a:t>
            </a:r>
            <a:r>
              <a:rPr lang="en-US" b="0" dirty="0" smtClean="0"/>
              <a:t>confused by Brian Talbot: </a:t>
            </a:r>
            <a:r>
              <a:rPr lang="en-US" b="0" u="sng" dirty="0">
                <a:hlinkClick r:id="rId6"/>
              </a:rPr>
              <a:t>https://flic.kr/p/frJ48</a:t>
            </a:r>
            <a:r>
              <a:rPr lang="en-US" b="0" dirty="0"/>
              <a:t> </a:t>
            </a:r>
            <a:endParaRPr lang="en-US" b="0" u="sng" dirty="0"/>
          </a:p>
          <a:p>
            <a:r>
              <a:rPr lang="en-US" b="0" dirty="0" smtClean="0"/>
              <a:t>Slide 20: Video tape archive </a:t>
            </a:r>
            <a:r>
              <a:rPr lang="en-US" b="0" dirty="0"/>
              <a:t>storage </a:t>
            </a:r>
            <a:r>
              <a:rPr lang="en-US" b="0" dirty="0" smtClean="0"/>
              <a:t>by DRs </a:t>
            </a:r>
            <a:r>
              <a:rPr lang="en-US" b="0" dirty="0" err="1" smtClean="0"/>
              <a:t>Kulturarvsprojekt</a:t>
            </a:r>
            <a:r>
              <a:rPr lang="en-US" b="0" dirty="0" smtClean="0"/>
              <a:t>:</a:t>
            </a:r>
            <a:r>
              <a:rPr lang="en-US" b="0" dirty="0" smtClean="0"/>
              <a:t> </a:t>
            </a:r>
            <a:r>
              <a:rPr lang="en-US" b="0" u="sng" dirty="0" smtClean="0">
                <a:hlinkClick r:id="rId7"/>
              </a:rPr>
              <a:t>https://flic.kr/p/aUgdnB</a:t>
            </a:r>
            <a:endParaRPr lang="en-US" b="0" dirty="0" smtClean="0"/>
          </a:p>
          <a:p>
            <a:r>
              <a:rPr lang="en-US" b="0" dirty="0" smtClean="0"/>
              <a:t>Slide </a:t>
            </a:r>
            <a:r>
              <a:rPr lang="en-US" b="0" dirty="0" smtClean="0"/>
              <a:t>21: </a:t>
            </a:r>
            <a:r>
              <a:rPr lang="en-US" b="0" dirty="0" smtClean="0"/>
              <a:t>LIB100 Classroom Fall 2012 by Z </a:t>
            </a:r>
            <a:r>
              <a:rPr lang="en-US" b="0" dirty="0"/>
              <a:t>Smith </a:t>
            </a:r>
            <a:r>
              <a:rPr lang="en-US" b="0" dirty="0" smtClean="0"/>
              <a:t>Reynolds </a:t>
            </a:r>
            <a:r>
              <a:rPr lang="en-US" b="0" dirty="0"/>
              <a:t>Library: </a:t>
            </a:r>
            <a:r>
              <a:rPr lang="en-US" b="0" dirty="0">
                <a:hlinkClick r:id="rId8"/>
              </a:rPr>
              <a:t>https://</a:t>
            </a:r>
            <a:r>
              <a:rPr lang="en-US" b="0" dirty="0" smtClean="0">
                <a:hlinkClick r:id="rId8"/>
              </a:rPr>
              <a:t>flic.kr/p/d7dL8d</a:t>
            </a:r>
            <a:r>
              <a:rPr lang="en-US" b="0" dirty="0" smtClean="0"/>
              <a:t>  </a:t>
            </a:r>
            <a:endParaRPr lang="en-US" b="0" dirty="0"/>
          </a:p>
          <a:p>
            <a:r>
              <a:rPr lang="en-US" b="0" dirty="0" smtClean="0"/>
              <a:t>Slide 22</a:t>
            </a:r>
            <a:r>
              <a:rPr lang="en-US" b="0" dirty="0"/>
              <a:t>: </a:t>
            </a:r>
            <a:r>
              <a:rPr lang="en-US" b="0" dirty="0" smtClean="0"/>
              <a:t>Signpost by Peter </a:t>
            </a:r>
            <a:r>
              <a:rPr lang="en-US" b="0" dirty="0" err="1" smtClean="0"/>
              <a:t>Nijenhuis</a:t>
            </a:r>
            <a:r>
              <a:rPr lang="en-US" b="0" dirty="0" smtClean="0"/>
              <a:t>: </a:t>
            </a:r>
            <a:r>
              <a:rPr lang="en-US" b="0" u="sng" dirty="0" smtClean="0">
                <a:hlinkClick r:id="rId9"/>
              </a:rPr>
              <a:t>https://flic.kr/p/7puvNq</a:t>
            </a:r>
            <a:endParaRPr lang="en-GB" b="0" dirty="0" smtClean="0"/>
          </a:p>
          <a:p>
            <a:r>
              <a:rPr lang="en-US" dirty="0" smtClean="0"/>
              <a:t>Others</a:t>
            </a:r>
            <a:endParaRPr lang="en-US" dirty="0"/>
          </a:p>
          <a:p>
            <a:r>
              <a:rPr lang="en-US" b="0" dirty="0" smtClean="0"/>
              <a:t>Slide 4: </a:t>
            </a:r>
            <a:r>
              <a:rPr lang="en-US" b="0" dirty="0" err="1" smtClean="0"/>
              <a:t>Jisc</a:t>
            </a:r>
            <a:r>
              <a:rPr lang="en-US" b="0" dirty="0" smtClean="0"/>
              <a:t> 6 elements of digital literacy </a:t>
            </a:r>
            <a:r>
              <a:rPr lang="en-US" b="0" dirty="0"/>
              <a:t>from: </a:t>
            </a:r>
            <a:r>
              <a:rPr lang="en-US" b="0" dirty="0">
                <a:hlinkClick r:id="rId10"/>
              </a:rPr>
              <a:t>http://digitalcapability.jiscinvolve.org/wp</a:t>
            </a:r>
            <a:r>
              <a:rPr lang="en-US" b="0" dirty="0" smtClean="0">
                <a:hlinkClick r:id="rId10"/>
              </a:rPr>
              <a:t>/</a:t>
            </a:r>
            <a:r>
              <a:rPr lang="en-US" b="0" dirty="0" smtClean="0"/>
              <a:t> </a:t>
            </a:r>
          </a:p>
          <a:p>
            <a:r>
              <a:rPr lang="en-US" b="0" dirty="0" smtClean="0"/>
              <a:t>Slide 15-16: Microsoft ClipArt</a:t>
            </a:r>
          </a:p>
          <a:p>
            <a:r>
              <a:rPr lang="en-US" b="0" dirty="0" smtClean="0"/>
              <a:t>Slide 19: Views of </a:t>
            </a:r>
            <a:r>
              <a:rPr lang="en-US" b="0" dirty="0" err="1" smtClean="0"/>
              <a:t>Aberystwyth</a:t>
            </a:r>
            <a:r>
              <a:rPr lang="en-US" b="0" dirty="0" smtClean="0"/>
              <a:t> from National Library of Wales (no known copyright) </a:t>
            </a:r>
          </a:p>
          <a:p>
            <a:r>
              <a:rPr lang="en-US" b="0" dirty="0" smtClean="0"/>
              <a:t>Slide 24 and 25 by Jane Secker licensed under </a:t>
            </a:r>
            <a:r>
              <a:rPr lang="en-GB" b="0" dirty="0" smtClean="0"/>
              <a:t>CC-BY-SA</a:t>
            </a:r>
            <a:endParaRPr lang="en-GB" b="0" dirty="0"/>
          </a:p>
          <a:p>
            <a:endParaRPr lang="en-GB" dirty="0"/>
          </a:p>
          <a:p>
            <a:endParaRPr lang="en-US" dirty="0"/>
          </a:p>
        </p:txBody>
      </p:sp>
    </p:spTree>
    <p:extLst>
      <p:ext uri="{BB962C8B-B14F-4D97-AF65-F5344CB8AC3E}">
        <p14:creationId xmlns:p14="http://schemas.microsoft.com/office/powerpoint/2010/main" val="20305758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3252435854_7cea0719ef_z.jpg"/>
          <p:cNvPicPr>
            <a:picLocks noGrp="1" noChangeAspect="1"/>
          </p:cNvPicPr>
          <p:nvPr>
            <p:ph idx="1"/>
          </p:nvPr>
        </p:nvPicPr>
        <p:blipFill>
          <a:blip r:embed="rId3">
            <a:extLst>
              <a:ext uri="{28A0092B-C50C-407E-A947-70E740481C1C}">
                <a14:useLocalDpi xmlns:a14="http://schemas.microsoft.com/office/drawing/2010/main" val="0"/>
              </a:ext>
            </a:extLst>
          </a:blip>
          <a:srcRect t="6987" b="6987"/>
          <a:stretch>
            <a:fillRect/>
          </a:stretch>
        </p:blipFill>
        <p:spPr>
          <a:xfrm>
            <a:off x="457200" y="1735668"/>
            <a:ext cx="7649502" cy="43904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itle 3"/>
          <p:cNvSpPr>
            <a:spLocks noGrp="1"/>
          </p:cNvSpPr>
          <p:nvPr>
            <p:ph type="title"/>
          </p:nvPr>
        </p:nvSpPr>
        <p:spPr>
          <a:xfrm>
            <a:off x="457200" y="152718"/>
            <a:ext cx="7501468" cy="1371600"/>
          </a:xfrm>
        </p:spPr>
        <p:txBody>
          <a:bodyPr/>
          <a:lstStyle/>
          <a:p>
            <a:r>
              <a:rPr lang="en-US" b="1" dirty="0"/>
              <a:t>Copyright </a:t>
            </a:r>
            <a:r>
              <a:rPr lang="en-US" b="1" dirty="0" smtClean="0"/>
              <a:t>!? Get me out of here</a:t>
            </a:r>
            <a:endParaRPr lang="en-US" b="1" dirty="0"/>
          </a:p>
        </p:txBody>
      </p:sp>
    </p:spTree>
    <p:extLst>
      <p:ext uri="{BB962C8B-B14F-4D97-AF65-F5344CB8AC3E}">
        <p14:creationId xmlns:p14="http://schemas.microsoft.com/office/powerpoint/2010/main" val="8221679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6018028" cy="1371600"/>
          </a:xfrm>
        </p:spPr>
        <p:txBody>
          <a:bodyPr>
            <a:normAutofit fontScale="90000"/>
          </a:bodyPr>
          <a:lstStyle/>
          <a:p>
            <a:r>
              <a:rPr lang="en-GB" dirty="0" smtClean="0"/>
              <a:t>What is Copyright literacy &amp; why does it Matter?</a:t>
            </a:r>
            <a:endParaRPr lang="en-GB" dirty="0"/>
          </a:p>
        </p:txBody>
      </p:sp>
      <p:sp>
        <p:nvSpPr>
          <p:cNvPr id="3" name="Content Placeholder 2"/>
          <p:cNvSpPr>
            <a:spLocks noGrp="1"/>
          </p:cNvSpPr>
          <p:nvPr>
            <p:ph idx="1"/>
          </p:nvPr>
        </p:nvSpPr>
        <p:spPr>
          <a:xfrm>
            <a:off x="4938889" y="1752601"/>
            <a:ext cx="3993443" cy="4949950"/>
          </a:xfrm>
        </p:spPr>
        <p:txBody>
          <a:bodyPr>
            <a:normAutofit fontScale="92500" lnSpcReduction="20000"/>
          </a:bodyPr>
          <a:lstStyle/>
          <a:p>
            <a:r>
              <a:rPr lang="en-US" b="0" dirty="0" smtClean="0"/>
              <a:t>I </a:t>
            </a:r>
            <a:r>
              <a:rPr lang="en-US" b="0" dirty="0"/>
              <a:t>think awareness of copyright and the intellectual property of other people is central to the 'information, media and data literacy' element of the digital capabilities framework. </a:t>
            </a:r>
            <a:endParaRPr lang="en-US" b="0" dirty="0" smtClean="0"/>
          </a:p>
          <a:p>
            <a:r>
              <a:rPr lang="en-US" b="0" dirty="0" smtClean="0"/>
              <a:t>Understanding </a:t>
            </a:r>
            <a:r>
              <a:rPr lang="en-US" b="0" dirty="0"/>
              <a:t>one's own copyright and IPR also comes into 'creation, innovation and scholarship'. And I don't think it's too far-fetched to argue that in an academic setting, copyright has implications for academic identity</a:t>
            </a:r>
            <a:r>
              <a:rPr lang="en-US" b="0" dirty="0" smtClean="0"/>
              <a:t>.</a:t>
            </a:r>
          </a:p>
          <a:p>
            <a:pPr lvl="0" algn="r"/>
            <a:r>
              <a:rPr lang="en-US" dirty="0" smtClean="0"/>
              <a:t>Helen </a:t>
            </a:r>
            <a:r>
              <a:rPr lang="en-US" dirty="0" err="1"/>
              <a:t>Beetham</a:t>
            </a:r>
            <a:r>
              <a:rPr lang="en-US" dirty="0"/>
              <a:t> </a:t>
            </a:r>
            <a:r>
              <a:rPr lang="en-US" dirty="0" smtClean="0"/>
              <a:t>writing about digital capability in 2015</a:t>
            </a:r>
            <a:endParaRPr lang="en-US" dirty="0"/>
          </a:p>
          <a:p>
            <a:endParaRPr lang="en-GB" b="0" dirty="0"/>
          </a:p>
          <a:p>
            <a:r>
              <a:rPr lang="en-US" b="0" dirty="0"/>
              <a:t> </a:t>
            </a:r>
            <a:endParaRPr lang="en-GB" b="0" dirty="0"/>
          </a:p>
        </p:txBody>
      </p:sp>
      <p:pic>
        <p:nvPicPr>
          <p:cNvPr id="4" name="Picture 3" descr="Six-elements_digital literac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9" y="1752601"/>
            <a:ext cx="4934721" cy="4331884"/>
          </a:xfrm>
          <a:prstGeom prst="rect">
            <a:avLst/>
          </a:prstGeom>
        </p:spPr>
      </p:pic>
      <p:sp>
        <p:nvSpPr>
          <p:cNvPr id="6" name="TextBox 5"/>
          <p:cNvSpPr txBox="1"/>
          <p:nvPr/>
        </p:nvSpPr>
        <p:spPr>
          <a:xfrm>
            <a:off x="293972" y="6084485"/>
            <a:ext cx="4856418" cy="307777"/>
          </a:xfrm>
          <a:prstGeom prst="rect">
            <a:avLst/>
          </a:prstGeom>
          <a:noFill/>
        </p:spPr>
        <p:txBody>
          <a:bodyPr wrap="square" rtlCol="0">
            <a:spAutoFit/>
          </a:bodyPr>
          <a:lstStyle/>
          <a:p>
            <a:r>
              <a:rPr lang="en-US" sz="1400" b="1" dirty="0" err="1" smtClean="0"/>
              <a:t>Jisc</a:t>
            </a:r>
            <a:r>
              <a:rPr lang="en-US" sz="1400" b="1" dirty="0" smtClean="0"/>
              <a:t> (2015) Six Elements of Digital Capabilities</a:t>
            </a:r>
            <a:endParaRPr lang="en-US" sz="1400" b="1" dirty="0"/>
          </a:p>
        </p:txBody>
      </p:sp>
    </p:spTree>
    <p:extLst>
      <p:ext uri="{BB962C8B-B14F-4D97-AF65-F5344CB8AC3E}">
        <p14:creationId xmlns:p14="http://schemas.microsoft.com/office/powerpoint/2010/main" val="20676603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key dates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09054972"/>
              </p:ext>
            </p:extLst>
          </p:nvPr>
        </p:nvGraphicFramePr>
        <p:xfrm>
          <a:off x="457199" y="1752600"/>
          <a:ext cx="7840133" cy="49078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32241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methodology</a:t>
            </a:r>
            <a:endParaRPr lang="en-GB" dirty="0"/>
          </a:p>
        </p:txBody>
      </p:sp>
      <p:sp>
        <p:nvSpPr>
          <p:cNvPr id="3" name="Content Placeholder 2"/>
          <p:cNvSpPr>
            <a:spLocks noGrp="1"/>
          </p:cNvSpPr>
          <p:nvPr>
            <p:ph idx="1"/>
          </p:nvPr>
        </p:nvSpPr>
        <p:spPr/>
        <p:txBody>
          <a:bodyPr/>
          <a:lstStyle/>
          <a:p>
            <a:r>
              <a:rPr lang="en-GB" dirty="0" smtClean="0"/>
              <a:t> </a:t>
            </a:r>
            <a:endParaRPr lang="en-GB" dirty="0"/>
          </a:p>
        </p:txBody>
      </p:sp>
      <p:pic>
        <p:nvPicPr>
          <p:cNvPr id="4" name="Picture 3" descr="15455219752_9d15050462_z.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3554" y="1976744"/>
            <a:ext cx="6674555" cy="4442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515856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05" t="1406" r="1105"/>
          <a:stretch/>
        </p:blipFill>
        <p:spPr bwMode="auto">
          <a:xfrm>
            <a:off x="861237" y="95692"/>
            <a:ext cx="7527852" cy="6709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13023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findings</a:t>
            </a:r>
            <a:endParaRPr lang="en-GB" dirty="0"/>
          </a:p>
        </p:txBody>
      </p:sp>
      <p:sp>
        <p:nvSpPr>
          <p:cNvPr id="4" name="Text Placeholder 3"/>
          <p:cNvSpPr>
            <a:spLocks noGrp="1"/>
          </p:cNvSpPr>
          <p:nvPr>
            <p:ph type="body" idx="1"/>
          </p:nvPr>
        </p:nvSpPr>
        <p:spPr/>
        <p:txBody>
          <a:bodyPr/>
          <a:lstStyle/>
          <a:p>
            <a:endParaRPr lang="en-GB"/>
          </a:p>
        </p:txBody>
      </p:sp>
    </p:spTree>
    <p:extLst>
      <p:ext uri="{BB962C8B-B14F-4D97-AF65-F5344CB8AC3E}">
        <p14:creationId xmlns:p14="http://schemas.microsoft.com/office/powerpoint/2010/main" val="22984992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229" y="805219"/>
            <a:ext cx="7320063" cy="6191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457200" y="152719"/>
            <a:ext cx="5791200" cy="652500"/>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en-GB" smtClean="0"/>
              <a:t>findings</a:t>
            </a:r>
            <a:endParaRPr lang="en-GB" dirty="0"/>
          </a:p>
        </p:txBody>
      </p:sp>
    </p:spTree>
    <p:extLst>
      <p:ext uri="{BB962C8B-B14F-4D97-AF65-F5344CB8AC3E}">
        <p14:creationId xmlns:p14="http://schemas.microsoft.com/office/powerpoint/2010/main" val="1270901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Essential.thmx</Template>
  <TotalTime>1968</TotalTime>
  <Words>1840</Words>
  <Application>Microsoft Office PowerPoint</Application>
  <PresentationFormat>On-screen Show (4:3)</PresentationFormat>
  <Paragraphs>186</Paragraphs>
  <Slides>28</Slides>
  <Notes>14</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Essential</vt:lpstr>
      <vt:lpstr>Copyright Literacy Survey Review </vt:lpstr>
      <vt:lpstr>Copyright </vt:lpstr>
      <vt:lpstr>Copyright !? Get me out of here</vt:lpstr>
      <vt:lpstr>What is Copyright literacy &amp; why does it Matter?</vt:lpstr>
      <vt:lpstr>Some key dates</vt:lpstr>
      <vt:lpstr>methodology</vt:lpstr>
      <vt:lpstr>PowerPoint Presentation</vt:lpstr>
      <vt:lpstr>findings</vt:lpstr>
      <vt:lpstr>PowerPoint Presentation</vt:lpstr>
      <vt:lpstr>PowerPoint Presentation</vt:lpstr>
      <vt:lpstr>PowerPoint Presentation</vt:lpstr>
      <vt:lpstr>PowerPoint Presentation</vt:lpstr>
      <vt:lpstr>PowerPoint Presentation</vt:lpstr>
      <vt:lpstr>PowerPoint Presentation</vt:lpstr>
      <vt:lpstr>LIS Education and CPD</vt:lpstr>
      <vt:lpstr>Education &amp; cpd: what should it cover?</vt:lpstr>
      <vt:lpstr>Education &amp; cdp: what should it cover?</vt:lpstr>
      <vt:lpstr>Focus on positives </vt:lpstr>
      <vt:lpstr>Feel the fear</vt:lpstr>
      <vt:lpstr>Embedding in LIS education</vt:lpstr>
      <vt:lpstr>Keeping up to date</vt:lpstr>
      <vt:lpstr>Train the trainers</vt:lpstr>
      <vt:lpstr>So what does this mean?</vt:lpstr>
      <vt:lpstr>Copyright Support models</vt:lpstr>
      <vt:lpstr>Embedding and measuring copyright literacy</vt:lpstr>
      <vt:lpstr>Conclusions and further research</vt:lpstr>
      <vt:lpstr>References and futher reading</vt:lpstr>
      <vt:lpstr>Image Credits </vt:lpstr>
    </vt:vector>
  </TitlesOfParts>
  <Company>London School of Economics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Secker</dc:creator>
  <cp:lastModifiedBy>Administrator</cp:lastModifiedBy>
  <cp:revision>76</cp:revision>
  <dcterms:created xsi:type="dcterms:W3CDTF">2015-01-11T12:14:17Z</dcterms:created>
  <dcterms:modified xsi:type="dcterms:W3CDTF">2015-07-21T09:30:12Z</dcterms:modified>
</cp:coreProperties>
</file>