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30279975" cy="21386800"/>
  <p:notesSz cx="9144000" cy="6858000"/>
  <p:defaultTextStyle>
    <a:defPPr>
      <a:defRPr lang="en-US"/>
    </a:defPPr>
    <a:lvl1pPr algn="l" defTabSz="1474788" rtl="0" fontAlgn="base">
      <a:spcBef>
        <a:spcPct val="0"/>
      </a:spcBef>
      <a:spcAft>
        <a:spcPct val="0"/>
      </a:spcAft>
      <a:defRPr sz="5800" kern="1200">
        <a:solidFill>
          <a:schemeClr val="tx1"/>
        </a:solidFill>
        <a:latin typeface="Arial" charset="0"/>
        <a:ea typeface="+mn-ea"/>
        <a:cs typeface="+mn-cs"/>
      </a:defRPr>
    </a:lvl1pPr>
    <a:lvl2pPr marL="1474788" indent="-1017588" algn="l" defTabSz="1474788" rtl="0" fontAlgn="base">
      <a:spcBef>
        <a:spcPct val="0"/>
      </a:spcBef>
      <a:spcAft>
        <a:spcPct val="0"/>
      </a:spcAft>
      <a:defRPr sz="5800" kern="1200">
        <a:solidFill>
          <a:schemeClr val="tx1"/>
        </a:solidFill>
        <a:latin typeface="Arial" charset="0"/>
        <a:ea typeface="+mn-ea"/>
        <a:cs typeface="+mn-cs"/>
      </a:defRPr>
    </a:lvl2pPr>
    <a:lvl3pPr marL="2951163" indent="-2036763" algn="l" defTabSz="1474788" rtl="0" fontAlgn="base">
      <a:spcBef>
        <a:spcPct val="0"/>
      </a:spcBef>
      <a:spcAft>
        <a:spcPct val="0"/>
      </a:spcAft>
      <a:defRPr sz="5800" kern="1200">
        <a:solidFill>
          <a:schemeClr val="tx1"/>
        </a:solidFill>
        <a:latin typeface="Arial" charset="0"/>
        <a:ea typeface="+mn-ea"/>
        <a:cs typeface="+mn-cs"/>
      </a:defRPr>
    </a:lvl3pPr>
    <a:lvl4pPr marL="4427538" indent="-3055938" algn="l" defTabSz="1474788" rtl="0" fontAlgn="base">
      <a:spcBef>
        <a:spcPct val="0"/>
      </a:spcBef>
      <a:spcAft>
        <a:spcPct val="0"/>
      </a:spcAft>
      <a:defRPr sz="5800" kern="1200">
        <a:solidFill>
          <a:schemeClr val="tx1"/>
        </a:solidFill>
        <a:latin typeface="Arial" charset="0"/>
        <a:ea typeface="+mn-ea"/>
        <a:cs typeface="+mn-cs"/>
      </a:defRPr>
    </a:lvl4pPr>
    <a:lvl5pPr marL="5903913" indent="-4075113" algn="l" defTabSz="1474788" rtl="0" fontAlgn="base">
      <a:spcBef>
        <a:spcPct val="0"/>
      </a:spcBef>
      <a:spcAft>
        <a:spcPct val="0"/>
      </a:spcAft>
      <a:defRPr sz="5800" kern="1200">
        <a:solidFill>
          <a:schemeClr val="tx1"/>
        </a:solidFill>
        <a:latin typeface="Arial" charset="0"/>
        <a:ea typeface="+mn-ea"/>
        <a:cs typeface="+mn-cs"/>
      </a:defRPr>
    </a:lvl5pPr>
    <a:lvl6pPr marL="2286000" algn="l" defTabSz="914400" rtl="0" eaLnBrk="1" latinLnBrk="0" hangingPunct="1">
      <a:defRPr sz="5800" kern="1200">
        <a:solidFill>
          <a:schemeClr val="tx1"/>
        </a:solidFill>
        <a:latin typeface="Arial" charset="0"/>
        <a:ea typeface="+mn-ea"/>
        <a:cs typeface="+mn-cs"/>
      </a:defRPr>
    </a:lvl6pPr>
    <a:lvl7pPr marL="2743200" algn="l" defTabSz="914400" rtl="0" eaLnBrk="1" latinLnBrk="0" hangingPunct="1">
      <a:defRPr sz="5800" kern="1200">
        <a:solidFill>
          <a:schemeClr val="tx1"/>
        </a:solidFill>
        <a:latin typeface="Arial" charset="0"/>
        <a:ea typeface="+mn-ea"/>
        <a:cs typeface="+mn-cs"/>
      </a:defRPr>
    </a:lvl7pPr>
    <a:lvl8pPr marL="3200400" algn="l" defTabSz="914400" rtl="0" eaLnBrk="1" latinLnBrk="0" hangingPunct="1">
      <a:defRPr sz="5800" kern="1200">
        <a:solidFill>
          <a:schemeClr val="tx1"/>
        </a:solidFill>
        <a:latin typeface="Arial" charset="0"/>
        <a:ea typeface="+mn-ea"/>
        <a:cs typeface="+mn-cs"/>
      </a:defRPr>
    </a:lvl8pPr>
    <a:lvl9pPr marL="3657600" algn="l" defTabSz="914400" rtl="0" eaLnBrk="1" latinLnBrk="0" hangingPunct="1">
      <a:defRPr sz="58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620"/>
    <p:restoredTop sz="90000" autoAdjust="0"/>
  </p:normalViewPr>
  <p:slideViewPr>
    <p:cSldViewPr snapToObjects="1">
      <p:cViewPr>
        <p:scale>
          <a:sx n="66" d="100"/>
          <a:sy n="66" d="100"/>
        </p:scale>
        <p:origin x="5208" y="4392"/>
      </p:cViewPr>
      <p:guideLst>
        <p:guide orient="horz" pos="6736"/>
        <p:guide pos="9537"/>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defTabSz="1476162"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defTabSz="1476162" fontAlgn="auto">
              <a:spcBef>
                <a:spcPts val="0"/>
              </a:spcBef>
              <a:spcAft>
                <a:spcPts val="0"/>
              </a:spcAft>
              <a:defRPr sz="1200" smtClean="0">
                <a:latin typeface="+mn-lt"/>
              </a:defRPr>
            </a:lvl1pPr>
          </a:lstStyle>
          <a:p>
            <a:pPr>
              <a:defRPr/>
            </a:pPr>
            <a:fld id="{417929FE-3F4B-4549-A667-921D0FAE8601}" type="datetimeFigureOut">
              <a:rPr lang="en-GB"/>
              <a:pPr>
                <a:defRPr/>
              </a:pPr>
              <a:t>03/09/2012</a:t>
            </a:fld>
            <a:endParaRPr lang="en-GB"/>
          </a:p>
        </p:txBody>
      </p:sp>
      <p:sp>
        <p:nvSpPr>
          <p:cNvPr id="4" name="Slide Image Placeholder 3"/>
          <p:cNvSpPr>
            <a:spLocks noGrp="1" noRot="1" noChangeAspect="1"/>
          </p:cNvSpPr>
          <p:nvPr>
            <p:ph type="sldImg" idx="2"/>
          </p:nvPr>
        </p:nvSpPr>
        <p:spPr>
          <a:xfrm>
            <a:off x="2751138" y="514350"/>
            <a:ext cx="3641725" cy="257175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defTabSz="1476162" fontAlgn="auto">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defTabSz="1476162" fontAlgn="auto">
              <a:spcBef>
                <a:spcPts val="0"/>
              </a:spcBef>
              <a:spcAft>
                <a:spcPts val="0"/>
              </a:spcAft>
              <a:defRPr sz="1200" smtClean="0">
                <a:latin typeface="+mn-lt"/>
              </a:defRPr>
            </a:lvl1pPr>
          </a:lstStyle>
          <a:p>
            <a:pPr>
              <a:defRPr/>
            </a:pPr>
            <a:fld id="{8DB91183-9CFE-49DD-BAC3-63ECC1E0578A}"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defTabSz="2951163" rtl="0" fontAlgn="base">
      <a:spcBef>
        <a:spcPct val="30000"/>
      </a:spcBef>
      <a:spcAft>
        <a:spcPct val="0"/>
      </a:spcAft>
      <a:defRPr sz="3900" kern="1200">
        <a:solidFill>
          <a:schemeClr val="tx1"/>
        </a:solidFill>
        <a:latin typeface="+mn-lt"/>
        <a:ea typeface="+mn-ea"/>
        <a:cs typeface="+mn-cs"/>
      </a:defRPr>
    </a:lvl1pPr>
    <a:lvl2pPr marL="1474788" algn="l" defTabSz="2951163" rtl="0" fontAlgn="base">
      <a:spcBef>
        <a:spcPct val="30000"/>
      </a:spcBef>
      <a:spcAft>
        <a:spcPct val="0"/>
      </a:spcAft>
      <a:defRPr sz="3900" kern="1200">
        <a:solidFill>
          <a:schemeClr val="tx1"/>
        </a:solidFill>
        <a:latin typeface="+mn-lt"/>
        <a:ea typeface="+mn-ea"/>
        <a:cs typeface="+mn-cs"/>
      </a:defRPr>
    </a:lvl2pPr>
    <a:lvl3pPr marL="2951163" algn="l" defTabSz="2951163" rtl="0" fontAlgn="base">
      <a:spcBef>
        <a:spcPct val="30000"/>
      </a:spcBef>
      <a:spcAft>
        <a:spcPct val="0"/>
      </a:spcAft>
      <a:defRPr sz="3900" kern="1200">
        <a:solidFill>
          <a:schemeClr val="tx1"/>
        </a:solidFill>
        <a:latin typeface="+mn-lt"/>
        <a:ea typeface="+mn-ea"/>
        <a:cs typeface="+mn-cs"/>
      </a:defRPr>
    </a:lvl3pPr>
    <a:lvl4pPr marL="4427538" algn="l" defTabSz="2951163" rtl="0" fontAlgn="base">
      <a:spcBef>
        <a:spcPct val="30000"/>
      </a:spcBef>
      <a:spcAft>
        <a:spcPct val="0"/>
      </a:spcAft>
      <a:defRPr sz="3900" kern="1200">
        <a:solidFill>
          <a:schemeClr val="tx1"/>
        </a:solidFill>
        <a:latin typeface="+mn-lt"/>
        <a:ea typeface="+mn-ea"/>
        <a:cs typeface="+mn-cs"/>
      </a:defRPr>
    </a:lvl4pPr>
    <a:lvl5pPr marL="5903913" algn="l" defTabSz="2951163" rtl="0" fontAlgn="base">
      <a:spcBef>
        <a:spcPct val="30000"/>
      </a:spcBef>
      <a:spcAft>
        <a:spcPct val="0"/>
      </a:spcAft>
      <a:defRPr sz="3900" kern="1200">
        <a:solidFill>
          <a:schemeClr val="tx1"/>
        </a:solidFill>
        <a:latin typeface="+mn-lt"/>
        <a:ea typeface="+mn-ea"/>
        <a:cs typeface="+mn-cs"/>
      </a:defRPr>
    </a:lvl5pPr>
    <a:lvl6pPr marL="7380808" algn="l" defTabSz="2952323" rtl="0" eaLnBrk="1" latinLnBrk="0" hangingPunct="1">
      <a:defRPr sz="3900" kern="1200">
        <a:solidFill>
          <a:schemeClr val="tx1"/>
        </a:solidFill>
        <a:latin typeface="+mn-lt"/>
        <a:ea typeface="+mn-ea"/>
        <a:cs typeface="+mn-cs"/>
      </a:defRPr>
    </a:lvl6pPr>
    <a:lvl7pPr marL="8856970" algn="l" defTabSz="2952323" rtl="0" eaLnBrk="1" latinLnBrk="0" hangingPunct="1">
      <a:defRPr sz="3900" kern="1200">
        <a:solidFill>
          <a:schemeClr val="tx1"/>
        </a:solidFill>
        <a:latin typeface="+mn-lt"/>
        <a:ea typeface="+mn-ea"/>
        <a:cs typeface="+mn-cs"/>
      </a:defRPr>
    </a:lvl7pPr>
    <a:lvl8pPr marL="10333131" algn="l" defTabSz="2952323" rtl="0" eaLnBrk="1" latinLnBrk="0" hangingPunct="1">
      <a:defRPr sz="3900" kern="1200">
        <a:solidFill>
          <a:schemeClr val="tx1"/>
        </a:solidFill>
        <a:latin typeface="+mn-lt"/>
        <a:ea typeface="+mn-ea"/>
        <a:cs typeface="+mn-cs"/>
      </a:defRPr>
    </a:lvl8pPr>
    <a:lvl9pPr marL="11809293" algn="l" defTabSz="2952323" rtl="0" eaLnBrk="1" latinLnBrk="0" hangingPunct="1">
      <a:defRPr sz="3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92500"/>
          </a:bodyPr>
          <a:lstStyle/>
          <a:p>
            <a:pPr defTabSz="2952323" fontAlgn="auto">
              <a:spcBef>
                <a:spcPts val="0"/>
              </a:spcBef>
              <a:spcAft>
                <a:spcPts val="0"/>
              </a:spcAft>
              <a:defRPr/>
            </a:pPr>
            <a:endParaRPr lang="en-GB" dirty="0" smtClean="0">
              <a:solidFill>
                <a:srgbClr val="00B050"/>
              </a:solidFill>
            </a:endParaRPr>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1474788" fontAlgn="base">
              <a:spcBef>
                <a:spcPct val="0"/>
              </a:spcBef>
              <a:spcAft>
                <a:spcPct val="0"/>
              </a:spcAft>
            </a:pPr>
            <a:fld id="{F2AAAF15-BD60-4D59-A771-FD0EC22AC1A4}" type="slidenum">
              <a:rPr lang="en-GB"/>
              <a:pPr defTabSz="1474788" fontAlgn="base">
                <a:spcBef>
                  <a:spcPct val="0"/>
                </a:spcBef>
                <a:spcAft>
                  <a:spcPct val="0"/>
                </a:spcAft>
              </a:pPr>
              <a:t>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998" y="6643771"/>
            <a:ext cx="25737979" cy="4584300"/>
          </a:xfrm>
        </p:spPr>
        <p:txBody>
          <a:bodyPr/>
          <a:lstStyle/>
          <a:p>
            <a:r>
              <a:rPr lang="en-GB" smtClean="0"/>
              <a:t>Click to edit Master title style</a:t>
            </a:r>
            <a:endParaRPr lang="en-US"/>
          </a:p>
        </p:txBody>
      </p:sp>
      <p:sp>
        <p:nvSpPr>
          <p:cNvPr id="3" name="Subtitle 2"/>
          <p:cNvSpPr>
            <a:spLocks noGrp="1"/>
          </p:cNvSpPr>
          <p:nvPr>
            <p:ph type="subTitle" idx="1"/>
          </p:nvPr>
        </p:nvSpPr>
        <p:spPr>
          <a:xfrm>
            <a:off x="4541996" y="12119186"/>
            <a:ext cx="21195983" cy="5465516"/>
          </a:xfrm>
        </p:spPr>
        <p:txBody>
          <a:bodyPr/>
          <a:lstStyle>
            <a:lvl1pPr marL="0" indent="0" algn="ctr">
              <a:buNone/>
              <a:defRPr>
                <a:solidFill>
                  <a:schemeClr val="tx1">
                    <a:tint val="75000"/>
                  </a:schemeClr>
                </a:solidFill>
              </a:defRPr>
            </a:lvl1pPr>
            <a:lvl2pPr marL="1476162" indent="0" algn="ctr">
              <a:buNone/>
              <a:defRPr>
                <a:solidFill>
                  <a:schemeClr val="tx1">
                    <a:tint val="75000"/>
                  </a:schemeClr>
                </a:solidFill>
              </a:defRPr>
            </a:lvl2pPr>
            <a:lvl3pPr marL="2952323" indent="0" algn="ctr">
              <a:buNone/>
              <a:defRPr>
                <a:solidFill>
                  <a:schemeClr val="tx1">
                    <a:tint val="75000"/>
                  </a:schemeClr>
                </a:solidFill>
              </a:defRPr>
            </a:lvl3pPr>
            <a:lvl4pPr marL="4428485" indent="0" algn="ctr">
              <a:buNone/>
              <a:defRPr>
                <a:solidFill>
                  <a:schemeClr val="tx1">
                    <a:tint val="75000"/>
                  </a:schemeClr>
                </a:solidFill>
              </a:defRPr>
            </a:lvl4pPr>
            <a:lvl5pPr marL="5904647" indent="0" algn="ctr">
              <a:buNone/>
              <a:defRPr>
                <a:solidFill>
                  <a:schemeClr val="tx1">
                    <a:tint val="75000"/>
                  </a:schemeClr>
                </a:solidFill>
              </a:defRPr>
            </a:lvl5pPr>
            <a:lvl6pPr marL="7380808" indent="0" algn="ctr">
              <a:buNone/>
              <a:defRPr>
                <a:solidFill>
                  <a:schemeClr val="tx1">
                    <a:tint val="75000"/>
                  </a:schemeClr>
                </a:solidFill>
              </a:defRPr>
            </a:lvl6pPr>
            <a:lvl7pPr marL="8856970" indent="0" algn="ctr">
              <a:buNone/>
              <a:defRPr>
                <a:solidFill>
                  <a:schemeClr val="tx1">
                    <a:tint val="75000"/>
                  </a:schemeClr>
                </a:solidFill>
              </a:defRPr>
            </a:lvl7pPr>
            <a:lvl8pPr marL="10333131" indent="0" algn="ctr">
              <a:buNone/>
              <a:defRPr>
                <a:solidFill>
                  <a:schemeClr val="tx1">
                    <a:tint val="75000"/>
                  </a:schemeClr>
                </a:solidFill>
              </a:defRPr>
            </a:lvl8pPr>
            <a:lvl9pPr marL="11809293"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E9A69A1-DA34-4627-85E4-6B4C96E13CA9}" type="datetimeFigureOut">
              <a:rPr lang="en-US"/>
              <a:pPr>
                <a:defRPr/>
              </a:pPr>
              <a:t>9/3/2012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FE55FB2-6E2B-4A8C-B6A6-8BCAEF1EF59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219796C-B438-405F-85AF-B76B226094B9}" type="datetimeFigureOut">
              <a:rPr lang="en-US"/>
              <a:pPr>
                <a:defRPr/>
              </a:pPr>
              <a:t>9/3/2012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61C28AD-01A8-41A2-BFE3-9E0978A6871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952982" y="856465"/>
            <a:ext cx="6812994" cy="18248089"/>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1513999" y="856465"/>
            <a:ext cx="19934317" cy="18248089"/>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967AEC5-A557-4EC2-9CFE-0CD52E9C9464}" type="datetimeFigureOut">
              <a:rPr lang="en-US"/>
              <a:pPr>
                <a:defRPr/>
              </a:pPr>
              <a:t>9/3/2012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E0E6298-74EB-49D1-AEF8-B5C0BF150C9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5E9ECCD-8B13-4834-98EE-10C53FFDFD6A}" type="datetimeFigureOut">
              <a:rPr lang="en-US"/>
              <a:pPr>
                <a:defRPr/>
              </a:pPr>
              <a:t>9/3/2012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D2B5E59-4064-4D55-B2C3-4BD81E8E3F9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91909" y="13743001"/>
            <a:ext cx="25737979" cy="4247656"/>
          </a:xfrm>
        </p:spPr>
        <p:txBody>
          <a:bodyPr anchor="t"/>
          <a:lstStyle>
            <a:lvl1pPr algn="l">
              <a:defRPr sz="12900" b="1" cap="all"/>
            </a:lvl1pPr>
          </a:lstStyle>
          <a:p>
            <a:r>
              <a:rPr lang="en-GB" smtClean="0"/>
              <a:t>Click to edit Master title style</a:t>
            </a:r>
            <a:endParaRPr lang="en-US"/>
          </a:p>
        </p:txBody>
      </p:sp>
      <p:sp>
        <p:nvSpPr>
          <p:cNvPr id="3" name="Text Placeholder 2"/>
          <p:cNvSpPr>
            <a:spLocks noGrp="1"/>
          </p:cNvSpPr>
          <p:nvPr>
            <p:ph type="body" idx="1"/>
          </p:nvPr>
        </p:nvSpPr>
        <p:spPr>
          <a:xfrm>
            <a:off x="2391909" y="9064640"/>
            <a:ext cx="25737979" cy="4678361"/>
          </a:xfrm>
        </p:spPr>
        <p:txBody>
          <a:bodyPr anchor="b"/>
          <a:lstStyle>
            <a:lvl1pPr marL="0" indent="0">
              <a:buNone/>
              <a:defRPr sz="6500">
                <a:solidFill>
                  <a:schemeClr val="tx1">
                    <a:tint val="75000"/>
                  </a:schemeClr>
                </a:solidFill>
              </a:defRPr>
            </a:lvl1pPr>
            <a:lvl2pPr marL="1476162" indent="0">
              <a:buNone/>
              <a:defRPr sz="5800">
                <a:solidFill>
                  <a:schemeClr val="tx1">
                    <a:tint val="75000"/>
                  </a:schemeClr>
                </a:solidFill>
              </a:defRPr>
            </a:lvl2pPr>
            <a:lvl3pPr marL="2952323" indent="0">
              <a:buNone/>
              <a:defRPr sz="5200">
                <a:solidFill>
                  <a:schemeClr val="tx1">
                    <a:tint val="75000"/>
                  </a:schemeClr>
                </a:solidFill>
              </a:defRPr>
            </a:lvl3pPr>
            <a:lvl4pPr marL="4428485" indent="0">
              <a:buNone/>
              <a:defRPr sz="4500">
                <a:solidFill>
                  <a:schemeClr val="tx1">
                    <a:tint val="75000"/>
                  </a:schemeClr>
                </a:solidFill>
              </a:defRPr>
            </a:lvl4pPr>
            <a:lvl5pPr marL="5904647" indent="0">
              <a:buNone/>
              <a:defRPr sz="4500">
                <a:solidFill>
                  <a:schemeClr val="tx1">
                    <a:tint val="75000"/>
                  </a:schemeClr>
                </a:solidFill>
              </a:defRPr>
            </a:lvl5pPr>
            <a:lvl6pPr marL="7380808" indent="0">
              <a:buNone/>
              <a:defRPr sz="4500">
                <a:solidFill>
                  <a:schemeClr val="tx1">
                    <a:tint val="75000"/>
                  </a:schemeClr>
                </a:solidFill>
              </a:defRPr>
            </a:lvl6pPr>
            <a:lvl7pPr marL="8856970" indent="0">
              <a:buNone/>
              <a:defRPr sz="4500">
                <a:solidFill>
                  <a:schemeClr val="tx1">
                    <a:tint val="75000"/>
                  </a:schemeClr>
                </a:solidFill>
              </a:defRPr>
            </a:lvl7pPr>
            <a:lvl8pPr marL="10333131" indent="0">
              <a:buNone/>
              <a:defRPr sz="4500">
                <a:solidFill>
                  <a:schemeClr val="tx1">
                    <a:tint val="75000"/>
                  </a:schemeClr>
                </a:solidFill>
              </a:defRPr>
            </a:lvl8pPr>
            <a:lvl9pPr marL="11809293" indent="0">
              <a:buNone/>
              <a:defRPr sz="45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B688C0D-B6BC-4904-8E27-F6C24069C538}" type="datetimeFigureOut">
              <a:rPr lang="en-US"/>
              <a:pPr>
                <a:defRPr/>
              </a:pPr>
              <a:t>9/3/2012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1BEAB4A-A4D4-4189-A220-BD21A9715C2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1513999" y="4990255"/>
            <a:ext cx="13373656" cy="14114299"/>
          </a:xfrm>
        </p:spPr>
        <p:txBody>
          <a:bodyPr/>
          <a:lstStyle>
            <a:lvl1pPr>
              <a:defRPr sz="9000"/>
            </a:lvl1pPr>
            <a:lvl2pPr>
              <a:defRPr sz="7700"/>
            </a:lvl2pPr>
            <a:lvl3pPr>
              <a:defRPr sz="6500"/>
            </a:lvl3pPr>
            <a:lvl4pPr>
              <a:defRPr sz="5800"/>
            </a:lvl4pPr>
            <a:lvl5pPr>
              <a:defRPr sz="5800"/>
            </a:lvl5pPr>
            <a:lvl6pPr>
              <a:defRPr sz="5800"/>
            </a:lvl6pPr>
            <a:lvl7pPr>
              <a:defRPr sz="5800"/>
            </a:lvl7pPr>
            <a:lvl8pPr>
              <a:defRPr sz="5800"/>
            </a:lvl8pPr>
            <a:lvl9pPr>
              <a:defRPr sz="5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15392320" y="4990255"/>
            <a:ext cx="13373656" cy="14114299"/>
          </a:xfrm>
        </p:spPr>
        <p:txBody>
          <a:bodyPr/>
          <a:lstStyle>
            <a:lvl1pPr>
              <a:defRPr sz="9000"/>
            </a:lvl1pPr>
            <a:lvl2pPr>
              <a:defRPr sz="7700"/>
            </a:lvl2pPr>
            <a:lvl3pPr>
              <a:defRPr sz="6500"/>
            </a:lvl3pPr>
            <a:lvl4pPr>
              <a:defRPr sz="5800"/>
            </a:lvl4pPr>
            <a:lvl5pPr>
              <a:defRPr sz="5800"/>
            </a:lvl5pPr>
            <a:lvl6pPr>
              <a:defRPr sz="5800"/>
            </a:lvl6pPr>
            <a:lvl7pPr>
              <a:defRPr sz="5800"/>
            </a:lvl7pPr>
            <a:lvl8pPr>
              <a:defRPr sz="5800"/>
            </a:lvl8pPr>
            <a:lvl9pPr>
              <a:defRPr sz="5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5F93020D-F3D8-4E35-BC48-E8DB0E69D2A3}" type="datetimeFigureOut">
              <a:rPr lang="en-US"/>
              <a:pPr>
                <a:defRPr/>
              </a:pPr>
              <a:t>9/3/2012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5CE60FE-421D-4292-A8D9-17590C563C1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1513999" y="4787278"/>
            <a:ext cx="13378914" cy="1995110"/>
          </a:xfrm>
        </p:spPr>
        <p:txBody>
          <a:bodyPr anchor="b"/>
          <a:lstStyle>
            <a:lvl1pPr marL="0" indent="0">
              <a:buNone/>
              <a:defRPr sz="7700" b="1"/>
            </a:lvl1pPr>
            <a:lvl2pPr marL="1476162" indent="0">
              <a:buNone/>
              <a:defRPr sz="6500" b="1"/>
            </a:lvl2pPr>
            <a:lvl3pPr marL="2952323" indent="0">
              <a:buNone/>
              <a:defRPr sz="5800" b="1"/>
            </a:lvl3pPr>
            <a:lvl4pPr marL="4428485" indent="0">
              <a:buNone/>
              <a:defRPr sz="5200" b="1"/>
            </a:lvl4pPr>
            <a:lvl5pPr marL="5904647" indent="0">
              <a:buNone/>
              <a:defRPr sz="5200" b="1"/>
            </a:lvl5pPr>
            <a:lvl6pPr marL="7380808" indent="0">
              <a:buNone/>
              <a:defRPr sz="5200" b="1"/>
            </a:lvl6pPr>
            <a:lvl7pPr marL="8856970" indent="0">
              <a:buNone/>
              <a:defRPr sz="5200" b="1"/>
            </a:lvl7pPr>
            <a:lvl8pPr marL="10333131" indent="0">
              <a:buNone/>
              <a:defRPr sz="5200" b="1"/>
            </a:lvl8pPr>
            <a:lvl9pPr marL="11809293" indent="0">
              <a:buNone/>
              <a:defRPr sz="5200" b="1"/>
            </a:lvl9pPr>
          </a:lstStyle>
          <a:p>
            <a:pPr lvl="0"/>
            <a:r>
              <a:rPr lang="en-GB" smtClean="0"/>
              <a:t>Click to edit Master text styles</a:t>
            </a:r>
          </a:p>
        </p:txBody>
      </p:sp>
      <p:sp>
        <p:nvSpPr>
          <p:cNvPr id="4" name="Content Placeholder 3"/>
          <p:cNvSpPr>
            <a:spLocks noGrp="1"/>
          </p:cNvSpPr>
          <p:nvPr>
            <p:ph sz="half" idx="2"/>
          </p:nvPr>
        </p:nvSpPr>
        <p:spPr>
          <a:xfrm>
            <a:off x="1513999" y="6782388"/>
            <a:ext cx="13378914" cy="12322165"/>
          </a:xfrm>
        </p:spPr>
        <p:txBody>
          <a:bodyPr/>
          <a:lstStyle>
            <a:lvl1pPr>
              <a:defRPr sz="7700"/>
            </a:lvl1pPr>
            <a:lvl2pPr>
              <a:defRPr sz="6500"/>
            </a:lvl2pPr>
            <a:lvl3pPr>
              <a:defRPr sz="5800"/>
            </a:lvl3pPr>
            <a:lvl4pPr>
              <a:defRPr sz="5200"/>
            </a:lvl4pPr>
            <a:lvl5pPr>
              <a:defRPr sz="5200"/>
            </a:lvl5pPr>
            <a:lvl6pPr>
              <a:defRPr sz="5200"/>
            </a:lvl6pPr>
            <a:lvl7pPr>
              <a:defRPr sz="5200"/>
            </a:lvl7pPr>
            <a:lvl8pPr>
              <a:defRPr sz="5200"/>
            </a:lvl8pPr>
            <a:lvl9pPr>
              <a:defRPr sz="52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15381808" y="4787278"/>
            <a:ext cx="13384170" cy="1995110"/>
          </a:xfrm>
        </p:spPr>
        <p:txBody>
          <a:bodyPr anchor="b"/>
          <a:lstStyle>
            <a:lvl1pPr marL="0" indent="0">
              <a:buNone/>
              <a:defRPr sz="7700" b="1"/>
            </a:lvl1pPr>
            <a:lvl2pPr marL="1476162" indent="0">
              <a:buNone/>
              <a:defRPr sz="6500" b="1"/>
            </a:lvl2pPr>
            <a:lvl3pPr marL="2952323" indent="0">
              <a:buNone/>
              <a:defRPr sz="5800" b="1"/>
            </a:lvl3pPr>
            <a:lvl4pPr marL="4428485" indent="0">
              <a:buNone/>
              <a:defRPr sz="5200" b="1"/>
            </a:lvl4pPr>
            <a:lvl5pPr marL="5904647" indent="0">
              <a:buNone/>
              <a:defRPr sz="5200" b="1"/>
            </a:lvl5pPr>
            <a:lvl6pPr marL="7380808" indent="0">
              <a:buNone/>
              <a:defRPr sz="5200" b="1"/>
            </a:lvl6pPr>
            <a:lvl7pPr marL="8856970" indent="0">
              <a:buNone/>
              <a:defRPr sz="5200" b="1"/>
            </a:lvl7pPr>
            <a:lvl8pPr marL="10333131" indent="0">
              <a:buNone/>
              <a:defRPr sz="5200" b="1"/>
            </a:lvl8pPr>
            <a:lvl9pPr marL="11809293" indent="0">
              <a:buNone/>
              <a:defRPr sz="5200" b="1"/>
            </a:lvl9pPr>
          </a:lstStyle>
          <a:p>
            <a:pPr lvl="0"/>
            <a:r>
              <a:rPr lang="en-GB" smtClean="0"/>
              <a:t>Click to edit Master text styles</a:t>
            </a:r>
          </a:p>
        </p:txBody>
      </p:sp>
      <p:sp>
        <p:nvSpPr>
          <p:cNvPr id="6" name="Content Placeholder 5"/>
          <p:cNvSpPr>
            <a:spLocks noGrp="1"/>
          </p:cNvSpPr>
          <p:nvPr>
            <p:ph sz="quarter" idx="4"/>
          </p:nvPr>
        </p:nvSpPr>
        <p:spPr>
          <a:xfrm>
            <a:off x="15381808" y="6782388"/>
            <a:ext cx="13384170" cy="12322165"/>
          </a:xfrm>
        </p:spPr>
        <p:txBody>
          <a:bodyPr/>
          <a:lstStyle>
            <a:lvl1pPr>
              <a:defRPr sz="7700"/>
            </a:lvl1pPr>
            <a:lvl2pPr>
              <a:defRPr sz="6500"/>
            </a:lvl2pPr>
            <a:lvl3pPr>
              <a:defRPr sz="5800"/>
            </a:lvl3pPr>
            <a:lvl4pPr>
              <a:defRPr sz="5200"/>
            </a:lvl4pPr>
            <a:lvl5pPr>
              <a:defRPr sz="5200"/>
            </a:lvl5pPr>
            <a:lvl6pPr>
              <a:defRPr sz="5200"/>
            </a:lvl6pPr>
            <a:lvl7pPr>
              <a:defRPr sz="5200"/>
            </a:lvl7pPr>
            <a:lvl8pPr>
              <a:defRPr sz="5200"/>
            </a:lvl8pPr>
            <a:lvl9pPr>
              <a:defRPr sz="52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5B1233A2-794E-48AC-AD1A-8E440E6AEC9C}" type="datetimeFigureOut">
              <a:rPr lang="en-US"/>
              <a:pPr>
                <a:defRPr/>
              </a:pPr>
              <a:t>9/3/2012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825F6E2-9580-4C80-BEC3-D460EFFE4C3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38FE9E0E-AF94-46AB-B202-A3FCB6DC906B}" type="datetimeFigureOut">
              <a:rPr lang="en-US"/>
              <a:pPr>
                <a:defRPr/>
              </a:pPr>
              <a:t>9/3/2012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212C274-4906-42E1-A2DD-D28D32FDE22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23CD218-6370-4E8C-AE61-C031878BCC66}" type="datetimeFigureOut">
              <a:rPr lang="en-US"/>
              <a:pPr>
                <a:defRPr/>
              </a:pPr>
              <a:t>9/3/2012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652DD9A-0765-4D78-92DB-95A1868FCE6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4000" y="851512"/>
            <a:ext cx="9961903" cy="3623874"/>
          </a:xfrm>
        </p:spPr>
        <p:txBody>
          <a:bodyPr anchor="b"/>
          <a:lstStyle>
            <a:lvl1pPr algn="l">
              <a:defRPr sz="6500" b="1"/>
            </a:lvl1pPr>
          </a:lstStyle>
          <a:p>
            <a:r>
              <a:rPr lang="en-GB" smtClean="0"/>
              <a:t>Click to edit Master title style</a:t>
            </a:r>
            <a:endParaRPr lang="en-US"/>
          </a:p>
        </p:txBody>
      </p:sp>
      <p:sp>
        <p:nvSpPr>
          <p:cNvPr id="3" name="Content Placeholder 2"/>
          <p:cNvSpPr>
            <a:spLocks noGrp="1"/>
          </p:cNvSpPr>
          <p:nvPr>
            <p:ph idx="1"/>
          </p:nvPr>
        </p:nvSpPr>
        <p:spPr>
          <a:xfrm>
            <a:off x="11838629" y="851513"/>
            <a:ext cx="16927347" cy="18253041"/>
          </a:xfrm>
        </p:spPr>
        <p:txBody>
          <a:bodyPr/>
          <a:lstStyle>
            <a:lvl1pPr>
              <a:defRPr sz="10300"/>
            </a:lvl1pPr>
            <a:lvl2pPr>
              <a:defRPr sz="9000"/>
            </a:lvl2pPr>
            <a:lvl3pPr>
              <a:defRPr sz="7700"/>
            </a:lvl3pPr>
            <a:lvl4pPr>
              <a:defRPr sz="6500"/>
            </a:lvl4pPr>
            <a:lvl5pPr>
              <a:defRPr sz="6500"/>
            </a:lvl5pPr>
            <a:lvl6pPr>
              <a:defRPr sz="6500"/>
            </a:lvl6pPr>
            <a:lvl7pPr>
              <a:defRPr sz="6500"/>
            </a:lvl7pPr>
            <a:lvl8pPr>
              <a:defRPr sz="6500"/>
            </a:lvl8pPr>
            <a:lvl9pPr>
              <a:defRPr sz="65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1514000" y="4475387"/>
            <a:ext cx="9961903" cy="14629167"/>
          </a:xfrm>
        </p:spPr>
        <p:txBody>
          <a:bodyPr/>
          <a:lstStyle>
            <a:lvl1pPr marL="0" indent="0">
              <a:buNone/>
              <a:defRPr sz="4500"/>
            </a:lvl1pPr>
            <a:lvl2pPr marL="1476162" indent="0">
              <a:buNone/>
              <a:defRPr sz="3900"/>
            </a:lvl2pPr>
            <a:lvl3pPr marL="2952323" indent="0">
              <a:buNone/>
              <a:defRPr sz="3200"/>
            </a:lvl3pPr>
            <a:lvl4pPr marL="4428485" indent="0">
              <a:buNone/>
              <a:defRPr sz="2900"/>
            </a:lvl4pPr>
            <a:lvl5pPr marL="5904647" indent="0">
              <a:buNone/>
              <a:defRPr sz="2900"/>
            </a:lvl5pPr>
            <a:lvl6pPr marL="7380808" indent="0">
              <a:buNone/>
              <a:defRPr sz="2900"/>
            </a:lvl6pPr>
            <a:lvl7pPr marL="8856970" indent="0">
              <a:buNone/>
              <a:defRPr sz="2900"/>
            </a:lvl7pPr>
            <a:lvl8pPr marL="10333131" indent="0">
              <a:buNone/>
              <a:defRPr sz="2900"/>
            </a:lvl8pPr>
            <a:lvl9pPr marL="11809293" indent="0">
              <a:buNone/>
              <a:defRPr sz="2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16AA3CD-8C30-4981-B548-17546EC48444}" type="datetimeFigureOut">
              <a:rPr lang="en-US"/>
              <a:pPr>
                <a:defRPr/>
              </a:pPr>
              <a:t>9/3/2012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D171D0A-A96F-4F2E-BB12-42577DDE138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35087" y="14970760"/>
            <a:ext cx="18167985" cy="1767383"/>
          </a:xfrm>
        </p:spPr>
        <p:txBody>
          <a:bodyPr anchor="b"/>
          <a:lstStyle>
            <a:lvl1pPr algn="l">
              <a:defRPr sz="6500" b="1"/>
            </a:lvl1pPr>
          </a:lstStyle>
          <a:p>
            <a:r>
              <a:rPr lang="en-GB" smtClean="0"/>
              <a:t>Click to edit Master title style</a:t>
            </a:r>
            <a:endParaRPr lang="en-US"/>
          </a:p>
        </p:txBody>
      </p:sp>
      <p:sp>
        <p:nvSpPr>
          <p:cNvPr id="3" name="Picture Placeholder 2"/>
          <p:cNvSpPr>
            <a:spLocks noGrp="1"/>
          </p:cNvSpPr>
          <p:nvPr>
            <p:ph type="pic" idx="1"/>
          </p:nvPr>
        </p:nvSpPr>
        <p:spPr>
          <a:xfrm>
            <a:off x="5935087" y="1910950"/>
            <a:ext cx="18167985" cy="12832080"/>
          </a:xfrm>
        </p:spPr>
        <p:txBody>
          <a:bodyPr rtlCol="0">
            <a:normAutofit/>
          </a:bodyPr>
          <a:lstStyle>
            <a:lvl1pPr marL="0" indent="0">
              <a:buNone/>
              <a:defRPr sz="10300"/>
            </a:lvl1pPr>
            <a:lvl2pPr marL="1476162" indent="0">
              <a:buNone/>
              <a:defRPr sz="9000"/>
            </a:lvl2pPr>
            <a:lvl3pPr marL="2952323" indent="0">
              <a:buNone/>
              <a:defRPr sz="7700"/>
            </a:lvl3pPr>
            <a:lvl4pPr marL="4428485" indent="0">
              <a:buNone/>
              <a:defRPr sz="6500"/>
            </a:lvl4pPr>
            <a:lvl5pPr marL="5904647" indent="0">
              <a:buNone/>
              <a:defRPr sz="6500"/>
            </a:lvl5pPr>
            <a:lvl6pPr marL="7380808" indent="0">
              <a:buNone/>
              <a:defRPr sz="6500"/>
            </a:lvl6pPr>
            <a:lvl7pPr marL="8856970" indent="0">
              <a:buNone/>
              <a:defRPr sz="6500"/>
            </a:lvl7pPr>
            <a:lvl8pPr marL="10333131" indent="0">
              <a:buNone/>
              <a:defRPr sz="6500"/>
            </a:lvl8pPr>
            <a:lvl9pPr marL="11809293" indent="0">
              <a:buNone/>
              <a:defRPr sz="6500"/>
            </a:lvl9pPr>
          </a:lstStyle>
          <a:p>
            <a:pPr lvl="0"/>
            <a:endParaRPr lang="en-US" noProof="0"/>
          </a:p>
        </p:txBody>
      </p:sp>
      <p:sp>
        <p:nvSpPr>
          <p:cNvPr id="4" name="Text Placeholder 3"/>
          <p:cNvSpPr>
            <a:spLocks noGrp="1"/>
          </p:cNvSpPr>
          <p:nvPr>
            <p:ph type="body" sz="half" idx="2"/>
          </p:nvPr>
        </p:nvSpPr>
        <p:spPr>
          <a:xfrm>
            <a:off x="5935087" y="16738143"/>
            <a:ext cx="18167985" cy="2509977"/>
          </a:xfrm>
        </p:spPr>
        <p:txBody>
          <a:bodyPr/>
          <a:lstStyle>
            <a:lvl1pPr marL="0" indent="0">
              <a:buNone/>
              <a:defRPr sz="4500"/>
            </a:lvl1pPr>
            <a:lvl2pPr marL="1476162" indent="0">
              <a:buNone/>
              <a:defRPr sz="3900"/>
            </a:lvl2pPr>
            <a:lvl3pPr marL="2952323" indent="0">
              <a:buNone/>
              <a:defRPr sz="3200"/>
            </a:lvl3pPr>
            <a:lvl4pPr marL="4428485" indent="0">
              <a:buNone/>
              <a:defRPr sz="2900"/>
            </a:lvl4pPr>
            <a:lvl5pPr marL="5904647" indent="0">
              <a:buNone/>
              <a:defRPr sz="2900"/>
            </a:lvl5pPr>
            <a:lvl6pPr marL="7380808" indent="0">
              <a:buNone/>
              <a:defRPr sz="2900"/>
            </a:lvl6pPr>
            <a:lvl7pPr marL="8856970" indent="0">
              <a:buNone/>
              <a:defRPr sz="2900"/>
            </a:lvl7pPr>
            <a:lvl8pPr marL="10333131" indent="0">
              <a:buNone/>
              <a:defRPr sz="2900"/>
            </a:lvl8pPr>
            <a:lvl9pPr marL="11809293" indent="0">
              <a:buNone/>
              <a:defRPr sz="2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96BACAB-CEA2-48CC-8BF8-94135B59BA60}" type="datetimeFigureOut">
              <a:rPr lang="en-US"/>
              <a:pPr>
                <a:defRPr/>
              </a:pPr>
              <a:t>9/3/2012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61817D1-DE46-4540-9BCC-B51EBFEAAEA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514475" y="857250"/>
            <a:ext cx="27251025" cy="3563938"/>
          </a:xfrm>
          <a:prstGeom prst="rect">
            <a:avLst/>
          </a:prstGeom>
          <a:noFill/>
          <a:ln w="9525">
            <a:noFill/>
            <a:miter lim="800000"/>
            <a:headEnd/>
            <a:tailEnd/>
          </a:ln>
        </p:spPr>
        <p:txBody>
          <a:bodyPr vert="horz" wrap="square" lIns="295232" tIns="147616" rIns="295232" bIns="147616" numCol="1" anchor="ctr" anchorCtr="0" compatLnSpc="1">
            <a:prstTxWarp prst="textNoShape">
              <a:avLst/>
            </a:prstTxWarp>
          </a:bodyPr>
          <a:lstStyle/>
          <a:p>
            <a:pPr lvl="0"/>
            <a:r>
              <a:rPr lang="en-GB" smtClean="0"/>
              <a:t>Click to edit Master title style</a:t>
            </a:r>
            <a:endParaRPr lang="en-US" smtClean="0"/>
          </a:p>
        </p:txBody>
      </p:sp>
      <p:sp>
        <p:nvSpPr>
          <p:cNvPr id="1027" name="Text Placeholder 2"/>
          <p:cNvSpPr>
            <a:spLocks noGrp="1"/>
          </p:cNvSpPr>
          <p:nvPr>
            <p:ph type="body" idx="1"/>
          </p:nvPr>
        </p:nvSpPr>
        <p:spPr bwMode="auto">
          <a:xfrm>
            <a:off x="1514475" y="4989513"/>
            <a:ext cx="27251025" cy="14114462"/>
          </a:xfrm>
          <a:prstGeom prst="rect">
            <a:avLst/>
          </a:prstGeom>
          <a:noFill/>
          <a:ln w="9525">
            <a:noFill/>
            <a:miter lim="800000"/>
            <a:headEnd/>
            <a:tailEnd/>
          </a:ln>
        </p:spPr>
        <p:txBody>
          <a:bodyPr vert="horz" wrap="square" lIns="295232" tIns="147616" rIns="295232" bIns="147616"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smtClean="0"/>
          </a:p>
        </p:txBody>
      </p:sp>
      <p:sp>
        <p:nvSpPr>
          <p:cNvPr id="4" name="Date Placeholder 3"/>
          <p:cNvSpPr>
            <a:spLocks noGrp="1"/>
          </p:cNvSpPr>
          <p:nvPr>
            <p:ph type="dt" sz="half" idx="2"/>
          </p:nvPr>
        </p:nvSpPr>
        <p:spPr>
          <a:xfrm>
            <a:off x="1514475" y="19823113"/>
            <a:ext cx="7064375" cy="1138237"/>
          </a:xfrm>
          <a:prstGeom prst="rect">
            <a:avLst/>
          </a:prstGeom>
        </p:spPr>
        <p:txBody>
          <a:bodyPr vert="horz" lIns="295232" tIns="147616" rIns="295232" bIns="147616" rtlCol="0" anchor="ctr"/>
          <a:lstStyle>
            <a:lvl1pPr algn="l" defTabSz="1476162" fontAlgn="auto">
              <a:spcBef>
                <a:spcPts val="0"/>
              </a:spcBef>
              <a:spcAft>
                <a:spcPts val="0"/>
              </a:spcAft>
              <a:defRPr sz="3900" smtClean="0">
                <a:solidFill>
                  <a:schemeClr val="tx1">
                    <a:tint val="75000"/>
                  </a:schemeClr>
                </a:solidFill>
                <a:latin typeface="+mn-lt"/>
              </a:defRPr>
            </a:lvl1pPr>
          </a:lstStyle>
          <a:p>
            <a:pPr>
              <a:defRPr/>
            </a:pPr>
            <a:fld id="{D483E2D4-C571-441D-B8CE-F3DD7DE95887}" type="datetimeFigureOut">
              <a:rPr lang="en-US"/>
              <a:pPr>
                <a:defRPr/>
              </a:pPr>
              <a:t>9/3/2012</a:t>
            </a:fld>
            <a:endParaRPr lang="en-US"/>
          </a:p>
        </p:txBody>
      </p:sp>
      <p:sp>
        <p:nvSpPr>
          <p:cNvPr id="5" name="Footer Placeholder 4"/>
          <p:cNvSpPr>
            <a:spLocks noGrp="1"/>
          </p:cNvSpPr>
          <p:nvPr>
            <p:ph type="ftr" sz="quarter" idx="3"/>
          </p:nvPr>
        </p:nvSpPr>
        <p:spPr>
          <a:xfrm>
            <a:off x="10345738" y="19823113"/>
            <a:ext cx="9588500" cy="1138237"/>
          </a:xfrm>
          <a:prstGeom prst="rect">
            <a:avLst/>
          </a:prstGeom>
        </p:spPr>
        <p:txBody>
          <a:bodyPr vert="horz" lIns="295232" tIns="147616" rIns="295232" bIns="147616" rtlCol="0" anchor="ctr"/>
          <a:lstStyle>
            <a:lvl1pPr algn="ctr" defTabSz="1476162" fontAlgn="auto">
              <a:spcBef>
                <a:spcPts val="0"/>
              </a:spcBef>
              <a:spcAft>
                <a:spcPts val="0"/>
              </a:spcAft>
              <a:defRPr sz="39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21701125" y="19823113"/>
            <a:ext cx="7064375" cy="1138237"/>
          </a:xfrm>
          <a:prstGeom prst="rect">
            <a:avLst/>
          </a:prstGeom>
        </p:spPr>
        <p:txBody>
          <a:bodyPr vert="horz" lIns="295232" tIns="147616" rIns="295232" bIns="147616" rtlCol="0" anchor="ctr"/>
          <a:lstStyle>
            <a:lvl1pPr algn="r" defTabSz="1476162" fontAlgn="auto">
              <a:spcBef>
                <a:spcPts val="0"/>
              </a:spcBef>
              <a:spcAft>
                <a:spcPts val="0"/>
              </a:spcAft>
              <a:defRPr sz="3900" smtClean="0">
                <a:solidFill>
                  <a:schemeClr val="tx1">
                    <a:tint val="75000"/>
                  </a:schemeClr>
                </a:solidFill>
                <a:latin typeface="+mn-lt"/>
              </a:defRPr>
            </a:lvl1pPr>
          </a:lstStyle>
          <a:p>
            <a:pPr>
              <a:defRPr/>
            </a:pPr>
            <a:fld id="{0BC67923-321A-4FA9-B6C6-030AB861B64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1474788" rtl="0" fontAlgn="base">
        <a:spcBef>
          <a:spcPct val="0"/>
        </a:spcBef>
        <a:spcAft>
          <a:spcPct val="0"/>
        </a:spcAft>
        <a:defRPr sz="14200" kern="1200">
          <a:solidFill>
            <a:schemeClr val="tx1"/>
          </a:solidFill>
          <a:latin typeface="+mj-lt"/>
          <a:ea typeface="+mj-ea"/>
          <a:cs typeface="+mj-cs"/>
        </a:defRPr>
      </a:lvl1pPr>
      <a:lvl2pPr algn="ctr" defTabSz="1474788" rtl="0" fontAlgn="base">
        <a:spcBef>
          <a:spcPct val="0"/>
        </a:spcBef>
        <a:spcAft>
          <a:spcPct val="0"/>
        </a:spcAft>
        <a:defRPr sz="14200">
          <a:solidFill>
            <a:schemeClr val="tx1"/>
          </a:solidFill>
          <a:latin typeface="Calibri" pitchFamily="34" charset="0"/>
        </a:defRPr>
      </a:lvl2pPr>
      <a:lvl3pPr algn="ctr" defTabSz="1474788" rtl="0" fontAlgn="base">
        <a:spcBef>
          <a:spcPct val="0"/>
        </a:spcBef>
        <a:spcAft>
          <a:spcPct val="0"/>
        </a:spcAft>
        <a:defRPr sz="14200">
          <a:solidFill>
            <a:schemeClr val="tx1"/>
          </a:solidFill>
          <a:latin typeface="Calibri" pitchFamily="34" charset="0"/>
        </a:defRPr>
      </a:lvl3pPr>
      <a:lvl4pPr algn="ctr" defTabSz="1474788" rtl="0" fontAlgn="base">
        <a:spcBef>
          <a:spcPct val="0"/>
        </a:spcBef>
        <a:spcAft>
          <a:spcPct val="0"/>
        </a:spcAft>
        <a:defRPr sz="14200">
          <a:solidFill>
            <a:schemeClr val="tx1"/>
          </a:solidFill>
          <a:latin typeface="Calibri" pitchFamily="34" charset="0"/>
        </a:defRPr>
      </a:lvl4pPr>
      <a:lvl5pPr algn="ctr" defTabSz="1474788" rtl="0" fontAlgn="base">
        <a:spcBef>
          <a:spcPct val="0"/>
        </a:spcBef>
        <a:spcAft>
          <a:spcPct val="0"/>
        </a:spcAft>
        <a:defRPr sz="14200">
          <a:solidFill>
            <a:schemeClr val="tx1"/>
          </a:solidFill>
          <a:latin typeface="Calibri" pitchFamily="34" charset="0"/>
        </a:defRPr>
      </a:lvl5pPr>
      <a:lvl6pPr marL="457200" algn="ctr" defTabSz="1474788" rtl="0" fontAlgn="base">
        <a:spcBef>
          <a:spcPct val="0"/>
        </a:spcBef>
        <a:spcAft>
          <a:spcPct val="0"/>
        </a:spcAft>
        <a:defRPr sz="14200">
          <a:solidFill>
            <a:schemeClr val="tx1"/>
          </a:solidFill>
          <a:latin typeface="Calibri" pitchFamily="34" charset="0"/>
        </a:defRPr>
      </a:lvl6pPr>
      <a:lvl7pPr marL="914400" algn="ctr" defTabSz="1474788" rtl="0" fontAlgn="base">
        <a:spcBef>
          <a:spcPct val="0"/>
        </a:spcBef>
        <a:spcAft>
          <a:spcPct val="0"/>
        </a:spcAft>
        <a:defRPr sz="14200">
          <a:solidFill>
            <a:schemeClr val="tx1"/>
          </a:solidFill>
          <a:latin typeface="Calibri" pitchFamily="34" charset="0"/>
        </a:defRPr>
      </a:lvl7pPr>
      <a:lvl8pPr marL="1371600" algn="ctr" defTabSz="1474788" rtl="0" fontAlgn="base">
        <a:spcBef>
          <a:spcPct val="0"/>
        </a:spcBef>
        <a:spcAft>
          <a:spcPct val="0"/>
        </a:spcAft>
        <a:defRPr sz="14200">
          <a:solidFill>
            <a:schemeClr val="tx1"/>
          </a:solidFill>
          <a:latin typeface="Calibri" pitchFamily="34" charset="0"/>
        </a:defRPr>
      </a:lvl8pPr>
      <a:lvl9pPr marL="1828800" algn="ctr" defTabSz="1474788" rtl="0" fontAlgn="base">
        <a:spcBef>
          <a:spcPct val="0"/>
        </a:spcBef>
        <a:spcAft>
          <a:spcPct val="0"/>
        </a:spcAft>
        <a:defRPr sz="14200">
          <a:solidFill>
            <a:schemeClr val="tx1"/>
          </a:solidFill>
          <a:latin typeface="Calibri" pitchFamily="34" charset="0"/>
        </a:defRPr>
      </a:lvl9pPr>
    </p:titleStyle>
    <p:bodyStyle>
      <a:lvl1pPr marL="1106488" indent="-1106488" algn="l" defTabSz="1474788" rtl="0" fontAlgn="base">
        <a:spcBef>
          <a:spcPct val="20000"/>
        </a:spcBef>
        <a:spcAft>
          <a:spcPct val="0"/>
        </a:spcAft>
        <a:buFont typeface="Arial" charset="0"/>
        <a:buChar char="•"/>
        <a:defRPr sz="10300" kern="1200">
          <a:solidFill>
            <a:schemeClr val="tx1"/>
          </a:solidFill>
          <a:latin typeface="+mn-lt"/>
          <a:ea typeface="+mn-ea"/>
          <a:cs typeface="+mn-cs"/>
        </a:defRPr>
      </a:lvl1pPr>
      <a:lvl2pPr marL="2398713" indent="-922338" algn="l" defTabSz="1474788" rtl="0" fontAlgn="base">
        <a:spcBef>
          <a:spcPct val="20000"/>
        </a:spcBef>
        <a:spcAft>
          <a:spcPct val="0"/>
        </a:spcAft>
        <a:buFont typeface="Arial" charset="0"/>
        <a:buChar char="–"/>
        <a:defRPr sz="9000" kern="1200">
          <a:solidFill>
            <a:schemeClr val="tx1"/>
          </a:solidFill>
          <a:latin typeface="+mn-lt"/>
          <a:ea typeface="+mn-ea"/>
          <a:cs typeface="+mn-cs"/>
        </a:defRPr>
      </a:lvl2pPr>
      <a:lvl3pPr marL="3689350" indent="-736600" algn="l" defTabSz="1474788" rtl="0" fontAlgn="base">
        <a:spcBef>
          <a:spcPct val="20000"/>
        </a:spcBef>
        <a:spcAft>
          <a:spcPct val="0"/>
        </a:spcAft>
        <a:buFont typeface="Arial" charset="0"/>
        <a:buChar char="•"/>
        <a:defRPr sz="7700" kern="1200">
          <a:solidFill>
            <a:schemeClr val="tx1"/>
          </a:solidFill>
          <a:latin typeface="+mn-lt"/>
          <a:ea typeface="+mn-ea"/>
          <a:cs typeface="+mn-cs"/>
        </a:defRPr>
      </a:lvl3pPr>
      <a:lvl4pPr marL="5165725" indent="-736600" algn="l" defTabSz="1474788" rtl="0" fontAlgn="base">
        <a:spcBef>
          <a:spcPct val="20000"/>
        </a:spcBef>
        <a:spcAft>
          <a:spcPct val="0"/>
        </a:spcAft>
        <a:buFont typeface="Arial" charset="0"/>
        <a:buChar char="–"/>
        <a:defRPr sz="6500" kern="1200">
          <a:solidFill>
            <a:schemeClr val="tx1"/>
          </a:solidFill>
          <a:latin typeface="+mn-lt"/>
          <a:ea typeface="+mn-ea"/>
          <a:cs typeface="+mn-cs"/>
        </a:defRPr>
      </a:lvl4pPr>
      <a:lvl5pPr marL="6642100" indent="-736600" algn="l" defTabSz="1474788" rtl="0" fontAlgn="base">
        <a:spcBef>
          <a:spcPct val="20000"/>
        </a:spcBef>
        <a:spcAft>
          <a:spcPct val="0"/>
        </a:spcAft>
        <a:buFont typeface="Arial" charset="0"/>
        <a:buChar char="»"/>
        <a:defRPr sz="6500" kern="1200">
          <a:solidFill>
            <a:schemeClr val="tx1"/>
          </a:solidFill>
          <a:latin typeface="+mn-lt"/>
          <a:ea typeface="+mn-ea"/>
          <a:cs typeface="+mn-cs"/>
        </a:defRPr>
      </a:lvl5pPr>
      <a:lvl6pPr marL="8118889" indent="-738081" algn="l" defTabSz="1476162" rtl="0" eaLnBrk="1" latinLnBrk="0" hangingPunct="1">
        <a:spcBef>
          <a:spcPct val="20000"/>
        </a:spcBef>
        <a:buFont typeface="Arial"/>
        <a:buChar char="•"/>
        <a:defRPr sz="6500" kern="1200">
          <a:solidFill>
            <a:schemeClr val="tx1"/>
          </a:solidFill>
          <a:latin typeface="+mn-lt"/>
          <a:ea typeface="+mn-ea"/>
          <a:cs typeface="+mn-cs"/>
        </a:defRPr>
      </a:lvl6pPr>
      <a:lvl7pPr marL="9595051" indent="-738081" algn="l" defTabSz="1476162" rtl="0" eaLnBrk="1" latinLnBrk="0" hangingPunct="1">
        <a:spcBef>
          <a:spcPct val="20000"/>
        </a:spcBef>
        <a:buFont typeface="Arial"/>
        <a:buChar char="•"/>
        <a:defRPr sz="6500" kern="1200">
          <a:solidFill>
            <a:schemeClr val="tx1"/>
          </a:solidFill>
          <a:latin typeface="+mn-lt"/>
          <a:ea typeface="+mn-ea"/>
          <a:cs typeface="+mn-cs"/>
        </a:defRPr>
      </a:lvl7pPr>
      <a:lvl8pPr marL="11071212" indent="-738081" algn="l" defTabSz="1476162" rtl="0" eaLnBrk="1" latinLnBrk="0" hangingPunct="1">
        <a:spcBef>
          <a:spcPct val="20000"/>
        </a:spcBef>
        <a:buFont typeface="Arial"/>
        <a:buChar char="•"/>
        <a:defRPr sz="6500" kern="1200">
          <a:solidFill>
            <a:schemeClr val="tx1"/>
          </a:solidFill>
          <a:latin typeface="+mn-lt"/>
          <a:ea typeface="+mn-ea"/>
          <a:cs typeface="+mn-cs"/>
        </a:defRPr>
      </a:lvl8pPr>
      <a:lvl9pPr marL="12547374" indent="-738081" algn="l" defTabSz="1476162" rtl="0" eaLnBrk="1" latinLnBrk="0" hangingPunct="1">
        <a:spcBef>
          <a:spcPct val="20000"/>
        </a:spcBef>
        <a:buFont typeface="Arial"/>
        <a:buChar char="•"/>
        <a:defRPr sz="6500" kern="1200">
          <a:solidFill>
            <a:schemeClr val="tx1"/>
          </a:solidFill>
          <a:latin typeface="+mn-lt"/>
          <a:ea typeface="+mn-ea"/>
          <a:cs typeface="+mn-cs"/>
        </a:defRPr>
      </a:lvl9pPr>
    </p:bodyStyle>
    <p:otherStyle>
      <a:defPPr>
        <a:defRPr lang="en-US"/>
      </a:defPPr>
      <a:lvl1pPr marL="0" algn="l" defTabSz="1476162" rtl="0" eaLnBrk="1" latinLnBrk="0" hangingPunct="1">
        <a:defRPr sz="5800" kern="1200">
          <a:solidFill>
            <a:schemeClr val="tx1"/>
          </a:solidFill>
          <a:latin typeface="+mn-lt"/>
          <a:ea typeface="+mn-ea"/>
          <a:cs typeface="+mn-cs"/>
        </a:defRPr>
      </a:lvl1pPr>
      <a:lvl2pPr marL="1476162" algn="l" defTabSz="1476162" rtl="0" eaLnBrk="1" latinLnBrk="0" hangingPunct="1">
        <a:defRPr sz="5800" kern="1200">
          <a:solidFill>
            <a:schemeClr val="tx1"/>
          </a:solidFill>
          <a:latin typeface="+mn-lt"/>
          <a:ea typeface="+mn-ea"/>
          <a:cs typeface="+mn-cs"/>
        </a:defRPr>
      </a:lvl2pPr>
      <a:lvl3pPr marL="2952323" algn="l" defTabSz="1476162" rtl="0" eaLnBrk="1" latinLnBrk="0" hangingPunct="1">
        <a:defRPr sz="5800" kern="1200">
          <a:solidFill>
            <a:schemeClr val="tx1"/>
          </a:solidFill>
          <a:latin typeface="+mn-lt"/>
          <a:ea typeface="+mn-ea"/>
          <a:cs typeface="+mn-cs"/>
        </a:defRPr>
      </a:lvl3pPr>
      <a:lvl4pPr marL="4428485" algn="l" defTabSz="1476162" rtl="0" eaLnBrk="1" latinLnBrk="0" hangingPunct="1">
        <a:defRPr sz="5800" kern="1200">
          <a:solidFill>
            <a:schemeClr val="tx1"/>
          </a:solidFill>
          <a:latin typeface="+mn-lt"/>
          <a:ea typeface="+mn-ea"/>
          <a:cs typeface="+mn-cs"/>
        </a:defRPr>
      </a:lvl4pPr>
      <a:lvl5pPr marL="5904647" algn="l" defTabSz="1476162" rtl="0" eaLnBrk="1" latinLnBrk="0" hangingPunct="1">
        <a:defRPr sz="5800" kern="1200">
          <a:solidFill>
            <a:schemeClr val="tx1"/>
          </a:solidFill>
          <a:latin typeface="+mn-lt"/>
          <a:ea typeface="+mn-ea"/>
          <a:cs typeface="+mn-cs"/>
        </a:defRPr>
      </a:lvl5pPr>
      <a:lvl6pPr marL="7380808" algn="l" defTabSz="1476162" rtl="0" eaLnBrk="1" latinLnBrk="0" hangingPunct="1">
        <a:defRPr sz="5800" kern="1200">
          <a:solidFill>
            <a:schemeClr val="tx1"/>
          </a:solidFill>
          <a:latin typeface="+mn-lt"/>
          <a:ea typeface="+mn-ea"/>
          <a:cs typeface="+mn-cs"/>
        </a:defRPr>
      </a:lvl6pPr>
      <a:lvl7pPr marL="8856970" algn="l" defTabSz="1476162" rtl="0" eaLnBrk="1" latinLnBrk="0" hangingPunct="1">
        <a:defRPr sz="5800" kern="1200">
          <a:solidFill>
            <a:schemeClr val="tx1"/>
          </a:solidFill>
          <a:latin typeface="+mn-lt"/>
          <a:ea typeface="+mn-ea"/>
          <a:cs typeface="+mn-cs"/>
        </a:defRPr>
      </a:lvl7pPr>
      <a:lvl8pPr marL="10333131" algn="l" defTabSz="1476162" rtl="0" eaLnBrk="1" latinLnBrk="0" hangingPunct="1">
        <a:defRPr sz="5800" kern="1200">
          <a:solidFill>
            <a:schemeClr val="tx1"/>
          </a:solidFill>
          <a:latin typeface="+mn-lt"/>
          <a:ea typeface="+mn-ea"/>
          <a:cs typeface="+mn-cs"/>
        </a:defRPr>
      </a:lvl8pPr>
      <a:lvl9pPr marL="11809293" algn="l" defTabSz="1476162" rtl="0" eaLnBrk="1" latinLnBrk="0" hangingPunct="1">
        <a:defRPr sz="5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www.ncbi.nlm.nih.gov/pubmed/14960426" TargetMode="External"/><Relationship Id="rId5" Type="http://schemas.openxmlformats.org/officeDocument/2006/relationships/hyperlink" Target="http://www.ncbi.nlm.nih.gov/pubmed/12620088" TargetMode="External"/><Relationship Id="rId4" Type="http://schemas.openxmlformats.org/officeDocument/2006/relationships/hyperlink" Target="http://www.ncbi.nlm.nih.gov/pubmed/9817135"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4338" name="Rectangle 1"/>
          <p:cNvSpPr>
            <a:spLocks noChangeArrowheads="1"/>
          </p:cNvSpPr>
          <p:nvPr/>
        </p:nvSpPr>
        <p:spPr bwMode="auto">
          <a:xfrm>
            <a:off x="306388" y="3948113"/>
            <a:ext cx="14833600" cy="1076325"/>
          </a:xfrm>
          <a:prstGeom prst="rect">
            <a:avLst/>
          </a:prstGeom>
          <a:noFill/>
          <a:ln w="9525">
            <a:noFill/>
            <a:miter lim="800000"/>
            <a:headEnd/>
            <a:tailEnd/>
          </a:ln>
        </p:spPr>
        <p:txBody>
          <a:bodyPr lIns="91434" tIns="45715" rIns="91434" bIns="45715">
            <a:spAutoFit/>
          </a:bodyPr>
          <a:lstStyle/>
          <a:p>
            <a:pPr algn="ctr"/>
            <a:r>
              <a:rPr lang="en-GB" sz="3200" b="1">
                <a:latin typeface="Calibri" pitchFamily="34" charset="0"/>
              </a:rPr>
              <a:t>Effects of an 18-week strength and balance exercise intervention: physiological, biomechanical and psychological changes in older adult fallers</a:t>
            </a:r>
          </a:p>
        </p:txBody>
      </p:sp>
      <p:sp>
        <p:nvSpPr>
          <p:cNvPr id="3" name="Text Box 1082"/>
          <p:cNvSpPr txBox="1">
            <a:spLocks noChangeArrowheads="1"/>
          </p:cNvSpPr>
          <p:nvPr/>
        </p:nvSpPr>
        <p:spPr bwMode="auto">
          <a:xfrm>
            <a:off x="1674813" y="5013325"/>
            <a:ext cx="12096750" cy="1503363"/>
          </a:xfrm>
          <a:prstGeom prst="rect">
            <a:avLst/>
          </a:prstGeom>
          <a:noFill/>
          <a:ln>
            <a:noFill/>
          </a:ln>
          <a:extLst>
            <a:ext uri="{909E8E84-426E-40DD-AFC4-6F175D3DCCD1}"/>
            <a:ext uri="{91240B29-F687-4F45-9708-019B960494DF}"/>
          </a:extLst>
        </p:spPr>
        <p:txBody>
          <a:bodyPr lIns="147429" tIns="73711" rIns="147429" bIns="73711">
            <a:spAutoFit/>
          </a:bodyPr>
          <a:lstStyle>
            <a:lvl1pPr defTabSz="1290638">
              <a:defRPr sz="2900">
                <a:solidFill>
                  <a:schemeClr val="tx1"/>
                </a:solidFill>
                <a:latin typeface="Calibri" charset="0"/>
                <a:ea typeface="ＭＳ Ｐゴシック" charset="-128"/>
              </a:defRPr>
            </a:lvl1pPr>
            <a:lvl2pPr marL="37931725" indent="-37474525" defTabSz="1290638">
              <a:defRPr sz="2900">
                <a:solidFill>
                  <a:schemeClr val="tx1"/>
                </a:solidFill>
                <a:latin typeface="Calibri" charset="0"/>
                <a:ea typeface="ＭＳ Ｐゴシック" charset="-128"/>
              </a:defRPr>
            </a:lvl2pPr>
            <a:lvl3pPr>
              <a:defRPr sz="2900">
                <a:solidFill>
                  <a:schemeClr val="tx1"/>
                </a:solidFill>
                <a:latin typeface="Calibri" charset="0"/>
                <a:ea typeface="ＭＳ Ｐゴシック" charset="-128"/>
              </a:defRPr>
            </a:lvl3pPr>
            <a:lvl4pPr>
              <a:defRPr sz="2900">
                <a:solidFill>
                  <a:schemeClr val="tx1"/>
                </a:solidFill>
                <a:latin typeface="Calibri" charset="0"/>
                <a:ea typeface="ＭＳ Ｐゴシック" charset="-128"/>
              </a:defRPr>
            </a:lvl4pPr>
            <a:lvl5pPr>
              <a:defRPr sz="2900">
                <a:solidFill>
                  <a:schemeClr val="tx1"/>
                </a:solidFill>
                <a:latin typeface="Calibri" charset="0"/>
                <a:ea typeface="ＭＳ Ｐゴシック" charset="-128"/>
              </a:defRPr>
            </a:lvl5pPr>
            <a:lvl6pPr marL="457200" fontAlgn="base">
              <a:spcBef>
                <a:spcPct val="0"/>
              </a:spcBef>
              <a:spcAft>
                <a:spcPct val="0"/>
              </a:spcAft>
              <a:defRPr sz="2900">
                <a:solidFill>
                  <a:schemeClr val="tx1"/>
                </a:solidFill>
                <a:latin typeface="Calibri" charset="0"/>
                <a:ea typeface="ＭＳ Ｐゴシック" charset="-128"/>
              </a:defRPr>
            </a:lvl6pPr>
            <a:lvl7pPr marL="914400" fontAlgn="base">
              <a:spcBef>
                <a:spcPct val="0"/>
              </a:spcBef>
              <a:spcAft>
                <a:spcPct val="0"/>
              </a:spcAft>
              <a:defRPr sz="2900">
                <a:solidFill>
                  <a:schemeClr val="tx1"/>
                </a:solidFill>
                <a:latin typeface="Calibri" charset="0"/>
                <a:ea typeface="ＭＳ Ｐゴシック" charset="-128"/>
              </a:defRPr>
            </a:lvl7pPr>
            <a:lvl8pPr marL="1371600" fontAlgn="base">
              <a:spcBef>
                <a:spcPct val="0"/>
              </a:spcBef>
              <a:spcAft>
                <a:spcPct val="0"/>
              </a:spcAft>
              <a:defRPr sz="2900">
                <a:solidFill>
                  <a:schemeClr val="tx1"/>
                </a:solidFill>
                <a:latin typeface="Calibri" charset="0"/>
                <a:ea typeface="ＭＳ Ｐゴシック" charset="-128"/>
              </a:defRPr>
            </a:lvl8pPr>
            <a:lvl9pPr marL="1828800" fontAlgn="base">
              <a:spcBef>
                <a:spcPct val="0"/>
              </a:spcBef>
              <a:spcAft>
                <a:spcPct val="0"/>
              </a:spcAft>
              <a:defRPr sz="2900">
                <a:solidFill>
                  <a:schemeClr val="tx1"/>
                </a:solidFill>
                <a:latin typeface="Calibri" charset="0"/>
                <a:ea typeface="ＭＳ Ｐゴシック" charset="-128"/>
              </a:defRPr>
            </a:lvl9pPr>
          </a:lstStyle>
          <a:p>
            <a:pPr algn="ctr" fontAlgn="auto">
              <a:spcBef>
                <a:spcPts val="0"/>
              </a:spcBef>
              <a:spcAft>
                <a:spcPts val="0"/>
              </a:spcAft>
              <a:defRPr/>
            </a:pPr>
            <a:r>
              <a:rPr lang="en-GB" sz="2800" b="1" dirty="0" smtClean="0">
                <a:latin typeface="+mn-lt"/>
                <a:cs typeface="Arial" pitchFamily="34" charset="0"/>
              </a:rPr>
              <a:t>Fiona </a:t>
            </a:r>
            <a:r>
              <a:rPr lang="en-GB" sz="2800" b="1" dirty="0">
                <a:latin typeface="+mn-lt"/>
                <a:cs typeface="Arial" pitchFamily="34" charset="0"/>
              </a:rPr>
              <a:t>Higgs (1); Samantha Winter (1); Hugh Chadderton (2); Joanne </a:t>
            </a:r>
            <a:r>
              <a:rPr lang="en-GB" sz="2800" b="1" dirty="0" smtClean="0">
                <a:latin typeface="+mn-lt"/>
                <a:cs typeface="Arial" pitchFamily="34" charset="0"/>
              </a:rPr>
              <a:t>Hudson (1)</a:t>
            </a:r>
          </a:p>
          <a:p>
            <a:pPr marL="228582" indent="-228582" algn="ctr" fontAlgn="auto">
              <a:spcBef>
                <a:spcPts val="0"/>
              </a:spcBef>
              <a:spcAft>
                <a:spcPts val="0"/>
              </a:spcAft>
              <a:buFontTx/>
              <a:buAutoNum type="arabicPeriod"/>
              <a:defRPr/>
            </a:pPr>
            <a:r>
              <a:rPr lang="en-GB" sz="2000" dirty="0" smtClean="0">
                <a:latin typeface="+mn-lt"/>
              </a:rPr>
              <a:t>Aberystwyth University, Department </a:t>
            </a:r>
            <a:r>
              <a:rPr lang="en-GB" sz="2000" dirty="0">
                <a:latin typeface="+mn-lt"/>
              </a:rPr>
              <a:t>of Sport and Exercise </a:t>
            </a:r>
            <a:r>
              <a:rPr lang="en-GB" sz="2000" dirty="0" smtClean="0">
                <a:latin typeface="+mn-lt"/>
              </a:rPr>
              <a:t>Science, </a:t>
            </a:r>
            <a:r>
              <a:rPr lang="en-GB" sz="2000" dirty="0" err="1" smtClean="0">
                <a:latin typeface="+mn-lt"/>
              </a:rPr>
              <a:t>Carwyn</a:t>
            </a:r>
            <a:r>
              <a:rPr lang="en-GB" sz="2000" dirty="0" smtClean="0">
                <a:latin typeface="+mn-lt"/>
              </a:rPr>
              <a:t> </a:t>
            </a:r>
            <a:r>
              <a:rPr lang="en-GB" sz="2000" dirty="0">
                <a:latin typeface="+mn-lt"/>
              </a:rPr>
              <a:t>James </a:t>
            </a:r>
            <a:r>
              <a:rPr lang="en-GB" sz="2000" dirty="0" smtClean="0">
                <a:latin typeface="+mn-lt"/>
              </a:rPr>
              <a:t>Building, Aberystwyth University, </a:t>
            </a:r>
            <a:r>
              <a:rPr lang="en-GB" sz="2000" dirty="0" err="1" smtClean="0">
                <a:latin typeface="+mn-lt"/>
              </a:rPr>
              <a:t>Penglais</a:t>
            </a:r>
            <a:r>
              <a:rPr lang="en-GB" sz="2000" dirty="0" smtClean="0">
                <a:latin typeface="+mn-lt"/>
              </a:rPr>
              <a:t> Campus, Aberystwyth, Ceredigion, SY23 3FD. </a:t>
            </a:r>
          </a:p>
          <a:p>
            <a:pPr marL="228582" indent="-228582" algn="ctr" fontAlgn="auto">
              <a:spcBef>
                <a:spcPts val="0"/>
              </a:spcBef>
              <a:spcAft>
                <a:spcPts val="0"/>
              </a:spcAft>
              <a:buFontTx/>
              <a:buAutoNum type="arabicPeriod"/>
              <a:defRPr/>
            </a:pPr>
            <a:r>
              <a:rPr lang="en-GB" sz="2000" dirty="0" smtClean="0">
                <a:latin typeface="+mn-lt"/>
              </a:rPr>
              <a:t> Cardiff </a:t>
            </a:r>
            <a:r>
              <a:rPr lang="en-GB" sz="2000" dirty="0">
                <a:latin typeface="+mn-lt"/>
              </a:rPr>
              <a:t>Bay </a:t>
            </a:r>
            <a:r>
              <a:rPr lang="en-GB" sz="2000" dirty="0" smtClean="0">
                <a:latin typeface="+mn-lt"/>
              </a:rPr>
              <a:t>Clinic, Dunleavy Drive, Cardiff, CF11 </a:t>
            </a:r>
            <a:r>
              <a:rPr lang="en-GB" sz="2000" dirty="0">
                <a:latin typeface="+mn-lt"/>
              </a:rPr>
              <a:t>0SN</a:t>
            </a:r>
            <a:endParaRPr lang="en-US" sz="2000" dirty="0">
              <a:latin typeface="+mn-lt"/>
              <a:cs typeface="Arial" pitchFamily="34" charset="0"/>
            </a:endParaRPr>
          </a:p>
        </p:txBody>
      </p:sp>
      <p:sp>
        <p:nvSpPr>
          <p:cNvPr id="4" name="Text Box 1082"/>
          <p:cNvSpPr txBox="1">
            <a:spLocks noChangeArrowheads="1"/>
          </p:cNvSpPr>
          <p:nvPr/>
        </p:nvSpPr>
        <p:spPr bwMode="auto">
          <a:xfrm>
            <a:off x="1098550" y="6456363"/>
            <a:ext cx="14041438" cy="4527550"/>
          </a:xfrm>
          <a:prstGeom prst="rect">
            <a:avLst/>
          </a:prstGeom>
          <a:noFill/>
          <a:ln>
            <a:noFill/>
          </a:ln>
          <a:extLst>
            <a:ext uri="{909E8E84-426E-40DD-AFC4-6F175D3DCCD1}"/>
            <a:ext uri="{91240B29-F687-4F45-9708-019B960494DF}"/>
          </a:extLst>
        </p:spPr>
        <p:txBody>
          <a:bodyPr lIns="147438" tIns="73718" rIns="147438" bIns="73718">
            <a:spAutoFit/>
          </a:bodyPr>
          <a:lstStyle/>
          <a:p>
            <a:pPr algn="just" defTabSz="1290638"/>
            <a:r>
              <a:rPr lang="en-GB" sz="2400" b="1">
                <a:latin typeface="Calibri" pitchFamily="34" charset="0"/>
                <a:ea typeface="ＭＳ Ｐゴシック"/>
                <a:cs typeface="Arial" charset="0"/>
              </a:rPr>
              <a:t>INTRODUCTION</a:t>
            </a:r>
          </a:p>
          <a:p>
            <a:pPr algn="just" defTabSz="1290638"/>
            <a:r>
              <a:rPr lang="en-GB" sz="2400">
                <a:latin typeface="Calibri" pitchFamily="34" charset="0"/>
                <a:ea typeface="ＭＳ Ｐゴシック"/>
                <a:cs typeface="Arial" charset="0"/>
              </a:rPr>
              <a:t>Postural Stability Exercise (PSE) interventions may be economically and socially preferable to the treatment of long and short-term illness and injury resulting from falls, which account for almost half of all costs incurred to the National Health Service (NHS) by adults aged over 75 years (Scuffham et al., 2003). There is growing evidence to support targeted exercise interventions in older adults to reduce fall incidence in older adults (Davison et al., 2005; Skelton et al., 2005; Steadman et al., 2003). A three-year randomised controlled trial by Skelton et al. (2005) showed a tailored 36 week group and home exercise intervention reduced fall rates in older adults by 31% (P = &lt;0.029). Shorter interventions lasting 6 weeks (Steadman et al., 2003) also improve some risk factors, such as confidence (Lord, Menz and Tiedmann, 2003; Oliver et al., 2004; Shumway-Cook et al., 1997; Tinetti et al., 1994). Long term costs would be reduced by the identification of a short, targeted exercise intervention that is as effective in reducing falls risk factors and falls incidence as Skelton and colleagues’ (2003) 36-week intervention .</a:t>
            </a:r>
          </a:p>
        </p:txBody>
      </p:sp>
      <p:sp>
        <p:nvSpPr>
          <p:cNvPr id="5" name="Text Box 1082"/>
          <p:cNvSpPr txBox="1">
            <a:spLocks noChangeArrowheads="1"/>
          </p:cNvSpPr>
          <p:nvPr/>
        </p:nvSpPr>
        <p:spPr bwMode="auto">
          <a:xfrm>
            <a:off x="1098550" y="11125200"/>
            <a:ext cx="14041438" cy="1971675"/>
          </a:xfrm>
          <a:prstGeom prst="rect">
            <a:avLst/>
          </a:prstGeom>
          <a:noFill/>
          <a:ln>
            <a:noFill/>
          </a:ln>
          <a:extLst>
            <a:ext uri="{909E8E84-426E-40DD-AFC4-6F175D3DCCD1}"/>
            <a:ext uri="{91240B29-F687-4F45-9708-019B960494DF}"/>
          </a:extLst>
        </p:spPr>
        <p:txBody>
          <a:bodyPr lIns="147438" tIns="73718" rIns="147438" bIns="73718">
            <a:spAutoFit/>
          </a:bodyPr>
          <a:lstStyle/>
          <a:p>
            <a:pPr algn="just" defTabSz="1290638">
              <a:tabLst>
                <a:tab pos="1887538" algn="l"/>
              </a:tabLst>
            </a:pPr>
            <a:r>
              <a:rPr lang="en-GB" sz="2400" b="1">
                <a:latin typeface="Calibri" pitchFamily="34" charset="0"/>
                <a:ea typeface="ＭＳ Ｐゴシック"/>
                <a:cs typeface="Arial" charset="0"/>
              </a:rPr>
              <a:t>PURPOSE</a:t>
            </a:r>
          </a:p>
          <a:p>
            <a:pPr algn="just" defTabSz="1290638">
              <a:tabLst>
                <a:tab pos="1887538" algn="l"/>
              </a:tabLst>
            </a:pPr>
            <a:r>
              <a:rPr lang="en-GB" sz="2400">
                <a:latin typeface="Calibri" pitchFamily="34" charset="0"/>
                <a:ea typeface="ＭＳ Ｐゴシック"/>
                <a:cs typeface="Arial" charset="0"/>
              </a:rPr>
              <a:t>To identify whether 6-18 weeks of targeted exercise intervention can significantly reduce falls risk factors and falls incidence in recurrent fallers attending a falls clinic and to investigate the agreement between conclusions drawn from laboratory-based measures of functional ability and clinic-based functional ability testsduring the first six weeks of the PSI intervention.</a:t>
            </a:r>
            <a:endParaRPr lang="en-US" sz="2400" b="1">
              <a:latin typeface="Calibri" pitchFamily="34" charset="0"/>
              <a:ea typeface="ＭＳ Ｐゴシック"/>
              <a:cs typeface="Arial" charset="0"/>
            </a:endParaRPr>
          </a:p>
        </p:txBody>
      </p:sp>
      <p:sp>
        <p:nvSpPr>
          <p:cNvPr id="6" name="Text Box 1082"/>
          <p:cNvSpPr txBox="1">
            <a:spLocks noChangeArrowheads="1"/>
          </p:cNvSpPr>
          <p:nvPr/>
        </p:nvSpPr>
        <p:spPr bwMode="auto">
          <a:xfrm>
            <a:off x="1098550" y="13285788"/>
            <a:ext cx="14041438" cy="4162425"/>
          </a:xfrm>
          <a:prstGeom prst="rect">
            <a:avLst/>
          </a:prstGeom>
          <a:noFill/>
          <a:ln>
            <a:noFill/>
          </a:ln>
          <a:extLst>
            <a:ext uri="{909E8E84-426E-40DD-AFC4-6F175D3DCCD1}"/>
            <a:ext uri="{91240B29-F687-4F45-9708-019B960494DF}"/>
          </a:extLst>
        </p:spPr>
        <p:txBody>
          <a:bodyPr lIns="147438" tIns="73718" rIns="147438" bIns="73718">
            <a:spAutoFit/>
          </a:bodyPr>
          <a:lstStyle/>
          <a:p>
            <a:pPr algn="just" defTabSz="1290638"/>
            <a:r>
              <a:rPr lang="en-GB" sz="2400" b="1">
                <a:latin typeface="Calibri" pitchFamily="34" charset="0"/>
                <a:ea typeface="ＭＳ Ｐゴシック"/>
                <a:cs typeface="Arial" charset="0"/>
              </a:rPr>
              <a:t>METHODS</a:t>
            </a:r>
          </a:p>
          <a:p>
            <a:pPr algn="just" defTabSz="1290638"/>
            <a:r>
              <a:rPr lang="en-GB" sz="2400">
                <a:latin typeface="Calibri" pitchFamily="34" charset="0"/>
                <a:ea typeface="ＭＳ Ｐゴシック"/>
                <a:cs typeface="Arial" charset="0"/>
              </a:rPr>
              <a:t>Twenty-two patient volunteers (age 77.14 ± 7.2 years) were referred onto the PSE intervention from Bronglais General Hospital falls clinic (NHS Hywel Dda Health Board). Informed consent and local research ethical approval were attained. Clinic-based tests were administered by the instructor before first class attendance (T0) and after attendance at 6-weekly hospital or community-based exercise classes (T1); these tests were Timed-Up and Go (TUGT), Romberg Balance (ROM), Falls Efficacy Scale-International (FES-I; Delbaere et al., 2010), Hand Grip Dynamometry (HGD) and Sit-to-Stand (STS) tests. At T0, T1 and after attending a further 12 community-based weekly PSI classes (T2), laboratory-based assessments of balance were conducted via force plate. Well-being was assessed by Short-form v12 (SF-12; Gandek et al., 1998). Whole body composition was measured using a DXA scanner at T0 and T2. Monthly falls incidence was recorded via telephone interview for six months following T2.</a:t>
            </a:r>
            <a:endParaRPr lang="en-US" sz="2400">
              <a:latin typeface="Calibri" pitchFamily="34" charset="0"/>
              <a:ea typeface="ＭＳ Ｐゴシック"/>
              <a:cs typeface="Arial" charset="0"/>
            </a:endParaRPr>
          </a:p>
        </p:txBody>
      </p:sp>
      <p:sp>
        <p:nvSpPr>
          <p:cNvPr id="7" name="Text Box 1082"/>
          <p:cNvSpPr txBox="1">
            <a:spLocks noChangeArrowheads="1"/>
          </p:cNvSpPr>
          <p:nvPr/>
        </p:nvSpPr>
        <p:spPr bwMode="auto">
          <a:xfrm>
            <a:off x="15571788" y="612775"/>
            <a:ext cx="13538200" cy="4892675"/>
          </a:xfrm>
          <a:prstGeom prst="rect">
            <a:avLst/>
          </a:prstGeom>
          <a:noFill/>
          <a:ln>
            <a:noFill/>
          </a:ln>
          <a:extLst>
            <a:ext uri="{909E8E84-426E-40DD-AFC4-6F175D3DCCD1}"/>
            <a:ext uri="{91240B29-F687-4F45-9708-019B960494DF}"/>
          </a:extLst>
        </p:spPr>
        <p:txBody>
          <a:bodyPr lIns="147438" tIns="73718" rIns="147438" bIns="73718">
            <a:spAutoFit/>
          </a:bodyPr>
          <a:lstStyle/>
          <a:p>
            <a:pPr algn="just" defTabSz="1290638"/>
            <a:r>
              <a:rPr lang="en-GB" sz="2400">
                <a:latin typeface="Calibri" pitchFamily="34" charset="0"/>
                <a:ea typeface="ＭＳ Ｐゴシック"/>
                <a:cs typeface="ＭＳ Ｐゴシック"/>
              </a:rPr>
              <a:t>Paired t-tests from the data of 19 participants showed significant improvements in performance in all clinic-based tests (</a:t>
            </a:r>
            <a:r>
              <a:rPr lang="en-GB" sz="2400" i="1">
                <a:latin typeface="Calibri" pitchFamily="34" charset="0"/>
                <a:ea typeface="ＭＳ Ｐゴシック"/>
                <a:cs typeface="ＭＳ Ｐゴシック"/>
              </a:rPr>
              <a:t>P</a:t>
            </a:r>
            <a:r>
              <a:rPr lang="en-GB" sz="2400">
                <a:latin typeface="Calibri" pitchFamily="34" charset="0"/>
                <a:ea typeface="ＭＳ Ｐゴシック"/>
                <a:cs typeface="ＭＳ Ｐゴシック"/>
              </a:rPr>
              <a:t> &gt;0.025), except for TUGT (t(18) = 1.429 </a:t>
            </a:r>
            <a:r>
              <a:rPr lang="en-GB" sz="2400" i="1">
                <a:latin typeface="Calibri" pitchFamily="34" charset="0"/>
                <a:ea typeface="ＭＳ Ｐゴシック"/>
                <a:cs typeface="ＭＳ Ｐゴシック"/>
              </a:rPr>
              <a:t>P</a:t>
            </a:r>
            <a:r>
              <a:rPr lang="en-GB" sz="2400">
                <a:latin typeface="Calibri" pitchFamily="34" charset="0"/>
                <a:ea typeface="ＭＳ Ｐゴシック"/>
                <a:cs typeface="ＭＳ Ｐゴシック"/>
              </a:rPr>
              <a:t> &gt;0.05) between data points T0-1. Data from 22 participants who completed only the first 6 weeks of the intervention were included in correlation analyses of SF-12 data. Between T0 and T1 there were significant increases in Mental Component (MCS), </a:t>
            </a:r>
            <a:r>
              <a:rPr lang="en-GB" sz="2400" i="1">
                <a:latin typeface="Calibri" pitchFamily="34" charset="0"/>
                <a:ea typeface="ＭＳ Ｐゴシック"/>
                <a:cs typeface="ＭＳ Ｐゴシック"/>
              </a:rPr>
              <a:t>r</a:t>
            </a:r>
            <a:r>
              <a:rPr lang="en-GB" sz="2400">
                <a:latin typeface="Calibri" pitchFamily="34" charset="0"/>
                <a:ea typeface="ＭＳ Ｐゴシック"/>
                <a:cs typeface="ＭＳ Ｐゴシック"/>
              </a:rPr>
              <a:t> = 0.554, and Physical Component Scores (PCS), </a:t>
            </a:r>
            <a:r>
              <a:rPr lang="en-GB" sz="2400" i="1">
                <a:latin typeface="Calibri" pitchFamily="34" charset="0"/>
                <a:ea typeface="ＭＳ Ｐゴシック"/>
                <a:cs typeface="ＭＳ Ｐゴシック"/>
              </a:rPr>
              <a:t>r</a:t>
            </a:r>
            <a:r>
              <a:rPr lang="en-GB" sz="2400">
                <a:latin typeface="Calibri" pitchFamily="34" charset="0"/>
                <a:ea typeface="ＭＳ Ｐゴシック"/>
                <a:cs typeface="ＭＳ Ｐゴシック"/>
              </a:rPr>
              <a:t> = 0.795, (all </a:t>
            </a:r>
            <a:r>
              <a:rPr lang="en-GB" sz="2400" i="1">
                <a:latin typeface="Calibri" pitchFamily="34" charset="0"/>
                <a:ea typeface="ＭＳ Ｐゴシック"/>
                <a:cs typeface="ＭＳ Ｐゴシック"/>
              </a:rPr>
              <a:t>P</a:t>
            </a:r>
            <a:r>
              <a:rPr lang="en-GB" sz="2400">
                <a:latin typeface="Calibri" pitchFamily="34" charset="0"/>
                <a:ea typeface="ＭＳ Ｐゴシック"/>
                <a:cs typeface="ＭＳ Ｐゴシック"/>
              </a:rPr>
              <a:t>s</a:t>
            </a:r>
            <a:r>
              <a:rPr lang="en-GB" sz="2400" i="1">
                <a:latin typeface="Calibri" pitchFamily="34" charset="0"/>
                <a:ea typeface="ＭＳ Ｐゴシック"/>
                <a:cs typeface="ＭＳ Ｐゴシック"/>
              </a:rPr>
              <a:t> </a:t>
            </a:r>
            <a:r>
              <a:rPr lang="en-GB" sz="2400">
                <a:latin typeface="Calibri" pitchFamily="34" charset="0"/>
                <a:ea typeface="ＭＳ Ｐゴシック"/>
                <a:cs typeface="ＭＳ Ｐゴシック"/>
              </a:rPr>
              <a:t>&lt; 0.01). A further analysis of 15 participants who completed all 18 weeks of the intervention showed a significant increase in MCS between T0-T1, </a:t>
            </a:r>
            <a:r>
              <a:rPr lang="en-GB" sz="2400" i="1">
                <a:latin typeface="Calibri" pitchFamily="34" charset="0"/>
                <a:ea typeface="ＭＳ Ｐゴシック"/>
                <a:cs typeface="ＭＳ Ｐゴシック"/>
              </a:rPr>
              <a:t>r</a:t>
            </a:r>
            <a:r>
              <a:rPr lang="en-GB" sz="2400">
                <a:latin typeface="Calibri" pitchFamily="34" charset="0"/>
                <a:ea typeface="ＭＳ Ｐゴシック"/>
                <a:cs typeface="ＭＳ Ｐゴシック"/>
              </a:rPr>
              <a:t> = 0.689, </a:t>
            </a:r>
            <a:r>
              <a:rPr lang="en-GB" sz="2400" i="1">
                <a:latin typeface="Calibri" pitchFamily="34" charset="0"/>
                <a:ea typeface="ＭＳ Ｐゴシック"/>
                <a:cs typeface="ＭＳ Ｐゴシック"/>
              </a:rPr>
              <a:t>P</a:t>
            </a:r>
            <a:r>
              <a:rPr lang="en-GB" sz="2400">
                <a:latin typeface="Calibri" pitchFamily="34" charset="0"/>
                <a:ea typeface="ＭＳ Ｐゴシック"/>
                <a:cs typeface="ＭＳ Ｐゴシック"/>
              </a:rPr>
              <a:t> &lt; 0.05, and T0-T2, </a:t>
            </a:r>
            <a:r>
              <a:rPr lang="en-GB" sz="2400" i="1">
                <a:latin typeface="Calibri" pitchFamily="34" charset="0"/>
                <a:ea typeface="ＭＳ Ｐゴシック"/>
                <a:cs typeface="ＭＳ Ｐゴシック"/>
              </a:rPr>
              <a:t>r</a:t>
            </a:r>
            <a:r>
              <a:rPr lang="en-GB" sz="2400">
                <a:latin typeface="Calibri" pitchFamily="34" charset="0"/>
                <a:ea typeface="ＭＳ Ｐゴシック"/>
                <a:cs typeface="ＭＳ Ｐゴシック"/>
              </a:rPr>
              <a:t> = 0.618, </a:t>
            </a:r>
            <a:r>
              <a:rPr lang="en-GB" sz="2400" i="1">
                <a:latin typeface="Calibri" pitchFamily="34" charset="0"/>
                <a:ea typeface="ＭＳ Ｐゴシック"/>
                <a:cs typeface="ＭＳ Ｐゴシック"/>
              </a:rPr>
              <a:t>P</a:t>
            </a:r>
            <a:r>
              <a:rPr lang="en-GB" sz="2400">
                <a:latin typeface="Calibri" pitchFamily="34" charset="0"/>
                <a:ea typeface="ＭＳ Ｐゴシック"/>
                <a:cs typeface="ＭＳ Ｐゴシック"/>
              </a:rPr>
              <a:t> &lt; 0.01, and PCS between T0-T1, </a:t>
            </a:r>
            <a:r>
              <a:rPr lang="en-GB" sz="2400" i="1">
                <a:latin typeface="Calibri" pitchFamily="34" charset="0"/>
                <a:ea typeface="ＭＳ Ｐゴシック"/>
                <a:cs typeface="ＭＳ Ｐゴシック"/>
              </a:rPr>
              <a:t>r</a:t>
            </a:r>
            <a:r>
              <a:rPr lang="en-GB" sz="2400">
                <a:latin typeface="Calibri" pitchFamily="34" charset="0"/>
                <a:ea typeface="ＭＳ Ｐゴシック"/>
                <a:cs typeface="ＭＳ Ｐゴシック"/>
              </a:rPr>
              <a:t> = 0.620, </a:t>
            </a:r>
            <a:r>
              <a:rPr lang="en-GB" sz="2400" i="1">
                <a:latin typeface="Calibri" pitchFamily="34" charset="0"/>
                <a:ea typeface="ＭＳ Ｐゴシック"/>
                <a:cs typeface="ＭＳ Ｐゴシック"/>
              </a:rPr>
              <a:t>P</a:t>
            </a:r>
            <a:r>
              <a:rPr lang="en-GB" sz="2400">
                <a:latin typeface="Calibri" pitchFamily="34" charset="0"/>
                <a:ea typeface="ＭＳ Ｐゴシック"/>
                <a:cs typeface="ＭＳ Ｐゴシック"/>
              </a:rPr>
              <a:t> &lt; 0.01,  and T1-T2, </a:t>
            </a:r>
            <a:r>
              <a:rPr lang="en-GB" sz="2400" i="1">
                <a:latin typeface="Calibri" pitchFamily="34" charset="0"/>
                <a:ea typeface="ＭＳ Ｐゴシック"/>
                <a:cs typeface="ＭＳ Ｐゴシック"/>
              </a:rPr>
              <a:t>r</a:t>
            </a:r>
            <a:r>
              <a:rPr lang="en-GB" sz="2400">
                <a:latin typeface="Calibri" pitchFamily="34" charset="0"/>
                <a:ea typeface="ＭＳ Ｐゴシック"/>
                <a:cs typeface="ＭＳ Ｐゴシック"/>
              </a:rPr>
              <a:t> = 0.701, </a:t>
            </a:r>
            <a:r>
              <a:rPr lang="en-GB" sz="2400" i="1">
                <a:latin typeface="Calibri" pitchFamily="34" charset="0"/>
                <a:ea typeface="ＭＳ Ｐゴシック"/>
                <a:cs typeface="ＭＳ Ｐゴシック"/>
              </a:rPr>
              <a:t>P</a:t>
            </a:r>
            <a:r>
              <a:rPr lang="en-GB" sz="2400">
                <a:latin typeface="Calibri" pitchFamily="34" charset="0"/>
                <a:ea typeface="ＭＳ Ｐゴシック"/>
                <a:cs typeface="ＭＳ Ｐゴシック"/>
              </a:rPr>
              <a:t> &lt; 0.05. The DXA scan data of 10 participants showed no significant changes in whole body percentage and absolute values for lean, fat or bone mass between T0-T2 (</a:t>
            </a:r>
            <a:r>
              <a:rPr lang="en-GB" sz="2400" i="1">
                <a:latin typeface="Calibri" pitchFamily="34" charset="0"/>
                <a:ea typeface="ＭＳ Ｐゴシック"/>
                <a:cs typeface="ＭＳ Ｐゴシック"/>
              </a:rPr>
              <a:t>P</a:t>
            </a:r>
            <a:r>
              <a:rPr lang="en-GB" sz="2400">
                <a:latin typeface="Calibri" pitchFamily="34" charset="0"/>
                <a:ea typeface="ＭＳ Ｐゴシック"/>
                <a:cs typeface="ＭＳ Ｐゴシック"/>
              </a:rPr>
              <a:t> &gt; 0.05). Significant reductions (P&lt;0.05) were found between T0-T2 in the laboratory-based balance assessments for medio-lateral (ML; T0 9.58 ± 4.32; T2 8.69 ± 5.05) and antero-posterior (AP; T0 3.59 ± 4.93; T2 2.80 ± 1.83) sway, and elliptical area (T0 479.50 ± 1064.17; T2 263.90 ± 331.50), however no changes were found between T0 and T1.</a:t>
            </a:r>
          </a:p>
        </p:txBody>
      </p:sp>
      <p:sp>
        <p:nvSpPr>
          <p:cNvPr id="14344" name="Rectangle 7"/>
          <p:cNvSpPr>
            <a:spLocks noChangeArrowheads="1"/>
          </p:cNvSpPr>
          <p:nvPr/>
        </p:nvSpPr>
        <p:spPr bwMode="auto">
          <a:xfrm>
            <a:off x="15644813" y="14555788"/>
            <a:ext cx="13390562" cy="5859462"/>
          </a:xfrm>
          <a:prstGeom prst="rect">
            <a:avLst/>
          </a:prstGeom>
          <a:noFill/>
          <a:ln w="9525">
            <a:noFill/>
            <a:miter lim="800000"/>
            <a:headEnd/>
            <a:tailEnd/>
          </a:ln>
        </p:spPr>
        <p:txBody>
          <a:bodyPr>
            <a:spAutoFit/>
          </a:bodyPr>
          <a:lstStyle/>
          <a:p>
            <a:r>
              <a:rPr lang="en-GB" sz="1800" b="1" i="1">
                <a:latin typeface="Calibri" pitchFamily="34" charset="0"/>
              </a:rPr>
              <a:t>References:</a:t>
            </a:r>
          </a:p>
          <a:p>
            <a:r>
              <a:rPr lang="en-GB" sz="1800">
                <a:latin typeface="Calibri" pitchFamily="34" charset="0"/>
              </a:rPr>
              <a:t>Davison, J., Bond, J., Dawson, P., Steen, I. N., &amp; Kenny, R. A. (2005). Patients with recurrent falls attending Accident &amp; Emergency benefit from multifactorial intervention--a randomised controlled trial. </a:t>
            </a:r>
            <a:r>
              <a:rPr lang="en-GB" sz="1800" i="1">
                <a:latin typeface="Calibri" pitchFamily="34" charset="0"/>
              </a:rPr>
              <a:t>Age and ageing</a:t>
            </a:r>
            <a:r>
              <a:rPr lang="en-GB" sz="1800">
                <a:latin typeface="Calibri" pitchFamily="34" charset="0"/>
              </a:rPr>
              <a:t>, </a:t>
            </a:r>
            <a:r>
              <a:rPr lang="en-GB" sz="1800" i="1">
                <a:latin typeface="Calibri" pitchFamily="34" charset="0"/>
              </a:rPr>
              <a:t>34</a:t>
            </a:r>
            <a:r>
              <a:rPr lang="en-GB" sz="1800">
                <a:latin typeface="Calibri" pitchFamily="34" charset="0"/>
              </a:rPr>
              <a:t>(2), 162-8. Retrieved from http://ageing.oxfordjournals.org/cgi/content/abstract/34/2/162</a:t>
            </a:r>
          </a:p>
          <a:p>
            <a:r>
              <a:rPr lang="en-GB" sz="1800">
                <a:latin typeface="Calibri" pitchFamily="34" charset="0"/>
              </a:rPr>
              <a:t>Gandek, B., Ware, J. E., Aaronson, N. K., Apolone, G., Bjorner, J. B., Brazier, J. E., Bullinger, M., et al. (1998). Cross-validation of item selection and scoring for the SF-12 Health Survey in nine countries: results from the IQOLA Project. International Quality of Life Assessment. </a:t>
            </a:r>
            <a:r>
              <a:rPr lang="en-GB" sz="1800" i="1">
                <a:latin typeface="Calibri" pitchFamily="34" charset="0"/>
              </a:rPr>
              <a:t>Journal of clinical epidemiology</a:t>
            </a:r>
            <a:r>
              <a:rPr lang="en-GB" sz="1800">
                <a:latin typeface="Calibri" pitchFamily="34" charset="0"/>
              </a:rPr>
              <a:t>, </a:t>
            </a:r>
            <a:r>
              <a:rPr lang="en-GB" sz="1800" i="1">
                <a:latin typeface="Calibri" pitchFamily="34" charset="0"/>
              </a:rPr>
              <a:t>51</a:t>
            </a:r>
            <a:r>
              <a:rPr lang="en-GB" sz="1800">
                <a:latin typeface="Calibri" pitchFamily="34" charset="0"/>
              </a:rPr>
              <a:t>(11), 1171-1178. Elsevier. Retrieved from </a:t>
            </a:r>
            <a:r>
              <a:rPr lang="en-GB" sz="1800">
                <a:latin typeface="Calibri" pitchFamily="34" charset="0"/>
                <a:hlinkClick r:id="rId4"/>
              </a:rPr>
              <a:t>http://www.ncbi.nlm.nih.gov/pubmed/9817135</a:t>
            </a:r>
            <a:endParaRPr lang="en-GB" sz="1800">
              <a:latin typeface="Calibri" pitchFamily="34" charset="0"/>
            </a:endParaRPr>
          </a:p>
          <a:p>
            <a:r>
              <a:rPr lang="en-GB" sz="1800">
                <a:latin typeface="Calibri" pitchFamily="34" charset="0"/>
              </a:rPr>
              <a:t>Lord, S. R., Menz, H. B., &amp; Tiedemann, A. (2003). A physiological profile approach to falls risk assessment and prevention. </a:t>
            </a:r>
            <a:r>
              <a:rPr lang="en-GB" sz="1800" i="1">
                <a:latin typeface="Calibri" pitchFamily="34" charset="0"/>
              </a:rPr>
              <a:t>Physical Therapy</a:t>
            </a:r>
            <a:r>
              <a:rPr lang="en-GB" sz="1800">
                <a:latin typeface="Calibri" pitchFamily="34" charset="0"/>
              </a:rPr>
              <a:t>, </a:t>
            </a:r>
            <a:r>
              <a:rPr lang="en-GB" sz="1800" i="1">
                <a:latin typeface="Calibri" pitchFamily="34" charset="0"/>
              </a:rPr>
              <a:t>83</a:t>
            </a:r>
            <a:r>
              <a:rPr lang="en-GB" sz="1800">
                <a:latin typeface="Calibri" pitchFamily="34" charset="0"/>
              </a:rPr>
              <a:t>(3), 237-252. American Physical Therapy Association. Retrieved from </a:t>
            </a:r>
            <a:r>
              <a:rPr lang="en-GB" sz="1800">
                <a:latin typeface="Calibri" pitchFamily="34" charset="0"/>
                <a:hlinkClick r:id="rId5"/>
              </a:rPr>
              <a:t>http://www.ncbi.nlm.nih.gov/pubmed/12620088</a:t>
            </a:r>
            <a:endParaRPr lang="en-GB" sz="1800">
              <a:latin typeface="Calibri" pitchFamily="34" charset="0"/>
            </a:endParaRPr>
          </a:p>
          <a:p>
            <a:r>
              <a:rPr lang="en-GB" sz="1800">
                <a:latin typeface="Calibri" pitchFamily="34" charset="0"/>
              </a:rPr>
              <a:t>Oliver, D., Daly, F., Martin, F. C., &amp; McMurdo, M. E. T. (2004). Risk factors and risk assessment tools for falls in hospital in-patients: a systematic review. </a:t>
            </a:r>
            <a:r>
              <a:rPr lang="en-GB" sz="1800" i="1">
                <a:latin typeface="Calibri" pitchFamily="34" charset="0"/>
              </a:rPr>
              <a:t>Age and Ageing</a:t>
            </a:r>
            <a:r>
              <a:rPr lang="en-GB" sz="1800">
                <a:latin typeface="Calibri" pitchFamily="34" charset="0"/>
              </a:rPr>
              <a:t>, </a:t>
            </a:r>
            <a:r>
              <a:rPr lang="en-GB" sz="1800" i="1">
                <a:latin typeface="Calibri" pitchFamily="34" charset="0"/>
              </a:rPr>
              <a:t>33</a:t>
            </a:r>
            <a:r>
              <a:rPr lang="en-GB" sz="1800">
                <a:latin typeface="Calibri" pitchFamily="34" charset="0"/>
              </a:rPr>
              <a:t>(2), 122-130. Br Geriatrics Soc. Retrieved from </a:t>
            </a:r>
            <a:r>
              <a:rPr lang="en-GB" sz="1800">
                <a:latin typeface="Calibri" pitchFamily="34" charset="0"/>
                <a:hlinkClick r:id="rId6"/>
              </a:rPr>
              <a:t>http://www.ncbi.nlm.nih.gov/pubmed/14960426</a:t>
            </a:r>
            <a:endParaRPr lang="en-GB" sz="1800">
              <a:latin typeface="Calibri" pitchFamily="34" charset="0"/>
            </a:endParaRPr>
          </a:p>
          <a:p>
            <a:r>
              <a:rPr lang="en-GB" sz="1800">
                <a:latin typeface="Calibri" pitchFamily="34" charset="0"/>
              </a:rPr>
              <a:t>Shumway-Cook, A., Gruber, W., Baldwin, M., &amp; Liao, S. (1997). </a:t>
            </a:r>
            <a:r>
              <a:rPr lang="en-GB" sz="1800" i="1">
                <a:latin typeface="Calibri" pitchFamily="34" charset="0"/>
              </a:rPr>
              <a:t>The effect of multidimensional exercises on balance, mobility, and fall risk in community-dwelling older adults.</a:t>
            </a:r>
            <a:r>
              <a:rPr lang="en-GB" sz="1800">
                <a:latin typeface="Calibri" pitchFamily="34" charset="0"/>
              </a:rPr>
              <a:t> </a:t>
            </a:r>
            <a:r>
              <a:rPr lang="en-GB" sz="1800" i="1">
                <a:latin typeface="Calibri" pitchFamily="34" charset="0"/>
              </a:rPr>
              <a:t>Physical Therapy</a:t>
            </a:r>
            <a:r>
              <a:rPr lang="en-GB" sz="1800">
                <a:latin typeface="Calibri" pitchFamily="34" charset="0"/>
              </a:rPr>
              <a:t> (Vol. 77, pp. 46-57). Retrieved from http://www.ncbi.nlm.nih.gov/pubmed/8996463</a:t>
            </a:r>
          </a:p>
          <a:p>
            <a:r>
              <a:rPr lang="en-GB" sz="1800">
                <a:latin typeface="Calibri" pitchFamily="34" charset="0"/>
              </a:rPr>
              <a:t>Skelton, D., Dinan, S., Campbell, M., &amp; Rutherford, O. (2005). Tailored group exercise (Falls Management Exercise -- FaME) reduces falls in community-dwelling older frequent fallers (an RCT). </a:t>
            </a:r>
            <a:r>
              <a:rPr lang="en-GB" sz="1800" i="1">
                <a:latin typeface="Calibri" pitchFamily="34" charset="0"/>
              </a:rPr>
              <a:t>Age and ageing</a:t>
            </a:r>
            <a:r>
              <a:rPr lang="en-GB" sz="1800">
                <a:latin typeface="Calibri" pitchFamily="34" charset="0"/>
              </a:rPr>
              <a:t>, </a:t>
            </a:r>
            <a:r>
              <a:rPr lang="en-GB" sz="1800" i="1">
                <a:latin typeface="Calibri" pitchFamily="34" charset="0"/>
              </a:rPr>
              <a:t>34</a:t>
            </a:r>
            <a:r>
              <a:rPr lang="en-GB" sz="1800">
                <a:latin typeface="Calibri" pitchFamily="34" charset="0"/>
              </a:rPr>
              <a:t>(6), 636-9. Retrieved from http://ageing.oxfordjournals.org</a:t>
            </a:r>
          </a:p>
          <a:p>
            <a:r>
              <a:rPr lang="en-GB" sz="1800">
                <a:latin typeface="Calibri" pitchFamily="34" charset="0"/>
              </a:rPr>
              <a:t>Steadman, J., Donaldson, N., &amp; Kalra, L. (2003). </a:t>
            </a:r>
            <a:r>
              <a:rPr lang="en-GB" sz="1800" i="1">
                <a:latin typeface="Calibri" pitchFamily="34" charset="0"/>
              </a:rPr>
              <a:t>A randomized controlled trial of an enhanced balance training program to improve mobility and reduce falls in elderly patients.</a:t>
            </a:r>
            <a:r>
              <a:rPr lang="en-GB" sz="1800">
                <a:latin typeface="Calibri" pitchFamily="34" charset="0"/>
              </a:rPr>
              <a:t> </a:t>
            </a:r>
            <a:r>
              <a:rPr lang="en-GB" sz="1800" i="1">
                <a:latin typeface="Calibri" pitchFamily="34" charset="0"/>
              </a:rPr>
              <a:t>Journal of the American Geriatrics Society</a:t>
            </a:r>
            <a:r>
              <a:rPr lang="en-GB" sz="1800">
                <a:latin typeface="Calibri" pitchFamily="34" charset="0"/>
              </a:rPr>
              <a:t> (Vol. 51, pp. 847-852). Wiley-Blackwell. Retrieved from http://www.ncbi.nlm.nih.gov/pubmed/12757574</a:t>
            </a:r>
          </a:p>
          <a:p>
            <a:r>
              <a:rPr lang="en-GB" sz="1800">
                <a:latin typeface="Calibri" pitchFamily="34" charset="0"/>
              </a:rPr>
              <a:t>Tinetti, M. E., Baker, D. I., McAvay, G., Claus, E. B., Garrett, P., Gottschalk, M., Koch, M. L., et al. (1994). </a:t>
            </a:r>
            <a:r>
              <a:rPr lang="en-GB" sz="1800" i="1">
                <a:latin typeface="Calibri" pitchFamily="34" charset="0"/>
              </a:rPr>
              <a:t>A multifactorial intervention to reduce the risk of falling among elderly people living in the community.</a:t>
            </a:r>
            <a:r>
              <a:rPr lang="en-GB" sz="1800">
                <a:latin typeface="Calibri" pitchFamily="34" charset="0"/>
              </a:rPr>
              <a:t> </a:t>
            </a:r>
            <a:r>
              <a:rPr lang="en-GB" sz="1800" i="1">
                <a:latin typeface="Calibri" pitchFamily="34" charset="0"/>
              </a:rPr>
              <a:t>The New England Journal of Medicine</a:t>
            </a:r>
            <a:r>
              <a:rPr lang="en-GB" sz="1800">
                <a:latin typeface="Calibri" pitchFamily="34" charset="0"/>
              </a:rPr>
              <a:t> (Vol. 331, pp. 821-827). Mass Med Soc. Retrieved from http://www.nejm.org/doi/full/10.1056/NEJM199409293311301</a:t>
            </a:r>
            <a:endParaRPr lang="en-GB" sz="1800" b="1" i="1">
              <a:latin typeface="Calibri" pitchFamily="34" charset="0"/>
            </a:endParaRPr>
          </a:p>
        </p:txBody>
      </p:sp>
      <p:sp>
        <p:nvSpPr>
          <p:cNvPr id="9" name="Text Box 1082"/>
          <p:cNvSpPr txBox="1">
            <a:spLocks noChangeArrowheads="1"/>
          </p:cNvSpPr>
          <p:nvPr/>
        </p:nvSpPr>
        <p:spPr bwMode="auto">
          <a:xfrm>
            <a:off x="15571788" y="5635625"/>
            <a:ext cx="13538200" cy="5988050"/>
          </a:xfrm>
          <a:prstGeom prst="rect">
            <a:avLst/>
          </a:prstGeom>
          <a:noFill/>
          <a:ln>
            <a:noFill/>
          </a:ln>
          <a:extLst>
            <a:ext uri="{909E8E84-426E-40DD-AFC4-6F175D3DCCD1}"/>
            <a:ext uri="{91240B29-F687-4F45-9708-019B960494DF}"/>
          </a:extLst>
        </p:spPr>
        <p:txBody>
          <a:bodyPr lIns="147438" tIns="73718" rIns="147438" bIns="73718">
            <a:spAutoFit/>
          </a:bodyPr>
          <a:lstStyle/>
          <a:p>
            <a:pPr algn="just" defTabSz="1290638"/>
            <a:r>
              <a:rPr lang="en-GB" sz="2400" b="1">
                <a:latin typeface="Calibri" pitchFamily="34" charset="0"/>
                <a:ea typeface="ＭＳ Ｐゴシック"/>
                <a:cs typeface="Arial" charset="0"/>
              </a:rPr>
              <a:t>DISCUSSION</a:t>
            </a:r>
          </a:p>
          <a:p>
            <a:pPr algn="just" defTabSz="1290638"/>
            <a:r>
              <a:rPr lang="en-GB" sz="2400">
                <a:latin typeface="Calibri" pitchFamily="34" charset="0"/>
                <a:ea typeface="ＭＳ Ｐゴシック"/>
                <a:cs typeface="Arial" charset="0"/>
              </a:rPr>
              <a:t>Although the number of falls per faller each month remained fairly unchanged over the course of the six month follow-up period (mean 1.5 SD 0.24), the increase in number of fallers and overall number of falls suggest that the prevention of falls immediately following the intervention are unlikely to be sustained in the long term – whether or not the intervention is continued beyond 18 weeks.  The results indicate that a 6 week intervention is long enough to elicit significant improvements in self-reported well-being which is supported by previous research evidence (Steadman et al., 2003). Improvements in FES-I scores between T0-T1 support previous findings (Tinetti et al., 1994). The effects of reduced fear of falling and increased well-being, particularly PCS, may have resulted in participants exposing themselves to situations during which their falls risk increases, thus hampering the positive influence on falls risk of improved functional ability and psychological well-being. The findings of improved functional performance in clinic-based tests are in line with those of longer interventions (Lord, Menz and Tiedmann, 2003; Tinetti et al., 1994). However, the absence of change in lean muscle mass indicates that measured improvements in functional performance are more than likely due to neurological rather than physiological adaptation over the course of the 18 week intervention. Differences in degree of objectivity may partly explain disagreement between laboratory and clinic-based measures.</a:t>
            </a:r>
          </a:p>
        </p:txBody>
      </p:sp>
      <p:sp>
        <p:nvSpPr>
          <p:cNvPr id="14346" name="Text Box 1082"/>
          <p:cNvSpPr txBox="1">
            <a:spLocks noChangeArrowheads="1"/>
          </p:cNvSpPr>
          <p:nvPr/>
        </p:nvSpPr>
        <p:spPr bwMode="auto">
          <a:xfrm>
            <a:off x="15571788" y="11845925"/>
            <a:ext cx="13538200" cy="2336800"/>
          </a:xfrm>
          <a:prstGeom prst="rect">
            <a:avLst/>
          </a:prstGeom>
          <a:noFill/>
          <a:ln w="9525">
            <a:noFill/>
            <a:miter lim="800000"/>
            <a:headEnd/>
            <a:tailEnd/>
          </a:ln>
        </p:spPr>
        <p:txBody>
          <a:bodyPr lIns="147438" tIns="73718" rIns="147438" bIns="73718">
            <a:spAutoFit/>
          </a:bodyPr>
          <a:lstStyle/>
          <a:p>
            <a:pPr algn="just" defTabSz="1290638"/>
            <a:r>
              <a:rPr lang="en-GB" sz="2400" b="1">
                <a:latin typeface="Calibri" pitchFamily="34" charset="0"/>
                <a:ea typeface="ＭＳ Ｐゴシック"/>
                <a:cs typeface="Arial" charset="0"/>
              </a:rPr>
              <a:t>CONCLUSION</a:t>
            </a:r>
          </a:p>
          <a:p>
            <a:pPr algn="just" defTabSz="1290638"/>
            <a:r>
              <a:rPr lang="en-GB" sz="2400">
                <a:latin typeface="Calibri" pitchFamily="34" charset="0"/>
                <a:ea typeface="ＭＳ Ｐゴシック"/>
                <a:cs typeface="Arial" charset="0"/>
              </a:rPr>
              <a:t>For a small group of subjects, the results indicate that 18 weeks of targeted exercise intervention is insufficient to cause physiological changes, such as increased muscle mass, that are likely to be meaningful in falls prevention. However, in as little as six weeks it is possible to see improvements in psychological  measures of self-reported mental and physiological well-being and fear of falling, as well as neurological adaptations that result in improved performance in established clinic-based tests.  </a:t>
            </a:r>
          </a:p>
        </p:txBody>
      </p:sp>
      <p:sp>
        <p:nvSpPr>
          <p:cNvPr id="14347" name="Rectangle 14"/>
          <p:cNvSpPr>
            <a:spLocks noChangeArrowheads="1"/>
          </p:cNvSpPr>
          <p:nvPr/>
        </p:nvSpPr>
        <p:spPr bwMode="auto">
          <a:xfrm>
            <a:off x="1169988" y="17606963"/>
            <a:ext cx="13970000" cy="2647950"/>
          </a:xfrm>
          <a:prstGeom prst="rect">
            <a:avLst/>
          </a:prstGeom>
          <a:noFill/>
          <a:ln w="9525">
            <a:noFill/>
            <a:miter lim="800000"/>
            <a:headEnd/>
            <a:tailEnd/>
          </a:ln>
        </p:spPr>
        <p:txBody>
          <a:bodyPr>
            <a:spAutoFit/>
          </a:bodyPr>
          <a:lstStyle/>
          <a:p>
            <a:pPr algn="just"/>
            <a:r>
              <a:rPr lang="en-GB" sz="2400" b="1">
                <a:latin typeface="Calibri" pitchFamily="34" charset="0"/>
              </a:rPr>
              <a:t>RESULTS</a:t>
            </a:r>
          </a:p>
          <a:p>
            <a:pPr algn="just"/>
            <a:r>
              <a:rPr lang="en-GB" sz="2400">
                <a:latin typeface="Calibri" pitchFamily="34" charset="0"/>
              </a:rPr>
              <a:t>There were a total of 33 falls amongst the 13 participants included in the analysis of the six month follow-up, 8 experienced one or more falls. Six participants dropped out, and five of these participants had changes made to their prescription at some point during the follow up period. The percentage of participants who fell each month increased from 23% to 46% over these six months, and the total number of falls increased from five to nine falls per month. Fall incidence was approximately the same </a:t>
            </a:r>
            <a:r>
              <a:rPr lang="en-US" sz="2400">
                <a:latin typeface="Calibri" pitchFamily="34" charset="0"/>
              </a:rPr>
              <a:t>for participants who dropped out and those who continued the intervention during the follow-up period (46% and 42% respectively). </a:t>
            </a:r>
            <a:endParaRPr lang="en-GB" sz="2400">
              <a:latin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984</TotalTime>
  <Words>1366</Words>
  <Application>Microsoft Office PowerPoint</Application>
  <PresentationFormat>Custom</PresentationFormat>
  <Paragraphs>27</Paragraphs>
  <Slides>1</Slides>
  <Notes>1</Notes>
  <HiddenSlides>0</HiddenSlides>
  <MMClips>0</MMClips>
  <ScaleCrop>false</ScaleCrop>
  <HeadingPairs>
    <vt:vector size="6" baseType="variant">
      <vt:variant>
        <vt:lpstr>Fonts Used</vt:lpstr>
      </vt:variant>
      <vt:variant>
        <vt:i4>3</vt:i4>
      </vt:variant>
      <vt:variant>
        <vt:lpstr>Design Template</vt:lpstr>
      </vt:variant>
      <vt:variant>
        <vt:i4>1</vt:i4>
      </vt:variant>
      <vt:variant>
        <vt:lpstr>Slide Titles</vt:lpstr>
      </vt:variant>
      <vt:variant>
        <vt:i4>1</vt:i4>
      </vt:variant>
    </vt:vector>
  </HeadingPairs>
  <TitlesOfParts>
    <vt:vector size="5" baseType="lpstr">
      <vt:lpstr>Calibri</vt:lpstr>
      <vt:lpstr>Arial</vt:lpstr>
      <vt:lpstr>ＭＳ Ｐゴシック</vt:lpstr>
      <vt:lpstr>Office Theme</vt:lpstr>
      <vt:lpstr>Slide 1</vt:lpstr>
    </vt:vector>
  </TitlesOfParts>
  <Company>Aberystwyth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Howard Adair</dc:creator>
  <cp:lastModifiedBy>sbw</cp:lastModifiedBy>
  <cp:revision>107</cp:revision>
  <dcterms:created xsi:type="dcterms:W3CDTF">2008-11-11T16:31:01Z</dcterms:created>
  <dcterms:modified xsi:type="dcterms:W3CDTF">2012-09-03T21:30:29Z</dcterms:modified>
</cp:coreProperties>
</file>