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0" r:id="rId7"/>
    <p:sldId id="262" r:id="rId8"/>
    <p:sldId id="285" r:id="rId9"/>
    <p:sldId id="263" r:id="rId10"/>
    <p:sldId id="264" r:id="rId11"/>
    <p:sldId id="265" r:id="rId12"/>
    <p:sldId id="266" r:id="rId13"/>
    <p:sldId id="267" r:id="rId14"/>
    <p:sldId id="268" r:id="rId15"/>
    <p:sldId id="270" r:id="rId16"/>
    <p:sldId id="275" r:id="rId17"/>
    <p:sldId id="276" r:id="rId18"/>
    <p:sldId id="277" r:id="rId19"/>
    <p:sldId id="278" r:id="rId20"/>
    <p:sldId id="279" r:id="rId21"/>
    <p:sldId id="280" r:id="rId22"/>
    <p:sldId id="281" r:id="rId23"/>
    <p:sldId id="282" r:id="rId24"/>
    <p:sldId id="283" r:id="rId25"/>
    <p:sldId id="284" r:id="rId26"/>
    <p:sldId id="286" r:id="rId27"/>
    <p:sldId id="287"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20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9E283D69-D04F-0C41-84D5-15387C9E6969}" type="datetimeFigureOut">
              <a:rPr lang="en-US" smtClean="0"/>
              <a:t>15/06/15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1355121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E283D69-D04F-0C41-84D5-15387C9E6969}" type="datetimeFigureOut">
              <a:rPr lang="en-US" smtClean="0"/>
              <a:t>15/06/15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1796243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E283D69-D04F-0C41-84D5-15387C9E6969}" type="datetimeFigureOut">
              <a:rPr lang="en-US" smtClean="0"/>
              <a:t>15/06/15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109800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E283D69-D04F-0C41-84D5-15387C9E6969}" type="datetimeFigureOut">
              <a:rPr lang="en-US" smtClean="0"/>
              <a:t>15/06/15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90006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9E283D69-D04F-0C41-84D5-15387C9E6969}" type="datetimeFigureOut">
              <a:rPr lang="en-US" smtClean="0"/>
              <a:t>15/06/15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3429739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9E283D69-D04F-0C41-84D5-15387C9E6969}" type="datetimeFigureOut">
              <a:rPr lang="en-US" smtClean="0"/>
              <a:t>15/06/15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767970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9E283D69-D04F-0C41-84D5-15387C9E6969}" type="datetimeFigureOut">
              <a:rPr lang="en-US" smtClean="0"/>
              <a:t>15/06/15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436854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9E283D69-D04F-0C41-84D5-15387C9E6969}" type="datetimeFigureOut">
              <a:rPr lang="en-US" smtClean="0"/>
              <a:t>15/06/15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3883413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83D69-D04F-0C41-84D5-15387C9E6969}" type="datetimeFigureOut">
              <a:rPr lang="en-US" smtClean="0"/>
              <a:t>15/06/15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3273498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E283D69-D04F-0C41-84D5-15387C9E6969}" type="datetimeFigureOut">
              <a:rPr lang="en-US" smtClean="0"/>
              <a:t>15/06/15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249235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E283D69-D04F-0C41-84D5-15387C9E6969}" type="datetimeFigureOut">
              <a:rPr lang="en-US" smtClean="0"/>
              <a:t>15/06/15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0C912-9C2C-0A45-B07E-5C1C8DACD2E6}" type="slidenum">
              <a:rPr lang="en-US" smtClean="0"/>
              <a:t>‹#›</a:t>
            </a:fld>
            <a:endParaRPr lang="en-US"/>
          </a:p>
        </p:txBody>
      </p:sp>
    </p:spTree>
    <p:extLst>
      <p:ext uri="{BB962C8B-B14F-4D97-AF65-F5344CB8AC3E}">
        <p14:creationId xmlns:p14="http://schemas.microsoft.com/office/powerpoint/2010/main" val="10503635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83D69-D04F-0C41-84D5-15387C9E6969}" type="datetimeFigureOut">
              <a:rPr lang="en-US" smtClean="0"/>
              <a:t>15/06/15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10C912-9C2C-0A45-B07E-5C1C8DACD2E6}" type="slidenum">
              <a:rPr lang="en-US" smtClean="0"/>
              <a:t>‹#›</a:t>
            </a:fld>
            <a:endParaRPr lang="en-US"/>
          </a:p>
        </p:txBody>
      </p:sp>
    </p:spTree>
    <p:extLst>
      <p:ext uri="{BB962C8B-B14F-4D97-AF65-F5344CB8AC3E}">
        <p14:creationId xmlns:p14="http://schemas.microsoft.com/office/powerpoint/2010/main" val="2387558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Opening Up </a:t>
            </a:r>
            <a:r>
              <a:rPr lang="en-US" dirty="0" err="1"/>
              <a:t>OpenStack’s</a:t>
            </a:r>
            <a:r>
              <a:rPr lang="en-US" dirty="0"/>
              <a:t> Identity Service</a:t>
            </a:r>
          </a:p>
        </p:txBody>
      </p:sp>
      <p:sp>
        <p:nvSpPr>
          <p:cNvPr id="3" name="Subtitle 2"/>
          <p:cNvSpPr>
            <a:spLocks noGrp="1"/>
          </p:cNvSpPr>
          <p:nvPr>
            <p:ph type="subTitle" idx="1"/>
          </p:nvPr>
        </p:nvSpPr>
        <p:spPr/>
        <p:txBody>
          <a:bodyPr/>
          <a:lstStyle/>
          <a:p>
            <a:r>
              <a:rPr lang="en-US" dirty="0"/>
              <a:t>David W Chadwick, </a:t>
            </a:r>
            <a:r>
              <a:rPr lang="en-US" dirty="0" err="1"/>
              <a:t>Ioram</a:t>
            </a:r>
            <a:r>
              <a:rPr lang="en-US" dirty="0"/>
              <a:t> S </a:t>
            </a:r>
            <a:r>
              <a:rPr lang="en-US" dirty="0" err="1"/>
              <a:t>Sette</a:t>
            </a:r>
            <a:r>
              <a:rPr lang="en-US" dirty="0"/>
              <a:t>, Kristy W </a:t>
            </a:r>
            <a:r>
              <a:rPr lang="en-US" dirty="0" err="1"/>
              <a:t>Siu</a:t>
            </a:r>
            <a:endParaRPr lang="en-US" dirty="0"/>
          </a:p>
        </p:txBody>
      </p:sp>
    </p:spTree>
    <p:extLst>
      <p:ext uri="{BB962C8B-B14F-4D97-AF65-F5344CB8AC3E}">
        <p14:creationId xmlns:p14="http://schemas.microsoft.com/office/powerpoint/2010/main" val="2496732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Federated Keystone Core Release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Configured with list of Trusted </a:t>
            </a:r>
            <a:r>
              <a:rPr lang="en-US" dirty="0" err="1" smtClean="0"/>
              <a:t>IdPs</a:t>
            </a:r>
            <a:endParaRPr lang="en-US" dirty="0" smtClean="0"/>
          </a:p>
          <a:p>
            <a:r>
              <a:rPr lang="en-US" dirty="0" smtClean="0"/>
              <a:t>Configured with multiple sets of Mapping Rules</a:t>
            </a:r>
          </a:p>
          <a:p>
            <a:r>
              <a:rPr lang="en-US" dirty="0" smtClean="0"/>
              <a:t>Configured with a Protocol which binds </a:t>
            </a:r>
            <a:r>
              <a:rPr lang="en-US" dirty="0" smtClean="0"/>
              <a:t>one </a:t>
            </a:r>
            <a:r>
              <a:rPr lang="en-US" dirty="0" smtClean="0"/>
              <a:t>set of mapping rules to </a:t>
            </a:r>
            <a:r>
              <a:rPr lang="en-US" dirty="0" smtClean="0"/>
              <a:t>one </a:t>
            </a:r>
            <a:r>
              <a:rPr lang="en-US" dirty="0" err="1" smtClean="0"/>
              <a:t>IdP</a:t>
            </a:r>
            <a:endParaRPr lang="en-US" dirty="0" smtClean="0"/>
          </a:p>
          <a:p>
            <a:pPr lvl="1"/>
            <a:r>
              <a:rPr lang="en-US" dirty="0" smtClean="0"/>
              <a:t>In (mistaken?) belief that an </a:t>
            </a:r>
            <a:r>
              <a:rPr lang="en-US" dirty="0" err="1" smtClean="0"/>
              <a:t>IdP</a:t>
            </a:r>
            <a:r>
              <a:rPr lang="en-US" dirty="0" smtClean="0"/>
              <a:t> can support multiple protocols (even though Apache cannot)</a:t>
            </a:r>
          </a:p>
          <a:p>
            <a:pPr lvl="1"/>
            <a:r>
              <a:rPr lang="en-US" dirty="0" smtClean="0"/>
              <a:t>And it is best to have mapping rules per </a:t>
            </a:r>
            <a:r>
              <a:rPr lang="en-US" dirty="0" err="1" smtClean="0"/>
              <a:t>IdP</a:t>
            </a:r>
            <a:r>
              <a:rPr lang="en-US" dirty="0" smtClean="0"/>
              <a:t> protocol</a:t>
            </a:r>
          </a:p>
          <a:p>
            <a:r>
              <a:rPr lang="en-US" dirty="0" smtClean="0"/>
              <a:t>Not a good design for large academic federations where hundreds of </a:t>
            </a:r>
            <a:r>
              <a:rPr lang="en-US" dirty="0" err="1" smtClean="0"/>
              <a:t>IdPs</a:t>
            </a:r>
            <a:r>
              <a:rPr lang="en-US" dirty="0" smtClean="0"/>
              <a:t> might have the same mapping rules based on </a:t>
            </a:r>
            <a:r>
              <a:rPr lang="en-US" dirty="0" err="1" smtClean="0"/>
              <a:t>eduperson</a:t>
            </a:r>
            <a:r>
              <a:rPr lang="en-US" dirty="0" smtClean="0"/>
              <a:t> schema</a:t>
            </a:r>
          </a:p>
          <a:p>
            <a:pPr lvl="1"/>
            <a:r>
              <a:rPr lang="en-US" dirty="0" smtClean="0"/>
              <a:t>Currently fixing this so that a protocol can be bound to </a:t>
            </a:r>
            <a:r>
              <a:rPr lang="en-US" dirty="0" smtClean="0"/>
              <a:t>one </a:t>
            </a:r>
            <a:r>
              <a:rPr lang="en-US" dirty="0" smtClean="0"/>
              <a:t>set of mapping rules and a set of </a:t>
            </a:r>
            <a:r>
              <a:rPr lang="en-US" dirty="0" err="1" smtClean="0"/>
              <a:t>IdPs</a:t>
            </a:r>
            <a:endParaRPr lang="en-US" dirty="0"/>
          </a:p>
        </p:txBody>
      </p:sp>
    </p:spTree>
    <p:extLst>
      <p:ext uri="{BB962C8B-B14F-4D97-AF65-F5344CB8AC3E}">
        <p14:creationId xmlns:p14="http://schemas.microsoft.com/office/powerpoint/2010/main" val="149301791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Rules</a:t>
            </a:r>
            <a:endParaRPr lang="en-US" dirty="0"/>
          </a:p>
        </p:txBody>
      </p:sp>
      <p:sp>
        <p:nvSpPr>
          <p:cNvPr id="3" name="Content Placeholder 2"/>
          <p:cNvSpPr>
            <a:spLocks noGrp="1"/>
          </p:cNvSpPr>
          <p:nvPr>
            <p:ph idx="1"/>
          </p:nvPr>
        </p:nvSpPr>
        <p:spPr/>
        <p:txBody>
          <a:bodyPr>
            <a:normAutofit lnSpcReduction="10000"/>
          </a:bodyPr>
          <a:lstStyle/>
          <a:p>
            <a:r>
              <a:rPr lang="en-US" dirty="0" smtClean="0"/>
              <a:t>A mapping consists of a set of mapping rules. Each rule:</a:t>
            </a:r>
          </a:p>
          <a:p>
            <a:pPr lvl="1"/>
            <a:r>
              <a:rPr lang="en-US" dirty="0" smtClean="0"/>
              <a:t>Specifies </a:t>
            </a:r>
            <a:r>
              <a:rPr lang="en-US" dirty="0" smtClean="0"/>
              <a:t>the set of identity attributes that a federated user must possess</a:t>
            </a:r>
          </a:p>
          <a:p>
            <a:pPr lvl="2"/>
            <a:r>
              <a:rPr lang="en-US" dirty="0" smtClean="0"/>
              <a:t>Attribute values are listed as “</a:t>
            </a:r>
            <a:r>
              <a:rPr lang="en-US" dirty="0" err="1" smtClean="0"/>
              <a:t>any_one_of</a:t>
            </a:r>
            <a:r>
              <a:rPr lang="en-US" dirty="0" smtClean="0"/>
              <a:t>” or “</a:t>
            </a:r>
            <a:r>
              <a:rPr lang="en-US" dirty="0" err="1" smtClean="0"/>
              <a:t>not_one_of</a:t>
            </a:r>
            <a:r>
              <a:rPr lang="en-US" dirty="0" smtClean="0"/>
              <a:t>”</a:t>
            </a:r>
          </a:p>
          <a:p>
            <a:pPr lvl="1"/>
            <a:r>
              <a:rPr lang="en-US" dirty="0"/>
              <a:t>A</a:t>
            </a:r>
            <a:r>
              <a:rPr lang="en-US" dirty="0" smtClean="0"/>
              <a:t> </a:t>
            </a:r>
            <a:r>
              <a:rPr lang="en-US" dirty="0" smtClean="0"/>
              <a:t>Keystone </a:t>
            </a:r>
            <a:r>
              <a:rPr lang="en-US" dirty="0" smtClean="0"/>
              <a:t>group (or user) that the user maps to</a:t>
            </a:r>
            <a:endParaRPr lang="en-US" dirty="0" smtClean="0"/>
          </a:p>
          <a:p>
            <a:r>
              <a:rPr lang="en-US" dirty="0" smtClean="0"/>
              <a:t>The admin separately specifies the roles and projects that group members are assigned to (via </a:t>
            </a:r>
            <a:r>
              <a:rPr lang="en-US" dirty="0" smtClean="0"/>
              <a:t>the existing </a:t>
            </a:r>
            <a:r>
              <a:rPr lang="en-US" dirty="0" smtClean="0"/>
              <a:t>assignment API)</a:t>
            </a:r>
            <a:endParaRPr lang="en-US" dirty="0"/>
          </a:p>
        </p:txBody>
      </p:sp>
    </p:spTree>
    <p:extLst>
      <p:ext uri="{BB962C8B-B14F-4D97-AF65-F5344CB8AC3E}">
        <p14:creationId xmlns:p14="http://schemas.microsoft.com/office/powerpoint/2010/main" val="416125913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 1 – Accessing List of Trusted </a:t>
            </a:r>
            <a:r>
              <a:rPr lang="en-US" dirty="0" err="1" smtClean="0"/>
              <a:t>IdPs</a:t>
            </a:r>
            <a:endParaRPr lang="en-US" dirty="0"/>
          </a:p>
        </p:txBody>
      </p:sp>
      <p:sp>
        <p:nvSpPr>
          <p:cNvPr id="3" name="Content Placeholder 2"/>
          <p:cNvSpPr>
            <a:spLocks noGrp="1"/>
          </p:cNvSpPr>
          <p:nvPr>
            <p:ph idx="1"/>
          </p:nvPr>
        </p:nvSpPr>
        <p:spPr>
          <a:xfrm>
            <a:off x="457200" y="1600200"/>
            <a:ext cx="8229600" cy="5025808"/>
          </a:xfrm>
        </p:spPr>
        <p:txBody>
          <a:bodyPr>
            <a:normAutofit fontScale="92500" lnSpcReduction="10000"/>
          </a:bodyPr>
          <a:lstStyle/>
          <a:p>
            <a:r>
              <a:rPr lang="en-US" dirty="0" smtClean="0"/>
              <a:t>Unauthenticated users cannot access the list of trusted </a:t>
            </a:r>
            <a:r>
              <a:rPr lang="en-US" dirty="0" err="1" smtClean="0"/>
              <a:t>IdPs</a:t>
            </a:r>
            <a:r>
              <a:rPr lang="en-US" dirty="0" smtClean="0"/>
              <a:t>, so how do you return the list for them to pick from?</a:t>
            </a:r>
          </a:p>
          <a:p>
            <a:pPr lvl="1"/>
            <a:r>
              <a:rPr lang="en-US" dirty="0" smtClean="0"/>
              <a:t>Underlying problem is with policy engine since you cannot configure public access to an API (only access to all authenticated users). Public access has to be hardcoded by skipping the policy checking step altogether</a:t>
            </a:r>
          </a:p>
          <a:p>
            <a:pPr lvl="1"/>
            <a:r>
              <a:rPr lang="en-US" dirty="0" smtClean="0"/>
              <a:t>Solution proposed is to create another API call (get public </a:t>
            </a:r>
            <a:r>
              <a:rPr lang="en-US" dirty="0" err="1" smtClean="0"/>
              <a:t>IdPs</a:t>
            </a:r>
            <a:r>
              <a:rPr lang="en-US" dirty="0" smtClean="0"/>
              <a:t>) which has no policy checking, because changing policy engine was too complex and responsibility of another </a:t>
            </a:r>
            <a:r>
              <a:rPr lang="en-US" dirty="0" err="1" smtClean="0"/>
              <a:t>OpenStack</a:t>
            </a:r>
            <a:r>
              <a:rPr lang="en-US" dirty="0" smtClean="0"/>
              <a:t> group</a:t>
            </a:r>
            <a:endParaRPr lang="en-US" dirty="0"/>
          </a:p>
        </p:txBody>
      </p:sp>
    </p:spTree>
    <p:extLst>
      <p:ext uri="{BB962C8B-B14F-4D97-AF65-F5344CB8AC3E}">
        <p14:creationId xmlns:p14="http://schemas.microsoft.com/office/powerpoint/2010/main" val="387187298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 2 – No Trusted Attributes Policy</a:t>
            </a:r>
            <a:endParaRPr lang="en-US" dirty="0"/>
          </a:p>
        </p:txBody>
      </p:sp>
      <p:sp>
        <p:nvSpPr>
          <p:cNvPr id="3" name="Content Placeholder 2"/>
          <p:cNvSpPr>
            <a:spLocks noGrp="1"/>
          </p:cNvSpPr>
          <p:nvPr>
            <p:ph idx="1"/>
          </p:nvPr>
        </p:nvSpPr>
        <p:spPr/>
        <p:txBody>
          <a:bodyPr>
            <a:normAutofit fontScale="85000" lnSpcReduction="10000"/>
          </a:bodyPr>
          <a:lstStyle/>
          <a:p>
            <a:r>
              <a:rPr lang="en-US" dirty="0"/>
              <a:t>T</a:t>
            </a:r>
            <a:r>
              <a:rPr lang="en-US" dirty="0" smtClean="0"/>
              <a:t>rusted attributes policy is implicit in binding a mapping rule to an </a:t>
            </a:r>
            <a:r>
              <a:rPr lang="en-US" dirty="0" err="1" smtClean="0"/>
              <a:t>IdP</a:t>
            </a:r>
            <a:endParaRPr lang="en-US" dirty="0" smtClean="0"/>
          </a:p>
          <a:p>
            <a:pPr lvl="1"/>
            <a:r>
              <a:rPr lang="en-US" dirty="0" smtClean="0"/>
              <a:t>In Kent’s design you listed the set of attributes that each </a:t>
            </a:r>
            <a:r>
              <a:rPr lang="en-US" dirty="0" err="1" smtClean="0"/>
              <a:t>IdP</a:t>
            </a:r>
            <a:r>
              <a:rPr lang="en-US" dirty="0" smtClean="0"/>
              <a:t> was trusted to issue, then had one common set of mapping rules</a:t>
            </a:r>
            <a:endParaRPr lang="en-US" dirty="0" smtClean="0"/>
          </a:p>
          <a:p>
            <a:r>
              <a:rPr lang="en-US" dirty="0" smtClean="0"/>
              <a:t>However, mapping rules support regular expressions, so it is possible for poorly constructed rules to accept untrusted attributes</a:t>
            </a:r>
          </a:p>
          <a:p>
            <a:r>
              <a:rPr lang="en-US" dirty="0" smtClean="0"/>
              <a:t>Furthermore, once multiple </a:t>
            </a:r>
            <a:r>
              <a:rPr lang="en-US" dirty="0" err="1" smtClean="0"/>
              <a:t>IdPs</a:t>
            </a:r>
            <a:r>
              <a:rPr lang="en-US" dirty="0" smtClean="0"/>
              <a:t> can use same mapping rules, then nothing to </a:t>
            </a:r>
            <a:r>
              <a:rPr lang="en-US" dirty="0" smtClean="0"/>
              <a:t>stop any </a:t>
            </a:r>
            <a:r>
              <a:rPr lang="en-US" dirty="0" err="1" smtClean="0"/>
              <a:t>IdP</a:t>
            </a:r>
            <a:r>
              <a:rPr lang="en-US" dirty="0" smtClean="0"/>
              <a:t> </a:t>
            </a:r>
            <a:r>
              <a:rPr lang="en-US" dirty="0" smtClean="0"/>
              <a:t>issuing </a:t>
            </a:r>
            <a:r>
              <a:rPr lang="en-US" dirty="0" smtClean="0"/>
              <a:t>attributes from the set that </a:t>
            </a:r>
            <a:r>
              <a:rPr lang="en-US" dirty="0" smtClean="0"/>
              <a:t>they are not supposed to</a:t>
            </a:r>
          </a:p>
          <a:p>
            <a:endParaRPr lang="en-US" dirty="0"/>
          </a:p>
        </p:txBody>
      </p:sp>
    </p:spTree>
    <p:extLst>
      <p:ext uri="{BB962C8B-B14F-4D97-AF65-F5344CB8AC3E}">
        <p14:creationId xmlns:p14="http://schemas.microsoft.com/office/powerpoint/2010/main" val="238417350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 3 – Requires Apache</a:t>
            </a:r>
            <a:endParaRPr lang="en-US" dirty="0"/>
          </a:p>
        </p:txBody>
      </p:sp>
      <p:sp>
        <p:nvSpPr>
          <p:cNvPr id="3" name="Content Placeholder 2"/>
          <p:cNvSpPr>
            <a:spLocks noGrp="1"/>
          </p:cNvSpPr>
          <p:nvPr>
            <p:ph idx="1"/>
          </p:nvPr>
        </p:nvSpPr>
        <p:spPr/>
        <p:txBody>
          <a:bodyPr>
            <a:normAutofit lnSpcReduction="10000"/>
          </a:bodyPr>
          <a:lstStyle/>
          <a:p>
            <a:r>
              <a:rPr lang="en-US" dirty="0" smtClean="0"/>
              <a:t>Relies on Apache to handle federated protocol</a:t>
            </a:r>
          </a:p>
          <a:p>
            <a:r>
              <a:rPr lang="en-US" dirty="0" smtClean="0"/>
              <a:t>So need the Apache plugin </a:t>
            </a:r>
            <a:r>
              <a:rPr lang="en-US" dirty="0" err="1" smtClean="0"/>
              <a:t>mod_fed</a:t>
            </a:r>
            <a:r>
              <a:rPr lang="en-US" dirty="0" err="1"/>
              <a:t>_</a:t>
            </a:r>
            <a:r>
              <a:rPr lang="en-US" dirty="0" err="1" smtClean="0"/>
              <a:t>protocol</a:t>
            </a:r>
            <a:r>
              <a:rPr lang="en-US" dirty="0" smtClean="0"/>
              <a:t> to be available</a:t>
            </a:r>
          </a:p>
          <a:p>
            <a:r>
              <a:rPr lang="en-US" dirty="0" smtClean="0"/>
              <a:t>Apache cannot support multiple federation protocol plug-ins simultaneously e.g. </a:t>
            </a:r>
            <a:r>
              <a:rPr lang="en-US" dirty="0" err="1" smtClean="0"/>
              <a:t>mod_shib</a:t>
            </a:r>
            <a:r>
              <a:rPr lang="en-US" dirty="0" smtClean="0"/>
              <a:t>, </a:t>
            </a:r>
            <a:r>
              <a:rPr lang="en-US" dirty="0" err="1" smtClean="0"/>
              <a:t>mod_mellon</a:t>
            </a:r>
            <a:r>
              <a:rPr lang="en-US" dirty="0" smtClean="0"/>
              <a:t> </a:t>
            </a:r>
            <a:r>
              <a:rPr lang="en-US" dirty="0" smtClean="0"/>
              <a:t>and </a:t>
            </a:r>
            <a:r>
              <a:rPr lang="en-US" dirty="0" err="1" smtClean="0"/>
              <a:t>mod_moonshot</a:t>
            </a:r>
            <a:endParaRPr lang="en-US" dirty="0" smtClean="0"/>
          </a:p>
          <a:p>
            <a:r>
              <a:rPr lang="en-US" dirty="0" smtClean="0"/>
              <a:t>So need a proxy </a:t>
            </a:r>
            <a:r>
              <a:rPr lang="en-US" dirty="0" err="1" smtClean="0"/>
              <a:t>IdP</a:t>
            </a:r>
            <a:r>
              <a:rPr lang="en-US" dirty="0" smtClean="0"/>
              <a:t> that talks one protocol to Apache (say SAML) and multiple protocols to other </a:t>
            </a:r>
            <a:r>
              <a:rPr lang="en-US" dirty="0" err="1" smtClean="0"/>
              <a:t>IdPs</a:t>
            </a:r>
            <a:endParaRPr lang="en-US" dirty="0"/>
          </a:p>
        </p:txBody>
      </p:sp>
    </p:spTree>
    <p:extLst>
      <p:ext uri="{BB962C8B-B14F-4D97-AF65-F5344CB8AC3E}">
        <p14:creationId xmlns:p14="http://schemas.microsoft.com/office/powerpoint/2010/main" val="14753523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Issue 4 – User Access Rights </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Not all users from one </a:t>
            </a:r>
            <a:r>
              <a:rPr lang="en-GB" dirty="0" err="1" smtClean="0"/>
              <a:t>IdP</a:t>
            </a:r>
            <a:r>
              <a:rPr lang="en-GB" dirty="0" smtClean="0"/>
              <a:t> should have the same access rights at </a:t>
            </a:r>
            <a:r>
              <a:rPr lang="en-GB" dirty="0" err="1" smtClean="0"/>
              <a:t>OpenStack</a:t>
            </a:r>
            <a:r>
              <a:rPr lang="en-GB" dirty="0"/>
              <a:t> </a:t>
            </a:r>
            <a:r>
              <a:rPr lang="en-GB" dirty="0" smtClean="0"/>
              <a:t>and different users from different </a:t>
            </a:r>
            <a:r>
              <a:rPr lang="en-GB" dirty="0" err="1" smtClean="0"/>
              <a:t>IdPs</a:t>
            </a:r>
            <a:r>
              <a:rPr lang="en-GB" dirty="0" smtClean="0"/>
              <a:t> may need the same access rights at </a:t>
            </a:r>
            <a:r>
              <a:rPr lang="en-GB" dirty="0" err="1" smtClean="0"/>
              <a:t>OpenStack</a:t>
            </a:r>
            <a:endParaRPr lang="en-GB" dirty="0" smtClean="0"/>
          </a:p>
          <a:p>
            <a:r>
              <a:rPr lang="en-GB" dirty="0" smtClean="0"/>
              <a:t>Solution. Create a Virtual Organisation (VO) where different users from different </a:t>
            </a:r>
            <a:r>
              <a:rPr lang="en-GB" dirty="0" err="1" smtClean="0"/>
              <a:t>IdPs</a:t>
            </a:r>
            <a:r>
              <a:rPr lang="en-GB" dirty="0" smtClean="0"/>
              <a:t> are mapped into the same VO role (</a:t>
            </a:r>
            <a:r>
              <a:rPr lang="en-GB" dirty="0" smtClean="0">
                <a:latin typeface="ＭＳ ゴシック"/>
                <a:ea typeface="ＭＳ ゴシック"/>
                <a:cs typeface="ＭＳ ゴシック"/>
              </a:rPr>
              <a:t>≅</a:t>
            </a:r>
            <a:r>
              <a:rPr lang="en-GB" dirty="0" smtClean="0"/>
              <a:t> Keystone group) and will then have the same roles in </a:t>
            </a:r>
            <a:r>
              <a:rPr lang="en-GB" dirty="0" err="1" smtClean="0"/>
              <a:t>OpenStack</a:t>
            </a:r>
            <a:r>
              <a:rPr lang="en-GB" dirty="0" smtClean="0"/>
              <a:t> projects</a:t>
            </a:r>
          </a:p>
          <a:p>
            <a:r>
              <a:rPr lang="en-GB" dirty="0" smtClean="0"/>
              <a:t>Problem. </a:t>
            </a:r>
            <a:r>
              <a:rPr lang="en-GB" dirty="0" err="1" smtClean="0"/>
              <a:t>IdPs</a:t>
            </a:r>
            <a:r>
              <a:rPr lang="en-GB" dirty="0" smtClean="0"/>
              <a:t> will not assert the attributes that SPs need to differentiate between users</a:t>
            </a:r>
          </a:p>
          <a:p>
            <a:r>
              <a:rPr lang="en-GB" dirty="0" smtClean="0"/>
              <a:t>Its very difficult (almost impossible?) for SPs to get the specific attributes they need for </a:t>
            </a:r>
            <a:r>
              <a:rPr lang="en-GB" dirty="0" err="1" smtClean="0"/>
              <a:t>authz</a:t>
            </a:r>
            <a:r>
              <a:rPr lang="en-GB" dirty="0" smtClean="0"/>
              <a:t> to be added to corporate LDAP servers</a:t>
            </a:r>
          </a:p>
          <a:p>
            <a:endParaRPr lang="en-GB" dirty="0" smtClean="0"/>
          </a:p>
        </p:txBody>
      </p:sp>
      <p:sp>
        <p:nvSpPr>
          <p:cNvPr id="6" name="Slide Number Placeholder 5"/>
          <p:cNvSpPr>
            <a:spLocks noGrp="1"/>
          </p:cNvSpPr>
          <p:nvPr>
            <p:ph type="sldNum" sz="quarter" idx="12"/>
          </p:nvPr>
        </p:nvSpPr>
        <p:spPr/>
        <p:txBody>
          <a:bodyPr/>
          <a:lstStyle/>
          <a:p>
            <a:fld id="{898A0EE1-299B-4E91-A7FC-F6849B5C0DB3}" type="slidenum">
              <a:rPr lang="en-GB" smtClean="0"/>
              <a:t>15</a:t>
            </a:fld>
            <a:endParaRPr lang="en-GB"/>
          </a:p>
        </p:txBody>
      </p:sp>
      <p:sp>
        <p:nvSpPr>
          <p:cNvPr id="8" name="Date Placeholder 7"/>
          <p:cNvSpPr>
            <a:spLocks noGrp="1"/>
          </p:cNvSpPr>
          <p:nvPr>
            <p:ph type="dt" sz="half" idx="10"/>
          </p:nvPr>
        </p:nvSpPr>
        <p:spPr/>
        <p:txBody>
          <a:bodyPr/>
          <a:lstStyle/>
          <a:p>
            <a:r>
              <a:rPr lang="en-US" smtClean="0"/>
              <a:t>7 April 2014</a:t>
            </a:r>
            <a:endParaRPr lang="en-GB"/>
          </a:p>
        </p:txBody>
      </p:sp>
      <p:sp>
        <p:nvSpPr>
          <p:cNvPr id="9" name="Footer Placeholder 8"/>
          <p:cNvSpPr>
            <a:spLocks noGrp="1"/>
          </p:cNvSpPr>
          <p:nvPr>
            <p:ph type="ftr" sz="quarter" idx="11"/>
          </p:nvPr>
        </p:nvSpPr>
        <p:spPr/>
        <p:txBody>
          <a:bodyPr/>
          <a:lstStyle/>
          <a:p>
            <a:r>
              <a:rPr lang="en-GB" smtClean="0"/>
              <a:t>Internet 2 Global Summit, Denver, CO</a:t>
            </a:r>
            <a:endParaRPr lang="en-GB"/>
          </a:p>
        </p:txBody>
      </p:sp>
    </p:spTree>
    <p:extLst>
      <p:ext uri="{BB962C8B-B14F-4D97-AF65-F5344CB8AC3E}">
        <p14:creationId xmlns:p14="http://schemas.microsoft.com/office/powerpoint/2010/main" val="34993260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Freeform 1027"/>
          <p:cNvSpPr/>
          <p:nvPr/>
        </p:nvSpPr>
        <p:spPr bwMode="auto">
          <a:xfrm>
            <a:off x="10393" y="1083129"/>
            <a:ext cx="8886366" cy="5726534"/>
          </a:xfrm>
          <a:custGeom>
            <a:avLst/>
            <a:gdLst>
              <a:gd name="connsiteX0" fmla="*/ 184479 w 8886366"/>
              <a:gd name="connsiteY0" fmla="*/ 1884923 h 5726534"/>
              <a:gd name="connsiteX1" fmla="*/ 559233 w 8886366"/>
              <a:gd name="connsiteY1" fmla="*/ 325946 h 5726534"/>
              <a:gd name="connsiteX2" fmla="*/ 1053909 w 8886366"/>
              <a:gd name="connsiteY2" fmla="*/ 146064 h 5726534"/>
              <a:gd name="connsiteX3" fmla="*/ 1698486 w 8886366"/>
              <a:gd name="connsiteY3" fmla="*/ 2049815 h 5726534"/>
              <a:gd name="connsiteX4" fmla="*/ 1563574 w 8886366"/>
              <a:gd name="connsiteY4" fmla="*/ 3788674 h 5726534"/>
              <a:gd name="connsiteX5" fmla="*/ 2972650 w 8886366"/>
              <a:gd name="connsiteY5" fmla="*/ 4193409 h 5726534"/>
              <a:gd name="connsiteX6" fmla="*/ 7859443 w 8886366"/>
              <a:gd name="connsiteY6" fmla="*/ 3848635 h 5726534"/>
              <a:gd name="connsiteX7" fmla="*/ 8863784 w 8886366"/>
              <a:gd name="connsiteY7" fmla="*/ 4613133 h 5726534"/>
              <a:gd name="connsiteX8" fmla="*/ 8354118 w 8886366"/>
              <a:gd name="connsiteY8" fmla="*/ 5587494 h 5726534"/>
              <a:gd name="connsiteX9" fmla="*/ 6135574 w 8886366"/>
              <a:gd name="connsiteY9" fmla="*/ 5572504 h 5726534"/>
              <a:gd name="connsiteX10" fmla="*/ 499273 w 8886366"/>
              <a:gd name="connsiteY10" fmla="*/ 4208399 h 5726534"/>
              <a:gd name="connsiteX11" fmla="*/ 199469 w 8886366"/>
              <a:gd name="connsiteY11" fmla="*/ 1824963 h 5726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886366" h="5726534">
                <a:moveTo>
                  <a:pt x="184479" y="1884923"/>
                </a:moveTo>
                <a:cubicBezTo>
                  <a:pt x="299403" y="1250339"/>
                  <a:pt x="414328" y="615756"/>
                  <a:pt x="559233" y="325946"/>
                </a:cubicBezTo>
                <a:cubicBezTo>
                  <a:pt x="704138" y="36136"/>
                  <a:pt x="864034" y="-141247"/>
                  <a:pt x="1053909" y="146064"/>
                </a:cubicBezTo>
                <a:cubicBezTo>
                  <a:pt x="1243784" y="433375"/>
                  <a:pt x="1613542" y="1442713"/>
                  <a:pt x="1698486" y="2049815"/>
                </a:cubicBezTo>
                <a:cubicBezTo>
                  <a:pt x="1783430" y="2656917"/>
                  <a:pt x="1351213" y="3431408"/>
                  <a:pt x="1563574" y="3788674"/>
                </a:cubicBezTo>
                <a:cubicBezTo>
                  <a:pt x="1775935" y="4145940"/>
                  <a:pt x="1923339" y="4183416"/>
                  <a:pt x="2972650" y="4193409"/>
                </a:cubicBezTo>
                <a:cubicBezTo>
                  <a:pt x="4021961" y="4203402"/>
                  <a:pt x="6877587" y="3778681"/>
                  <a:pt x="7859443" y="3848635"/>
                </a:cubicBezTo>
                <a:cubicBezTo>
                  <a:pt x="8841299" y="3918589"/>
                  <a:pt x="8781338" y="4323323"/>
                  <a:pt x="8863784" y="4613133"/>
                </a:cubicBezTo>
                <a:cubicBezTo>
                  <a:pt x="8946230" y="4902943"/>
                  <a:pt x="8808820" y="5427599"/>
                  <a:pt x="8354118" y="5587494"/>
                </a:cubicBezTo>
                <a:cubicBezTo>
                  <a:pt x="7899416" y="5747389"/>
                  <a:pt x="7444715" y="5802353"/>
                  <a:pt x="6135574" y="5572504"/>
                </a:cubicBezTo>
                <a:cubicBezTo>
                  <a:pt x="4826433" y="5342655"/>
                  <a:pt x="1488624" y="4832989"/>
                  <a:pt x="499273" y="4208399"/>
                </a:cubicBezTo>
                <a:cubicBezTo>
                  <a:pt x="-490078" y="3583809"/>
                  <a:pt x="316892" y="2107278"/>
                  <a:pt x="199469" y="1824963"/>
                </a:cubicBezTo>
              </a:path>
            </a:pathLst>
          </a:cu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1031" name="Oval 1030"/>
          <p:cNvSpPr/>
          <p:nvPr/>
        </p:nvSpPr>
        <p:spPr bwMode="auto">
          <a:xfrm>
            <a:off x="1753847" y="1924142"/>
            <a:ext cx="5486402" cy="3172514"/>
          </a:xfrm>
          <a:prstGeom prst="ellipse">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80" charset="0"/>
                <a:ea typeface="ＭＳ Ｐゴシック" pitchFamily="80" charset="-128"/>
                <a:cs typeface="ＭＳ Ｐゴシック" pitchFamily="80" charset="-128"/>
              </a:rPr>
              <a:t>Fe</a:t>
            </a:r>
            <a:endParaRPr kumimoji="0" lang="en-GB" sz="2400" b="0" i="0" u="none" strike="noStrike" cap="none" normalizeH="0" baseline="0" dirty="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5" name="Title 4"/>
          <p:cNvSpPr>
            <a:spLocks noGrp="1"/>
          </p:cNvSpPr>
          <p:nvPr>
            <p:ph type="title"/>
          </p:nvPr>
        </p:nvSpPr>
        <p:spPr>
          <a:xfrm>
            <a:off x="10393" y="14988"/>
            <a:ext cx="9133607" cy="605700"/>
          </a:xfrm>
        </p:spPr>
        <p:txBody>
          <a:bodyPr>
            <a:normAutofit fontScale="90000"/>
          </a:bodyPr>
          <a:lstStyle/>
          <a:p>
            <a:r>
              <a:rPr lang="en-GB" dirty="0" smtClean="0"/>
              <a:t>Integrating VO Management into Keystone</a:t>
            </a:r>
            <a:endParaRPr lang="en-GB" dirty="0"/>
          </a:p>
        </p:txBody>
      </p:sp>
      <p:sp>
        <p:nvSpPr>
          <p:cNvPr id="4" name="Slide Number Placeholder 3"/>
          <p:cNvSpPr>
            <a:spLocks noGrp="1"/>
          </p:cNvSpPr>
          <p:nvPr>
            <p:ph type="sldNum" sz="quarter" idx="12"/>
          </p:nvPr>
        </p:nvSpPr>
        <p:spPr/>
        <p:txBody>
          <a:bodyPr/>
          <a:lstStyle/>
          <a:p>
            <a:pPr>
              <a:defRPr/>
            </a:pPr>
            <a:fld id="{2DABCE80-D7D7-774D-94E8-9D37EF0D1004}" type="slidenum">
              <a:rPr lang="en-US" smtClean="0"/>
              <a:pPr>
                <a:defRPr/>
              </a:pPr>
              <a:t>16</a:t>
            </a:fld>
            <a:endParaRPr lang="en-US"/>
          </a:p>
        </p:txBody>
      </p:sp>
      <p:sp>
        <p:nvSpPr>
          <p:cNvPr id="2" name="Content Placeholder 1"/>
          <p:cNvSpPr>
            <a:spLocks noGrp="1"/>
          </p:cNvSpPr>
          <p:nvPr>
            <p:ph sz="quarter" idx="4294967295"/>
          </p:nvPr>
        </p:nvSpPr>
        <p:spPr>
          <a:xfrm>
            <a:off x="303213" y="620713"/>
            <a:ext cx="8840787" cy="461962"/>
          </a:xfrm>
        </p:spPr>
        <p:txBody>
          <a:bodyPr>
            <a:normAutofit fontScale="70000" lnSpcReduction="20000"/>
          </a:bodyPr>
          <a:lstStyle/>
          <a:p>
            <a:r>
              <a:rPr lang="en-GB" smtClean="0"/>
              <a:t>Use the federation attribute mapping service to form VO roles/groups</a:t>
            </a:r>
            <a:endParaRPr lang="en-GB" dirty="0"/>
          </a:p>
        </p:txBody>
      </p:sp>
      <p:sp>
        <p:nvSpPr>
          <p:cNvPr id="6" name="Rectangle 5"/>
          <p:cNvSpPr/>
          <p:nvPr/>
        </p:nvSpPr>
        <p:spPr bwMode="auto">
          <a:xfrm>
            <a:off x="1918740" y="2424727"/>
            <a:ext cx="1169233" cy="689548"/>
          </a:xfrm>
          <a:prstGeom prst="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80" charset="0"/>
                <a:ea typeface="ＭＳ Ｐゴシック" pitchFamily="80" charset="-128"/>
                <a:cs typeface="ＭＳ Ｐゴシック" pitchFamily="80" charset="-128"/>
              </a:rPr>
              <a:t>IDP 1</a:t>
            </a:r>
            <a:endParaRPr kumimoji="0" lang="en-GB" sz="2400" b="0" i="0" u="none" strike="noStrike" cap="none" normalizeH="0" baseline="0" dirty="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7" name="Rectangle 6"/>
          <p:cNvSpPr/>
          <p:nvPr/>
        </p:nvSpPr>
        <p:spPr bwMode="auto">
          <a:xfrm>
            <a:off x="1918740" y="3736368"/>
            <a:ext cx="1169233" cy="584616"/>
          </a:xfrm>
          <a:prstGeom prst="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80" charset="0"/>
                <a:ea typeface="ＭＳ Ｐゴシック" pitchFamily="80" charset="-128"/>
                <a:cs typeface="ＭＳ Ｐゴシック" pitchFamily="80" charset="-128"/>
              </a:rPr>
              <a:t>IDP 2</a:t>
            </a:r>
            <a:endParaRPr kumimoji="0" lang="en-GB" sz="2400" b="0" i="0" u="none" strike="noStrike" cap="none" normalizeH="0" baseline="0" dirty="0">
              <a:ln>
                <a:noFill/>
              </a:ln>
              <a:solidFill>
                <a:schemeClr val="tx1"/>
              </a:solidFill>
              <a:effectLst/>
              <a:latin typeface="Arial" pitchFamily="80" charset="0"/>
              <a:ea typeface="ＭＳ Ｐゴシック" pitchFamily="80" charset="-128"/>
              <a:cs typeface="ＭＳ Ｐゴシック" pitchFamily="80" charset="-128"/>
            </a:endParaRPr>
          </a:p>
        </p:txBody>
      </p:sp>
      <p:pic>
        <p:nvPicPr>
          <p:cNvPr id="1026" name="Picture 2" descr="C:\Program Files (x86)\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9411" y="1544682"/>
            <a:ext cx="799606" cy="75892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Program Files (x86)\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9411" y="3649215"/>
            <a:ext cx="799606" cy="7589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59336" y="2349779"/>
            <a:ext cx="939681" cy="400110"/>
          </a:xfrm>
          <a:prstGeom prst="rect">
            <a:avLst/>
          </a:prstGeom>
          <a:noFill/>
        </p:spPr>
        <p:txBody>
          <a:bodyPr wrap="none" rtlCol="0">
            <a:spAutoFit/>
          </a:bodyPr>
          <a:lstStyle/>
          <a:p>
            <a:r>
              <a:rPr lang="en-GB" sz="2000" dirty="0" smtClean="0"/>
              <a:t>User 1</a:t>
            </a:r>
            <a:endParaRPr lang="en-GB" sz="2000" dirty="0"/>
          </a:p>
        </p:txBody>
      </p:sp>
      <p:sp>
        <p:nvSpPr>
          <p:cNvPr id="12" name="TextBox 11"/>
          <p:cNvSpPr txBox="1"/>
          <p:nvPr/>
        </p:nvSpPr>
        <p:spPr>
          <a:xfrm>
            <a:off x="559336" y="4435996"/>
            <a:ext cx="939681" cy="400110"/>
          </a:xfrm>
          <a:prstGeom prst="rect">
            <a:avLst/>
          </a:prstGeom>
          <a:noFill/>
        </p:spPr>
        <p:txBody>
          <a:bodyPr wrap="none" rtlCol="0">
            <a:spAutoFit/>
          </a:bodyPr>
          <a:lstStyle/>
          <a:p>
            <a:r>
              <a:rPr lang="en-GB" sz="2000" dirty="0" smtClean="0"/>
              <a:t>User 2</a:t>
            </a:r>
            <a:endParaRPr lang="en-GB" sz="2000" dirty="0"/>
          </a:p>
        </p:txBody>
      </p:sp>
      <p:cxnSp>
        <p:nvCxnSpPr>
          <p:cNvPr id="16" name="Straight Arrow Connector 15"/>
          <p:cNvCxnSpPr>
            <a:stCxn id="6" idx="3"/>
            <a:endCxn id="8" idx="2"/>
          </p:cNvCxnSpPr>
          <p:nvPr/>
        </p:nvCxnSpPr>
        <p:spPr bwMode="auto">
          <a:xfrm>
            <a:off x="3087973" y="2769501"/>
            <a:ext cx="1693890" cy="59211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1" name="Straight Arrow Connector 20"/>
          <p:cNvCxnSpPr>
            <a:stCxn id="1026" idx="2"/>
            <a:endCxn id="6" idx="1"/>
          </p:cNvCxnSpPr>
          <p:nvPr/>
        </p:nvCxnSpPr>
        <p:spPr bwMode="auto">
          <a:xfrm>
            <a:off x="1099214" y="2303603"/>
            <a:ext cx="819526" cy="46589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 name="Straight Arrow Connector 22"/>
          <p:cNvCxnSpPr>
            <a:stCxn id="10" idx="3"/>
            <a:endCxn id="7" idx="1"/>
          </p:cNvCxnSpPr>
          <p:nvPr/>
        </p:nvCxnSpPr>
        <p:spPr bwMode="auto">
          <a:xfrm>
            <a:off x="1499017" y="4028676"/>
            <a:ext cx="419723"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5" name="Straight Arrow Connector 24"/>
          <p:cNvCxnSpPr>
            <a:stCxn id="7" idx="3"/>
          </p:cNvCxnSpPr>
          <p:nvPr/>
        </p:nvCxnSpPr>
        <p:spPr bwMode="auto">
          <a:xfrm flipV="1">
            <a:off x="3087973" y="3504016"/>
            <a:ext cx="1693890" cy="52466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6" name="TextBox 25"/>
          <p:cNvSpPr txBox="1"/>
          <p:nvPr/>
        </p:nvSpPr>
        <p:spPr>
          <a:xfrm rot="759245">
            <a:off x="3345324" y="3065556"/>
            <a:ext cx="1108252" cy="400110"/>
          </a:xfrm>
          <a:prstGeom prst="rect">
            <a:avLst/>
          </a:prstGeom>
          <a:noFill/>
        </p:spPr>
        <p:txBody>
          <a:bodyPr wrap="none" rtlCol="0">
            <a:spAutoFit/>
          </a:bodyPr>
          <a:lstStyle/>
          <a:p>
            <a:r>
              <a:rPr lang="en-GB" sz="2000" dirty="0" smtClean="0"/>
              <a:t>Id </a:t>
            </a:r>
            <a:r>
              <a:rPr lang="en-GB" sz="2000" dirty="0" err="1" smtClean="0"/>
              <a:t>Atts</a:t>
            </a:r>
            <a:r>
              <a:rPr lang="en-GB" sz="2000" dirty="0" smtClean="0"/>
              <a:t> 1</a:t>
            </a:r>
          </a:p>
        </p:txBody>
      </p:sp>
      <p:sp>
        <p:nvSpPr>
          <p:cNvPr id="29" name="TextBox 28"/>
          <p:cNvSpPr txBox="1"/>
          <p:nvPr/>
        </p:nvSpPr>
        <p:spPr>
          <a:xfrm rot="20567136">
            <a:off x="3380792" y="3852995"/>
            <a:ext cx="1108252" cy="400110"/>
          </a:xfrm>
          <a:prstGeom prst="rect">
            <a:avLst/>
          </a:prstGeom>
          <a:noFill/>
        </p:spPr>
        <p:txBody>
          <a:bodyPr wrap="none" rtlCol="0">
            <a:spAutoFit/>
          </a:bodyPr>
          <a:lstStyle/>
          <a:p>
            <a:r>
              <a:rPr lang="en-GB" sz="2000" dirty="0" smtClean="0"/>
              <a:t>Id </a:t>
            </a:r>
            <a:r>
              <a:rPr lang="en-GB" sz="2000" dirty="0" err="1" smtClean="0"/>
              <a:t>Atts</a:t>
            </a:r>
            <a:r>
              <a:rPr lang="en-GB" sz="2000" dirty="0" smtClean="0"/>
              <a:t> 2</a:t>
            </a:r>
          </a:p>
        </p:txBody>
      </p:sp>
      <p:sp>
        <p:nvSpPr>
          <p:cNvPr id="1024" name="Can 1023"/>
          <p:cNvSpPr/>
          <p:nvPr/>
        </p:nvSpPr>
        <p:spPr bwMode="auto">
          <a:xfrm>
            <a:off x="6466664" y="5272855"/>
            <a:ext cx="1927828" cy="1244184"/>
          </a:xfrm>
          <a:prstGeom prst="can">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err="1" smtClean="0">
                <a:ln>
                  <a:noFill/>
                </a:ln>
                <a:solidFill>
                  <a:schemeClr val="tx1"/>
                </a:solidFill>
                <a:effectLst/>
                <a:latin typeface="Arial" pitchFamily="80" charset="0"/>
                <a:ea typeface="ＭＳ Ｐゴシック" pitchFamily="80" charset="-128"/>
                <a:cs typeface="ＭＳ Ｐゴシック" pitchFamily="80" charset="-128"/>
              </a:rPr>
              <a:t>OpenStack</a:t>
            </a:r>
            <a:endParaRPr kumimoji="0" lang="en-GB" sz="2400" b="0" i="0" u="none" strike="noStrike" cap="none" normalizeH="0" baseline="0" dirty="0" smtClean="0">
              <a:ln>
                <a:noFill/>
              </a:ln>
              <a:solidFill>
                <a:schemeClr val="tx1"/>
              </a:solidFill>
              <a:effectLst/>
              <a:latin typeface="Arial" pitchFamily="80" charset="0"/>
              <a:ea typeface="ＭＳ Ｐゴシック" pitchFamily="80" charset="-128"/>
              <a:cs typeface="ＭＳ Ｐゴシック" pitchFamily="80" charset="-128"/>
            </a:endParaRPr>
          </a:p>
          <a:p>
            <a:pPr marL="0" marR="0" indent="0" algn="l" defTabSz="914400" rtl="0" eaLnBrk="0" fontAlgn="base" latinLnBrk="0" hangingPunct="0">
              <a:lnSpc>
                <a:spcPct val="100000"/>
              </a:lnSpc>
              <a:spcBef>
                <a:spcPct val="0"/>
              </a:spcBef>
              <a:spcAft>
                <a:spcPct val="0"/>
              </a:spcAft>
              <a:buClrTx/>
              <a:buSzTx/>
              <a:buFontTx/>
              <a:buNone/>
              <a:tabLst/>
            </a:pPr>
            <a:r>
              <a:rPr lang="en-GB" sz="2400" dirty="0" smtClean="0">
                <a:latin typeface="Arial" pitchFamily="80" charset="0"/>
                <a:ea typeface="ＭＳ Ｐゴシック" pitchFamily="80" charset="-128"/>
                <a:cs typeface="ＭＳ Ｐゴシック" pitchFamily="80" charset="-128"/>
              </a:rPr>
              <a:t>Service</a:t>
            </a:r>
            <a:endParaRPr kumimoji="0" lang="en-GB" sz="2400" b="0" i="0" u="none" strike="noStrike" cap="none" normalizeH="0" baseline="0" dirty="0">
              <a:ln>
                <a:noFill/>
              </a:ln>
              <a:solidFill>
                <a:schemeClr val="tx1"/>
              </a:solidFill>
              <a:effectLst/>
              <a:latin typeface="Arial" pitchFamily="80" charset="0"/>
              <a:ea typeface="ＭＳ Ｐゴシック" pitchFamily="80" charset="-128"/>
              <a:cs typeface="ＭＳ Ｐゴシック" pitchFamily="80" charset="-128"/>
            </a:endParaRPr>
          </a:p>
        </p:txBody>
      </p:sp>
      <p:cxnSp>
        <p:nvCxnSpPr>
          <p:cNvPr id="1027" name="Straight Arrow Connector 1026"/>
          <p:cNvCxnSpPr>
            <a:stCxn id="8" idx="4"/>
            <a:endCxn id="1024" idx="1"/>
          </p:cNvCxnSpPr>
          <p:nvPr/>
        </p:nvCxnSpPr>
        <p:spPr bwMode="auto">
          <a:xfrm>
            <a:off x="5891135" y="3923743"/>
            <a:ext cx="1539443" cy="134911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29" name="TextBox 1028"/>
          <p:cNvSpPr txBox="1"/>
          <p:nvPr/>
        </p:nvSpPr>
        <p:spPr>
          <a:xfrm>
            <a:off x="3515703" y="5606321"/>
            <a:ext cx="1295547" cy="400110"/>
          </a:xfrm>
          <a:prstGeom prst="rect">
            <a:avLst/>
          </a:prstGeom>
          <a:noFill/>
        </p:spPr>
        <p:txBody>
          <a:bodyPr wrap="none" rtlCol="0">
            <a:spAutoFit/>
          </a:bodyPr>
          <a:lstStyle/>
          <a:p>
            <a:r>
              <a:rPr lang="en-GB" sz="2000" dirty="0" smtClean="0"/>
              <a:t>Some VO</a:t>
            </a:r>
          </a:p>
        </p:txBody>
      </p:sp>
      <p:grpSp>
        <p:nvGrpSpPr>
          <p:cNvPr id="1033" name="Group 1032"/>
          <p:cNvGrpSpPr/>
          <p:nvPr/>
        </p:nvGrpSpPr>
        <p:grpSpPr>
          <a:xfrm>
            <a:off x="4334336" y="1455556"/>
            <a:ext cx="4073757" cy="2468187"/>
            <a:chOff x="4334336" y="1455556"/>
            <a:chExt cx="4073757" cy="2468187"/>
          </a:xfrm>
        </p:grpSpPr>
        <p:sp>
          <p:nvSpPr>
            <p:cNvPr id="8" name="Oval 7"/>
            <p:cNvSpPr/>
            <p:nvPr/>
          </p:nvSpPr>
          <p:spPr bwMode="auto">
            <a:xfrm>
              <a:off x="4781863" y="2799479"/>
              <a:ext cx="2218544" cy="1124264"/>
            </a:xfrm>
            <a:prstGeom prst="ellipse">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80" charset="0"/>
                  <a:ea typeface="ＭＳ Ｐゴシック" pitchFamily="80" charset="-128"/>
                  <a:cs typeface="ＭＳ Ｐゴシック" pitchFamily="80" charset="-128"/>
                </a:rPr>
                <a:t>Keystone</a:t>
              </a:r>
              <a:endParaRPr kumimoji="0" lang="en-GB" sz="2400" b="0" i="0" u="none" strike="noStrike" cap="none" normalizeH="0" baseline="0" dirty="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11" name="Rounded Rectangle 10"/>
            <p:cNvSpPr/>
            <p:nvPr/>
          </p:nvSpPr>
          <p:spPr bwMode="auto">
            <a:xfrm>
              <a:off x="5096656" y="1455556"/>
              <a:ext cx="1588957" cy="1094278"/>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80" charset="0"/>
                  <a:ea typeface="ＭＳ Ｐゴシック" pitchFamily="80" charset="-128"/>
                  <a:cs typeface="ＭＳ Ｐゴシック" pitchFamily="80" charset="-128"/>
                </a:rPr>
                <a:t>Attribute</a:t>
              </a:r>
            </a:p>
            <a:p>
              <a:pPr marL="0" marR="0" indent="0" algn="l" defTabSz="914400" rtl="0" eaLnBrk="0" fontAlgn="base" latinLnBrk="0" hangingPunct="0">
                <a:lnSpc>
                  <a:spcPct val="100000"/>
                </a:lnSpc>
                <a:spcBef>
                  <a:spcPct val="0"/>
                </a:spcBef>
                <a:spcAft>
                  <a:spcPct val="0"/>
                </a:spcAft>
                <a:buClrTx/>
                <a:buSzTx/>
                <a:buFontTx/>
                <a:buNone/>
                <a:tabLst/>
              </a:pPr>
              <a:r>
                <a:rPr lang="en-GB" sz="2400" dirty="0" smtClean="0">
                  <a:latin typeface="Arial" pitchFamily="80" charset="0"/>
                  <a:ea typeface="ＭＳ Ｐゴシック" pitchFamily="80" charset="-128"/>
                  <a:cs typeface="ＭＳ Ｐゴシック" pitchFamily="80" charset="-128"/>
                </a:rPr>
                <a:t>Mapping</a:t>
              </a:r>
              <a:endParaRPr kumimoji="0" lang="en-GB" sz="2400" b="0" i="0" u="none" strike="noStrike" cap="none" normalizeH="0" baseline="0" dirty="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28" name="Up Arrow 27"/>
            <p:cNvSpPr/>
            <p:nvPr/>
          </p:nvSpPr>
          <p:spPr bwMode="auto">
            <a:xfrm rot="2000269">
              <a:off x="5193576" y="2516268"/>
              <a:ext cx="234112" cy="580277"/>
            </a:xfrm>
            <a:prstGeom prst="up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31" name="Up Arrow 30"/>
            <p:cNvSpPr/>
            <p:nvPr/>
          </p:nvSpPr>
          <p:spPr bwMode="auto">
            <a:xfrm rot="19599731" flipV="1">
              <a:off x="6311309" y="2402670"/>
              <a:ext cx="234112" cy="580277"/>
            </a:xfrm>
            <a:prstGeom prst="upArrow">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pitchFamily="80" charset="0"/>
                <a:ea typeface="ＭＳ Ｐゴシック" pitchFamily="80" charset="-128"/>
                <a:cs typeface="ＭＳ Ｐゴシック" pitchFamily="80" charset="-128"/>
              </a:endParaRPr>
            </a:p>
          </p:txBody>
        </p:sp>
        <p:sp>
          <p:nvSpPr>
            <p:cNvPr id="30" name="TextBox 29"/>
            <p:cNvSpPr txBox="1"/>
            <p:nvPr/>
          </p:nvSpPr>
          <p:spPr>
            <a:xfrm>
              <a:off x="6466664" y="2513531"/>
              <a:ext cx="1941429" cy="400110"/>
            </a:xfrm>
            <a:prstGeom prst="rect">
              <a:avLst/>
            </a:prstGeom>
            <a:noFill/>
          </p:spPr>
          <p:txBody>
            <a:bodyPr wrap="none" rtlCol="0">
              <a:spAutoFit/>
            </a:bodyPr>
            <a:lstStyle/>
            <a:p>
              <a:r>
                <a:rPr lang="en-GB" sz="2000" dirty="0" smtClean="0"/>
                <a:t>Keystone Groups</a:t>
              </a:r>
            </a:p>
          </p:txBody>
        </p:sp>
        <p:sp>
          <p:nvSpPr>
            <p:cNvPr id="1030" name="TextBox 1029"/>
            <p:cNvSpPr txBox="1"/>
            <p:nvPr/>
          </p:nvSpPr>
          <p:spPr>
            <a:xfrm>
              <a:off x="4334336" y="2518444"/>
              <a:ext cx="895053" cy="400110"/>
            </a:xfrm>
            <a:prstGeom prst="rect">
              <a:avLst/>
            </a:prstGeom>
            <a:noFill/>
          </p:spPr>
          <p:txBody>
            <a:bodyPr wrap="none" rtlCol="0">
              <a:spAutoFit/>
            </a:bodyPr>
            <a:lstStyle/>
            <a:p>
              <a:r>
                <a:rPr lang="en-GB" sz="2000" dirty="0" smtClean="0"/>
                <a:t>Id </a:t>
              </a:r>
              <a:r>
                <a:rPr lang="en-GB" sz="2000" dirty="0" err="1" smtClean="0"/>
                <a:t>Atts</a:t>
              </a:r>
              <a:endParaRPr lang="en-GB" sz="2000" dirty="0" smtClean="0"/>
            </a:p>
          </p:txBody>
        </p:sp>
      </p:grpSp>
      <p:sp>
        <p:nvSpPr>
          <p:cNvPr id="39" name="TextBox 38"/>
          <p:cNvSpPr txBox="1"/>
          <p:nvPr/>
        </p:nvSpPr>
        <p:spPr>
          <a:xfrm rot="2329199">
            <a:off x="6239426" y="4157885"/>
            <a:ext cx="1651414" cy="707886"/>
          </a:xfrm>
          <a:prstGeom prst="rect">
            <a:avLst/>
          </a:prstGeom>
          <a:noFill/>
        </p:spPr>
        <p:txBody>
          <a:bodyPr wrap="none" rtlCol="0">
            <a:spAutoFit/>
          </a:bodyPr>
          <a:lstStyle/>
          <a:p>
            <a:pPr algn="ctr"/>
            <a:r>
              <a:rPr lang="en-GB" sz="2000" dirty="0" smtClean="0"/>
              <a:t>Domain,</a:t>
            </a:r>
          </a:p>
          <a:p>
            <a:pPr algn="ctr"/>
            <a:r>
              <a:rPr lang="en-GB" sz="2000" dirty="0"/>
              <a:t>p</a:t>
            </a:r>
            <a:r>
              <a:rPr lang="en-GB" sz="2000" dirty="0" smtClean="0"/>
              <a:t>roject, roles</a:t>
            </a:r>
          </a:p>
        </p:txBody>
      </p:sp>
      <p:sp>
        <p:nvSpPr>
          <p:cNvPr id="1032" name="TextBox 1031"/>
          <p:cNvSpPr txBox="1"/>
          <p:nvPr/>
        </p:nvSpPr>
        <p:spPr>
          <a:xfrm>
            <a:off x="4076380" y="4440645"/>
            <a:ext cx="1638847" cy="400110"/>
          </a:xfrm>
          <a:prstGeom prst="rect">
            <a:avLst/>
          </a:prstGeom>
          <a:noFill/>
        </p:spPr>
        <p:txBody>
          <a:bodyPr wrap="none" rtlCol="0">
            <a:spAutoFit/>
          </a:bodyPr>
          <a:lstStyle/>
          <a:p>
            <a:r>
              <a:rPr lang="en-GB" sz="2000" dirty="0" smtClean="0"/>
              <a:t>A Federation</a:t>
            </a:r>
          </a:p>
        </p:txBody>
      </p:sp>
      <p:sp>
        <p:nvSpPr>
          <p:cNvPr id="15" name="Date Placeholder 14"/>
          <p:cNvSpPr>
            <a:spLocks noGrp="1"/>
          </p:cNvSpPr>
          <p:nvPr>
            <p:ph type="dt" sz="half" idx="10"/>
          </p:nvPr>
        </p:nvSpPr>
        <p:spPr/>
        <p:txBody>
          <a:bodyPr/>
          <a:lstStyle/>
          <a:p>
            <a:r>
              <a:rPr lang="en-US" smtClean="0"/>
              <a:t>7 April 2014</a:t>
            </a:r>
            <a:endParaRPr lang="en-GB"/>
          </a:p>
        </p:txBody>
      </p:sp>
      <p:sp>
        <p:nvSpPr>
          <p:cNvPr id="17" name="Footer Placeholder 16"/>
          <p:cNvSpPr>
            <a:spLocks noGrp="1"/>
          </p:cNvSpPr>
          <p:nvPr>
            <p:ph type="ftr" sz="quarter" idx="11"/>
          </p:nvPr>
        </p:nvSpPr>
        <p:spPr/>
        <p:txBody>
          <a:bodyPr/>
          <a:lstStyle/>
          <a:p>
            <a:r>
              <a:rPr lang="en-GB" smtClean="0"/>
              <a:t>Internet 2 Global Summit, Denver, CO</a:t>
            </a:r>
            <a:endParaRPr lang="en-GB"/>
          </a:p>
        </p:txBody>
      </p:sp>
    </p:spTree>
    <p:extLst>
      <p:ext uri="{BB962C8B-B14F-4D97-AF65-F5344CB8AC3E}">
        <p14:creationId xmlns:p14="http://schemas.microsoft.com/office/powerpoint/2010/main" val="2292692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Mapping Issue</a:t>
            </a:r>
            <a:endParaRPr lang="en-GB" dirty="0"/>
          </a:p>
        </p:txBody>
      </p:sp>
      <p:sp>
        <p:nvSpPr>
          <p:cNvPr id="6" name="Content Placeholder 5"/>
          <p:cNvSpPr>
            <a:spLocks noGrp="1"/>
          </p:cNvSpPr>
          <p:nvPr>
            <p:ph idx="1"/>
          </p:nvPr>
        </p:nvSpPr>
        <p:spPr/>
        <p:txBody>
          <a:bodyPr/>
          <a:lstStyle/>
          <a:p>
            <a:r>
              <a:rPr lang="en-GB" dirty="0" smtClean="0"/>
              <a:t>VO </a:t>
            </a:r>
            <a:r>
              <a:rPr lang="en-GB" dirty="0" smtClean="0"/>
              <a:t>Administrator typically does not know what unique ID the </a:t>
            </a:r>
            <a:r>
              <a:rPr lang="en-GB" dirty="0" err="1" smtClean="0"/>
              <a:t>IdPs</a:t>
            </a:r>
            <a:r>
              <a:rPr lang="en-GB" dirty="0" smtClean="0"/>
              <a:t> will assert for each VO member </a:t>
            </a:r>
          </a:p>
          <a:p>
            <a:pPr lvl="1"/>
            <a:r>
              <a:rPr lang="en-GB" dirty="0" smtClean="0"/>
              <a:t>E.g. SAML persistent ID</a:t>
            </a:r>
          </a:p>
          <a:p>
            <a:r>
              <a:rPr lang="en-GB" dirty="0" smtClean="0"/>
              <a:t>Neither does the user</a:t>
            </a:r>
          </a:p>
          <a:p>
            <a:pPr lvl="1"/>
            <a:r>
              <a:rPr lang="en-GB" dirty="0" smtClean="0"/>
              <a:t>unless it is a globally unique name like ABFAB Network Access Identifier - </a:t>
            </a:r>
            <a:r>
              <a:rPr lang="en-GB" dirty="0" err="1" smtClean="0"/>
              <a:t>username@realm</a:t>
            </a:r>
            <a:endParaRPr lang="en-GB" dirty="0" smtClean="0"/>
          </a:p>
          <a:p>
            <a:r>
              <a:rPr lang="en-GB" dirty="0" smtClean="0"/>
              <a:t>Solution – VO Role Registration by Invitation</a:t>
            </a:r>
            <a:endParaRPr lang="en-GB" dirty="0"/>
          </a:p>
        </p:txBody>
      </p:sp>
      <p:sp>
        <p:nvSpPr>
          <p:cNvPr id="4" name="Slide Number Placeholder 3"/>
          <p:cNvSpPr>
            <a:spLocks noGrp="1"/>
          </p:cNvSpPr>
          <p:nvPr>
            <p:ph type="sldNum" sz="quarter" idx="12"/>
          </p:nvPr>
        </p:nvSpPr>
        <p:spPr/>
        <p:txBody>
          <a:bodyPr/>
          <a:lstStyle/>
          <a:p>
            <a:pPr>
              <a:defRPr/>
            </a:pPr>
            <a:fld id="{2DABCE80-D7D7-774D-94E8-9D37EF0D1004}" type="slidenum">
              <a:rPr lang="en-US" smtClean="0"/>
              <a:pPr>
                <a:defRPr/>
              </a:pPr>
              <a:t>17</a:t>
            </a:fld>
            <a:endParaRPr lang="en-US"/>
          </a:p>
        </p:txBody>
      </p:sp>
      <p:sp>
        <p:nvSpPr>
          <p:cNvPr id="7" name="Date Placeholder 6"/>
          <p:cNvSpPr>
            <a:spLocks noGrp="1"/>
          </p:cNvSpPr>
          <p:nvPr>
            <p:ph type="dt" sz="half" idx="10"/>
          </p:nvPr>
        </p:nvSpPr>
        <p:spPr/>
        <p:txBody>
          <a:bodyPr/>
          <a:lstStyle/>
          <a:p>
            <a:r>
              <a:rPr lang="en-US" smtClean="0"/>
              <a:t>7 April 2014</a:t>
            </a:r>
            <a:endParaRPr lang="en-GB"/>
          </a:p>
        </p:txBody>
      </p:sp>
      <p:sp>
        <p:nvSpPr>
          <p:cNvPr id="8" name="Footer Placeholder 7"/>
          <p:cNvSpPr>
            <a:spLocks noGrp="1"/>
          </p:cNvSpPr>
          <p:nvPr>
            <p:ph type="ftr" sz="quarter" idx="11"/>
          </p:nvPr>
        </p:nvSpPr>
        <p:spPr/>
        <p:txBody>
          <a:bodyPr/>
          <a:lstStyle/>
          <a:p>
            <a:r>
              <a:rPr lang="en-GB" smtClean="0"/>
              <a:t>Internet 2 Global Summit, Denver, CO</a:t>
            </a:r>
            <a:endParaRPr lang="en-GB"/>
          </a:p>
        </p:txBody>
      </p:sp>
    </p:spTree>
    <p:extLst>
      <p:ext uri="{BB962C8B-B14F-4D97-AF65-F5344CB8AC3E}">
        <p14:creationId xmlns:p14="http://schemas.microsoft.com/office/powerpoint/2010/main" val="70625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3528" y="0"/>
            <a:ext cx="8686800" cy="1143000"/>
          </a:xfrm>
        </p:spPr>
        <p:txBody>
          <a:bodyPr>
            <a:normAutofit/>
          </a:bodyPr>
          <a:lstStyle/>
          <a:p>
            <a:r>
              <a:rPr lang="en-GB" dirty="0" smtClean="0"/>
              <a:t>Invite Users to Register to a VO Role</a:t>
            </a:r>
            <a:endParaRPr lang="en-GB" dirty="0"/>
          </a:p>
        </p:txBody>
      </p:sp>
      <p:sp>
        <p:nvSpPr>
          <p:cNvPr id="6" name="Content Placeholder 5"/>
          <p:cNvSpPr>
            <a:spLocks noGrp="1"/>
          </p:cNvSpPr>
          <p:nvPr>
            <p:ph idx="1"/>
          </p:nvPr>
        </p:nvSpPr>
        <p:spPr/>
        <p:txBody>
          <a:bodyPr>
            <a:normAutofit fontScale="92500" lnSpcReduction="20000"/>
          </a:bodyPr>
          <a:lstStyle/>
          <a:p>
            <a:r>
              <a:rPr lang="en-GB" dirty="0" smtClean="0"/>
              <a:t>VO Administrator creates a Keystone group (</a:t>
            </a:r>
            <a:r>
              <a:rPr lang="en-GB" dirty="0" smtClean="0">
                <a:latin typeface="ＭＳ ゴシック"/>
                <a:ea typeface="ＭＳ ゴシック"/>
                <a:cs typeface="ＭＳ ゴシック"/>
              </a:rPr>
              <a:t>≅</a:t>
            </a:r>
            <a:r>
              <a:rPr lang="en-GB" dirty="0"/>
              <a:t> </a:t>
            </a:r>
            <a:r>
              <a:rPr lang="en-GB" dirty="0" smtClean="0"/>
              <a:t>VO role) and gives it permissions (domains, projects, roles)</a:t>
            </a:r>
          </a:p>
          <a:p>
            <a:r>
              <a:rPr lang="en-GB" dirty="0" smtClean="0"/>
              <a:t>Sends group name and </a:t>
            </a:r>
            <a:r>
              <a:rPr lang="en-GB" dirty="0" err="1" smtClean="0"/>
              <a:t>pw</a:t>
            </a:r>
            <a:r>
              <a:rPr lang="en-GB" dirty="0" smtClean="0"/>
              <a:t>/PIN </a:t>
            </a:r>
            <a:r>
              <a:rPr lang="en-GB" dirty="0" smtClean="0"/>
              <a:t>to invited VO members out of band</a:t>
            </a:r>
          </a:p>
          <a:p>
            <a:r>
              <a:rPr lang="en-GB" dirty="0" smtClean="0"/>
              <a:t>VO member authenticates to Keystone via his/her </a:t>
            </a:r>
            <a:r>
              <a:rPr lang="en-GB" dirty="0" err="1" smtClean="0"/>
              <a:t>IdP</a:t>
            </a:r>
            <a:endParaRPr lang="en-GB" dirty="0" smtClean="0"/>
          </a:p>
          <a:p>
            <a:r>
              <a:rPr lang="en-GB" dirty="0" smtClean="0"/>
              <a:t>Asks to join group and provides </a:t>
            </a:r>
            <a:r>
              <a:rPr lang="en-GB" dirty="0" err="1" smtClean="0"/>
              <a:t>pw</a:t>
            </a:r>
            <a:r>
              <a:rPr lang="en-GB" dirty="0" smtClean="0"/>
              <a:t>/PIN</a:t>
            </a:r>
            <a:endParaRPr lang="en-GB" dirty="0" smtClean="0"/>
          </a:p>
          <a:p>
            <a:r>
              <a:rPr lang="en-GB" dirty="0" smtClean="0"/>
              <a:t>Keystone (semi-)automatically creates a mapping rule from user’s unique </a:t>
            </a:r>
            <a:r>
              <a:rPr lang="en-GB" dirty="0" err="1" smtClean="0"/>
              <a:t>IdP</a:t>
            </a:r>
            <a:r>
              <a:rPr lang="en-GB" dirty="0" smtClean="0"/>
              <a:t> asserted ID to group name</a:t>
            </a:r>
            <a:endParaRPr lang="en-GB" dirty="0"/>
          </a:p>
        </p:txBody>
      </p:sp>
      <p:sp>
        <p:nvSpPr>
          <p:cNvPr id="4" name="Slide Number Placeholder 3"/>
          <p:cNvSpPr>
            <a:spLocks noGrp="1"/>
          </p:cNvSpPr>
          <p:nvPr>
            <p:ph type="sldNum" sz="quarter" idx="12"/>
          </p:nvPr>
        </p:nvSpPr>
        <p:spPr/>
        <p:txBody>
          <a:bodyPr/>
          <a:lstStyle/>
          <a:p>
            <a:pPr>
              <a:defRPr/>
            </a:pPr>
            <a:fld id="{2DABCE80-D7D7-774D-94E8-9D37EF0D1004}" type="slidenum">
              <a:rPr lang="en-US" smtClean="0"/>
              <a:pPr>
                <a:defRPr/>
              </a:pPr>
              <a:t>18</a:t>
            </a:fld>
            <a:endParaRPr lang="en-US"/>
          </a:p>
        </p:txBody>
      </p:sp>
      <p:sp>
        <p:nvSpPr>
          <p:cNvPr id="7" name="Date Placeholder 6"/>
          <p:cNvSpPr>
            <a:spLocks noGrp="1"/>
          </p:cNvSpPr>
          <p:nvPr>
            <p:ph type="dt" sz="half" idx="10"/>
          </p:nvPr>
        </p:nvSpPr>
        <p:spPr/>
        <p:txBody>
          <a:bodyPr/>
          <a:lstStyle/>
          <a:p>
            <a:r>
              <a:rPr lang="en-US" smtClean="0"/>
              <a:t>7 April 2014</a:t>
            </a:r>
            <a:endParaRPr lang="en-GB"/>
          </a:p>
        </p:txBody>
      </p:sp>
      <p:sp>
        <p:nvSpPr>
          <p:cNvPr id="8" name="Footer Placeholder 7"/>
          <p:cNvSpPr>
            <a:spLocks noGrp="1"/>
          </p:cNvSpPr>
          <p:nvPr>
            <p:ph type="ftr" sz="quarter" idx="11"/>
          </p:nvPr>
        </p:nvSpPr>
        <p:spPr/>
        <p:txBody>
          <a:bodyPr/>
          <a:lstStyle/>
          <a:p>
            <a:r>
              <a:rPr lang="en-GB" smtClean="0"/>
              <a:t>Internet 2 Global Summit, Denver, CO</a:t>
            </a:r>
            <a:endParaRPr lang="en-GB"/>
          </a:p>
        </p:txBody>
      </p:sp>
    </p:spTree>
    <p:extLst>
      <p:ext uri="{BB962C8B-B14F-4D97-AF65-F5344CB8AC3E}">
        <p14:creationId xmlns:p14="http://schemas.microsoft.com/office/powerpoint/2010/main" val="1025258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Security Safeguards</a:t>
            </a:r>
            <a:endParaRPr lang="en-GB" dirty="0"/>
          </a:p>
        </p:txBody>
      </p:sp>
      <p:sp>
        <p:nvSpPr>
          <p:cNvPr id="3" name="Content Placeholder 2"/>
          <p:cNvSpPr>
            <a:spLocks noGrp="1"/>
          </p:cNvSpPr>
          <p:nvPr>
            <p:ph idx="1"/>
          </p:nvPr>
        </p:nvSpPr>
        <p:spPr/>
        <p:txBody>
          <a:bodyPr>
            <a:normAutofit lnSpcReduction="10000"/>
          </a:bodyPr>
          <a:lstStyle/>
          <a:p>
            <a:r>
              <a:rPr lang="en-GB" dirty="0" smtClean="0"/>
              <a:t>Unauthenticated users cannot access the service</a:t>
            </a:r>
          </a:p>
          <a:p>
            <a:r>
              <a:rPr lang="en-GB" dirty="0" smtClean="0"/>
              <a:t>Authenticated users who specify a wrong </a:t>
            </a:r>
            <a:r>
              <a:rPr lang="en-GB" dirty="0" err="1" smtClean="0"/>
              <a:t>pw</a:t>
            </a:r>
            <a:r>
              <a:rPr lang="en-GB" dirty="0" smtClean="0"/>
              <a:t>/PIN</a:t>
            </a:r>
            <a:r>
              <a:rPr lang="en-GB" dirty="0"/>
              <a:t> </a:t>
            </a:r>
            <a:r>
              <a:rPr lang="en-GB" dirty="0" smtClean="0"/>
              <a:t>3 </a:t>
            </a:r>
            <a:r>
              <a:rPr lang="en-GB" dirty="0" smtClean="0"/>
              <a:t>times are put in a black list and cannot authenticate to Keystone again until removed from it – stops </a:t>
            </a:r>
            <a:r>
              <a:rPr lang="en-GB" dirty="0" err="1" smtClean="0"/>
              <a:t>pw</a:t>
            </a:r>
            <a:r>
              <a:rPr lang="en-GB" dirty="0" smtClean="0"/>
              <a:t> cracking attacks</a:t>
            </a:r>
          </a:p>
          <a:p>
            <a:r>
              <a:rPr lang="en-GB" dirty="0" smtClean="0"/>
              <a:t>Joining a role can be made “administrator confirmed” where requests go into a pending queue to be </a:t>
            </a:r>
            <a:r>
              <a:rPr lang="en-GB" dirty="0" err="1" smtClean="0"/>
              <a:t>OKed</a:t>
            </a:r>
            <a:r>
              <a:rPr lang="en-GB" dirty="0" smtClean="0"/>
              <a:t> by the VO administrator</a:t>
            </a:r>
            <a:endParaRPr lang="en-GB" dirty="0"/>
          </a:p>
        </p:txBody>
      </p:sp>
    </p:spTree>
    <p:extLst>
      <p:ext uri="{BB962C8B-B14F-4D97-AF65-F5344CB8AC3E}">
        <p14:creationId xmlns:p14="http://schemas.microsoft.com/office/powerpoint/2010/main" val="292024463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lstStyle/>
          <a:p>
            <a:r>
              <a:rPr lang="en-US" dirty="0" smtClean="0"/>
              <a:t>Introduction to </a:t>
            </a:r>
            <a:r>
              <a:rPr lang="en-US" dirty="0" err="1" smtClean="0"/>
              <a:t>OpenStack</a:t>
            </a:r>
            <a:endParaRPr lang="en-US" dirty="0" smtClean="0"/>
          </a:p>
          <a:p>
            <a:r>
              <a:rPr lang="en-US" dirty="0" smtClean="0"/>
              <a:t>Federated Access in </a:t>
            </a:r>
            <a:r>
              <a:rPr lang="en-US" dirty="0" err="1" smtClean="0"/>
              <a:t>OpenStack</a:t>
            </a:r>
            <a:endParaRPr lang="en-US" dirty="0" smtClean="0"/>
          </a:p>
          <a:p>
            <a:r>
              <a:rPr lang="en-US" dirty="0" smtClean="0"/>
              <a:t>Support for Virtual </a:t>
            </a:r>
            <a:r>
              <a:rPr lang="en-US" dirty="0" err="1" smtClean="0"/>
              <a:t>Organisations</a:t>
            </a:r>
            <a:endParaRPr lang="en-US" dirty="0" smtClean="0"/>
          </a:p>
          <a:p>
            <a:r>
              <a:rPr lang="en-US" dirty="0" smtClean="0"/>
              <a:t>Future Work</a:t>
            </a:r>
            <a:endParaRPr lang="en-US" dirty="0" smtClean="0"/>
          </a:p>
        </p:txBody>
      </p:sp>
    </p:spTree>
    <p:extLst>
      <p:ext uri="{BB962C8B-B14F-4D97-AF65-F5344CB8AC3E}">
        <p14:creationId xmlns:p14="http://schemas.microsoft.com/office/powerpoint/2010/main" val="107884582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Administering VO Roles</a:t>
            </a:r>
            <a:endParaRPr lang="en-US" dirty="0"/>
          </a:p>
        </p:txBody>
      </p:sp>
      <p:pic>
        <p:nvPicPr>
          <p:cNvPr id="4" name="Content Placeholder 3"/>
          <p:cNvPicPr>
            <a:picLocks noGrp="1"/>
          </p:cNvPicPr>
          <p:nvPr>
            <p:ph idx="4294967295"/>
          </p:nvPr>
        </p:nvPicPr>
        <p:blipFill>
          <a:blip r:embed="rId2">
            <a:extLst>
              <a:ext uri="{28A0092B-C50C-407E-A947-70E740481C1C}">
                <a14:useLocalDpi xmlns:a14="http://schemas.microsoft.com/office/drawing/2010/main" val="0"/>
              </a:ext>
            </a:extLst>
          </a:blip>
          <a:srcRect l="281" r="281"/>
          <a:stretch>
            <a:fillRect/>
          </a:stretch>
        </p:blipFill>
        <p:spPr>
          <a:xfrm>
            <a:off x="0" y="1417638"/>
            <a:ext cx="9003574" cy="5440362"/>
          </a:xfrm>
          <a:prstGeom prst="rect">
            <a:avLst/>
          </a:prstGeom>
        </p:spPr>
      </p:pic>
      <p:sp>
        <p:nvSpPr>
          <p:cNvPr id="6" name="Oval 5"/>
          <p:cNvSpPr/>
          <p:nvPr/>
        </p:nvSpPr>
        <p:spPr>
          <a:xfrm>
            <a:off x="8075538" y="2051295"/>
            <a:ext cx="1221099" cy="1058208"/>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99893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Creating a VO Role</a:t>
            </a:r>
            <a:endParaRPr lang="en-US"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457199" y="911688"/>
            <a:ext cx="8416124" cy="5736594"/>
          </a:xfrm>
          <a:prstGeom prst="rect">
            <a:avLst/>
          </a:prstGeom>
        </p:spPr>
      </p:pic>
    </p:spTree>
    <p:extLst>
      <p:ext uri="{BB962C8B-B14F-4D97-AF65-F5344CB8AC3E}">
        <p14:creationId xmlns:p14="http://schemas.microsoft.com/office/powerpoint/2010/main" val="250905079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960" y="0"/>
            <a:ext cx="8229600" cy="1143000"/>
          </a:xfrm>
        </p:spPr>
        <p:txBody>
          <a:bodyPr/>
          <a:lstStyle/>
          <a:p>
            <a:r>
              <a:rPr lang="en-US" dirty="0" smtClean="0"/>
              <a:t>Viewing My VO Roles</a:t>
            </a:r>
            <a:endParaRPr lang="en-US"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276783" y="1304945"/>
            <a:ext cx="8410017" cy="5152245"/>
          </a:xfrm>
          <a:prstGeom prst="rect">
            <a:avLst/>
          </a:prstGeom>
        </p:spPr>
      </p:pic>
      <p:sp>
        <p:nvSpPr>
          <p:cNvPr id="4" name="Oval 3"/>
          <p:cNvSpPr/>
          <p:nvPr/>
        </p:nvSpPr>
        <p:spPr>
          <a:xfrm>
            <a:off x="7815037" y="2002455"/>
            <a:ext cx="1139693" cy="83028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77868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Joining a VO Role</a:t>
            </a:r>
            <a:endParaRPr lang="en-US"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457200" y="1143000"/>
            <a:ext cx="8686800" cy="5715000"/>
          </a:xfrm>
          <a:prstGeom prst="rect">
            <a:avLst/>
          </a:prstGeom>
        </p:spPr>
      </p:pic>
    </p:spTree>
    <p:extLst>
      <p:ext uri="{BB962C8B-B14F-4D97-AF65-F5344CB8AC3E}">
        <p14:creationId xmlns:p14="http://schemas.microsoft.com/office/powerpoint/2010/main" val="39370102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450"/>
            <a:ext cx="8229600" cy="1143000"/>
          </a:xfrm>
        </p:spPr>
        <p:txBody>
          <a:bodyPr/>
          <a:lstStyle/>
          <a:p>
            <a:r>
              <a:rPr lang="en-US" dirty="0" smtClean="0"/>
              <a:t>Admin Approves VO Join Request</a:t>
            </a:r>
            <a:endParaRPr lang="en-US"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0" y="1188450"/>
            <a:ext cx="9144000" cy="5669550"/>
          </a:xfrm>
          <a:prstGeom prst="rect">
            <a:avLst/>
          </a:prstGeom>
        </p:spPr>
      </p:pic>
    </p:spTree>
    <p:extLst>
      <p:ext uri="{BB962C8B-B14F-4D97-AF65-F5344CB8AC3E}">
        <p14:creationId xmlns:p14="http://schemas.microsoft.com/office/powerpoint/2010/main" val="222297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Sees New VO Role</a:t>
            </a:r>
            <a:endParaRPr lang="en-US"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244220" y="1417638"/>
            <a:ext cx="8661666" cy="5440361"/>
          </a:xfrm>
          <a:prstGeom prst="rect">
            <a:avLst/>
          </a:prstGeom>
        </p:spPr>
      </p:pic>
      <p:grpSp>
        <p:nvGrpSpPr>
          <p:cNvPr id="6" name="Group 5"/>
          <p:cNvGrpSpPr/>
          <p:nvPr/>
        </p:nvGrpSpPr>
        <p:grpSpPr>
          <a:xfrm>
            <a:off x="6350000" y="2394857"/>
            <a:ext cx="2888155" cy="2605760"/>
            <a:chOff x="6350000" y="2394857"/>
            <a:chExt cx="2888155" cy="2605760"/>
          </a:xfrm>
        </p:grpSpPr>
        <p:sp>
          <p:nvSpPr>
            <p:cNvPr id="4" name="Oval 3"/>
            <p:cNvSpPr/>
            <p:nvPr/>
          </p:nvSpPr>
          <p:spPr>
            <a:xfrm>
              <a:off x="7437200" y="2394857"/>
              <a:ext cx="1249600" cy="127000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6350000" y="4354286"/>
              <a:ext cx="2888155" cy="646331"/>
            </a:xfrm>
            <a:prstGeom prst="rect">
              <a:avLst/>
            </a:prstGeom>
            <a:noFill/>
          </p:spPr>
          <p:txBody>
            <a:bodyPr wrap="none" rtlCol="0">
              <a:spAutoFit/>
            </a:bodyPr>
            <a:lstStyle/>
            <a:p>
              <a:r>
                <a:rPr lang="en-US" dirty="0" smtClean="0"/>
                <a:t>User can resign from VO role</a:t>
              </a:r>
            </a:p>
            <a:p>
              <a:r>
                <a:rPr lang="en-US" dirty="0"/>
                <a:t>a</a:t>
              </a:r>
              <a:r>
                <a:rPr lang="en-US" dirty="0" smtClean="0"/>
                <a:t>nytime he/she wants</a:t>
              </a:r>
              <a:endParaRPr lang="en-US" dirty="0"/>
            </a:p>
          </p:txBody>
        </p:sp>
      </p:grpSp>
    </p:spTree>
    <p:extLst>
      <p:ext uri="{BB962C8B-B14F-4D97-AF65-F5344CB8AC3E}">
        <p14:creationId xmlns:p14="http://schemas.microsoft.com/office/powerpoint/2010/main" val="6563495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smtClean="0"/>
              <a:t>Get VO concept accepted into Keystone core</a:t>
            </a:r>
          </a:p>
          <a:p>
            <a:r>
              <a:rPr lang="en-US" dirty="0" smtClean="0"/>
              <a:t>Add support to </a:t>
            </a:r>
            <a:r>
              <a:rPr lang="en-US" dirty="0" smtClean="0"/>
              <a:t>share VO roles (</a:t>
            </a:r>
            <a:r>
              <a:rPr lang="en-US" dirty="0" smtClean="0">
                <a:latin typeface="ＭＳ ゴシック"/>
                <a:ea typeface="ＭＳ ゴシック"/>
                <a:cs typeface="ＭＳ ゴシック"/>
              </a:rPr>
              <a:t>≅</a:t>
            </a:r>
            <a:r>
              <a:rPr lang="en-US" dirty="0"/>
              <a:t> </a:t>
            </a:r>
            <a:r>
              <a:rPr lang="en-US" dirty="0" smtClean="0"/>
              <a:t>Keystone groups) between services</a:t>
            </a:r>
          </a:p>
          <a:p>
            <a:pPr lvl="1"/>
            <a:r>
              <a:rPr lang="en-US" dirty="0" smtClean="0"/>
              <a:t>API call to get VO roles</a:t>
            </a:r>
          </a:p>
          <a:p>
            <a:pPr lvl="1"/>
            <a:r>
              <a:rPr lang="en-US" dirty="0" smtClean="0"/>
              <a:t>Add c</a:t>
            </a:r>
            <a:r>
              <a:rPr lang="en-US" dirty="0" smtClean="0"/>
              <a:t>ode in Keystone federated </a:t>
            </a:r>
            <a:r>
              <a:rPr lang="en-US" dirty="0" err="1" smtClean="0"/>
              <a:t>authn</a:t>
            </a:r>
            <a:r>
              <a:rPr lang="en-US" dirty="0" smtClean="0"/>
              <a:t> to fetch VO roles from a remote Keystone (attribute aggregation)</a:t>
            </a:r>
            <a:endParaRPr lang="en-US" dirty="0"/>
          </a:p>
        </p:txBody>
      </p:sp>
    </p:spTree>
    <p:extLst>
      <p:ext uri="{BB962C8B-B14F-4D97-AF65-F5344CB8AC3E}">
        <p14:creationId xmlns:p14="http://schemas.microsoft.com/office/powerpoint/2010/main" val="204341573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Questions</a:t>
            </a:r>
            <a:endParaRPr lang="en-US" dirty="0"/>
          </a:p>
        </p:txBody>
      </p:sp>
      <p:pic>
        <p:nvPicPr>
          <p:cNvPr id="4" name="Content Placeholder 3"/>
          <p:cNvPicPr>
            <a:picLocks noGrp="1" noChangeAspect="1"/>
          </p:cNvPicPr>
          <p:nvPr>
            <p:ph idx="1"/>
          </p:nvPr>
        </p:nvPicPr>
        <p:blipFill>
          <a:blip r:embed="rId2"/>
          <a:srcRect t="11451" b="11451"/>
          <a:stretch>
            <a:fillRect/>
          </a:stretch>
        </p:blipFill>
        <p:spPr/>
      </p:pic>
    </p:spTree>
    <p:extLst>
      <p:ext uri="{BB962C8B-B14F-4D97-AF65-F5344CB8AC3E}">
        <p14:creationId xmlns:p14="http://schemas.microsoft.com/office/powerpoint/2010/main" val="244810927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OpenStack</a:t>
            </a:r>
            <a:endParaRPr lang="en-US" dirty="0"/>
          </a:p>
        </p:txBody>
      </p:sp>
      <p:sp>
        <p:nvSpPr>
          <p:cNvPr id="3" name="Content Placeholder 2"/>
          <p:cNvSpPr>
            <a:spLocks noGrp="1"/>
          </p:cNvSpPr>
          <p:nvPr>
            <p:ph idx="1"/>
          </p:nvPr>
        </p:nvSpPr>
        <p:spPr/>
        <p:txBody>
          <a:bodyPr>
            <a:normAutofit lnSpcReduction="10000"/>
          </a:bodyPr>
          <a:lstStyle/>
          <a:p>
            <a:r>
              <a:rPr lang="en-US" dirty="0" smtClean="0"/>
              <a:t>Most popular open source cloud software</a:t>
            </a:r>
          </a:p>
          <a:p>
            <a:r>
              <a:rPr lang="en-US" dirty="0" smtClean="0"/>
              <a:t>Set of services accessed via </a:t>
            </a:r>
            <a:r>
              <a:rPr lang="en-US" dirty="0" err="1" smtClean="0"/>
              <a:t>RESTful</a:t>
            </a:r>
            <a:r>
              <a:rPr lang="en-US" dirty="0" smtClean="0"/>
              <a:t> APIs</a:t>
            </a:r>
          </a:p>
          <a:p>
            <a:pPr lvl="1"/>
            <a:r>
              <a:rPr lang="en-US" dirty="0" smtClean="0"/>
              <a:t>Nova the compute service</a:t>
            </a:r>
          </a:p>
          <a:p>
            <a:pPr lvl="1"/>
            <a:r>
              <a:rPr lang="en-US" dirty="0" smtClean="0"/>
              <a:t>Neutron the network service</a:t>
            </a:r>
          </a:p>
          <a:p>
            <a:pPr lvl="1"/>
            <a:r>
              <a:rPr lang="en-US" dirty="0" smtClean="0"/>
              <a:t>Swift the </a:t>
            </a:r>
            <a:r>
              <a:rPr lang="en-US" dirty="0" err="1" smtClean="0"/>
              <a:t>filestore</a:t>
            </a:r>
            <a:r>
              <a:rPr lang="en-US" dirty="0" smtClean="0"/>
              <a:t> service</a:t>
            </a:r>
          </a:p>
          <a:p>
            <a:pPr lvl="1"/>
            <a:r>
              <a:rPr lang="en-US" dirty="0" smtClean="0"/>
              <a:t>Cinder the block storage service</a:t>
            </a:r>
          </a:p>
          <a:p>
            <a:pPr lvl="1"/>
            <a:r>
              <a:rPr lang="en-US" b="1" dirty="0" smtClean="0"/>
              <a:t>Keystone the identity service</a:t>
            </a:r>
          </a:p>
          <a:p>
            <a:pPr lvl="1"/>
            <a:r>
              <a:rPr lang="en-US" dirty="0" smtClean="0"/>
              <a:t>Horizon the dashboard/GUI web access service</a:t>
            </a:r>
          </a:p>
          <a:p>
            <a:pPr lvl="1"/>
            <a:r>
              <a:rPr lang="en-US" dirty="0" smtClean="0"/>
              <a:t>Plus several others…..</a:t>
            </a:r>
          </a:p>
          <a:p>
            <a:endParaRPr lang="en-US" dirty="0"/>
          </a:p>
        </p:txBody>
      </p:sp>
    </p:spTree>
    <p:extLst>
      <p:ext uri="{BB962C8B-B14F-4D97-AF65-F5344CB8AC3E}">
        <p14:creationId xmlns:p14="http://schemas.microsoft.com/office/powerpoint/2010/main" val="1629846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Keystone Identity Service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Based on Kerberos design </a:t>
            </a:r>
          </a:p>
          <a:p>
            <a:r>
              <a:rPr lang="en-US" dirty="0" smtClean="0"/>
              <a:t>User authenticates to Keystone</a:t>
            </a:r>
          </a:p>
          <a:p>
            <a:r>
              <a:rPr lang="en-US" dirty="0" smtClean="0"/>
              <a:t>User is given an access token, either </a:t>
            </a:r>
            <a:r>
              <a:rPr lang="en-US" dirty="0" err="1" smtClean="0"/>
              <a:t>unscoped</a:t>
            </a:r>
            <a:r>
              <a:rPr lang="en-US" dirty="0" smtClean="0"/>
              <a:t> or scoped to a particular project/service</a:t>
            </a:r>
          </a:p>
          <a:p>
            <a:r>
              <a:rPr lang="en-US" dirty="0" smtClean="0"/>
              <a:t>User passes scoped token to service </a:t>
            </a:r>
          </a:p>
          <a:p>
            <a:r>
              <a:rPr lang="en-US" dirty="0" smtClean="0"/>
              <a:t>Service either validates token itself (PKI token) or passes it to Keystone for validation (UUID token) or </a:t>
            </a:r>
            <a:r>
              <a:rPr lang="en-US" dirty="0" smtClean="0"/>
              <a:t>uses a </a:t>
            </a:r>
            <a:r>
              <a:rPr lang="en-US" dirty="0" smtClean="0"/>
              <a:t>symmetric </a:t>
            </a:r>
            <a:r>
              <a:rPr lang="en-US" dirty="0" smtClean="0"/>
              <a:t>key shared </a:t>
            </a:r>
            <a:r>
              <a:rPr lang="en-US" dirty="0" smtClean="0"/>
              <a:t>with Keystone (</a:t>
            </a:r>
            <a:r>
              <a:rPr lang="en-US" dirty="0" err="1" smtClean="0"/>
              <a:t>Fernet</a:t>
            </a:r>
            <a:r>
              <a:rPr lang="en-US" dirty="0" smtClean="0"/>
              <a:t> token)</a:t>
            </a:r>
          </a:p>
          <a:p>
            <a:r>
              <a:rPr lang="en-US" dirty="0" smtClean="0"/>
              <a:t>User is then granted or denied the requested access</a:t>
            </a:r>
          </a:p>
        </p:txBody>
      </p:sp>
    </p:spTree>
    <p:extLst>
      <p:ext uri="{BB962C8B-B14F-4D97-AF65-F5344CB8AC3E}">
        <p14:creationId xmlns:p14="http://schemas.microsoft.com/office/powerpoint/2010/main" val="214059921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Keystone Construction</a:t>
            </a:r>
            <a:endParaRPr lang="en-US" dirty="0"/>
          </a:p>
        </p:txBody>
      </p:sp>
      <p:sp>
        <p:nvSpPr>
          <p:cNvPr id="3" name="Content Placeholder 2"/>
          <p:cNvSpPr>
            <a:spLocks noGrp="1"/>
          </p:cNvSpPr>
          <p:nvPr>
            <p:ph idx="1"/>
          </p:nvPr>
        </p:nvSpPr>
        <p:spPr>
          <a:xfrm>
            <a:off x="457200" y="1600200"/>
            <a:ext cx="8229600" cy="4928128"/>
          </a:xfrm>
        </p:spPr>
        <p:txBody>
          <a:bodyPr>
            <a:normAutofit fontScale="62500" lnSpcReduction="20000"/>
          </a:bodyPr>
          <a:lstStyle/>
          <a:p>
            <a:r>
              <a:rPr lang="en-US" dirty="0" smtClean="0"/>
              <a:t>Modular construction of interconnected services</a:t>
            </a:r>
          </a:p>
          <a:p>
            <a:r>
              <a:rPr lang="en-US" dirty="0" smtClean="0"/>
              <a:t>Identity service</a:t>
            </a:r>
          </a:p>
          <a:p>
            <a:pPr lvl="1"/>
            <a:r>
              <a:rPr lang="en-US" dirty="0" smtClean="0"/>
              <a:t>Holds data about users, their groups, their </a:t>
            </a:r>
            <a:r>
              <a:rPr lang="en-US" dirty="0" err="1" smtClean="0"/>
              <a:t>pws</a:t>
            </a:r>
            <a:r>
              <a:rPr lang="en-US" dirty="0" smtClean="0"/>
              <a:t> in SQL database</a:t>
            </a:r>
          </a:p>
          <a:p>
            <a:pPr lvl="1"/>
            <a:r>
              <a:rPr lang="en-US" dirty="0" smtClean="0"/>
              <a:t>Can have an LDAP backend to hold this info</a:t>
            </a:r>
          </a:p>
          <a:p>
            <a:r>
              <a:rPr lang="en-US" dirty="0" smtClean="0"/>
              <a:t>Resource service</a:t>
            </a:r>
          </a:p>
          <a:p>
            <a:pPr lvl="1"/>
            <a:r>
              <a:rPr lang="en-US" dirty="0" smtClean="0"/>
              <a:t>Holds data about projects and domains</a:t>
            </a:r>
          </a:p>
          <a:p>
            <a:r>
              <a:rPr lang="en-US" dirty="0" smtClean="0"/>
              <a:t>Assignment service</a:t>
            </a:r>
          </a:p>
          <a:p>
            <a:pPr lvl="1"/>
            <a:r>
              <a:rPr lang="en-US" dirty="0" smtClean="0"/>
              <a:t>Holds data about roles, and users assigned to roles in projects</a:t>
            </a:r>
          </a:p>
          <a:p>
            <a:r>
              <a:rPr lang="en-US" dirty="0" smtClean="0"/>
              <a:t>Token service</a:t>
            </a:r>
          </a:p>
          <a:p>
            <a:pPr lvl="1"/>
            <a:r>
              <a:rPr lang="en-US" dirty="0" smtClean="0"/>
              <a:t>Manages and validates scoped and </a:t>
            </a:r>
            <a:r>
              <a:rPr lang="en-US" dirty="0" err="1" smtClean="0"/>
              <a:t>unscoped</a:t>
            </a:r>
            <a:r>
              <a:rPr lang="en-US" dirty="0" smtClean="0"/>
              <a:t> tokens of all types</a:t>
            </a:r>
          </a:p>
          <a:p>
            <a:pPr lvl="1"/>
            <a:r>
              <a:rPr lang="en-US" dirty="0" smtClean="0"/>
              <a:t>Note that all tokens are currently bearer tokens</a:t>
            </a:r>
          </a:p>
          <a:p>
            <a:r>
              <a:rPr lang="en-US" dirty="0" smtClean="0"/>
              <a:t>Service Catalog</a:t>
            </a:r>
          </a:p>
          <a:p>
            <a:pPr lvl="1"/>
            <a:r>
              <a:rPr lang="en-US" dirty="0" smtClean="0"/>
              <a:t>Holds information about </a:t>
            </a:r>
            <a:r>
              <a:rPr lang="en-US" dirty="0" err="1" smtClean="0"/>
              <a:t>OpenStack</a:t>
            </a:r>
            <a:r>
              <a:rPr lang="en-US" dirty="0" smtClean="0"/>
              <a:t> services and their endpoints</a:t>
            </a:r>
          </a:p>
          <a:p>
            <a:r>
              <a:rPr lang="en-US" dirty="0" smtClean="0"/>
              <a:t>Policy Service</a:t>
            </a:r>
          </a:p>
          <a:p>
            <a:pPr lvl="1"/>
            <a:r>
              <a:rPr lang="en-US" dirty="0" smtClean="0"/>
              <a:t>Holds </a:t>
            </a:r>
            <a:r>
              <a:rPr lang="en-US" dirty="0" err="1" smtClean="0"/>
              <a:t>authz</a:t>
            </a:r>
            <a:r>
              <a:rPr lang="en-US" dirty="0" smtClean="0"/>
              <a:t> policy for accessing Keystone APIs (CRUD on users, roles, projects, domains etc.)</a:t>
            </a:r>
            <a:endParaRPr lang="en-US" dirty="0"/>
          </a:p>
        </p:txBody>
      </p:sp>
    </p:spTree>
    <p:extLst>
      <p:ext uri="{BB962C8B-B14F-4D97-AF65-F5344CB8AC3E}">
        <p14:creationId xmlns:p14="http://schemas.microsoft.com/office/powerpoint/2010/main" val="10814375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Keystone Authentication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Originally supported 3 </a:t>
            </a:r>
            <a:r>
              <a:rPr lang="en-US" dirty="0" err="1" smtClean="0"/>
              <a:t>authn</a:t>
            </a:r>
            <a:r>
              <a:rPr lang="en-US" dirty="0" smtClean="0"/>
              <a:t> mechanisms:</a:t>
            </a:r>
          </a:p>
          <a:p>
            <a:r>
              <a:rPr lang="en-US" dirty="0" smtClean="0"/>
              <a:t>Password (un/pw stored internally or in LDAP backend)</a:t>
            </a:r>
          </a:p>
          <a:p>
            <a:r>
              <a:rPr lang="en-US" dirty="0" smtClean="0"/>
              <a:t>External, meaning that Keystone was front-ended by an Apache web server that performs the </a:t>
            </a:r>
            <a:r>
              <a:rPr lang="en-US" dirty="0" err="1" smtClean="0"/>
              <a:t>authn</a:t>
            </a:r>
            <a:r>
              <a:rPr lang="en-US" dirty="0" smtClean="0"/>
              <a:t> and passes REMOTE_USER to Keystone</a:t>
            </a:r>
          </a:p>
          <a:p>
            <a:r>
              <a:rPr lang="en-US" dirty="0" smtClean="0"/>
              <a:t>Token, meaning that the user already has a Keystone token</a:t>
            </a:r>
          </a:p>
          <a:p>
            <a:r>
              <a:rPr lang="en-US" dirty="0"/>
              <a:t>N</a:t>
            </a:r>
            <a:r>
              <a:rPr lang="en-US" dirty="0" smtClean="0"/>
              <a:t>o support for federated authentication but does allow other </a:t>
            </a:r>
            <a:r>
              <a:rPr lang="en-US" dirty="0" err="1" smtClean="0"/>
              <a:t>authn</a:t>
            </a:r>
            <a:r>
              <a:rPr lang="en-US" dirty="0" smtClean="0"/>
              <a:t> methods to be plugged in</a:t>
            </a:r>
          </a:p>
          <a:p>
            <a:endParaRPr lang="en-US" dirty="0"/>
          </a:p>
        </p:txBody>
      </p:sp>
    </p:spTree>
    <p:extLst>
      <p:ext uri="{BB962C8B-B14F-4D97-AF65-F5344CB8AC3E}">
        <p14:creationId xmlns:p14="http://schemas.microsoft.com/office/powerpoint/2010/main" val="41931879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Protocol Independent Federated Access</a:t>
            </a:r>
            <a:endParaRPr lang="en-US" dirty="0"/>
          </a:p>
        </p:txBody>
      </p:sp>
      <p:sp>
        <p:nvSpPr>
          <p:cNvPr id="3" name="Content Placeholder 2"/>
          <p:cNvSpPr>
            <a:spLocks noGrp="1"/>
          </p:cNvSpPr>
          <p:nvPr>
            <p:ph idx="1"/>
          </p:nvPr>
        </p:nvSpPr>
        <p:spPr>
          <a:xfrm>
            <a:off x="457200" y="1600200"/>
            <a:ext cx="8229600" cy="4703123"/>
          </a:xfrm>
        </p:spPr>
        <p:txBody>
          <a:bodyPr>
            <a:normAutofit fontScale="77500" lnSpcReduction="20000"/>
          </a:bodyPr>
          <a:lstStyle/>
          <a:p>
            <a:r>
              <a:rPr lang="en-US" dirty="0" smtClean="0"/>
              <a:t>In 2012 University of Kent added protocol independent federated access to Keystone by adding a Federated Authentication plugin module to Keystone</a:t>
            </a:r>
          </a:p>
          <a:p>
            <a:r>
              <a:rPr lang="en-US" dirty="0" smtClean="0"/>
              <a:t>Comprised two components</a:t>
            </a:r>
          </a:p>
          <a:p>
            <a:r>
              <a:rPr lang="en-US" dirty="0" smtClean="0"/>
              <a:t>Protocol independent trust management</a:t>
            </a:r>
          </a:p>
          <a:p>
            <a:pPr lvl="1"/>
            <a:r>
              <a:rPr lang="en-US" dirty="0" smtClean="0"/>
              <a:t>Trusted </a:t>
            </a:r>
            <a:r>
              <a:rPr lang="en-US" dirty="0" err="1" smtClean="0"/>
              <a:t>IdPs</a:t>
            </a:r>
            <a:r>
              <a:rPr lang="en-US" dirty="0" smtClean="0"/>
              <a:t>, Trusted Attributes, Trusted Attribute Mappings</a:t>
            </a:r>
          </a:p>
          <a:p>
            <a:r>
              <a:rPr lang="en-US" dirty="0" smtClean="0"/>
              <a:t>Protocol handling component that always returned users identity attributes in the same format, essentially name/ID, set of identity attributes and </a:t>
            </a:r>
            <a:r>
              <a:rPr lang="en-US" dirty="0" err="1" smtClean="0"/>
              <a:t>IdP</a:t>
            </a:r>
            <a:r>
              <a:rPr lang="en-US" dirty="0" smtClean="0"/>
              <a:t> that issued them</a:t>
            </a:r>
          </a:p>
          <a:p>
            <a:pPr lvl="1"/>
            <a:r>
              <a:rPr lang="en-US" dirty="0" smtClean="0"/>
              <a:t>One plugin per federation protocol</a:t>
            </a:r>
          </a:p>
          <a:p>
            <a:pPr lvl="1"/>
            <a:r>
              <a:rPr lang="en-US" dirty="0" smtClean="0"/>
              <a:t>Meant that any number </a:t>
            </a:r>
            <a:r>
              <a:rPr lang="en-US" dirty="0" smtClean="0"/>
              <a:t>of </a:t>
            </a:r>
            <a:r>
              <a:rPr lang="en-US" dirty="0" err="1" smtClean="0"/>
              <a:t>IdPs</a:t>
            </a:r>
            <a:r>
              <a:rPr lang="en-US" dirty="0" smtClean="0"/>
              <a:t> and </a:t>
            </a:r>
            <a:r>
              <a:rPr lang="en-US" dirty="0" smtClean="0"/>
              <a:t>federation protocols could be simultaneously supported</a:t>
            </a:r>
          </a:p>
        </p:txBody>
      </p:sp>
    </p:spTree>
    <p:extLst>
      <p:ext uri="{BB962C8B-B14F-4D97-AF65-F5344CB8AC3E}">
        <p14:creationId xmlns:p14="http://schemas.microsoft.com/office/powerpoint/2010/main" val="70632993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1060" y="0"/>
            <a:ext cx="8229600" cy="778098"/>
          </a:xfrm>
        </p:spPr>
        <p:txBody>
          <a:bodyPr/>
          <a:lstStyle/>
          <a:p>
            <a:r>
              <a:rPr lang="en-GB" dirty="0" smtClean="0"/>
              <a:t>3  Trust Filters</a:t>
            </a:r>
            <a:endParaRPr lang="en-GB" dirty="0"/>
          </a:p>
        </p:txBody>
      </p:sp>
      <p:grpSp>
        <p:nvGrpSpPr>
          <p:cNvPr id="8" name="Group 7"/>
          <p:cNvGrpSpPr/>
          <p:nvPr/>
        </p:nvGrpSpPr>
        <p:grpSpPr>
          <a:xfrm>
            <a:off x="321060" y="1412776"/>
            <a:ext cx="1872208" cy="360040"/>
            <a:chOff x="467544" y="1412776"/>
            <a:chExt cx="1872208" cy="360040"/>
          </a:xfrm>
        </p:grpSpPr>
        <p:sp>
          <p:nvSpPr>
            <p:cNvPr id="5" name="Oval 4"/>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Arrow Connector 6"/>
            <p:cNvCxnSpPr>
              <a:stCxn id="5" idx="6"/>
            </p:cNvCxnSpPr>
            <p:nvPr/>
          </p:nvCxnSpPr>
          <p:spPr>
            <a:xfrm>
              <a:off x="827584" y="1592796"/>
              <a:ext cx="151216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321060" y="3284984"/>
            <a:ext cx="1872208" cy="360040"/>
            <a:chOff x="467544" y="1412776"/>
            <a:chExt cx="1872208" cy="360040"/>
          </a:xfrm>
        </p:grpSpPr>
        <p:sp>
          <p:nvSpPr>
            <p:cNvPr id="10" name="Oval 9"/>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Arrow Connector 10"/>
            <p:cNvCxnSpPr>
              <a:stCxn id="10" idx="6"/>
            </p:cNvCxnSpPr>
            <p:nvPr/>
          </p:nvCxnSpPr>
          <p:spPr>
            <a:xfrm>
              <a:off x="827584" y="1592796"/>
              <a:ext cx="151216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321060" y="4077072"/>
            <a:ext cx="1872208" cy="360040"/>
            <a:chOff x="467544" y="1412776"/>
            <a:chExt cx="1872208" cy="360040"/>
          </a:xfrm>
        </p:grpSpPr>
        <p:sp>
          <p:nvSpPr>
            <p:cNvPr id="13" name="Oval 12"/>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p:cNvCxnSpPr>
              <a:stCxn id="13" idx="6"/>
            </p:cNvCxnSpPr>
            <p:nvPr/>
          </p:nvCxnSpPr>
          <p:spPr>
            <a:xfrm>
              <a:off x="827584" y="1592796"/>
              <a:ext cx="151216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321060" y="4941168"/>
            <a:ext cx="1872208" cy="360040"/>
            <a:chOff x="467544" y="1412776"/>
            <a:chExt cx="1872208" cy="360040"/>
          </a:xfrm>
        </p:grpSpPr>
        <p:sp>
          <p:nvSpPr>
            <p:cNvPr id="16" name="Oval 15"/>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Arrow Connector 16"/>
            <p:cNvCxnSpPr>
              <a:stCxn id="16" idx="6"/>
            </p:cNvCxnSpPr>
            <p:nvPr/>
          </p:nvCxnSpPr>
          <p:spPr>
            <a:xfrm>
              <a:off x="827584" y="1592796"/>
              <a:ext cx="151216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321060" y="5805264"/>
            <a:ext cx="1872208" cy="360040"/>
            <a:chOff x="467544" y="1412776"/>
            <a:chExt cx="1872208" cy="360040"/>
          </a:xfrm>
        </p:grpSpPr>
        <p:sp>
          <p:nvSpPr>
            <p:cNvPr id="19" name="Oval 18"/>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 name="Straight Arrow Connector 19"/>
            <p:cNvCxnSpPr>
              <a:stCxn id="19" idx="6"/>
            </p:cNvCxnSpPr>
            <p:nvPr/>
          </p:nvCxnSpPr>
          <p:spPr>
            <a:xfrm>
              <a:off x="827584" y="1592796"/>
              <a:ext cx="151216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321060" y="2420888"/>
            <a:ext cx="1872208" cy="360040"/>
            <a:chOff x="467544" y="1412776"/>
            <a:chExt cx="1872208" cy="360040"/>
          </a:xfrm>
        </p:grpSpPr>
        <p:sp>
          <p:nvSpPr>
            <p:cNvPr id="22" name="Oval 21"/>
            <p:cNvSpPr/>
            <p:nvPr/>
          </p:nvSpPr>
          <p:spPr>
            <a:xfrm>
              <a:off x="467544" y="1412776"/>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3" name="Straight Arrow Connector 22"/>
            <p:cNvCxnSpPr>
              <a:stCxn id="22" idx="6"/>
            </p:cNvCxnSpPr>
            <p:nvPr/>
          </p:nvCxnSpPr>
          <p:spPr>
            <a:xfrm>
              <a:off x="827584" y="1592796"/>
              <a:ext cx="1512168"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sp>
        <p:nvSpPr>
          <p:cNvPr id="24" name="TextBox 23"/>
          <p:cNvSpPr txBox="1"/>
          <p:nvPr/>
        </p:nvSpPr>
        <p:spPr>
          <a:xfrm>
            <a:off x="2609" y="692696"/>
            <a:ext cx="870751" cy="584775"/>
          </a:xfrm>
          <a:prstGeom prst="rect">
            <a:avLst/>
          </a:prstGeom>
          <a:noFill/>
        </p:spPr>
        <p:txBody>
          <a:bodyPr wrap="none" rtlCol="0">
            <a:spAutoFit/>
          </a:bodyPr>
          <a:lstStyle/>
          <a:p>
            <a:r>
              <a:rPr lang="en-GB" sz="3200" dirty="0" err="1" smtClean="0"/>
              <a:t>IdPs</a:t>
            </a:r>
            <a:endParaRPr lang="en-GB" sz="3200" dirty="0"/>
          </a:p>
        </p:txBody>
      </p:sp>
      <p:sp>
        <p:nvSpPr>
          <p:cNvPr id="25" name="Rectangle 24"/>
          <p:cNvSpPr/>
          <p:nvPr/>
        </p:nvSpPr>
        <p:spPr>
          <a:xfrm>
            <a:off x="2184304" y="1320463"/>
            <a:ext cx="72008" cy="2007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2188014" y="4653136"/>
            <a:ext cx="72008" cy="2007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1691680" y="476672"/>
            <a:ext cx="982064" cy="646331"/>
          </a:xfrm>
          <a:prstGeom prst="rect">
            <a:avLst/>
          </a:prstGeom>
          <a:noFill/>
        </p:spPr>
        <p:txBody>
          <a:bodyPr wrap="none" rtlCol="0">
            <a:spAutoFit/>
          </a:bodyPr>
          <a:lstStyle/>
          <a:p>
            <a:r>
              <a:rPr lang="en-GB" dirty="0" smtClean="0"/>
              <a:t>Trusted</a:t>
            </a:r>
          </a:p>
          <a:p>
            <a:r>
              <a:rPr lang="en-GB" dirty="0" err="1" smtClean="0"/>
              <a:t>IdP</a:t>
            </a:r>
            <a:r>
              <a:rPr lang="en-GB" dirty="0" smtClean="0"/>
              <a:t> filter</a:t>
            </a:r>
            <a:endParaRPr lang="en-GB" dirty="0"/>
          </a:p>
        </p:txBody>
      </p:sp>
      <p:sp>
        <p:nvSpPr>
          <p:cNvPr id="28" name="Isosceles Triangle 27"/>
          <p:cNvSpPr/>
          <p:nvPr/>
        </p:nvSpPr>
        <p:spPr>
          <a:xfrm rot="16200000">
            <a:off x="2956798" y="2132856"/>
            <a:ext cx="1116124" cy="2664296"/>
          </a:xfrm>
          <a:prstGeom prst="triangl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Isosceles Triangle 28"/>
          <p:cNvSpPr/>
          <p:nvPr/>
        </p:nvSpPr>
        <p:spPr>
          <a:xfrm rot="16200000">
            <a:off x="2959360" y="2924944"/>
            <a:ext cx="1116124" cy="2664296"/>
          </a:xfrm>
          <a:prstGeom prst="triangl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p:cNvSpPr/>
          <p:nvPr/>
        </p:nvSpPr>
        <p:spPr>
          <a:xfrm>
            <a:off x="4861215" y="1457491"/>
            <a:ext cx="72008" cy="2007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p:cNvSpPr/>
          <p:nvPr/>
        </p:nvSpPr>
        <p:spPr>
          <a:xfrm>
            <a:off x="4861215" y="4297451"/>
            <a:ext cx="72008" cy="2007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p:cNvSpPr txBox="1"/>
          <p:nvPr/>
        </p:nvSpPr>
        <p:spPr>
          <a:xfrm>
            <a:off x="4224697" y="783916"/>
            <a:ext cx="1029064" cy="923330"/>
          </a:xfrm>
          <a:prstGeom prst="rect">
            <a:avLst/>
          </a:prstGeom>
          <a:noFill/>
        </p:spPr>
        <p:txBody>
          <a:bodyPr wrap="none" rtlCol="0">
            <a:spAutoFit/>
          </a:bodyPr>
          <a:lstStyle/>
          <a:p>
            <a:r>
              <a:rPr lang="en-GB" dirty="0" smtClean="0"/>
              <a:t>Trusted</a:t>
            </a:r>
          </a:p>
          <a:p>
            <a:r>
              <a:rPr lang="en-GB" dirty="0" smtClean="0"/>
              <a:t>Attribute</a:t>
            </a:r>
          </a:p>
          <a:p>
            <a:r>
              <a:rPr lang="en-GB" dirty="0" smtClean="0"/>
              <a:t>filter</a:t>
            </a:r>
            <a:endParaRPr lang="en-GB" dirty="0"/>
          </a:p>
        </p:txBody>
      </p:sp>
      <p:sp>
        <p:nvSpPr>
          <p:cNvPr id="33" name="Rectangle 32"/>
          <p:cNvSpPr/>
          <p:nvPr/>
        </p:nvSpPr>
        <p:spPr>
          <a:xfrm>
            <a:off x="4859911" y="3465004"/>
            <a:ext cx="2411085" cy="792088"/>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Trusted Attributes</a:t>
            </a:r>
          </a:p>
          <a:p>
            <a:pPr algn="ctr"/>
            <a:r>
              <a:rPr lang="en-GB" dirty="0">
                <a:solidFill>
                  <a:schemeClr val="tx1"/>
                </a:solidFill>
              </a:rPr>
              <a:t>f</a:t>
            </a:r>
            <a:r>
              <a:rPr lang="en-GB" dirty="0" smtClean="0">
                <a:solidFill>
                  <a:schemeClr val="tx1"/>
                </a:solidFill>
              </a:rPr>
              <a:t>rom Trusted </a:t>
            </a:r>
            <a:r>
              <a:rPr lang="en-GB" dirty="0" err="1" smtClean="0">
                <a:solidFill>
                  <a:schemeClr val="tx1"/>
                </a:solidFill>
              </a:rPr>
              <a:t>IdPs</a:t>
            </a:r>
            <a:endParaRPr lang="en-GB" dirty="0">
              <a:solidFill>
                <a:schemeClr val="tx1"/>
              </a:solidFill>
            </a:endParaRPr>
          </a:p>
        </p:txBody>
      </p:sp>
      <p:sp>
        <p:nvSpPr>
          <p:cNvPr id="34" name="Rectangle 33"/>
          <p:cNvSpPr/>
          <p:nvPr/>
        </p:nvSpPr>
        <p:spPr>
          <a:xfrm>
            <a:off x="7234992" y="2857291"/>
            <a:ext cx="72008" cy="20075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6718583" y="1592796"/>
            <a:ext cx="1032817" cy="1200329"/>
          </a:xfrm>
          <a:prstGeom prst="rect">
            <a:avLst/>
          </a:prstGeom>
          <a:noFill/>
        </p:spPr>
        <p:txBody>
          <a:bodyPr wrap="none" rtlCol="0">
            <a:spAutoFit/>
          </a:bodyPr>
          <a:lstStyle/>
          <a:p>
            <a:r>
              <a:rPr lang="en-GB" dirty="0" smtClean="0"/>
              <a:t>Attribute</a:t>
            </a:r>
          </a:p>
          <a:p>
            <a:r>
              <a:rPr lang="en-GB" dirty="0" smtClean="0"/>
              <a:t>Mapping</a:t>
            </a:r>
          </a:p>
          <a:p>
            <a:r>
              <a:rPr lang="en-GB" dirty="0" smtClean="0"/>
              <a:t>Rules</a:t>
            </a:r>
          </a:p>
          <a:p>
            <a:r>
              <a:rPr lang="en-GB" dirty="0" smtClean="0"/>
              <a:t>filter</a:t>
            </a:r>
            <a:endParaRPr lang="en-GB" dirty="0"/>
          </a:p>
        </p:txBody>
      </p:sp>
      <p:sp>
        <p:nvSpPr>
          <p:cNvPr id="36" name="Rectangle 35"/>
          <p:cNvSpPr/>
          <p:nvPr/>
        </p:nvSpPr>
        <p:spPr>
          <a:xfrm>
            <a:off x="7307000" y="3564014"/>
            <a:ext cx="1370760" cy="594066"/>
          </a:xfrm>
          <a:prstGeom prst="rect">
            <a:avLst/>
          </a:prstGeom>
          <a:pattFill prst="solidDmnd">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smtClean="0">
              <a:solidFill>
                <a:schemeClr val="tx1"/>
              </a:solidFill>
            </a:endParaRPr>
          </a:p>
        </p:txBody>
      </p:sp>
      <p:sp>
        <p:nvSpPr>
          <p:cNvPr id="37" name="TextBox 36"/>
          <p:cNvSpPr txBox="1"/>
          <p:nvPr/>
        </p:nvSpPr>
        <p:spPr>
          <a:xfrm>
            <a:off x="7557454" y="3004810"/>
            <a:ext cx="1151620" cy="646331"/>
          </a:xfrm>
          <a:prstGeom prst="rect">
            <a:avLst/>
          </a:prstGeom>
          <a:noFill/>
        </p:spPr>
        <p:txBody>
          <a:bodyPr wrap="square" rtlCol="0">
            <a:spAutoFit/>
          </a:bodyPr>
          <a:lstStyle/>
          <a:p>
            <a:r>
              <a:rPr lang="en-GB" dirty="0" smtClean="0"/>
              <a:t>Keystone</a:t>
            </a:r>
          </a:p>
          <a:p>
            <a:r>
              <a:rPr lang="en-GB" dirty="0" smtClean="0"/>
              <a:t>Attributes</a:t>
            </a:r>
            <a:endParaRPr lang="en-GB" dirty="0"/>
          </a:p>
        </p:txBody>
      </p:sp>
      <p:sp>
        <p:nvSpPr>
          <p:cNvPr id="38" name="TextBox 37"/>
          <p:cNvSpPr txBox="1"/>
          <p:nvPr/>
        </p:nvSpPr>
        <p:spPr>
          <a:xfrm>
            <a:off x="2182711" y="3537881"/>
            <a:ext cx="1624868" cy="646331"/>
          </a:xfrm>
          <a:prstGeom prst="rect">
            <a:avLst/>
          </a:prstGeom>
          <a:noFill/>
        </p:spPr>
        <p:txBody>
          <a:bodyPr wrap="none" rtlCol="0">
            <a:spAutoFit/>
          </a:bodyPr>
          <a:lstStyle/>
          <a:p>
            <a:r>
              <a:rPr lang="en-GB" dirty="0" smtClean="0"/>
              <a:t>Attributes from</a:t>
            </a:r>
          </a:p>
          <a:p>
            <a:r>
              <a:rPr lang="en-GB" dirty="0" smtClean="0"/>
              <a:t>Trusted </a:t>
            </a:r>
            <a:r>
              <a:rPr lang="en-GB" dirty="0" err="1" smtClean="0"/>
              <a:t>IdPs</a:t>
            </a:r>
            <a:endParaRPr lang="en-GB" dirty="0"/>
          </a:p>
        </p:txBody>
      </p:sp>
    </p:spTree>
    <p:extLst>
      <p:ext uri="{BB962C8B-B14F-4D97-AF65-F5344CB8AC3E}">
        <p14:creationId xmlns:p14="http://schemas.microsoft.com/office/powerpoint/2010/main" val="39925156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P spid="32" grpId="0"/>
      <p:bldP spid="33" grpId="0" animBg="1"/>
      <p:bldP spid="34" grpId="0" animBg="1"/>
      <p:bldP spid="35" grpId="0"/>
      <p:bldP spid="36" grpId="0" animBg="1"/>
      <p:bldP spid="37" grpId="0"/>
      <p:bldP spid="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Federated Keystone Today</a:t>
            </a:r>
            <a:endParaRPr lang="en-US" dirty="0"/>
          </a:p>
        </p:txBody>
      </p:sp>
      <p:sp>
        <p:nvSpPr>
          <p:cNvPr id="3" name="Content Placeholder 2"/>
          <p:cNvSpPr>
            <a:spLocks noGrp="1"/>
          </p:cNvSpPr>
          <p:nvPr>
            <p:ph idx="1"/>
          </p:nvPr>
        </p:nvSpPr>
        <p:spPr/>
        <p:txBody>
          <a:bodyPr>
            <a:normAutofit lnSpcReduction="10000"/>
          </a:bodyPr>
          <a:lstStyle/>
          <a:p>
            <a:r>
              <a:rPr lang="en-US" dirty="0" smtClean="0"/>
              <a:t>Took our design to Keystone group</a:t>
            </a:r>
          </a:p>
          <a:p>
            <a:r>
              <a:rPr lang="en-US" dirty="0" smtClean="0"/>
              <a:t>They decided to support federation via Apache front end (only), to </a:t>
            </a:r>
            <a:r>
              <a:rPr lang="en-US" dirty="0" err="1" smtClean="0"/>
              <a:t>minimise</a:t>
            </a:r>
            <a:r>
              <a:rPr lang="en-US" dirty="0" smtClean="0"/>
              <a:t> </a:t>
            </a:r>
            <a:r>
              <a:rPr lang="en-US" dirty="0" smtClean="0"/>
              <a:t>their </a:t>
            </a:r>
            <a:r>
              <a:rPr lang="en-US" dirty="0" smtClean="0"/>
              <a:t>subsequent support effort</a:t>
            </a:r>
          </a:p>
          <a:p>
            <a:r>
              <a:rPr lang="en-US" dirty="0" smtClean="0"/>
              <a:t>Apache federation plugin returns set of environmental variables to Keystone containing</a:t>
            </a:r>
          </a:p>
          <a:p>
            <a:pPr lvl="1"/>
            <a:r>
              <a:rPr lang="en-US" dirty="0" smtClean="0"/>
              <a:t>REMOTE_USER – </a:t>
            </a:r>
            <a:r>
              <a:rPr lang="en-US" dirty="0" err="1" smtClean="0"/>
              <a:t>authn</a:t>
            </a:r>
            <a:r>
              <a:rPr lang="en-US" dirty="0" smtClean="0"/>
              <a:t> name of user</a:t>
            </a:r>
          </a:p>
          <a:p>
            <a:pPr lvl="1"/>
            <a:r>
              <a:rPr lang="en-US" dirty="0" smtClean="0"/>
              <a:t>Identity attributes from federation protocol</a:t>
            </a:r>
            <a:endParaRPr lang="en-US" dirty="0"/>
          </a:p>
        </p:txBody>
      </p:sp>
    </p:spTree>
    <p:extLst>
      <p:ext uri="{BB962C8B-B14F-4D97-AF65-F5344CB8AC3E}">
        <p14:creationId xmlns:p14="http://schemas.microsoft.com/office/powerpoint/2010/main" val="100182775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1582</TotalTime>
  <Words>1409</Words>
  <Application>Microsoft Macintosh PowerPoint</Application>
  <PresentationFormat>On-screen Show (4:3)</PresentationFormat>
  <Paragraphs>172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Opening Up OpenStack’s Identity Service</vt:lpstr>
      <vt:lpstr>CONTENTS</vt:lpstr>
      <vt:lpstr>OpenStack</vt:lpstr>
      <vt:lpstr>Keystone Identity Service</vt:lpstr>
      <vt:lpstr>Keystone Construction</vt:lpstr>
      <vt:lpstr>Keystone Authentication</vt:lpstr>
      <vt:lpstr>Protocol Independent Federated Access</vt:lpstr>
      <vt:lpstr>3  Trust Filters</vt:lpstr>
      <vt:lpstr>Federated Keystone Today</vt:lpstr>
      <vt:lpstr>Federated Keystone Core Release</vt:lpstr>
      <vt:lpstr>Mapping Rules</vt:lpstr>
      <vt:lpstr>Issue 1 – Accessing List of Trusted IdPs</vt:lpstr>
      <vt:lpstr>Issue 2 – No Trusted Attributes Policy</vt:lpstr>
      <vt:lpstr>Issue 3 – Requires Apache</vt:lpstr>
      <vt:lpstr>Issue 4 – User Access Rights </vt:lpstr>
      <vt:lpstr>Integrating VO Management into Keystone</vt:lpstr>
      <vt:lpstr>Mapping Issue</vt:lpstr>
      <vt:lpstr>Invite Users to Register to a VO Role</vt:lpstr>
      <vt:lpstr>Security Safeguards</vt:lpstr>
      <vt:lpstr>Administering VO Roles</vt:lpstr>
      <vt:lpstr>Creating a VO Role</vt:lpstr>
      <vt:lpstr>Viewing My VO Roles</vt:lpstr>
      <vt:lpstr>Joining a VO Role</vt:lpstr>
      <vt:lpstr>Admin Approves VO Join Request</vt:lpstr>
      <vt:lpstr>User Sees New VO Role</vt:lpstr>
      <vt:lpstr>Future Work</vt:lpstr>
      <vt:lpstr>Any 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Up OpenStack’s Identity Service</dc:title>
  <dc:creator>D .W.Chadwick</dc:creator>
  <cp:lastModifiedBy>D .W.Chadwick</cp:lastModifiedBy>
  <cp:revision>29</cp:revision>
  <dcterms:created xsi:type="dcterms:W3CDTF">2015-06-14T14:05:08Z</dcterms:created>
  <dcterms:modified xsi:type="dcterms:W3CDTF">2015-06-15T16:28:02Z</dcterms:modified>
</cp:coreProperties>
</file>