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4"/>
  </p:notesMasterIdLst>
  <p:handoutMasterIdLst>
    <p:handoutMasterId r:id="rId15"/>
  </p:handoutMasterIdLst>
  <p:sldIdLst>
    <p:sldId id="301" r:id="rId2"/>
    <p:sldId id="323" r:id="rId3"/>
    <p:sldId id="322" r:id="rId4"/>
    <p:sldId id="324" r:id="rId5"/>
    <p:sldId id="317" r:id="rId6"/>
    <p:sldId id="326" r:id="rId7"/>
    <p:sldId id="327" r:id="rId8"/>
    <p:sldId id="328" r:id="rId9"/>
    <p:sldId id="329" r:id="rId10"/>
    <p:sldId id="321" r:id="rId11"/>
    <p:sldId id="302" r:id="rId12"/>
    <p:sldId id="325" r:id="rId13"/>
  </p:sldIdLst>
  <p:sldSz cx="9144000" cy="6858000" type="screen4x3"/>
  <p:notesSz cx="7010400" cy="9296400"/>
  <p:defaultTextStyle>
    <a:defPPr>
      <a:defRPr lang="en-GB"/>
    </a:defPPr>
    <a:lvl1pPr algn="l" rtl="0" fontAlgn="b">
      <a:spcBef>
        <a:spcPct val="30000"/>
      </a:spcBef>
      <a:spcAft>
        <a:spcPct val="0"/>
      </a:spcAft>
      <a:defRPr sz="2400" kern="1200">
        <a:solidFill>
          <a:schemeClr val="tx1"/>
        </a:solidFill>
        <a:latin typeface="Arial" charset="0"/>
        <a:ea typeface="+mn-ea"/>
        <a:cs typeface="Arial" charset="0"/>
      </a:defRPr>
    </a:lvl1pPr>
    <a:lvl2pPr marL="457200" algn="l" rtl="0" fontAlgn="b">
      <a:spcBef>
        <a:spcPct val="30000"/>
      </a:spcBef>
      <a:spcAft>
        <a:spcPct val="0"/>
      </a:spcAft>
      <a:defRPr sz="2400" kern="1200">
        <a:solidFill>
          <a:schemeClr val="tx1"/>
        </a:solidFill>
        <a:latin typeface="Arial" charset="0"/>
        <a:ea typeface="+mn-ea"/>
        <a:cs typeface="Arial" charset="0"/>
      </a:defRPr>
    </a:lvl2pPr>
    <a:lvl3pPr marL="914400" algn="l" rtl="0" fontAlgn="b">
      <a:spcBef>
        <a:spcPct val="30000"/>
      </a:spcBef>
      <a:spcAft>
        <a:spcPct val="0"/>
      </a:spcAft>
      <a:defRPr sz="2400" kern="1200">
        <a:solidFill>
          <a:schemeClr val="tx1"/>
        </a:solidFill>
        <a:latin typeface="Arial" charset="0"/>
        <a:ea typeface="+mn-ea"/>
        <a:cs typeface="Arial" charset="0"/>
      </a:defRPr>
    </a:lvl3pPr>
    <a:lvl4pPr marL="1371600" algn="l" rtl="0" fontAlgn="b">
      <a:spcBef>
        <a:spcPct val="30000"/>
      </a:spcBef>
      <a:spcAft>
        <a:spcPct val="0"/>
      </a:spcAft>
      <a:defRPr sz="2400" kern="1200">
        <a:solidFill>
          <a:schemeClr val="tx1"/>
        </a:solidFill>
        <a:latin typeface="Arial" charset="0"/>
        <a:ea typeface="+mn-ea"/>
        <a:cs typeface="Arial" charset="0"/>
      </a:defRPr>
    </a:lvl4pPr>
    <a:lvl5pPr marL="1828800" algn="l" rtl="0" fontAlgn="b">
      <a:spcBef>
        <a:spcPct val="3000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Default Section" id="{03C3E439-ABA3-466E-99F3-6B33396CADA7}">
          <p14:sldIdLst>
            <p14:sldId id="301"/>
            <p14:sldId id="323"/>
            <p14:sldId id="322"/>
            <p14:sldId id="324"/>
            <p14:sldId id="317"/>
            <p14:sldId id="326"/>
            <p14:sldId id="327"/>
            <p14:sldId id="328"/>
            <p14:sldId id="329"/>
            <p14:sldId id="321"/>
            <p14:sldId id="302"/>
            <p14:sldId id="32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BE00"/>
    <a:srgbClr val="DCA8CD"/>
    <a:srgbClr val="FF85C8"/>
    <a:srgbClr val="989E5C"/>
    <a:srgbClr val="A47D00"/>
    <a:srgbClr val="12A307"/>
    <a:srgbClr val="892034"/>
    <a:srgbClr val="8C2633"/>
    <a:srgbClr val="6C0421"/>
    <a:srgbClr val="7F5E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684" autoAdjust="0"/>
    <p:restoredTop sz="95110" autoAdjust="0"/>
  </p:normalViewPr>
  <p:slideViewPr>
    <p:cSldViewPr snapToGrid="0">
      <p:cViewPr varScale="1">
        <p:scale>
          <a:sx n="70" d="100"/>
          <a:sy n="70" d="100"/>
        </p:scale>
        <p:origin x="716" y="5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8" d="100"/>
          <a:sy n="78" d="100"/>
        </p:scale>
        <p:origin x="-3366"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3038604" cy="4653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fontAlgn="base">
              <a:spcBef>
                <a:spcPct val="0"/>
              </a:spcBef>
              <a:defRPr sz="1200"/>
            </a:lvl1pPr>
          </a:lstStyle>
          <a:p>
            <a:endParaRPr lang="en-GB"/>
          </a:p>
        </p:txBody>
      </p:sp>
      <p:sp>
        <p:nvSpPr>
          <p:cNvPr id="36867" name="Rectangle 3"/>
          <p:cNvSpPr>
            <a:spLocks noGrp="1" noChangeArrowheads="1"/>
          </p:cNvSpPr>
          <p:nvPr>
            <p:ph type="dt" sz="quarter" idx="1"/>
          </p:nvPr>
        </p:nvSpPr>
        <p:spPr bwMode="auto">
          <a:xfrm>
            <a:off x="3970159" y="0"/>
            <a:ext cx="3038604" cy="4653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fontAlgn="base">
              <a:spcBef>
                <a:spcPct val="0"/>
              </a:spcBef>
              <a:defRPr sz="1200"/>
            </a:lvl1pPr>
          </a:lstStyle>
          <a:p>
            <a:endParaRPr lang="en-GB"/>
          </a:p>
        </p:txBody>
      </p:sp>
      <p:sp>
        <p:nvSpPr>
          <p:cNvPr id="36868" name="Rectangle 4"/>
          <p:cNvSpPr>
            <a:spLocks noGrp="1" noChangeArrowheads="1"/>
          </p:cNvSpPr>
          <p:nvPr>
            <p:ph type="ftr" sz="quarter" idx="2"/>
          </p:nvPr>
        </p:nvSpPr>
        <p:spPr bwMode="auto">
          <a:xfrm>
            <a:off x="0" y="8829573"/>
            <a:ext cx="3038604" cy="4653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fontAlgn="base">
              <a:spcBef>
                <a:spcPct val="0"/>
              </a:spcBef>
              <a:defRPr sz="1200"/>
            </a:lvl1pPr>
          </a:lstStyle>
          <a:p>
            <a:endParaRPr lang="en-GB"/>
          </a:p>
        </p:txBody>
      </p:sp>
      <p:sp>
        <p:nvSpPr>
          <p:cNvPr id="36869" name="Rectangle 5"/>
          <p:cNvSpPr>
            <a:spLocks noGrp="1" noChangeArrowheads="1"/>
          </p:cNvSpPr>
          <p:nvPr>
            <p:ph type="sldNum" sz="quarter" idx="3"/>
          </p:nvPr>
        </p:nvSpPr>
        <p:spPr bwMode="auto">
          <a:xfrm>
            <a:off x="3970159" y="8829573"/>
            <a:ext cx="3038604" cy="4653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fontAlgn="base">
              <a:spcBef>
                <a:spcPct val="0"/>
              </a:spcBef>
              <a:defRPr sz="1200"/>
            </a:lvl1pPr>
          </a:lstStyle>
          <a:p>
            <a:fld id="{44AF512D-E224-4E93-B1D1-FE2471EDF047}" type="slidenum">
              <a:rPr lang="en-GB"/>
              <a:pPr/>
              <a:t>‹#›</a:t>
            </a:fld>
            <a:endParaRPr lang="en-GB"/>
          </a:p>
        </p:txBody>
      </p:sp>
    </p:spTree>
    <p:extLst>
      <p:ext uri="{BB962C8B-B14F-4D97-AF65-F5344CB8AC3E}">
        <p14:creationId xmlns:p14="http://schemas.microsoft.com/office/powerpoint/2010/main" val="1305384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3038604" cy="4653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fontAlgn="base">
              <a:spcBef>
                <a:spcPct val="0"/>
              </a:spcBef>
              <a:defRPr sz="1200"/>
            </a:lvl1pPr>
          </a:lstStyle>
          <a:p>
            <a:endParaRPr lang="en-GB"/>
          </a:p>
        </p:txBody>
      </p:sp>
      <p:sp>
        <p:nvSpPr>
          <p:cNvPr id="16387" name="Rectangle 3"/>
          <p:cNvSpPr>
            <a:spLocks noGrp="1" noChangeArrowheads="1"/>
          </p:cNvSpPr>
          <p:nvPr>
            <p:ph type="dt" idx="1"/>
          </p:nvPr>
        </p:nvSpPr>
        <p:spPr bwMode="auto">
          <a:xfrm>
            <a:off x="3970159" y="0"/>
            <a:ext cx="3038604" cy="4653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fontAlgn="base">
              <a:spcBef>
                <a:spcPct val="0"/>
              </a:spcBef>
              <a:defRPr sz="1200"/>
            </a:lvl1pPr>
          </a:lstStyle>
          <a:p>
            <a:endParaRPr lang="en-GB"/>
          </a:p>
        </p:txBody>
      </p:sp>
      <p:sp>
        <p:nvSpPr>
          <p:cNvPr id="1638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16389" name="Rectangle 5"/>
          <p:cNvSpPr>
            <a:spLocks noGrp="1" noChangeArrowheads="1"/>
          </p:cNvSpPr>
          <p:nvPr>
            <p:ph type="body" sz="quarter" idx="3"/>
          </p:nvPr>
        </p:nvSpPr>
        <p:spPr bwMode="auto">
          <a:xfrm>
            <a:off x="700713" y="4415530"/>
            <a:ext cx="5608975" cy="41836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6390" name="Rectangle 6"/>
          <p:cNvSpPr>
            <a:spLocks noGrp="1" noChangeArrowheads="1"/>
          </p:cNvSpPr>
          <p:nvPr>
            <p:ph type="ftr" sz="quarter" idx="4"/>
          </p:nvPr>
        </p:nvSpPr>
        <p:spPr bwMode="auto">
          <a:xfrm>
            <a:off x="0" y="8829573"/>
            <a:ext cx="3038604" cy="4653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fontAlgn="base">
              <a:spcBef>
                <a:spcPct val="0"/>
              </a:spcBef>
              <a:defRPr sz="1200"/>
            </a:lvl1pPr>
          </a:lstStyle>
          <a:p>
            <a:endParaRPr lang="en-GB"/>
          </a:p>
        </p:txBody>
      </p:sp>
      <p:sp>
        <p:nvSpPr>
          <p:cNvPr id="16391" name="Rectangle 7"/>
          <p:cNvSpPr>
            <a:spLocks noGrp="1" noChangeArrowheads="1"/>
          </p:cNvSpPr>
          <p:nvPr>
            <p:ph type="sldNum" sz="quarter" idx="5"/>
          </p:nvPr>
        </p:nvSpPr>
        <p:spPr bwMode="auto">
          <a:xfrm>
            <a:off x="3970159" y="8829573"/>
            <a:ext cx="3038604" cy="4653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fontAlgn="base">
              <a:spcBef>
                <a:spcPct val="0"/>
              </a:spcBef>
              <a:defRPr sz="1200"/>
            </a:lvl1pPr>
          </a:lstStyle>
          <a:p>
            <a:fld id="{164B663F-FE7E-487F-B07F-3A770B0BE146}" type="slidenum">
              <a:rPr lang="en-GB"/>
              <a:pPr/>
              <a:t>‹#›</a:t>
            </a:fld>
            <a:endParaRPr lang="en-GB"/>
          </a:p>
        </p:txBody>
      </p:sp>
    </p:spTree>
    <p:extLst>
      <p:ext uri="{BB962C8B-B14F-4D97-AF65-F5344CB8AC3E}">
        <p14:creationId xmlns:p14="http://schemas.microsoft.com/office/powerpoint/2010/main" val="1231063730"/>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2</a:t>
            </a:fld>
            <a:endParaRPr lang="en-GB"/>
          </a:p>
        </p:txBody>
      </p:sp>
    </p:spTree>
    <p:extLst>
      <p:ext uri="{BB962C8B-B14F-4D97-AF65-F5344CB8AC3E}">
        <p14:creationId xmlns:p14="http://schemas.microsoft.com/office/powerpoint/2010/main" val="873599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policy: </a:t>
            </a:r>
            <a:r>
              <a:rPr lang="en-GB" sz="1200" kern="1200" dirty="0">
                <a:solidFill>
                  <a:schemeClr val="tx1"/>
                </a:solidFill>
                <a:effectLst/>
                <a:latin typeface="Arial" charset="0"/>
                <a:ea typeface="+mn-ea"/>
                <a:cs typeface="Arial" charset="0"/>
              </a:rPr>
              <a:t>Important areas of </a:t>
            </a:r>
            <a:r>
              <a:rPr lang="en-GB" sz="1200" b="1" kern="1200" dirty="0">
                <a:solidFill>
                  <a:schemeClr val="tx1"/>
                </a:solidFill>
                <a:effectLst/>
                <a:latin typeface="Arial" charset="0"/>
                <a:ea typeface="+mn-ea"/>
                <a:cs typeface="Arial" charset="0"/>
              </a:rPr>
              <a:t>social policy</a:t>
            </a:r>
            <a:r>
              <a:rPr lang="en-GB" sz="1200" kern="1200" dirty="0">
                <a:solidFill>
                  <a:schemeClr val="tx1"/>
                </a:solidFill>
                <a:effectLst/>
                <a:latin typeface="Arial" charset="0"/>
                <a:ea typeface="+mn-ea"/>
                <a:cs typeface="Arial" charset="0"/>
              </a:rPr>
              <a:t> are wellbeing and welfare, poverty reduction, </a:t>
            </a:r>
            <a:r>
              <a:rPr lang="en-GB" sz="1200" b="1" kern="1200" dirty="0">
                <a:solidFill>
                  <a:schemeClr val="tx1"/>
                </a:solidFill>
                <a:effectLst/>
                <a:latin typeface="Arial" charset="0"/>
                <a:ea typeface="+mn-ea"/>
                <a:cs typeface="Arial" charset="0"/>
              </a:rPr>
              <a:t>social</a:t>
            </a:r>
            <a:r>
              <a:rPr lang="en-GB" sz="1200" kern="1200" dirty="0">
                <a:solidFill>
                  <a:schemeClr val="tx1"/>
                </a:solidFill>
                <a:effectLst/>
                <a:latin typeface="Arial" charset="0"/>
                <a:ea typeface="+mn-ea"/>
                <a:cs typeface="Arial" charset="0"/>
              </a:rPr>
              <a:t> security, justice, unemployment insurance, living conditions, animal rights, pensions, health care, </a:t>
            </a:r>
            <a:r>
              <a:rPr lang="en-GB" sz="1200" b="1" kern="1200" dirty="0">
                <a:solidFill>
                  <a:schemeClr val="tx1"/>
                </a:solidFill>
                <a:effectLst/>
                <a:latin typeface="Arial" charset="0"/>
                <a:ea typeface="+mn-ea"/>
                <a:cs typeface="Arial" charset="0"/>
              </a:rPr>
              <a:t>social</a:t>
            </a:r>
            <a:r>
              <a:rPr lang="en-GB" sz="1200" kern="1200" dirty="0">
                <a:solidFill>
                  <a:schemeClr val="tx1"/>
                </a:solidFill>
                <a:effectLst/>
                <a:latin typeface="Arial" charset="0"/>
                <a:ea typeface="+mn-ea"/>
                <a:cs typeface="Arial" charset="0"/>
              </a:rPr>
              <a:t> housing, family </a:t>
            </a:r>
            <a:r>
              <a:rPr lang="en-GB" sz="1200" b="1" kern="1200" dirty="0">
                <a:solidFill>
                  <a:schemeClr val="tx1"/>
                </a:solidFill>
                <a:effectLst/>
                <a:latin typeface="Arial" charset="0"/>
                <a:ea typeface="+mn-ea"/>
                <a:cs typeface="Arial" charset="0"/>
              </a:rPr>
              <a:t>policy</a:t>
            </a:r>
            <a:r>
              <a:rPr lang="en-GB" sz="1200" kern="1200" dirty="0">
                <a:solidFill>
                  <a:schemeClr val="tx1"/>
                </a:solidFill>
                <a:effectLst/>
                <a:latin typeface="Arial" charset="0"/>
                <a:ea typeface="+mn-ea"/>
                <a:cs typeface="Arial" charset="0"/>
              </a:rPr>
              <a:t>, </a:t>
            </a:r>
            <a:r>
              <a:rPr lang="en-GB" sz="1200" b="1" kern="1200" dirty="0">
                <a:solidFill>
                  <a:schemeClr val="tx1"/>
                </a:solidFill>
                <a:effectLst/>
                <a:latin typeface="Arial" charset="0"/>
                <a:ea typeface="+mn-ea"/>
                <a:cs typeface="Arial" charset="0"/>
              </a:rPr>
              <a:t>social</a:t>
            </a:r>
            <a:r>
              <a:rPr lang="en-GB" sz="1200" kern="1200" dirty="0">
                <a:solidFill>
                  <a:schemeClr val="tx1"/>
                </a:solidFill>
                <a:effectLst/>
                <a:latin typeface="Arial" charset="0"/>
                <a:ea typeface="+mn-ea"/>
                <a:cs typeface="Arial" charset="0"/>
              </a:rPr>
              <a:t> care, child protection, </a:t>
            </a:r>
            <a:r>
              <a:rPr lang="en-GB" sz="1200" b="1" kern="1200" dirty="0">
                <a:solidFill>
                  <a:schemeClr val="tx1"/>
                </a:solidFill>
                <a:effectLst/>
                <a:latin typeface="Arial" charset="0"/>
                <a:ea typeface="+mn-ea"/>
                <a:cs typeface="Arial" charset="0"/>
              </a:rPr>
              <a:t>social</a:t>
            </a:r>
            <a:r>
              <a:rPr lang="en-GB" sz="1200" kern="1200" dirty="0">
                <a:solidFill>
                  <a:schemeClr val="tx1"/>
                </a:solidFill>
                <a:effectLst/>
                <a:latin typeface="Arial" charset="0"/>
                <a:ea typeface="+mn-ea"/>
                <a:cs typeface="Arial" charset="0"/>
              </a:rPr>
              <a:t> exclusion, education </a:t>
            </a:r>
            <a:r>
              <a:rPr lang="en-GB" sz="1200" b="1" kern="1200" dirty="0">
                <a:solidFill>
                  <a:schemeClr val="tx1"/>
                </a:solidFill>
                <a:effectLst/>
                <a:latin typeface="Arial" charset="0"/>
                <a:ea typeface="+mn-ea"/>
                <a:cs typeface="Arial" charset="0"/>
              </a:rPr>
              <a:t>policy</a:t>
            </a:r>
            <a:r>
              <a:rPr lang="en-GB" sz="1200" kern="1200" dirty="0">
                <a:solidFill>
                  <a:schemeClr val="tx1"/>
                </a:solidFill>
                <a:effectLst/>
                <a:latin typeface="Arial" charset="0"/>
                <a:ea typeface="+mn-ea"/>
                <a:cs typeface="Arial" charset="0"/>
              </a:rPr>
              <a:t>, crime and criminal justice, urban ...</a:t>
            </a:r>
          </a:p>
          <a:p>
            <a:r>
              <a:rPr lang="en-GB" sz="1200" kern="1200" dirty="0">
                <a:solidFill>
                  <a:schemeClr val="tx1"/>
                </a:solidFill>
                <a:effectLst/>
                <a:latin typeface="Arial" charset="0"/>
                <a:ea typeface="+mn-ea"/>
                <a:cs typeface="Arial" charset="0"/>
              </a:rPr>
              <a:t> </a:t>
            </a:r>
          </a:p>
          <a:p>
            <a:r>
              <a:rPr lang="en-GB" sz="1200" kern="1200" dirty="0">
                <a:solidFill>
                  <a:schemeClr val="tx1"/>
                </a:solidFill>
                <a:effectLst/>
                <a:latin typeface="Arial" charset="0"/>
                <a:ea typeface="+mn-ea"/>
                <a:cs typeface="Arial" charset="0"/>
              </a:rPr>
              <a:t>Social policy is one subset of public policy.  So all social policy is public policy, but not all public policy is social policy.</a:t>
            </a:r>
          </a:p>
          <a:p>
            <a:r>
              <a:rPr lang="en-GB" sz="1200" kern="1200" dirty="0">
                <a:solidFill>
                  <a:schemeClr val="tx1"/>
                </a:solidFill>
                <a:effectLst/>
                <a:latin typeface="Arial" charset="0"/>
                <a:ea typeface="+mn-ea"/>
                <a:cs typeface="Arial" charset="0"/>
              </a:rPr>
              <a:t>The term "social policy" is typically used to refer to policies that have to do with people's welfare.  These would include policies affecting public health, education, criminal justice, and other such things.</a:t>
            </a:r>
          </a:p>
          <a:p>
            <a:r>
              <a:rPr lang="en-GB" sz="1200" kern="1200" dirty="0">
                <a:solidFill>
                  <a:schemeClr val="tx1"/>
                </a:solidFill>
                <a:effectLst/>
                <a:latin typeface="Arial" charset="0"/>
                <a:ea typeface="+mn-ea"/>
                <a:cs typeface="Arial" charset="0"/>
              </a:rPr>
              <a:t>Public policy, on the other hand, can refer to any policy taken by the government.  Public policy that would not typically be seen as social policy would include such things as environmental policy or tax policy or the space program.  Of course these things affect people's welfare, but they are not so directly connected to it.</a:t>
            </a:r>
            <a:endParaRPr lang="en-US" dirty="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3</a:t>
            </a:fld>
            <a:endParaRPr lang="en-GB"/>
          </a:p>
        </p:txBody>
      </p:sp>
    </p:spTree>
    <p:extLst>
      <p:ext uri="{BB962C8B-B14F-4D97-AF65-F5344CB8AC3E}">
        <p14:creationId xmlns:p14="http://schemas.microsoft.com/office/powerpoint/2010/main" val="873599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face of the </a:t>
            </a:r>
            <a:r>
              <a:rPr lang="en-GB" b="1" i="0" dirty="0"/>
              <a:t>unprecedented demand on their services</a:t>
            </a:r>
            <a:r>
              <a:rPr lang="en-GB" dirty="0"/>
              <a:t>, a growing number of food bank leaders are </a:t>
            </a:r>
            <a:r>
              <a:rPr lang="en-GB" b="0" dirty="0"/>
              <a:t>reframing the problems of the food system as having an ethical dimension as well as a strategic one</a:t>
            </a:r>
            <a:r>
              <a:rPr lang="en-GB" dirty="0"/>
              <a:t>. These food bank leaders are engaged in a kind of </a:t>
            </a:r>
            <a:r>
              <a:rPr lang="en-GB" b="1" dirty="0"/>
              <a:t>ethical sensemaking (</a:t>
            </a:r>
            <a:r>
              <a:rPr lang="en-GB" b="1" dirty="0" err="1"/>
              <a:t>Sonenshein</a:t>
            </a:r>
            <a:r>
              <a:rPr lang="en-GB" b="1" dirty="0"/>
              <a:t>, 2009) </a:t>
            </a:r>
            <a:r>
              <a:rPr lang="en-GB" dirty="0"/>
              <a:t>that has led to a shift </a:t>
            </a:r>
            <a:r>
              <a:rPr lang="en-GB" b="1" dirty="0"/>
              <a:t>from a traditional operationally focused strategy </a:t>
            </a:r>
            <a:r>
              <a:rPr lang="en-GB" dirty="0"/>
              <a:t>(food-in/food-out efficiencies and pounds served) to one that both </a:t>
            </a:r>
            <a:r>
              <a:rPr lang="en-GB" b="1" dirty="0"/>
              <a:t>provides emergency food aid and tries to “shorten the line” through experimentation with ethical solutions designed to eliminate hunger at its source</a:t>
            </a:r>
            <a:r>
              <a:rPr lang="en-GB" dirty="0"/>
              <a:t>. Unlike the food-in/food-out strategy of the past, these </a:t>
            </a:r>
            <a:r>
              <a:rPr lang="en-GB" b="1" dirty="0"/>
              <a:t>innovative approaches reflect a growing emphasis on </a:t>
            </a:r>
            <a:r>
              <a:rPr lang="en-GB" b="1" dirty="0">
                <a:solidFill>
                  <a:srgbClr val="FF0000"/>
                </a:solidFill>
              </a:rPr>
              <a:t>healthy food as a right not a privilege</a:t>
            </a:r>
            <a:r>
              <a:rPr lang="en-GB" dirty="0"/>
              <a:t>, on </a:t>
            </a:r>
            <a:r>
              <a:rPr lang="en-GB" b="1" dirty="0"/>
              <a:t>consumers across all socioeconomic categories as key stakeholders in the solutions to hunger and food-related illnesses, and on justice rather than markets as a basis for creating access to healthy foods. </a:t>
            </a:r>
            <a:r>
              <a:rPr lang="en-GB" dirty="0"/>
              <a:t>Examples of these innovations include </a:t>
            </a:r>
            <a:r>
              <a:rPr lang="en-GB" b="1" dirty="0"/>
              <a:t>building food welfare outreach programs </a:t>
            </a:r>
            <a:r>
              <a:rPr lang="en-GB" dirty="0"/>
              <a:t>to get Supplemental Nutrition Assistance Program (SNAP) benefits (the U.S. government’s food welfare program) to people who are </a:t>
            </a:r>
          </a:p>
          <a:p>
            <a:r>
              <a:rPr lang="en-GB" dirty="0"/>
              <a:t>, supporting farmers through direct purchases, helping to build and collaborate with regional food hubs, bringing mobile farmers markets to food deserts, advocating for living wages for all food workers, supporting the development of community gardens, and educating hungry people and families about healthy eating, cooking, and gardening.</a:t>
            </a:r>
          </a:p>
        </p:txBody>
      </p:sp>
      <p:sp>
        <p:nvSpPr>
          <p:cNvPr id="4" name="Slide Number Placeholder 3"/>
          <p:cNvSpPr>
            <a:spLocks noGrp="1"/>
          </p:cNvSpPr>
          <p:nvPr>
            <p:ph type="sldNum" sz="quarter" idx="10"/>
          </p:nvPr>
        </p:nvSpPr>
        <p:spPr/>
        <p:txBody>
          <a:bodyPr/>
          <a:lstStyle/>
          <a:p>
            <a:fld id="{164B663F-FE7E-487F-B07F-3A770B0BE146}" type="slidenum">
              <a:rPr lang="en-GB" smtClean="0"/>
              <a:pPr/>
              <a:t>5</a:t>
            </a:fld>
            <a:endParaRPr lang="en-GB"/>
          </a:p>
        </p:txBody>
      </p:sp>
    </p:spTree>
    <p:extLst>
      <p:ext uri="{BB962C8B-B14F-4D97-AF65-F5344CB8AC3E}">
        <p14:creationId xmlns:p14="http://schemas.microsoft.com/office/powerpoint/2010/main" val="36226157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tiff"/><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2592090"/>
            <a:ext cx="9144000" cy="4265910"/>
          </a:xfrm>
        </p:spPr>
        <p:txBody>
          <a:bodyPr/>
          <a:lstStyle/>
          <a:p>
            <a:endParaRPr lang="en-GB" dirty="0"/>
          </a:p>
        </p:txBody>
      </p:sp>
      <p:pic>
        <p:nvPicPr>
          <p:cNvPr id="5137" name="Picture 17" descr="Uok_Logo_PMS294_P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80932" y="299722"/>
            <a:ext cx="1007492" cy="546713"/>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userDrawn="1"/>
        </p:nvSpPr>
        <p:spPr>
          <a:xfrm>
            <a:off x="467544" y="299723"/>
            <a:ext cx="2808312" cy="276999"/>
          </a:xfrm>
          <a:prstGeom prst="rect">
            <a:avLst/>
          </a:prstGeom>
          <a:noFill/>
        </p:spPr>
        <p:txBody>
          <a:bodyPr wrap="square" lIns="0" rtlCol="0">
            <a:spAutoFit/>
          </a:bodyPr>
          <a:lstStyle/>
          <a:p>
            <a:pPr algn="l"/>
            <a:r>
              <a:rPr lang="en-GB" sz="1200" dirty="0">
                <a:solidFill>
                  <a:srgbClr val="002060"/>
                </a:solidFill>
              </a:rPr>
              <a:t>The UK’s European university</a:t>
            </a:r>
          </a:p>
        </p:txBody>
      </p:sp>
      <p:sp>
        <p:nvSpPr>
          <p:cNvPr id="10" name="Text Placeholder 7"/>
          <p:cNvSpPr>
            <a:spLocks noGrp="1"/>
          </p:cNvSpPr>
          <p:nvPr>
            <p:ph type="body" sz="quarter" idx="12" hasCustomPrompt="1"/>
          </p:nvPr>
        </p:nvSpPr>
        <p:spPr>
          <a:xfrm>
            <a:off x="467544" y="989117"/>
            <a:ext cx="4176464" cy="1512168"/>
          </a:xfrm>
          <a:solidFill>
            <a:srgbClr val="6C0421"/>
          </a:solidFill>
        </p:spPr>
        <p:txBody>
          <a:bodyPr lIns="252000" tIns="273600" rIns="252000"/>
          <a:lstStyle>
            <a:lvl1pPr marL="0" indent="0">
              <a:lnSpc>
                <a:spcPts val="2500"/>
              </a:lnSpc>
              <a:buNone/>
              <a:defRPr sz="2400" spc="-100" baseline="0">
                <a:solidFill>
                  <a:schemeClr val="bg1"/>
                </a:solidFill>
                <a:latin typeface="Century Schoolbook" pitchFamily="18" charset="0"/>
              </a:defRPr>
            </a:lvl1pPr>
          </a:lstStyle>
          <a:p>
            <a:pPr lvl="0"/>
            <a:r>
              <a:rPr lang="en-US" dirty="0"/>
              <a:t>CLICK TO EDIT MASTER TEXT STYLES</a:t>
            </a:r>
          </a:p>
        </p:txBody>
      </p:sp>
      <p:sp>
        <p:nvSpPr>
          <p:cNvPr id="11" name="Text Placeholder 10"/>
          <p:cNvSpPr>
            <a:spLocks noGrp="1"/>
          </p:cNvSpPr>
          <p:nvPr>
            <p:ph type="body" sz="quarter" idx="13" hasCustomPrompt="1"/>
          </p:nvPr>
        </p:nvSpPr>
        <p:spPr>
          <a:xfrm>
            <a:off x="467545" y="2488937"/>
            <a:ext cx="4176464" cy="664498"/>
          </a:xfrm>
          <a:solidFill>
            <a:srgbClr val="6C0421"/>
          </a:solidFill>
        </p:spPr>
        <p:txBody>
          <a:bodyPr lIns="252000" tIns="0" rIns="252000" bIns="154800" anchor="ctr" anchorCtr="0"/>
          <a:lstStyle>
            <a:lvl1pPr marL="0" indent="0" algn="l">
              <a:lnSpc>
                <a:spcPts val="1380"/>
              </a:lnSpc>
              <a:spcBef>
                <a:spcPts val="0"/>
              </a:spcBef>
              <a:buNone/>
              <a:defRPr sz="1400" i="1" spc="-50" baseline="0">
                <a:solidFill>
                  <a:srgbClr val="D6A300"/>
                </a:solidFill>
                <a:latin typeface="Century Schoolbook"/>
                <a:cs typeface="Century Schoolbook"/>
              </a:defRPr>
            </a:lvl1pPr>
          </a:lstStyle>
          <a:p>
            <a:pPr lvl="0"/>
            <a:r>
              <a:rPr lang="en-US" dirty="0"/>
              <a:t>Sub heading</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st page">
    <p:spTree>
      <p:nvGrpSpPr>
        <p:cNvPr id="1" name=""/>
        <p:cNvGrpSpPr/>
        <p:nvPr/>
      </p:nvGrpSpPr>
      <p:grpSpPr>
        <a:xfrm>
          <a:off x="0" y="0"/>
          <a:ext cx="0" cy="0"/>
          <a:chOff x="0" y="0"/>
          <a:chExt cx="0" cy="0"/>
        </a:xfrm>
      </p:grpSpPr>
      <p:sp>
        <p:nvSpPr>
          <p:cNvPr id="4" name="Rectangle 3"/>
          <p:cNvSpPr/>
          <p:nvPr userDrawn="1"/>
        </p:nvSpPr>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sp>
        <p:nvSpPr>
          <p:cNvPr id="5" name="TextBox 4"/>
          <p:cNvSpPr txBox="1"/>
          <p:nvPr userDrawn="1"/>
        </p:nvSpPr>
        <p:spPr>
          <a:xfrm>
            <a:off x="-1860" y="0"/>
            <a:ext cx="9143999" cy="6858000"/>
          </a:xfrm>
          <a:prstGeom prst="rect">
            <a:avLst/>
          </a:prstGeom>
          <a:solidFill>
            <a:srgbClr val="6C0421"/>
          </a:solidFill>
        </p:spPr>
        <p:txBody>
          <a:bodyPr wrap="square" rtlCol="0">
            <a:spAutoFit/>
          </a:bodyPr>
          <a:lstStyle/>
          <a:p>
            <a:endParaRPr lang="en-US" dirty="0"/>
          </a:p>
        </p:txBody>
      </p:sp>
      <p:cxnSp>
        <p:nvCxnSpPr>
          <p:cNvPr id="6" name="Straight Connector 5"/>
          <p:cNvCxnSpPr/>
          <p:nvPr userDrawn="1"/>
        </p:nvCxnSpPr>
        <p:spPr bwMode="auto">
          <a:xfrm flipH="1">
            <a:off x="971600" y="1268760"/>
            <a:ext cx="432048" cy="1800200"/>
          </a:xfrm>
          <a:prstGeom prst="line">
            <a:avLst/>
          </a:prstGeom>
          <a:noFill/>
          <a:ln w="25400" cap="flat" cmpd="sng" algn="ctr">
            <a:solidFill>
              <a:srgbClr val="A47D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2" name="TextBox 11"/>
          <p:cNvSpPr txBox="1"/>
          <p:nvPr userDrawn="1"/>
        </p:nvSpPr>
        <p:spPr>
          <a:xfrm>
            <a:off x="1547664" y="1196752"/>
            <a:ext cx="4392488" cy="2403735"/>
          </a:xfrm>
          <a:prstGeom prst="rect">
            <a:avLst/>
          </a:prstGeom>
          <a:noFill/>
        </p:spPr>
        <p:txBody>
          <a:bodyPr wrap="square" lIns="0" tIns="0" rIns="0" bIns="0" rtlCol="0">
            <a:spAutoFit/>
          </a:bodyPr>
          <a:lstStyle/>
          <a:p>
            <a:pPr marL="0" marR="0" lvl="0" indent="0" algn="l" defTabSz="914400" rtl="0" eaLnBrk="1" fontAlgn="b" latinLnBrk="0" hangingPunct="1">
              <a:lnSpc>
                <a:spcPts val="5000"/>
              </a:lnSpc>
              <a:spcBef>
                <a:spcPts val="0"/>
              </a:spcBef>
              <a:spcAft>
                <a:spcPct val="0"/>
              </a:spcAft>
              <a:buClrTx/>
              <a:buSzTx/>
              <a:buFontTx/>
              <a:buNone/>
              <a:tabLst/>
              <a:defRPr/>
            </a:pPr>
            <a:r>
              <a:rPr lang="en-US" sz="4800" spc="-100" dirty="0">
                <a:solidFill>
                  <a:srgbClr val="A47D00"/>
                </a:solidFill>
                <a:latin typeface="Century Schoolbook"/>
                <a:cs typeface="Century Schoolbook"/>
              </a:rPr>
              <a:t>THE UK’S EUROPEAN UNIVERSITY</a:t>
            </a:r>
          </a:p>
          <a:p>
            <a:endParaRPr lang="en-US" dirty="0"/>
          </a:p>
        </p:txBody>
      </p:sp>
      <p:pic>
        <p:nvPicPr>
          <p:cNvPr id="15" name="Picture 14" descr="Uok_Logo_white.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04248" y="5556684"/>
            <a:ext cx="1387978" cy="752636"/>
          </a:xfrm>
          <a:prstGeom prst="rect">
            <a:avLst/>
          </a:prstGeom>
        </p:spPr>
      </p:pic>
      <p:sp>
        <p:nvSpPr>
          <p:cNvPr id="16" name="TextBox 15"/>
          <p:cNvSpPr txBox="1"/>
          <p:nvPr userDrawn="1"/>
        </p:nvSpPr>
        <p:spPr>
          <a:xfrm>
            <a:off x="1547664" y="5949280"/>
            <a:ext cx="2736304" cy="307777"/>
          </a:xfrm>
          <a:prstGeom prst="rect">
            <a:avLst/>
          </a:prstGeom>
          <a:noFill/>
        </p:spPr>
        <p:txBody>
          <a:bodyPr wrap="square" lIns="0" tIns="0" rIns="0" bIns="0" rtlCol="0" anchor="b" anchorCtr="0">
            <a:spAutoFit/>
          </a:bodyPr>
          <a:lstStyle/>
          <a:p>
            <a:r>
              <a:rPr lang="en-US" sz="2000" kern="1400" spc="-100" dirty="0" err="1">
                <a:solidFill>
                  <a:schemeClr val="bg1"/>
                </a:solidFill>
                <a:latin typeface="Century Schoolbook"/>
                <a:cs typeface="Century Schoolbook"/>
              </a:rPr>
              <a:t>www.kent.ac.uk</a:t>
            </a:r>
            <a:endParaRPr lang="en-US" sz="2000" kern="1400" spc="-100" dirty="0">
              <a:solidFill>
                <a:schemeClr val="bg1"/>
              </a:solidFill>
              <a:latin typeface="Century Schoolbook"/>
              <a:cs typeface="Century Schoolbook"/>
            </a:endParaRPr>
          </a:p>
        </p:txBody>
      </p:sp>
      <p:grpSp>
        <p:nvGrpSpPr>
          <p:cNvPr id="9" name="Group 8"/>
          <p:cNvGrpSpPr/>
          <p:nvPr userDrawn="1"/>
        </p:nvGrpSpPr>
        <p:grpSpPr>
          <a:xfrm>
            <a:off x="1549959" y="5585850"/>
            <a:ext cx="1356664" cy="284120"/>
            <a:chOff x="1547664" y="5589240"/>
            <a:chExt cx="1523655" cy="319092"/>
          </a:xfrm>
        </p:grpSpPr>
        <p:pic>
          <p:nvPicPr>
            <p:cNvPr id="2" name="Picture 1" descr="Facebook__very_small.eps"/>
            <p:cNvPicPr>
              <a:picLocks noChangeAspect="1"/>
            </p:cNvPicPr>
            <p:nvPr userDrawn="1"/>
          </p:nvPicPr>
          <p:blipFill>
            <a:blip cstate="print">
              <a:extLst>
                <a:ext uri="{28A0092B-C50C-407E-A947-70E740481C1C}">
                  <a14:useLocalDpi xmlns:a14="http://schemas.microsoft.com/office/drawing/2010/main" val="0"/>
                </a:ext>
              </a:extLst>
            </a:blip>
            <a:stretch>
              <a:fillRect/>
            </a:stretch>
          </p:blipFill>
          <p:spPr>
            <a:xfrm>
              <a:off x="1547664" y="5589240"/>
              <a:ext cx="324260" cy="312595"/>
            </a:xfrm>
            <a:prstGeom prst="rect">
              <a:avLst/>
            </a:prstGeom>
          </p:spPr>
        </p:pic>
        <p:pic>
          <p:nvPicPr>
            <p:cNvPr id="3" name="Picture 2" descr="twitter-bird-white-on-blue_small.eps"/>
            <p:cNvPicPr>
              <a:picLocks noChangeAspect="1"/>
            </p:cNvPicPr>
            <p:nvPr userDrawn="1"/>
          </p:nvPicPr>
          <p:blipFill rotWithShape="1">
            <a:blip r:embed="rId3">
              <a:extLst>
                <a:ext uri="{28A0092B-C50C-407E-A947-70E740481C1C}">
                  <a14:useLocalDpi xmlns:a14="http://schemas.microsoft.com/office/drawing/2010/main" val="0"/>
                </a:ext>
              </a:extLst>
            </a:blip>
            <a:srcRect l="1" r="9042"/>
            <a:stretch/>
          </p:blipFill>
          <p:spPr>
            <a:xfrm>
              <a:off x="1941392" y="5589240"/>
              <a:ext cx="330409" cy="312115"/>
            </a:xfrm>
            <a:prstGeom prst="rect">
              <a:avLst/>
            </a:prstGeom>
          </p:spPr>
        </p:pic>
        <p:pic>
          <p:nvPicPr>
            <p:cNvPr id="7" name="Picture 6" descr="LI_brand.jpg"/>
            <p:cNvPicPr>
              <a:picLocks noChangeAspect="1"/>
            </p:cNvPicPr>
            <p:nvPr userDrawn="1"/>
          </p:nvPicPr>
          <p:blipFill rotWithShape="1">
            <a:blip r:embed="rId4" cstate="print">
              <a:extLst>
                <a:ext uri="{28A0092B-C50C-407E-A947-70E740481C1C}">
                  <a14:useLocalDpi xmlns:a14="http://schemas.microsoft.com/office/drawing/2010/main" val="0"/>
                </a:ext>
              </a:extLst>
            </a:blip>
            <a:srcRect l="3442" t="6533" r="3179" b="3587"/>
            <a:stretch/>
          </p:blipFill>
          <p:spPr>
            <a:xfrm>
              <a:off x="2755635" y="5589240"/>
              <a:ext cx="315684" cy="319092"/>
            </a:xfrm>
            <a:prstGeom prst="rect">
              <a:avLst/>
            </a:prstGeom>
          </p:spPr>
        </p:pic>
        <p:pic>
          <p:nvPicPr>
            <p:cNvPr id="8" name="Picture 7" descr="youtube.tif"/>
            <p:cNvPicPr>
              <a:picLocks noChangeAspect="1"/>
            </p:cNvPicPr>
            <p:nvPr userDrawn="1"/>
          </p:nvPicPr>
          <p:blipFill rotWithShape="1">
            <a:blip r:embed="rId5" cstate="print">
              <a:extLst>
                <a:ext uri="{28A0092B-C50C-407E-A947-70E740481C1C}">
                  <a14:useLocalDpi xmlns:a14="http://schemas.microsoft.com/office/drawing/2010/main" val="0"/>
                </a:ext>
              </a:extLst>
            </a:blip>
            <a:srcRect l="7244" t="7968" r="10058" b="11869"/>
            <a:stretch/>
          </p:blipFill>
          <p:spPr>
            <a:xfrm>
              <a:off x="2346244" y="5589240"/>
              <a:ext cx="330650" cy="312595"/>
            </a:xfrm>
            <a:prstGeom prst="rect">
              <a:avLst/>
            </a:prstGeom>
          </p:spPr>
        </p:pic>
      </p:grpSp>
    </p:spTree>
    <p:extLst>
      <p:ext uri="{BB962C8B-B14F-4D97-AF65-F5344CB8AC3E}">
        <p14:creationId xmlns:p14="http://schemas.microsoft.com/office/powerpoint/2010/main" val="736972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3"/>
          <p:cNvSpPr>
            <a:spLocks noGrp="1"/>
          </p:cNvSpPr>
          <p:nvPr>
            <p:ph type="ftr" sz="quarter" idx="10"/>
          </p:nvPr>
        </p:nvSpPr>
        <p:spPr/>
        <p:txBody>
          <a:bodyPr/>
          <a:lstStyle>
            <a:lvl1pPr>
              <a:defRPr/>
            </a:lvl1pPr>
          </a:lstStyle>
          <a:p>
            <a:endParaRPr lang="en-GB" dirty="0"/>
          </a:p>
        </p:txBody>
      </p:sp>
      <p:sp>
        <p:nvSpPr>
          <p:cNvPr id="5"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2986638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ubsectionright">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0" y="260648"/>
            <a:ext cx="9144000" cy="6120680"/>
          </a:xfrm>
        </p:spPr>
        <p:txBody>
          <a:bodyPr/>
          <a:lstStyle/>
          <a:p>
            <a:r>
              <a:rPr lang="en-US" dirty="0"/>
              <a:t>Click icon to add picture</a:t>
            </a:r>
            <a:endParaRPr lang="en-GB" dirty="0"/>
          </a:p>
        </p:txBody>
      </p:sp>
      <p:sp>
        <p:nvSpPr>
          <p:cNvPr id="4" name="Footer Placeholder 3"/>
          <p:cNvSpPr>
            <a:spLocks noGrp="1"/>
          </p:cNvSpPr>
          <p:nvPr>
            <p:ph type="ftr" sz="quarter" idx="10"/>
          </p:nvPr>
        </p:nvSpPr>
        <p:spPr/>
        <p:txBody>
          <a:bodyPr/>
          <a:lstStyle>
            <a:lvl1pPr>
              <a:defRPr/>
            </a:lvl1pPr>
          </a:lstStyle>
          <a:p>
            <a:endParaRPr lang="en-GB" dirty="0"/>
          </a:p>
        </p:txBody>
      </p:sp>
      <p:sp>
        <p:nvSpPr>
          <p:cNvPr id="8" name="Text Placeholder 7"/>
          <p:cNvSpPr>
            <a:spLocks noGrp="1"/>
          </p:cNvSpPr>
          <p:nvPr>
            <p:ph type="body" sz="quarter" idx="12" hasCustomPrompt="1"/>
          </p:nvPr>
        </p:nvSpPr>
        <p:spPr>
          <a:xfrm>
            <a:off x="4499992" y="764704"/>
            <a:ext cx="4176464" cy="1584176"/>
          </a:xfrm>
          <a:solidFill>
            <a:srgbClr val="6C0421"/>
          </a:solidFill>
        </p:spPr>
        <p:txBody>
          <a:bodyPr lIns="720000" tIns="273600" rIns="360000"/>
          <a:lstStyle>
            <a:lvl1pPr marL="0" indent="0">
              <a:lnSpc>
                <a:spcPts val="2600"/>
              </a:lnSpc>
              <a:buNone/>
              <a:defRPr sz="2400" spc="-100">
                <a:solidFill>
                  <a:schemeClr val="bg1"/>
                </a:solidFill>
                <a:latin typeface="Century Schoolbook" pitchFamily="18" charset="0"/>
              </a:defRPr>
            </a:lvl1pPr>
          </a:lstStyle>
          <a:p>
            <a:pPr lvl="0"/>
            <a:r>
              <a:rPr lang="en-US" dirty="0"/>
              <a:t>CLICK TO EDIT MASTER TEXT STYLES</a:t>
            </a:r>
          </a:p>
        </p:txBody>
      </p:sp>
      <p:sp>
        <p:nvSpPr>
          <p:cNvPr id="11" name="Text Placeholder 10"/>
          <p:cNvSpPr>
            <a:spLocks noGrp="1"/>
          </p:cNvSpPr>
          <p:nvPr>
            <p:ph type="body" sz="quarter" idx="13"/>
          </p:nvPr>
        </p:nvSpPr>
        <p:spPr>
          <a:xfrm>
            <a:off x="4499993" y="2276872"/>
            <a:ext cx="4176464" cy="935658"/>
          </a:xfrm>
          <a:solidFill>
            <a:srgbClr val="6C0421"/>
          </a:solidFill>
          <a:ln>
            <a:noFill/>
          </a:ln>
        </p:spPr>
        <p:txBody>
          <a:bodyPr lIns="720000" rIns="360000" bIns="108000"/>
          <a:lstStyle>
            <a:lvl1pPr marL="0" indent="0">
              <a:lnSpc>
                <a:spcPts val="1480"/>
              </a:lnSpc>
              <a:spcBef>
                <a:spcPts val="0"/>
              </a:spcBef>
              <a:buNone/>
              <a:defRPr sz="1400" b="0" i="1" spc="-50">
                <a:solidFill>
                  <a:schemeClr val="bg1"/>
                </a:solidFill>
                <a:latin typeface="Century Schoolbook"/>
                <a:cs typeface="Century Schoolbook"/>
              </a:defRPr>
            </a:lvl1pPr>
          </a:lstStyle>
          <a:p>
            <a:pPr lvl="0"/>
            <a:r>
              <a:rPr lang="en-US" dirty="0"/>
              <a:t>Click to edit Master text styles</a:t>
            </a:r>
          </a:p>
        </p:txBody>
      </p:sp>
      <p:cxnSp>
        <p:nvCxnSpPr>
          <p:cNvPr id="3" name="Straight Connector 2"/>
          <p:cNvCxnSpPr/>
          <p:nvPr userDrawn="1"/>
        </p:nvCxnSpPr>
        <p:spPr bwMode="auto">
          <a:xfrm flipH="1">
            <a:off x="4860032" y="1052736"/>
            <a:ext cx="216024" cy="1224136"/>
          </a:xfrm>
          <a:prstGeom prst="line">
            <a:avLst/>
          </a:prstGeom>
          <a:noFill/>
          <a:ln w="15875" cap="flat" cmpd="sng" algn="ctr">
            <a:solidFill>
              <a:srgbClr val="A47D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7"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382085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ubsectionleft">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0" y="260648"/>
            <a:ext cx="9144000" cy="6120680"/>
          </a:xfrm>
        </p:spPr>
        <p:txBody>
          <a:bodyPr/>
          <a:lstStyle/>
          <a:p>
            <a:r>
              <a:rPr lang="en-US"/>
              <a:t>Click icon to add picture</a:t>
            </a:r>
            <a:endParaRPr lang="en-GB"/>
          </a:p>
        </p:txBody>
      </p:sp>
      <p:sp>
        <p:nvSpPr>
          <p:cNvPr id="4" name="Footer Placeholder 3"/>
          <p:cNvSpPr>
            <a:spLocks noGrp="1"/>
          </p:cNvSpPr>
          <p:nvPr>
            <p:ph type="ftr" sz="quarter" idx="10"/>
          </p:nvPr>
        </p:nvSpPr>
        <p:spPr/>
        <p:txBody>
          <a:bodyPr/>
          <a:lstStyle>
            <a:lvl1pPr>
              <a:defRPr/>
            </a:lvl1pPr>
          </a:lstStyle>
          <a:p>
            <a:endParaRPr lang="en-GB" dirty="0"/>
          </a:p>
        </p:txBody>
      </p:sp>
      <p:sp>
        <p:nvSpPr>
          <p:cNvPr id="8" name="Text Placeholder 7"/>
          <p:cNvSpPr>
            <a:spLocks noGrp="1"/>
          </p:cNvSpPr>
          <p:nvPr>
            <p:ph type="body" sz="quarter" idx="12" hasCustomPrompt="1"/>
          </p:nvPr>
        </p:nvSpPr>
        <p:spPr>
          <a:xfrm>
            <a:off x="454844" y="764704"/>
            <a:ext cx="4176464" cy="1584176"/>
          </a:xfrm>
          <a:solidFill>
            <a:srgbClr val="6C0421"/>
          </a:solidFill>
        </p:spPr>
        <p:txBody>
          <a:bodyPr lIns="720000" tIns="273600" rIns="360000"/>
          <a:lstStyle>
            <a:lvl1pPr marL="0" indent="0">
              <a:lnSpc>
                <a:spcPts val="2600"/>
              </a:lnSpc>
              <a:buNone/>
              <a:defRPr sz="2400" spc="-100">
                <a:solidFill>
                  <a:srgbClr val="FFFFFF"/>
                </a:solidFill>
                <a:latin typeface="Century Schoolbook" pitchFamily="18" charset="0"/>
              </a:defRPr>
            </a:lvl1pPr>
          </a:lstStyle>
          <a:p>
            <a:pPr lvl="0"/>
            <a:r>
              <a:rPr lang="en-US" dirty="0"/>
              <a:t>CLICK TO EDIT MASTER TEXT STYLES</a:t>
            </a:r>
          </a:p>
        </p:txBody>
      </p:sp>
      <p:sp>
        <p:nvSpPr>
          <p:cNvPr id="11" name="Text Placeholder 10"/>
          <p:cNvSpPr>
            <a:spLocks noGrp="1"/>
          </p:cNvSpPr>
          <p:nvPr>
            <p:ph type="body" sz="quarter" idx="13"/>
          </p:nvPr>
        </p:nvSpPr>
        <p:spPr>
          <a:xfrm>
            <a:off x="454845" y="2348880"/>
            <a:ext cx="4176464" cy="720080"/>
          </a:xfrm>
          <a:solidFill>
            <a:srgbClr val="6C0421"/>
          </a:solidFill>
        </p:spPr>
        <p:txBody>
          <a:bodyPr lIns="720000" rIns="360000" bIns="108000"/>
          <a:lstStyle>
            <a:lvl1pPr marL="0" indent="0">
              <a:buNone/>
              <a:defRPr sz="1200" b="0" i="1">
                <a:solidFill>
                  <a:schemeClr val="bg1"/>
                </a:solidFill>
                <a:latin typeface="Century Schoolbook"/>
                <a:cs typeface="Century Schoolbook"/>
              </a:defRPr>
            </a:lvl1pPr>
          </a:lstStyle>
          <a:p>
            <a:pPr lvl="0"/>
            <a:r>
              <a:rPr lang="en-US" dirty="0"/>
              <a:t>Click to edit Master text styles</a:t>
            </a:r>
          </a:p>
        </p:txBody>
      </p:sp>
      <p:cxnSp>
        <p:nvCxnSpPr>
          <p:cNvPr id="6" name="Straight Connector 5"/>
          <p:cNvCxnSpPr/>
          <p:nvPr userDrawn="1"/>
        </p:nvCxnSpPr>
        <p:spPr bwMode="auto">
          <a:xfrm flipH="1">
            <a:off x="827584" y="1052736"/>
            <a:ext cx="216024" cy="1224136"/>
          </a:xfrm>
          <a:prstGeom prst="line">
            <a:avLst/>
          </a:prstGeom>
          <a:noFill/>
          <a:ln w="15875" cap="flat" cmpd="sng" algn="ctr">
            <a:solidFill>
              <a:srgbClr val="A47D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7"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2885037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p:cNvSpPr>
            <a:spLocks noGrp="1"/>
          </p:cNvSpPr>
          <p:nvPr>
            <p:ph type="ftr" sz="quarter" idx="10"/>
          </p:nvPr>
        </p:nvSpPr>
        <p:spPr/>
        <p:txBody>
          <a:bodyPr/>
          <a:lstStyle/>
          <a:p>
            <a:endParaRPr lang="en-GB"/>
          </a:p>
        </p:txBody>
      </p:sp>
      <p:sp>
        <p:nvSpPr>
          <p:cNvPr id="9" name="Picture Placeholder 7"/>
          <p:cNvSpPr>
            <a:spLocks noGrp="1"/>
          </p:cNvSpPr>
          <p:nvPr>
            <p:ph type="pic" sz="quarter" idx="15"/>
          </p:nvPr>
        </p:nvSpPr>
        <p:spPr>
          <a:xfrm>
            <a:off x="3419872" y="1494509"/>
            <a:ext cx="2376264" cy="1728192"/>
          </a:xfrm>
        </p:spPr>
        <p:txBody>
          <a:bodyPr tIns="46800" anchor="b"/>
          <a:lstStyle>
            <a:lvl1pPr marL="0" indent="0">
              <a:buNone/>
              <a:defRPr sz="1600"/>
            </a:lvl1pPr>
          </a:lstStyle>
          <a:p>
            <a:r>
              <a:rPr lang="en-US"/>
              <a:t>Click icon to add picture</a:t>
            </a:r>
            <a:endParaRPr lang="en-GB" dirty="0"/>
          </a:p>
        </p:txBody>
      </p:sp>
      <p:sp>
        <p:nvSpPr>
          <p:cNvPr id="15" name="Picture Placeholder 7"/>
          <p:cNvSpPr>
            <a:spLocks noGrp="1"/>
          </p:cNvSpPr>
          <p:nvPr>
            <p:ph type="pic" sz="quarter" idx="16"/>
          </p:nvPr>
        </p:nvSpPr>
        <p:spPr>
          <a:xfrm>
            <a:off x="6372200" y="1484784"/>
            <a:ext cx="2376264" cy="1728192"/>
          </a:xfrm>
        </p:spPr>
        <p:txBody>
          <a:bodyPr anchor="b"/>
          <a:lstStyle>
            <a:lvl1pPr marL="0" indent="0">
              <a:buNone/>
              <a:defRPr sz="1600"/>
            </a:lvl1pPr>
          </a:lstStyle>
          <a:p>
            <a:r>
              <a:rPr lang="en-US"/>
              <a:t>Click icon to add picture</a:t>
            </a:r>
            <a:endParaRPr lang="en-GB" dirty="0"/>
          </a:p>
        </p:txBody>
      </p:sp>
      <p:sp>
        <p:nvSpPr>
          <p:cNvPr id="17" name="Picture Placeholder 7"/>
          <p:cNvSpPr>
            <a:spLocks noGrp="1"/>
          </p:cNvSpPr>
          <p:nvPr>
            <p:ph type="pic" sz="quarter" idx="18"/>
          </p:nvPr>
        </p:nvSpPr>
        <p:spPr>
          <a:xfrm>
            <a:off x="467544" y="3861048"/>
            <a:ext cx="2376264" cy="2088232"/>
          </a:xfrm>
        </p:spPr>
        <p:txBody>
          <a:bodyPr anchor="b"/>
          <a:lstStyle>
            <a:lvl1pPr marL="0" indent="0">
              <a:buNone/>
              <a:defRPr sz="1600"/>
            </a:lvl1pPr>
          </a:lstStyle>
          <a:p>
            <a:r>
              <a:rPr lang="en-US"/>
              <a:t>Click icon to add picture</a:t>
            </a:r>
            <a:endParaRPr lang="en-GB" dirty="0"/>
          </a:p>
        </p:txBody>
      </p:sp>
      <p:sp>
        <p:nvSpPr>
          <p:cNvPr id="18" name="Picture Placeholder 7"/>
          <p:cNvSpPr>
            <a:spLocks noGrp="1"/>
          </p:cNvSpPr>
          <p:nvPr>
            <p:ph type="pic" sz="quarter" idx="19"/>
          </p:nvPr>
        </p:nvSpPr>
        <p:spPr>
          <a:xfrm>
            <a:off x="6372200" y="3861048"/>
            <a:ext cx="2376264" cy="2088232"/>
          </a:xfrm>
        </p:spPr>
        <p:txBody>
          <a:bodyPr anchor="b"/>
          <a:lstStyle>
            <a:lvl1pPr marL="0" indent="0">
              <a:buNone/>
              <a:defRPr sz="1600"/>
            </a:lvl1pPr>
          </a:lstStyle>
          <a:p>
            <a:r>
              <a:rPr lang="en-US"/>
              <a:t>Click icon to add picture</a:t>
            </a:r>
            <a:endParaRPr lang="en-GB" dirty="0"/>
          </a:p>
        </p:txBody>
      </p:sp>
      <p:sp>
        <p:nvSpPr>
          <p:cNvPr id="19" name="Picture Placeholder 7"/>
          <p:cNvSpPr>
            <a:spLocks noGrp="1"/>
          </p:cNvSpPr>
          <p:nvPr>
            <p:ph type="pic" sz="quarter" idx="20"/>
          </p:nvPr>
        </p:nvSpPr>
        <p:spPr>
          <a:xfrm>
            <a:off x="3433157" y="3861048"/>
            <a:ext cx="2376264" cy="2088232"/>
          </a:xfrm>
        </p:spPr>
        <p:txBody>
          <a:bodyPr anchor="b"/>
          <a:lstStyle>
            <a:lvl1pPr marL="0" indent="0">
              <a:buNone/>
              <a:defRPr sz="1600"/>
            </a:lvl1pPr>
          </a:lstStyle>
          <a:p>
            <a:r>
              <a:rPr lang="en-US"/>
              <a:t>Click icon to add picture</a:t>
            </a:r>
            <a:endParaRPr lang="en-GB" dirty="0"/>
          </a:p>
        </p:txBody>
      </p:sp>
      <p:sp>
        <p:nvSpPr>
          <p:cNvPr id="21" name="TextBox 20"/>
          <p:cNvSpPr txBox="1"/>
          <p:nvPr userDrawn="1"/>
        </p:nvSpPr>
        <p:spPr>
          <a:xfrm>
            <a:off x="3419872" y="3229754"/>
            <a:ext cx="2376264" cy="338554"/>
          </a:xfrm>
          <a:prstGeom prst="rect">
            <a:avLst/>
          </a:prstGeom>
          <a:noFill/>
        </p:spPr>
        <p:txBody>
          <a:bodyPr wrap="square" rtlCol="0">
            <a:spAutoFit/>
          </a:bodyPr>
          <a:lstStyle/>
          <a:p>
            <a:r>
              <a:rPr lang="en-GB" sz="1600" dirty="0"/>
              <a:t>Caption</a:t>
            </a:r>
          </a:p>
        </p:txBody>
      </p:sp>
      <p:sp>
        <p:nvSpPr>
          <p:cNvPr id="22" name="Picture Placeholder 7"/>
          <p:cNvSpPr>
            <a:spLocks noGrp="1"/>
          </p:cNvSpPr>
          <p:nvPr>
            <p:ph type="pic" sz="quarter" idx="21"/>
          </p:nvPr>
        </p:nvSpPr>
        <p:spPr>
          <a:xfrm>
            <a:off x="467544" y="1484784"/>
            <a:ext cx="2376264" cy="1728192"/>
          </a:xfrm>
        </p:spPr>
        <p:txBody>
          <a:bodyPr tIns="46800" anchor="b"/>
          <a:lstStyle>
            <a:lvl1pPr marL="0" indent="0">
              <a:buNone/>
              <a:defRPr sz="1600"/>
            </a:lvl1pPr>
          </a:lstStyle>
          <a:p>
            <a:r>
              <a:rPr lang="en-US"/>
              <a:t>Click icon to add picture</a:t>
            </a:r>
            <a:endParaRPr lang="en-GB" dirty="0"/>
          </a:p>
        </p:txBody>
      </p:sp>
      <p:sp>
        <p:nvSpPr>
          <p:cNvPr id="25" name="Text Placeholder 24"/>
          <p:cNvSpPr>
            <a:spLocks noGrp="1"/>
          </p:cNvSpPr>
          <p:nvPr>
            <p:ph type="body" sz="quarter" idx="22"/>
          </p:nvPr>
        </p:nvSpPr>
        <p:spPr>
          <a:xfrm>
            <a:off x="468313" y="3228975"/>
            <a:ext cx="2374900" cy="339333"/>
          </a:xfrm>
        </p:spPr>
        <p:txBody>
          <a:bodyPr/>
          <a:lstStyle>
            <a:lvl1pPr marL="0" indent="0">
              <a:buNone/>
              <a:defRPr sz="1600"/>
            </a:lvl1pPr>
          </a:lstStyle>
          <a:p>
            <a:pPr lvl="0"/>
            <a:r>
              <a:rPr lang="en-US"/>
              <a:t>Click to edit Master text styles</a:t>
            </a:r>
          </a:p>
        </p:txBody>
      </p:sp>
      <p:sp>
        <p:nvSpPr>
          <p:cNvPr id="12"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623685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84313"/>
            <a:ext cx="34163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900613" y="1484313"/>
            <a:ext cx="34163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0"/>
          </p:nvPr>
        </p:nvSpPr>
        <p:spPr/>
        <p:txBody>
          <a:bodyPr/>
          <a:lstStyle>
            <a:lvl1pPr>
              <a:defRPr/>
            </a:lvl1pPr>
          </a:lstStyle>
          <a:p>
            <a:endParaRPr lang="en-GB" dirty="0"/>
          </a:p>
        </p:txBody>
      </p:sp>
      <p:sp>
        <p:nvSpPr>
          <p:cNvPr id="6"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872465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p:cNvSpPr>
            <a:spLocks noGrp="1"/>
          </p:cNvSpPr>
          <p:nvPr>
            <p:ph type="ftr" sz="quarter" idx="10"/>
          </p:nvPr>
        </p:nvSpPr>
        <p:spPr/>
        <p:txBody>
          <a:bodyPr/>
          <a:lstStyle>
            <a:lvl1pPr>
              <a:defRPr/>
            </a:lvl1pPr>
          </a:lstStyle>
          <a:p>
            <a:endParaRPr lang="en-GB"/>
          </a:p>
        </p:txBody>
      </p:sp>
      <p:sp>
        <p:nvSpPr>
          <p:cNvPr id="8" name="Slide Number Placeholder 1"/>
          <p:cNvSpPr>
            <a:spLocks noGrp="1"/>
          </p:cNvSpPr>
          <p:nvPr>
            <p:ph type="sldNum" sz="quarter" idx="11"/>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915340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p:cNvSpPr>
            <a:spLocks noGrp="1"/>
          </p:cNvSpPr>
          <p:nvPr>
            <p:ph type="ftr" sz="quarter" idx="10"/>
          </p:nvPr>
        </p:nvSpPr>
        <p:spPr/>
        <p:txBody>
          <a:bodyPr/>
          <a:lstStyle>
            <a:lvl1pPr>
              <a:defRPr/>
            </a:lvl1pPr>
          </a:lstStyle>
          <a:p>
            <a:endParaRPr lang="en-GB"/>
          </a:p>
        </p:txBody>
      </p:sp>
      <p:sp>
        <p:nvSpPr>
          <p:cNvPr id="4"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3042106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858000"/>
          </a:xfrm>
        </p:spPr>
        <p:txBody>
          <a:bodyPr/>
          <a:lstStyle/>
          <a:p>
            <a:endParaRPr lang="en-GB"/>
          </a:p>
        </p:txBody>
      </p:sp>
    </p:spTree>
    <p:extLst>
      <p:ext uri="{BB962C8B-B14F-4D97-AF65-F5344CB8AC3E}">
        <p14:creationId xmlns:p14="http://schemas.microsoft.com/office/powerpoint/2010/main" val="3195695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GB"/>
          </a:p>
        </p:txBody>
      </p:sp>
      <p:sp>
        <p:nvSpPr>
          <p:cNvPr id="3"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642801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764704"/>
            <a:ext cx="5111750" cy="536145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endParaRPr lang="en-GB"/>
          </a:p>
        </p:txBody>
      </p:sp>
      <p:sp>
        <p:nvSpPr>
          <p:cNvPr id="6"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24952138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endParaRPr lang="en-GB"/>
          </a:p>
        </p:txBody>
      </p:sp>
      <p:sp>
        <p:nvSpPr>
          <p:cNvPr id="6"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761953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549275"/>
            <a:ext cx="8291513" cy="5762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endParaRPr lang="en-GB" dirty="0"/>
          </a:p>
        </p:txBody>
      </p:sp>
      <p:sp>
        <p:nvSpPr>
          <p:cNvPr id="4099" name="Rectangle 3"/>
          <p:cNvSpPr>
            <a:spLocks noGrp="1" noChangeArrowheads="1"/>
          </p:cNvSpPr>
          <p:nvPr>
            <p:ph type="body" idx="1"/>
          </p:nvPr>
        </p:nvSpPr>
        <p:spPr bwMode="auto">
          <a:xfrm>
            <a:off x="1331913" y="1484313"/>
            <a:ext cx="6985000" cy="48974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4100" name="Rectangle 4"/>
          <p:cNvSpPr>
            <a:spLocks noGrp="1" noChangeArrowheads="1"/>
          </p:cNvSpPr>
          <p:nvPr>
            <p:ph type="ftr" sz="quarter" idx="3"/>
          </p:nvPr>
        </p:nvSpPr>
        <p:spPr bwMode="auto">
          <a:xfrm>
            <a:off x="824014" y="6524625"/>
            <a:ext cx="6491186" cy="244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fontAlgn="base">
              <a:spcBef>
                <a:spcPct val="0"/>
              </a:spcBef>
              <a:defRPr sz="1000"/>
            </a:lvl1pPr>
          </a:lstStyle>
          <a:p>
            <a:endParaRPr lang="en-GB" dirty="0"/>
          </a:p>
        </p:txBody>
      </p:sp>
      <p:sp>
        <p:nvSpPr>
          <p:cNvPr id="4102" name="Rectangle 6"/>
          <p:cNvSpPr>
            <a:spLocks noChangeArrowheads="1"/>
          </p:cNvSpPr>
          <p:nvPr/>
        </p:nvSpPr>
        <p:spPr bwMode="auto">
          <a:xfrm>
            <a:off x="0" y="-1588"/>
            <a:ext cx="9144000" cy="287338"/>
          </a:xfrm>
          <a:prstGeom prst="rect">
            <a:avLst/>
          </a:prstGeom>
          <a:solidFill>
            <a:srgbClr val="6C0421"/>
          </a:solidFill>
          <a:ln>
            <a:noFill/>
          </a:ln>
          <a:effectLst/>
        </p:spPr>
        <p:txBody>
          <a:bodyPr wrap="none" anchor="ctr"/>
          <a:lstStyle/>
          <a:p>
            <a:endParaRPr lang="en-GB">
              <a:solidFill>
                <a:srgbClr val="D6A300"/>
              </a:solidFill>
            </a:endParaRPr>
          </a:p>
        </p:txBody>
      </p:sp>
      <p:pic>
        <p:nvPicPr>
          <p:cNvPr id="4105" name="Picture 9" descr="Uok_horiz_PMS29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380288" y="6553200"/>
            <a:ext cx="1368425" cy="201613"/>
          </a:xfrm>
          <a:prstGeom prst="rect">
            <a:avLst/>
          </a:prstGeom>
          <a:noFill/>
          <a:extLst>
            <a:ext uri="{909E8E84-426E-40dd-AFC4-6F175D3DCCD1}">
              <a14:hiddenFill xmlns="" xmlns:a14="http://schemas.microsoft.com/office/drawing/2010/main">
                <a:solidFill>
                  <a:srgbClr val="FFFFFF"/>
                </a:solidFill>
              </a14:hiddenFill>
            </a:ext>
          </a:extLst>
        </p:spPr>
      </p:pic>
      <p:sp>
        <p:nvSpPr>
          <p:cNvPr id="8"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63" r:id="rId2"/>
    <p:sldLayoutId id="2147483651" r:id="rId3"/>
    <p:sldLayoutId id="2147483660" r:id="rId4"/>
    <p:sldLayoutId id="2147483661" r:id="rId5"/>
    <p:sldLayoutId id="2147483659" r:id="rId6"/>
    <p:sldLayoutId id="2147483653" r:id="rId7"/>
    <p:sldLayoutId id="2147483654" r:id="rId8"/>
    <p:sldLayoutId id="2147483655" r:id="rId9"/>
    <p:sldLayoutId id="2147483656" r:id="rId10"/>
    <p:sldLayoutId id="2147483662" r:id="rId11"/>
    <p:sldLayoutId id="2147483657" r:id="rId12"/>
    <p:sldLayoutId id="2147483658" r:id="rId13"/>
  </p:sldLayoutIdLst>
  <p:hf sldNum="0" hdr="0" ftr="0" dt="0"/>
  <p:txStyles>
    <p:titleStyle>
      <a:lvl1pPr algn="l" rtl="0" eaLnBrk="1" fontAlgn="base" hangingPunct="1">
        <a:spcBef>
          <a:spcPct val="0"/>
        </a:spcBef>
        <a:spcAft>
          <a:spcPct val="0"/>
        </a:spcAft>
        <a:defRPr sz="2800" b="1">
          <a:solidFill>
            <a:srgbClr val="800000"/>
          </a:solidFill>
          <a:latin typeface="+mj-lt"/>
          <a:ea typeface="+mj-ea"/>
          <a:cs typeface="+mj-cs"/>
        </a:defRPr>
      </a:lvl1pPr>
      <a:lvl2pPr algn="l" rtl="0" eaLnBrk="1" fontAlgn="base" hangingPunct="1">
        <a:spcBef>
          <a:spcPct val="0"/>
        </a:spcBef>
        <a:spcAft>
          <a:spcPct val="0"/>
        </a:spcAft>
        <a:defRPr sz="2800" b="1">
          <a:solidFill>
            <a:schemeClr val="tx2"/>
          </a:solidFill>
          <a:latin typeface="Arial" charset="0"/>
          <a:cs typeface="Arial" charset="0"/>
        </a:defRPr>
      </a:lvl2pPr>
      <a:lvl3pPr algn="l" rtl="0" eaLnBrk="1" fontAlgn="base" hangingPunct="1">
        <a:spcBef>
          <a:spcPct val="0"/>
        </a:spcBef>
        <a:spcAft>
          <a:spcPct val="0"/>
        </a:spcAft>
        <a:defRPr sz="2800" b="1">
          <a:solidFill>
            <a:schemeClr val="tx2"/>
          </a:solidFill>
          <a:latin typeface="Arial" charset="0"/>
          <a:cs typeface="Arial" charset="0"/>
        </a:defRPr>
      </a:lvl3pPr>
      <a:lvl4pPr algn="l" rtl="0" eaLnBrk="1" fontAlgn="base" hangingPunct="1">
        <a:spcBef>
          <a:spcPct val="0"/>
        </a:spcBef>
        <a:spcAft>
          <a:spcPct val="0"/>
        </a:spcAft>
        <a:defRPr sz="2800" b="1">
          <a:solidFill>
            <a:schemeClr val="tx2"/>
          </a:solidFill>
          <a:latin typeface="Arial" charset="0"/>
          <a:cs typeface="Arial" charset="0"/>
        </a:defRPr>
      </a:lvl4pPr>
      <a:lvl5pPr algn="l" rtl="0" eaLnBrk="1" fontAlgn="base" hangingPunct="1">
        <a:spcBef>
          <a:spcPct val="0"/>
        </a:spcBef>
        <a:spcAft>
          <a:spcPct val="0"/>
        </a:spcAft>
        <a:defRPr sz="2800" b="1">
          <a:solidFill>
            <a:schemeClr val="tx2"/>
          </a:solidFill>
          <a:latin typeface="Arial" charset="0"/>
          <a:cs typeface="Arial" charset="0"/>
        </a:defRPr>
      </a:lvl5pPr>
      <a:lvl6pPr marL="457200" algn="l" rtl="0" eaLnBrk="1" fontAlgn="base" hangingPunct="1">
        <a:spcBef>
          <a:spcPct val="0"/>
        </a:spcBef>
        <a:spcAft>
          <a:spcPct val="0"/>
        </a:spcAft>
        <a:defRPr sz="2800" b="1">
          <a:solidFill>
            <a:schemeClr val="tx2"/>
          </a:solidFill>
          <a:latin typeface="Arial" charset="0"/>
          <a:cs typeface="Arial" charset="0"/>
        </a:defRPr>
      </a:lvl6pPr>
      <a:lvl7pPr marL="914400" algn="l" rtl="0" eaLnBrk="1" fontAlgn="base" hangingPunct="1">
        <a:spcBef>
          <a:spcPct val="0"/>
        </a:spcBef>
        <a:spcAft>
          <a:spcPct val="0"/>
        </a:spcAft>
        <a:defRPr sz="2800" b="1">
          <a:solidFill>
            <a:schemeClr val="tx2"/>
          </a:solidFill>
          <a:latin typeface="Arial" charset="0"/>
          <a:cs typeface="Arial" charset="0"/>
        </a:defRPr>
      </a:lvl7pPr>
      <a:lvl8pPr marL="1371600" algn="l" rtl="0" eaLnBrk="1" fontAlgn="base" hangingPunct="1">
        <a:spcBef>
          <a:spcPct val="0"/>
        </a:spcBef>
        <a:spcAft>
          <a:spcPct val="0"/>
        </a:spcAft>
        <a:defRPr sz="2800" b="1">
          <a:solidFill>
            <a:schemeClr val="tx2"/>
          </a:solidFill>
          <a:latin typeface="Arial" charset="0"/>
          <a:cs typeface="Arial" charset="0"/>
        </a:defRPr>
      </a:lvl8pPr>
      <a:lvl9pPr marL="1828800" algn="l" rtl="0" eaLnBrk="1" fontAlgn="base" hangingPunct="1">
        <a:spcBef>
          <a:spcPct val="0"/>
        </a:spcBef>
        <a:spcAft>
          <a:spcPct val="0"/>
        </a:spcAft>
        <a:defRPr sz="2800" b="1">
          <a:solidFill>
            <a:schemeClr val="tx2"/>
          </a:solidFill>
          <a:latin typeface="Arial" charset="0"/>
          <a:cs typeface="Arial" charset="0"/>
        </a:defRPr>
      </a:lvl9pPr>
    </p:titleStyle>
    <p:bodyStyle>
      <a:lvl1pPr marL="355600" indent="-355600" algn="l" rtl="0" eaLnBrk="1" fontAlgn="ctr" hangingPunct="1">
        <a:spcBef>
          <a:spcPct val="35000"/>
        </a:spcBef>
        <a:spcAft>
          <a:spcPct val="0"/>
        </a:spcAft>
        <a:buClr>
          <a:srgbClr val="6C0421"/>
        </a:buClr>
        <a:buSzPct val="175000"/>
        <a:buChar char="•"/>
        <a:defRPr sz="2400">
          <a:solidFill>
            <a:schemeClr val="tx1"/>
          </a:solidFill>
          <a:latin typeface="+mn-lt"/>
          <a:ea typeface="+mn-ea"/>
          <a:cs typeface="+mn-cs"/>
        </a:defRPr>
      </a:lvl1pPr>
      <a:lvl2pPr marL="812800" indent="-277813" algn="l" rtl="0" eaLnBrk="1" fontAlgn="ctr" hangingPunct="1">
        <a:spcBef>
          <a:spcPct val="0"/>
        </a:spcBef>
        <a:spcAft>
          <a:spcPct val="0"/>
        </a:spcAft>
        <a:buClr>
          <a:srgbClr val="6C0421"/>
        </a:buClr>
        <a:buFont typeface="Arial" pitchFamily="34" charset="0"/>
        <a:buChar char="•"/>
        <a:defRPr sz="2000">
          <a:solidFill>
            <a:schemeClr val="tx1"/>
          </a:solidFill>
          <a:latin typeface="+mn-lt"/>
          <a:cs typeface="+mn-cs"/>
        </a:defRPr>
      </a:lvl2pPr>
      <a:lvl3pPr marL="1168400" indent="-176213" algn="l" rtl="0" eaLnBrk="1" fontAlgn="ctr" hangingPunct="1">
        <a:spcBef>
          <a:spcPct val="0"/>
        </a:spcBef>
        <a:spcAft>
          <a:spcPct val="0"/>
        </a:spcAft>
        <a:buClr>
          <a:srgbClr val="6C0421"/>
        </a:buClr>
        <a:buFont typeface="Arial" pitchFamily="34" charset="0"/>
        <a:buChar char="–"/>
        <a:defRPr>
          <a:solidFill>
            <a:schemeClr val="tx1"/>
          </a:solidFill>
          <a:latin typeface="+mn-lt"/>
          <a:cs typeface="+mn-cs"/>
        </a:defRPr>
      </a:lvl3pPr>
      <a:lvl4pPr marL="1524000" indent="-176213" algn="l" rtl="0" eaLnBrk="1" fontAlgn="ctr" hangingPunct="1">
        <a:spcBef>
          <a:spcPct val="0"/>
        </a:spcBef>
        <a:spcAft>
          <a:spcPct val="0"/>
        </a:spcAft>
        <a:buClr>
          <a:srgbClr val="6C0421"/>
        </a:buClr>
        <a:buFont typeface="Arial" pitchFamily="34" charset="0"/>
        <a:buChar char="–"/>
        <a:defRPr sz="1600">
          <a:solidFill>
            <a:schemeClr val="tx1"/>
          </a:solidFill>
          <a:latin typeface="+mn-lt"/>
          <a:cs typeface="+mn-cs"/>
        </a:defRPr>
      </a:lvl4pPr>
      <a:lvl5pPr marL="1879600" indent="-176213" algn="l" rtl="0" eaLnBrk="1" fontAlgn="base" hangingPunct="1">
        <a:spcBef>
          <a:spcPct val="0"/>
        </a:spcBef>
        <a:spcAft>
          <a:spcPct val="0"/>
        </a:spcAft>
        <a:buChar char="»"/>
        <a:defRPr sz="1400">
          <a:solidFill>
            <a:schemeClr val="tx1"/>
          </a:solidFill>
          <a:latin typeface="+mn-lt"/>
          <a:cs typeface="+mn-cs"/>
        </a:defRPr>
      </a:lvl5pPr>
      <a:lvl6pPr marL="2336800" indent="-176213" algn="l" rtl="0" eaLnBrk="1" fontAlgn="base" hangingPunct="1">
        <a:spcBef>
          <a:spcPct val="0"/>
        </a:spcBef>
        <a:spcAft>
          <a:spcPct val="0"/>
        </a:spcAft>
        <a:buChar char="»"/>
        <a:defRPr sz="1400">
          <a:solidFill>
            <a:schemeClr val="tx1"/>
          </a:solidFill>
          <a:latin typeface="+mn-lt"/>
          <a:cs typeface="+mn-cs"/>
        </a:defRPr>
      </a:lvl6pPr>
      <a:lvl7pPr marL="2794000" indent="-176213" algn="l" rtl="0" eaLnBrk="1" fontAlgn="base" hangingPunct="1">
        <a:spcBef>
          <a:spcPct val="0"/>
        </a:spcBef>
        <a:spcAft>
          <a:spcPct val="0"/>
        </a:spcAft>
        <a:buChar char="»"/>
        <a:defRPr sz="1400">
          <a:solidFill>
            <a:schemeClr val="tx1"/>
          </a:solidFill>
          <a:latin typeface="+mn-lt"/>
          <a:cs typeface="+mn-cs"/>
        </a:defRPr>
      </a:lvl7pPr>
      <a:lvl8pPr marL="3251200" indent="-176213" algn="l" rtl="0" eaLnBrk="1" fontAlgn="base" hangingPunct="1">
        <a:spcBef>
          <a:spcPct val="0"/>
        </a:spcBef>
        <a:spcAft>
          <a:spcPct val="0"/>
        </a:spcAft>
        <a:buChar char="»"/>
        <a:defRPr sz="1400">
          <a:solidFill>
            <a:schemeClr val="tx1"/>
          </a:solidFill>
          <a:latin typeface="+mn-lt"/>
          <a:cs typeface="+mn-cs"/>
        </a:defRPr>
      </a:lvl8pPr>
      <a:lvl9pPr marL="3708400" indent="-176213" algn="l" rtl="0" eaLnBrk="1" fontAlgn="base" hangingPunct="1">
        <a:spcBef>
          <a:spcPct val="0"/>
        </a:spcBef>
        <a:spcAft>
          <a:spcPct val="0"/>
        </a:spcAft>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16A44-82F9-4C57-934B-52F9202D68FE}"/>
              </a:ext>
            </a:extLst>
          </p:cNvPr>
          <p:cNvSpPr>
            <a:spLocks noGrp="1"/>
          </p:cNvSpPr>
          <p:nvPr>
            <p:ph type="title"/>
          </p:nvPr>
        </p:nvSpPr>
        <p:spPr/>
        <p:txBody>
          <a:bodyPr/>
          <a:lstStyle/>
          <a:p>
            <a:pPr lvl="0" fontAlgn="ctr">
              <a:lnSpc>
                <a:spcPts val="2500"/>
              </a:lnSpc>
              <a:spcBef>
                <a:spcPct val="35000"/>
              </a:spcBef>
            </a:pPr>
            <a:r>
              <a:rPr lang="en-GB" sz="2000" b="0" spc="-100" dirty="0">
                <a:solidFill>
                  <a:srgbClr val="FFFFFF"/>
                </a:solidFill>
                <a:latin typeface="Century Schoolbook" pitchFamily="18" charset="0"/>
                <a:ea typeface="+mn-ea"/>
              </a:rPr>
              <a:t>KBS PhD Admissions Tutor Meeting, 3</a:t>
            </a:r>
            <a:r>
              <a:rPr lang="en-GB" sz="2000" b="0" spc="-100" baseline="30000" dirty="0">
                <a:solidFill>
                  <a:srgbClr val="FFFFFF"/>
                </a:solidFill>
                <a:latin typeface="Century Schoolbook" pitchFamily="18" charset="0"/>
                <a:ea typeface="+mn-ea"/>
              </a:rPr>
              <a:t>rd</a:t>
            </a:r>
            <a:r>
              <a:rPr lang="en-GB" sz="2000" b="0" spc="-100" dirty="0">
                <a:solidFill>
                  <a:srgbClr val="FFFFFF"/>
                </a:solidFill>
                <a:latin typeface="Century Schoolbook" pitchFamily="18" charset="0"/>
                <a:ea typeface="+mn-ea"/>
              </a:rPr>
              <a:t> May 2018</a:t>
            </a:r>
            <a:br>
              <a:rPr lang="en-GB" sz="2000" b="0" spc="-100" dirty="0">
                <a:solidFill>
                  <a:srgbClr val="FFFFFF"/>
                </a:solidFill>
                <a:latin typeface="Century Schoolbook" pitchFamily="18" charset="0"/>
                <a:ea typeface="+mn-ea"/>
              </a:rPr>
            </a:br>
            <a:endParaRPr lang="en-GB" dirty="0"/>
          </a:p>
        </p:txBody>
      </p:sp>
      <p:sp>
        <p:nvSpPr>
          <p:cNvPr id="3" name="Content Placeholder 2">
            <a:extLst>
              <a:ext uri="{FF2B5EF4-FFF2-40B4-BE49-F238E27FC236}">
                <a16:creationId xmlns:a16="http://schemas.microsoft.com/office/drawing/2014/main" id="{453BAC23-260B-417C-8CBB-3FC44A3B191B}"/>
              </a:ext>
            </a:extLst>
          </p:cNvPr>
          <p:cNvSpPr>
            <a:spLocks noGrp="1"/>
          </p:cNvSpPr>
          <p:nvPr>
            <p:ph idx="1"/>
          </p:nvPr>
        </p:nvSpPr>
        <p:spPr>
          <a:xfrm>
            <a:off x="457200" y="1484313"/>
            <a:ext cx="7859713" cy="4897437"/>
          </a:xfrm>
        </p:spPr>
        <p:txBody>
          <a:bodyPr/>
          <a:lstStyle/>
          <a:p>
            <a:pPr marL="0" lvl="0" indent="0">
              <a:lnSpc>
                <a:spcPts val="2500"/>
              </a:lnSpc>
              <a:buNone/>
            </a:pPr>
            <a:r>
              <a:rPr lang="en-GB" sz="2000" spc="-100" dirty="0">
                <a:solidFill>
                  <a:srgbClr val="FFFFFF"/>
                </a:solidFill>
                <a:latin typeface="Century Schoolbook" pitchFamily="18" charset="0"/>
              </a:rPr>
              <a:t>KBS PhD Admissions Tutor Meeting, 3</a:t>
            </a:r>
            <a:r>
              <a:rPr lang="en-GB" sz="2000" spc="-100" baseline="30000" dirty="0">
                <a:solidFill>
                  <a:srgbClr val="FFFFFF"/>
                </a:solidFill>
                <a:latin typeface="Century Schoolbook" pitchFamily="18" charset="0"/>
              </a:rPr>
              <a:t>rd</a:t>
            </a:r>
            <a:r>
              <a:rPr lang="en-GB" sz="2000" spc="-100" dirty="0">
                <a:solidFill>
                  <a:srgbClr val="FFFFFF"/>
                </a:solidFill>
                <a:latin typeface="Century Schoolbook" pitchFamily="18" charset="0"/>
              </a:rPr>
              <a:t> May 2018</a:t>
            </a:r>
          </a:p>
          <a:p>
            <a:endParaRPr lang="en-GB" dirty="0">
              <a:solidFill>
                <a:srgbClr val="FF0000"/>
              </a:solidFill>
            </a:endParaRPr>
          </a:p>
        </p:txBody>
      </p:sp>
      <p:sp>
        <p:nvSpPr>
          <p:cNvPr id="4" name="Rectangle 3">
            <a:extLst>
              <a:ext uri="{FF2B5EF4-FFF2-40B4-BE49-F238E27FC236}">
                <a16:creationId xmlns:a16="http://schemas.microsoft.com/office/drawing/2014/main" id="{F9F7F7BA-25B4-4CA6-90F5-AA6045E485FC}"/>
              </a:ext>
            </a:extLst>
          </p:cNvPr>
          <p:cNvSpPr/>
          <p:nvPr/>
        </p:nvSpPr>
        <p:spPr>
          <a:xfrm>
            <a:off x="560069" y="1923594"/>
            <a:ext cx="7859713" cy="2665345"/>
          </a:xfrm>
          <a:prstGeom prst="rect">
            <a:avLst/>
          </a:prstGeom>
          <a:solidFill>
            <a:srgbClr val="8C2633"/>
          </a:solidFill>
        </p:spPr>
        <p:txBody>
          <a:bodyPr wrap="square">
            <a:spAutoFit/>
          </a:bodyPr>
          <a:lstStyle/>
          <a:p>
            <a:pPr lvl="0" algn="ctr"/>
            <a:r>
              <a:rPr lang="en-GB" sz="3200" dirty="0">
                <a:solidFill>
                  <a:srgbClr val="FFFFFF"/>
                </a:solidFill>
              </a:rPr>
              <a:t>Collaborative Sensemaking </a:t>
            </a:r>
          </a:p>
          <a:p>
            <a:pPr lvl="0" algn="ctr"/>
            <a:r>
              <a:rPr lang="en-GB" sz="3200" dirty="0">
                <a:solidFill>
                  <a:srgbClr val="FFFFFF"/>
                </a:solidFill>
              </a:rPr>
              <a:t>for Social Welfare</a:t>
            </a:r>
          </a:p>
          <a:p>
            <a:pPr lvl="0" algn="ctr"/>
            <a:r>
              <a:rPr lang="en-GB" sz="1800" dirty="0">
                <a:solidFill>
                  <a:srgbClr val="FFFFFF"/>
                </a:solidFill>
              </a:rPr>
              <a:t>M. May Seitanidi, Kent Business School</a:t>
            </a:r>
          </a:p>
          <a:p>
            <a:pPr lvl="0" algn="ctr"/>
            <a:r>
              <a:rPr lang="en-GB" sz="1800" dirty="0">
                <a:solidFill>
                  <a:srgbClr val="FFFFFF"/>
                </a:solidFill>
              </a:rPr>
              <a:t>University of Kent</a:t>
            </a:r>
          </a:p>
          <a:p>
            <a:pPr lvl="0" algn="ctr"/>
            <a:endParaRPr lang="en-GB" sz="1800" dirty="0">
              <a:solidFill>
                <a:srgbClr val="FFFFFF"/>
              </a:solidFill>
            </a:endParaRPr>
          </a:p>
          <a:p>
            <a:pPr lvl="0" algn="ctr"/>
            <a:endParaRPr lang="en-GB" sz="1800" dirty="0">
              <a:solidFill>
                <a:srgbClr val="FFFFFF"/>
              </a:solidFill>
            </a:endParaRPr>
          </a:p>
        </p:txBody>
      </p:sp>
      <p:sp>
        <p:nvSpPr>
          <p:cNvPr id="5" name="TextBox 4">
            <a:extLst>
              <a:ext uri="{FF2B5EF4-FFF2-40B4-BE49-F238E27FC236}">
                <a16:creationId xmlns:a16="http://schemas.microsoft.com/office/drawing/2014/main" id="{FDB67AE5-B7A4-48DB-8E98-790DA3134EA5}"/>
              </a:ext>
            </a:extLst>
          </p:cNvPr>
          <p:cNvSpPr txBox="1"/>
          <p:nvPr/>
        </p:nvSpPr>
        <p:spPr>
          <a:xfrm>
            <a:off x="6880860" y="5650083"/>
            <a:ext cx="2263140" cy="658642"/>
          </a:xfrm>
          <a:prstGeom prst="rect">
            <a:avLst/>
          </a:prstGeom>
          <a:noFill/>
        </p:spPr>
        <p:txBody>
          <a:bodyPr wrap="square" rtlCol="0">
            <a:spAutoFit/>
          </a:bodyPr>
          <a:lstStyle/>
          <a:p>
            <a:r>
              <a:rPr lang="en-GB" sz="1600" dirty="0"/>
              <a:t>CSSI 2018 @CBS</a:t>
            </a:r>
          </a:p>
          <a:p>
            <a:r>
              <a:rPr lang="en-GB" sz="1600" dirty="0"/>
              <a:t>11 June 2018 </a:t>
            </a:r>
          </a:p>
        </p:txBody>
      </p:sp>
    </p:spTree>
    <p:extLst>
      <p:ext uri="{BB962C8B-B14F-4D97-AF65-F5344CB8AC3E}">
        <p14:creationId xmlns:p14="http://schemas.microsoft.com/office/powerpoint/2010/main" val="1935980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615" y="425023"/>
            <a:ext cx="8291513" cy="576263"/>
          </a:xfrm>
        </p:spPr>
        <p:txBody>
          <a:bodyPr/>
          <a:lstStyle/>
          <a:p>
            <a:r>
              <a:rPr lang="en-US" dirty="0"/>
              <a:t>CSSP as social welfare: Why?</a:t>
            </a:r>
          </a:p>
        </p:txBody>
      </p:sp>
      <p:sp>
        <p:nvSpPr>
          <p:cNvPr id="3" name="Content Placeholder 2"/>
          <p:cNvSpPr>
            <a:spLocks noGrp="1"/>
          </p:cNvSpPr>
          <p:nvPr>
            <p:ph idx="1"/>
          </p:nvPr>
        </p:nvSpPr>
        <p:spPr>
          <a:xfrm>
            <a:off x="510780" y="1220241"/>
            <a:ext cx="8144482" cy="5080011"/>
          </a:xfrm>
        </p:spPr>
        <p:txBody>
          <a:bodyPr/>
          <a:lstStyle/>
          <a:p>
            <a:pPr algn="just"/>
            <a:endParaRPr lang="en-US" sz="2000" dirty="0"/>
          </a:p>
          <a:p>
            <a:pPr algn="just"/>
            <a:r>
              <a:rPr lang="en-US" sz="2000" dirty="0"/>
              <a:t>CSSPs literature prioritised the </a:t>
            </a:r>
            <a:r>
              <a:rPr lang="en-US" sz="2000" b="1" dirty="0"/>
              <a:t>instrumental approach of partnerships </a:t>
            </a:r>
            <a:r>
              <a:rPr lang="en-US" sz="2000" dirty="0"/>
              <a:t>(</a:t>
            </a:r>
            <a:r>
              <a:rPr lang="en-US" sz="2000" dirty="0" err="1"/>
              <a:t>Selsky</a:t>
            </a:r>
            <a:r>
              <a:rPr lang="en-US" sz="2000" dirty="0"/>
              <a:t> and Parker, 2005; </a:t>
            </a:r>
            <a:r>
              <a:rPr lang="en-US" sz="2000" dirty="0" err="1"/>
              <a:t>Glasbergen</a:t>
            </a:r>
            <a:r>
              <a:rPr lang="en-US" sz="2000" dirty="0"/>
              <a:t>, 2007) focusing over the last few years on ‘</a:t>
            </a:r>
            <a:r>
              <a:rPr lang="en-US" sz="2000" b="1" dirty="0"/>
              <a:t>how to’ questions assuming societal betterment </a:t>
            </a:r>
            <a:r>
              <a:rPr lang="en-US" sz="2000" dirty="0"/>
              <a:t>rather than providing evidence of the how society is better off. </a:t>
            </a:r>
          </a:p>
          <a:p>
            <a:pPr algn="just"/>
            <a:r>
              <a:rPr lang="en-US" sz="2000" dirty="0"/>
              <a:t>The </a:t>
            </a:r>
            <a:r>
              <a:rPr lang="en-US" sz="2000" b="1" dirty="0"/>
              <a:t>lack of systematic evidence on positive partnership outcomes </a:t>
            </a:r>
            <a:r>
              <a:rPr lang="en-US" sz="2000" dirty="0"/>
              <a:t>(Bryson, 2017; Marques, 2017) and the persistent nature of social issues that remain </a:t>
            </a:r>
            <a:r>
              <a:rPr lang="en-US" sz="2000" b="1" dirty="0"/>
              <a:t>without solutions</a:t>
            </a:r>
            <a:r>
              <a:rPr lang="en-US" sz="2000" dirty="0"/>
              <a:t> (Jones et al, 2016) e.g. climate change, homelessness, public health problems in addition to the </a:t>
            </a:r>
            <a:r>
              <a:rPr lang="en-US" sz="2000" b="1" dirty="0"/>
              <a:t>drift of management research prioritising the study of economic objectives</a:t>
            </a:r>
            <a:r>
              <a:rPr lang="en-US" sz="2000" dirty="0"/>
              <a:t> (Walsh et al, 2013) call attention to social welfare issues in management &amp; CSSP</a:t>
            </a:r>
          </a:p>
          <a:p>
            <a:pPr algn="just">
              <a:buFontTx/>
              <a:buChar char="-"/>
            </a:pPr>
            <a:endParaRPr lang="en-US" sz="2000" dirty="0"/>
          </a:p>
          <a:p>
            <a:pPr marL="0" indent="0" algn="just">
              <a:buNone/>
            </a:pPr>
            <a:endParaRPr lang="en-US" sz="2800" dirty="0"/>
          </a:p>
          <a:p>
            <a:pPr marL="0" indent="0" algn="just">
              <a:buNone/>
            </a:pPr>
            <a:endParaRPr lang="en-US" dirty="0"/>
          </a:p>
          <a:p>
            <a:endParaRPr lang="en-US" dirty="0"/>
          </a:p>
        </p:txBody>
      </p:sp>
    </p:spTree>
    <p:extLst>
      <p:ext uri="{BB962C8B-B14F-4D97-AF65-F5344CB8AC3E}">
        <p14:creationId xmlns:p14="http://schemas.microsoft.com/office/powerpoint/2010/main" val="1059876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615" y="425023"/>
            <a:ext cx="8534260" cy="757011"/>
          </a:xfrm>
        </p:spPr>
        <p:txBody>
          <a:bodyPr/>
          <a:lstStyle/>
          <a:p>
            <a:r>
              <a:rPr lang="en-US" dirty="0"/>
              <a:t>CSSPs for social welfare</a:t>
            </a:r>
          </a:p>
        </p:txBody>
      </p:sp>
      <p:sp>
        <p:nvSpPr>
          <p:cNvPr id="3" name="Content Placeholder 2"/>
          <p:cNvSpPr>
            <a:spLocks noGrp="1"/>
          </p:cNvSpPr>
          <p:nvPr>
            <p:ph idx="1"/>
          </p:nvPr>
        </p:nvSpPr>
        <p:spPr>
          <a:xfrm>
            <a:off x="526655" y="1474241"/>
            <a:ext cx="8144482" cy="5080011"/>
          </a:xfrm>
        </p:spPr>
        <p:txBody>
          <a:bodyPr/>
          <a:lstStyle/>
          <a:p>
            <a:pPr marL="0" indent="0" algn="just">
              <a:buNone/>
            </a:pPr>
            <a:r>
              <a:rPr lang="en-US" sz="2800" b="1" dirty="0"/>
              <a:t>Social welfare …the well-being of a society as a whole, encompassing social, physical and spiritual health …</a:t>
            </a:r>
          </a:p>
          <a:p>
            <a:pPr marL="0" indent="0" algn="just">
              <a:buNone/>
            </a:pPr>
            <a:r>
              <a:rPr lang="en-US" sz="1600" dirty="0"/>
              <a:t>Jones, Donaldson, Freeman, Harrison, </a:t>
            </a:r>
            <a:r>
              <a:rPr lang="en-US" sz="1600" dirty="0" err="1"/>
              <a:t>Leana</a:t>
            </a:r>
            <a:r>
              <a:rPr lang="en-US" sz="1600" dirty="0"/>
              <a:t>, Mahoney and Pearce, 2016, p. 12 (AMR)</a:t>
            </a:r>
          </a:p>
          <a:p>
            <a:pPr algn="just">
              <a:buFontTx/>
              <a:buChar char="-"/>
            </a:pPr>
            <a:endParaRPr lang="en-US" sz="2000" dirty="0"/>
          </a:p>
          <a:p>
            <a:pPr marL="0" indent="0" algn="just">
              <a:buNone/>
            </a:pPr>
            <a:r>
              <a:rPr lang="en-US" sz="2000" dirty="0"/>
              <a:t>Social welfare as a </a:t>
            </a:r>
            <a:r>
              <a:rPr lang="en-US" sz="2000" b="1" dirty="0"/>
              <a:t>key defining outcome of the associational domain of CSSP</a:t>
            </a:r>
            <a:r>
              <a:rPr lang="en-US" sz="2000" dirty="0"/>
              <a:t> focuses our attention to the </a:t>
            </a:r>
            <a:r>
              <a:rPr lang="en-US" sz="2000" b="1" dirty="0"/>
              <a:t>external value creation </a:t>
            </a:r>
            <a:r>
              <a:rPr lang="en-US" sz="2000" dirty="0"/>
              <a:t>across all nested levels of analysis (micro-</a:t>
            </a:r>
            <a:r>
              <a:rPr lang="en-US" sz="2000" dirty="0" err="1"/>
              <a:t>meso</a:t>
            </a:r>
            <a:r>
              <a:rPr lang="en-US" sz="2000" dirty="0"/>
              <a:t>-macro) (Austin and Seitanidi, 2014) </a:t>
            </a:r>
            <a:r>
              <a:rPr lang="en-US" sz="2000" b="1" dirty="0"/>
              <a:t>elevating social partnerships to small scale social policy mechanisms</a:t>
            </a:r>
            <a:r>
              <a:rPr lang="en-US" sz="2000" dirty="0"/>
              <a:t>. This reframing of CSSP calls for re-examining our theoretical lenses and methods for analysing cross-sector collaborations for social welfare</a:t>
            </a:r>
          </a:p>
          <a:p>
            <a:pPr marL="0" indent="0" algn="just">
              <a:buNone/>
            </a:pPr>
            <a:endParaRPr lang="en-US" sz="2800" dirty="0"/>
          </a:p>
          <a:p>
            <a:pPr marL="0" indent="0" algn="just">
              <a:buNone/>
            </a:pPr>
            <a:endParaRPr lang="en-US" dirty="0"/>
          </a:p>
          <a:p>
            <a:endParaRPr lang="en-US" dirty="0"/>
          </a:p>
        </p:txBody>
      </p:sp>
    </p:spTree>
    <p:extLst>
      <p:ext uri="{BB962C8B-B14F-4D97-AF65-F5344CB8AC3E}">
        <p14:creationId xmlns:p14="http://schemas.microsoft.com/office/powerpoint/2010/main" val="1875767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we improve social welfare?</a:t>
            </a:r>
          </a:p>
        </p:txBody>
      </p:sp>
      <p:sp>
        <p:nvSpPr>
          <p:cNvPr id="3" name="Content Placeholder 2"/>
          <p:cNvSpPr>
            <a:spLocks noGrp="1"/>
          </p:cNvSpPr>
          <p:nvPr>
            <p:ph idx="1"/>
          </p:nvPr>
        </p:nvSpPr>
        <p:spPr>
          <a:xfrm>
            <a:off x="441256" y="1327354"/>
            <a:ext cx="8506520" cy="4897437"/>
          </a:xfrm>
        </p:spPr>
        <p:txBody>
          <a:bodyPr/>
          <a:lstStyle/>
          <a:p>
            <a:pPr algn="just"/>
            <a:r>
              <a:rPr lang="en-US" sz="2000" b="1" dirty="0"/>
              <a:t>Focus</a:t>
            </a:r>
            <a:r>
              <a:rPr lang="en-US" sz="2000" dirty="0"/>
              <a:t>: </a:t>
            </a:r>
            <a:r>
              <a:rPr lang="en-US" sz="2000" b="1" dirty="0"/>
              <a:t>social process </a:t>
            </a:r>
            <a:r>
              <a:rPr lang="en-US" sz="2000" dirty="0"/>
              <a:t>(Jones et al, 2016)</a:t>
            </a:r>
          </a:p>
          <a:p>
            <a:pPr algn="just"/>
            <a:endParaRPr lang="en-US" sz="2000" dirty="0"/>
          </a:p>
          <a:p>
            <a:pPr algn="just"/>
            <a:r>
              <a:rPr lang="en-US" sz="2000" b="1" dirty="0"/>
              <a:t>Lens</a:t>
            </a:r>
            <a:r>
              <a:rPr lang="en-US" sz="2000" dirty="0"/>
              <a:t>: organisational sensemaking processes allowing individuals within organisations to </a:t>
            </a:r>
            <a:r>
              <a:rPr lang="en-US" sz="2000" b="1" dirty="0"/>
              <a:t>scan their environment and interpret issues that influence organisational decisions and change </a:t>
            </a:r>
            <a:r>
              <a:rPr lang="en-US" sz="2000" dirty="0"/>
              <a:t>(</a:t>
            </a:r>
            <a:r>
              <a:rPr lang="en-US" sz="2000" dirty="0" err="1"/>
              <a:t>Maitlis</a:t>
            </a:r>
            <a:r>
              <a:rPr lang="en-US" sz="2000" dirty="0"/>
              <a:t>, 2005) </a:t>
            </a:r>
          </a:p>
          <a:p>
            <a:pPr algn="just"/>
            <a:endParaRPr lang="en-US" sz="2000" dirty="0"/>
          </a:p>
          <a:p>
            <a:pPr algn="just"/>
            <a:r>
              <a:rPr lang="en-US" sz="2000" b="1" dirty="0"/>
              <a:t>Context (time)</a:t>
            </a:r>
            <a:r>
              <a:rPr lang="en-US" sz="2000" dirty="0"/>
              <a:t>: turbulent times because the creation and retention of </a:t>
            </a:r>
            <a:r>
              <a:rPr lang="en-US" sz="2000" b="1" dirty="0"/>
              <a:t>coherent understandings </a:t>
            </a:r>
            <a:r>
              <a:rPr lang="en-US" sz="2000" dirty="0"/>
              <a:t>is challenged which is key in sustaining relationships and enabling collective action (</a:t>
            </a:r>
            <a:r>
              <a:rPr lang="en-US" sz="2000" dirty="0" err="1"/>
              <a:t>Maitlis</a:t>
            </a:r>
            <a:r>
              <a:rPr lang="en-US" sz="2000" dirty="0"/>
              <a:t>, 2005)</a:t>
            </a:r>
          </a:p>
          <a:p>
            <a:pPr algn="just"/>
            <a:endParaRPr lang="en-US" sz="2000" dirty="0"/>
          </a:p>
          <a:p>
            <a:r>
              <a:rPr lang="en-US" sz="2000" dirty="0"/>
              <a:t>In </a:t>
            </a:r>
            <a:r>
              <a:rPr lang="en-US" sz="2000" b="1" dirty="0"/>
              <a:t>large-scale cross-sector collaborations, </a:t>
            </a:r>
            <a:r>
              <a:rPr lang="en-US" sz="2000" dirty="0"/>
              <a:t>such as in Railway Suicide Prevention Partnership encompassing </a:t>
            </a:r>
            <a:r>
              <a:rPr lang="en-US" sz="2000" b="1" dirty="0"/>
              <a:t>more than 30 organisations,</a:t>
            </a:r>
            <a:r>
              <a:rPr lang="en-US" sz="2000" dirty="0"/>
              <a:t> creating and maintaining coherent understanding is even more challenging and complex.</a:t>
            </a:r>
          </a:p>
        </p:txBody>
      </p:sp>
    </p:spTree>
    <p:extLst>
      <p:ext uri="{BB962C8B-B14F-4D97-AF65-F5344CB8AC3E}">
        <p14:creationId xmlns:p14="http://schemas.microsoft.com/office/powerpoint/2010/main" val="3397522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25164-B337-4A81-B42E-46A99B28A9B6}"/>
              </a:ext>
            </a:extLst>
          </p:cNvPr>
          <p:cNvSpPr>
            <a:spLocks noGrp="1"/>
          </p:cNvSpPr>
          <p:nvPr>
            <p:ph type="title"/>
          </p:nvPr>
        </p:nvSpPr>
        <p:spPr>
          <a:xfrm>
            <a:off x="165100" y="523875"/>
            <a:ext cx="8826500" cy="576263"/>
          </a:xfrm>
        </p:spPr>
        <p:txBody>
          <a:bodyPr/>
          <a:lstStyle/>
          <a:p>
            <a:r>
              <a:rPr lang="en-US" sz="2400" dirty="0"/>
              <a:t>Example: Food bank leaders as ethical </a:t>
            </a:r>
            <a:r>
              <a:rPr lang="en-US" sz="2400" dirty="0" err="1"/>
              <a:t>sensemakers</a:t>
            </a:r>
            <a:r>
              <a:rPr lang="en-US" sz="2400" dirty="0"/>
              <a:t> </a:t>
            </a:r>
            <a:endParaRPr lang="en-GB" sz="2400" dirty="0"/>
          </a:p>
        </p:txBody>
      </p:sp>
      <p:sp>
        <p:nvSpPr>
          <p:cNvPr id="3" name="Content Placeholder 2">
            <a:extLst>
              <a:ext uri="{FF2B5EF4-FFF2-40B4-BE49-F238E27FC236}">
                <a16:creationId xmlns:a16="http://schemas.microsoft.com/office/drawing/2014/main" id="{9DC7E78E-8FD6-43E7-81C5-769E97B9DF02}"/>
              </a:ext>
            </a:extLst>
          </p:cNvPr>
          <p:cNvSpPr>
            <a:spLocks noGrp="1"/>
          </p:cNvSpPr>
          <p:nvPr>
            <p:ph idx="1"/>
          </p:nvPr>
        </p:nvSpPr>
        <p:spPr>
          <a:xfrm>
            <a:off x="426243" y="1235924"/>
            <a:ext cx="8501857" cy="4897437"/>
          </a:xfrm>
        </p:spPr>
        <p:txBody>
          <a:bodyPr/>
          <a:lstStyle/>
          <a:p>
            <a:pPr marL="0" indent="0" algn="just">
              <a:buNone/>
            </a:pPr>
            <a:r>
              <a:rPr lang="en-GB" sz="1800" b="1" dirty="0"/>
              <a:t>Traditional operationally focused strategy</a:t>
            </a:r>
            <a:r>
              <a:rPr lang="en-GB" sz="1800" dirty="0"/>
              <a:t>: food-in/food-out efficiencies and pounds served </a:t>
            </a:r>
          </a:p>
          <a:p>
            <a:pPr marL="0" indent="0" algn="just">
              <a:buNone/>
            </a:pPr>
            <a:endParaRPr lang="en-GB" sz="1800" dirty="0"/>
          </a:p>
          <a:p>
            <a:pPr marL="0" indent="0" algn="just">
              <a:buNone/>
            </a:pPr>
            <a:r>
              <a:rPr lang="en-GB" sz="1800" dirty="0"/>
              <a:t>Growing levels of hunger in the US led to unprecedented demand on food banks that resulted in reframing the problems of the food system as having </a:t>
            </a:r>
            <a:r>
              <a:rPr lang="en-GB" sz="1800" b="1" dirty="0"/>
              <a:t>an ethical dimension as well as a strategic one</a:t>
            </a:r>
            <a:endParaRPr lang="en-GB" sz="1800" dirty="0"/>
          </a:p>
          <a:p>
            <a:pPr marL="0" indent="0" algn="just">
              <a:buNone/>
            </a:pPr>
            <a:endParaRPr lang="en-GB" sz="1800" dirty="0"/>
          </a:p>
          <a:p>
            <a:pPr marL="0" indent="0" algn="just">
              <a:buNone/>
            </a:pPr>
            <a:r>
              <a:rPr lang="en-GB" sz="1800" b="1" dirty="0"/>
              <a:t>Ethical sensemaking </a:t>
            </a:r>
            <a:r>
              <a:rPr lang="en-GB" sz="1800" dirty="0"/>
              <a:t>(</a:t>
            </a:r>
            <a:r>
              <a:rPr lang="en-GB" sz="1800" dirty="0" err="1"/>
              <a:t>Sonenshein</a:t>
            </a:r>
            <a:r>
              <a:rPr lang="en-GB" sz="1800" dirty="0"/>
              <a:t>, 2009): providing </a:t>
            </a:r>
            <a:r>
              <a:rPr lang="en-GB" sz="1800" b="1" dirty="0"/>
              <a:t>emergency food aid </a:t>
            </a:r>
            <a:r>
              <a:rPr lang="en-GB" sz="1800" dirty="0"/>
              <a:t>and </a:t>
            </a:r>
            <a:r>
              <a:rPr lang="en-GB" sz="1800" b="1" dirty="0"/>
              <a:t>hunger elimination</a:t>
            </a:r>
            <a:r>
              <a:rPr lang="en-GB" sz="1800" dirty="0"/>
              <a:t> at its source acting as agents for social change</a:t>
            </a:r>
          </a:p>
          <a:p>
            <a:pPr marL="0" indent="0" algn="just">
              <a:buNone/>
            </a:pPr>
            <a:endParaRPr lang="en-GB" sz="1800" dirty="0"/>
          </a:p>
          <a:p>
            <a:pPr marL="0" indent="0" algn="just">
              <a:buNone/>
            </a:pPr>
            <a:r>
              <a:rPr lang="en-GB" sz="1800" b="1" dirty="0"/>
              <a:t>Focus</a:t>
            </a:r>
            <a:r>
              <a:rPr lang="en-GB" sz="1800" dirty="0"/>
              <a:t>: growing emphasis on healthy food as a</a:t>
            </a:r>
            <a:r>
              <a:rPr lang="en-GB" sz="1800" b="1" dirty="0"/>
              <a:t> right not a privilege</a:t>
            </a:r>
            <a:r>
              <a:rPr lang="en-GB" sz="1800" dirty="0"/>
              <a:t> on consumers across all socioeconomic categories as </a:t>
            </a:r>
            <a:r>
              <a:rPr lang="en-GB" sz="1800" b="1" dirty="0"/>
              <a:t>key stakeholders in the solutions to hunger and food-related illnesses due to the position of </a:t>
            </a:r>
            <a:r>
              <a:rPr lang="en-GB" sz="1800" b="1" dirty="0" err="1"/>
              <a:t>foodbanks</a:t>
            </a:r>
            <a:r>
              <a:rPr lang="en-GB" sz="1800" b="1" dirty="0"/>
              <a:t> at the nexus of competing  discourses and interests</a:t>
            </a:r>
          </a:p>
          <a:p>
            <a:pPr marL="0" indent="0" algn="just">
              <a:buNone/>
            </a:pPr>
            <a:endParaRPr lang="en-GB" sz="1800" b="1" dirty="0"/>
          </a:p>
          <a:p>
            <a:pPr marL="0" indent="0" algn="just">
              <a:buNone/>
            </a:pPr>
            <a:r>
              <a:rPr lang="en-GB" sz="1800" b="1" dirty="0" err="1"/>
              <a:t>Elmes</a:t>
            </a:r>
            <a:r>
              <a:rPr lang="en-GB" sz="1800" b="1" dirty="0"/>
              <a:t> et al (2015)</a:t>
            </a:r>
            <a:r>
              <a:rPr lang="en-GB" sz="1800" dirty="0"/>
              <a:t> </a:t>
            </a:r>
            <a:endParaRPr lang="en-US" sz="1800" dirty="0"/>
          </a:p>
        </p:txBody>
      </p:sp>
    </p:spTree>
    <p:extLst>
      <p:ext uri="{BB962C8B-B14F-4D97-AF65-F5344CB8AC3E}">
        <p14:creationId xmlns:p14="http://schemas.microsoft.com/office/powerpoint/2010/main" val="1247365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496300" cy="720725"/>
          </a:xfrm>
        </p:spPr>
        <p:txBody>
          <a:bodyPr/>
          <a:lstStyle/>
          <a:p>
            <a:r>
              <a:rPr lang="en-US" dirty="0"/>
              <a:t>How do we maximise the social welfare outcomes of CSSP?</a:t>
            </a:r>
          </a:p>
        </p:txBody>
      </p:sp>
      <p:sp>
        <p:nvSpPr>
          <p:cNvPr id="3" name="Content Placeholder 2"/>
          <p:cNvSpPr>
            <a:spLocks noGrp="1"/>
          </p:cNvSpPr>
          <p:nvPr>
            <p:ph idx="1"/>
          </p:nvPr>
        </p:nvSpPr>
        <p:spPr>
          <a:xfrm>
            <a:off x="609600" y="1484313"/>
            <a:ext cx="7707313" cy="4897437"/>
          </a:xfrm>
        </p:spPr>
        <p:txBody>
          <a:bodyPr/>
          <a:lstStyle/>
          <a:p>
            <a:r>
              <a:rPr lang="en-US" dirty="0"/>
              <a:t>In order to maximise the collective outputs of such processes </a:t>
            </a:r>
            <a:r>
              <a:rPr lang="en-US" b="1" dirty="0"/>
              <a:t>aligning perceptions of the social issue should come as a high priority</a:t>
            </a:r>
            <a:r>
              <a:rPr lang="en-US" dirty="0"/>
              <a:t>, an area that has been neglected in the literature, i.e. addressing the sensemaking challenges that occur early on even before the partnership formation. </a:t>
            </a:r>
          </a:p>
          <a:p>
            <a:endParaRPr lang="en-US" dirty="0"/>
          </a:p>
          <a:p>
            <a:r>
              <a:rPr lang="en-US" dirty="0"/>
              <a:t>This research stresses the importance of </a:t>
            </a:r>
            <a:r>
              <a:rPr lang="en-US" b="1" dirty="0"/>
              <a:t>understanding the sensemaking processes within a CSSPs</a:t>
            </a:r>
          </a:p>
        </p:txBody>
      </p:sp>
    </p:spTree>
    <p:extLst>
      <p:ext uri="{BB962C8B-B14F-4D97-AF65-F5344CB8AC3E}">
        <p14:creationId xmlns:p14="http://schemas.microsoft.com/office/powerpoint/2010/main" val="830248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Issue Equivocality &amp; Issue Legitimacy </a:t>
            </a:r>
            <a:br>
              <a:rPr lang="en-US" dirty="0"/>
            </a:br>
            <a:r>
              <a:rPr lang="en-US" dirty="0"/>
              <a:t>in CSSP Sensemaking</a:t>
            </a:r>
          </a:p>
        </p:txBody>
      </p:sp>
      <p:sp>
        <p:nvSpPr>
          <p:cNvPr id="3" name="Content Placeholder 2"/>
          <p:cNvSpPr>
            <a:spLocks noGrp="1"/>
          </p:cNvSpPr>
          <p:nvPr>
            <p:ph idx="1"/>
          </p:nvPr>
        </p:nvSpPr>
        <p:spPr>
          <a:xfrm>
            <a:off x="241300" y="1484313"/>
            <a:ext cx="8597900" cy="4897437"/>
          </a:xfrm>
        </p:spPr>
        <p:txBody>
          <a:bodyPr/>
          <a:lstStyle/>
          <a:p>
            <a:r>
              <a:rPr lang="en-US" dirty="0"/>
              <a:t>Ps might face different p-org interpretations that lead to ‘</a:t>
            </a:r>
            <a:r>
              <a:rPr lang="en-US" b="1" dirty="0"/>
              <a:t>issue equivocality</a:t>
            </a:r>
            <a:r>
              <a:rPr lang="en-US" dirty="0"/>
              <a:t>’ referring to “</a:t>
            </a:r>
            <a:r>
              <a:rPr lang="en-US" b="1" dirty="0"/>
              <a:t>competing meanings of an issue, including its purpose, scope and implementations for the firm</a:t>
            </a:r>
            <a:r>
              <a:rPr lang="en-US" dirty="0"/>
              <a:t>” (Sonenshein, 2016: 349). </a:t>
            </a:r>
          </a:p>
          <a:p>
            <a:r>
              <a:rPr lang="en-US" dirty="0"/>
              <a:t>Similarly, p-orgs might be confronted with ‘</a:t>
            </a:r>
            <a:r>
              <a:rPr lang="en-US" b="1" dirty="0"/>
              <a:t>issues legitimacy</a:t>
            </a:r>
            <a:r>
              <a:rPr lang="en-US" dirty="0"/>
              <a:t>’ that refers to “</a:t>
            </a:r>
            <a:r>
              <a:rPr lang="en-US" b="1" dirty="0"/>
              <a:t>interpretations signifying that allocating resources to an issue falls outside a justifiable basis for firm action, because, for instance, it conflicts with norms, prevailing practices, or commonly understood meanings about the firm</a:t>
            </a:r>
            <a:r>
              <a:rPr lang="en-US" dirty="0"/>
              <a:t>” (ibid: 349-250).</a:t>
            </a:r>
          </a:p>
        </p:txBody>
      </p:sp>
    </p:spTree>
    <p:extLst>
      <p:ext uri="{BB962C8B-B14F-4D97-AF65-F5344CB8AC3E}">
        <p14:creationId xmlns:p14="http://schemas.microsoft.com/office/powerpoint/2010/main" val="2711740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Change Agents in CSSP</a:t>
            </a:r>
          </a:p>
        </p:txBody>
      </p:sp>
      <p:sp>
        <p:nvSpPr>
          <p:cNvPr id="3" name="Content Placeholder 2"/>
          <p:cNvSpPr>
            <a:spLocks noGrp="1"/>
          </p:cNvSpPr>
          <p:nvPr>
            <p:ph idx="1"/>
          </p:nvPr>
        </p:nvSpPr>
        <p:spPr>
          <a:xfrm>
            <a:off x="381000" y="1484313"/>
            <a:ext cx="7935913" cy="4897437"/>
          </a:xfrm>
        </p:spPr>
        <p:txBody>
          <a:bodyPr/>
          <a:lstStyle/>
          <a:p>
            <a:r>
              <a:rPr lang="en-US" dirty="0"/>
              <a:t>social change agents within each p-orgs shape issue internally. Looking at the </a:t>
            </a:r>
            <a:r>
              <a:rPr lang="en-US" b="1" dirty="0"/>
              <a:t>role of the employees in the interpretive process of shaping and advancing a social issue</a:t>
            </a:r>
            <a:r>
              <a:rPr lang="en-US" dirty="0"/>
              <a:t> by “advancing an interpretation of a set of cues bundled as an ‘issue’” (Sonenshein, 2016: 351).</a:t>
            </a:r>
          </a:p>
        </p:txBody>
      </p:sp>
    </p:spTree>
    <p:extLst>
      <p:ext uri="{BB962C8B-B14F-4D97-AF65-F5344CB8AC3E}">
        <p14:creationId xmlns:p14="http://schemas.microsoft.com/office/powerpoint/2010/main" val="1525720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Questions</a:t>
            </a:r>
          </a:p>
        </p:txBody>
      </p:sp>
      <p:sp>
        <p:nvSpPr>
          <p:cNvPr id="3" name="Content Placeholder 2"/>
          <p:cNvSpPr>
            <a:spLocks noGrp="1"/>
          </p:cNvSpPr>
          <p:nvPr>
            <p:ph idx="1"/>
          </p:nvPr>
        </p:nvSpPr>
        <p:spPr>
          <a:xfrm>
            <a:off x="546100" y="1484313"/>
            <a:ext cx="8369300" cy="4897437"/>
          </a:xfrm>
        </p:spPr>
        <p:txBody>
          <a:bodyPr/>
          <a:lstStyle/>
          <a:p>
            <a:pPr marL="0" indent="0">
              <a:buNone/>
            </a:pPr>
            <a:r>
              <a:rPr lang="en-US" dirty="0"/>
              <a:t>1/ Is there evidence in the literature of issue equivocality and issue legitimacy in CSSPs? </a:t>
            </a:r>
          </a:p>
          <a:p>
            <a:pPr marL="0" indent="0">
              <a:buNone/>
            </a:pPr>
            <a:endParaRPr lang="en-US" dirty="0"/>
          </a:p>
          <a:p>
            <a:pPr marL="0" indent="0">
              <a:buNone/>
            </a:pPr>
            <a:r>
              <a:rPr lang="en-US" dirty="0"/>
              <a:t>2/ Is there evidence of how does issue illegitimacy and issue equivocality influence the prioritisation of actions in CSSPs?</a:t>
            </a:r>
          </a:p>
          <a:p>
            <a:pPr marL="0" indent="0">
              <a:buNone/>
            </a:pPr>
            <a:endParaRPr lang="en-US" dirty="0"/>
          </a:p>
          <a:p>
            <a:pPr marL="0" indent="0">
              <a:buNone/>
            </a:pPr>
            <a:r>
              <a:rPr lang="en-US" dirty="0"/>
              <a:t>3/ Are there discernable patterns of interaction that constitute the social processes of sensemaking among diverse stakeholders in addressing social issues?</a:t>
            </a:r>
          </a:p>
        </p:txBody>
      </p:sp>
    </p:spTree>
    <p:extLst>
      <p:ext uri="{BB962C8B-B14F-4D97-AF65-F5344CB8AC3E}">
        <p14:creationId xmlns:p14="http://schemas.microsoft.com/office/powerpoint/2010/main" val="4080369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98238-EBEE-41AB-942C-B16ACCEB7344}"/>
              </a:ext>
            </a:extLst>
          </p:cNvPr>
          <p:cNvSpPr>
            <a:spLocks noGrp="1"/>
          </p:cNvSpPr>
          <p:nvPr>
            <p:ph type="title"/>
          </p:nvPr>
        </p:nvSpPr>
        <p:spPr/>
        <p:txBody>
          <a:bodyPr/>
          <a:lstStyle/>
          <a:p>
            <a:r>
              <a:rPr lang="en-US" dirty="0"/>
              <a:t>Significance</a:t>
            </a:r>
            <a:endParaRPr lang="en-GB" dirty="0"/>
          </a:p>
        </p:txBody>
      </p:sp>
      <p:sp>
        <p:nvSpPr>
          <p:cNvPr id="3" name="Content Placeholder 2">
            <a:extLst>
              <a:ext uri="{FF2B5EF4-FFF2-40B4-BE49-F238E27FC236}">
                <a16:creationId xmlns:a16="http://schemas.microsoft.com/office/drawing/2014/main" id="{464B319F-1AB9-4489-9ECD-4D31005A8E22}"/>
              </a:ext>
            </a:extLst>
          </p:cNvPr>
          <p:cNvSpPr>
            <a:spLocks noGrp="1"/>
          </p:cNvSpPr>
          <p:nvPr>
            <p:ph idx="1"/>
          </p:nvPr>
        </p:nvSpPr>
        <p:spPr>
          <a:xfrm>
            <a:off x="594360" y="1484313"/>
            <a:ext cx="8291513" cy="4897437"/>
          </a:xfrm>
        </p:spPr>
        <p:txBody>
          <a:bodyPr/>
          <a:lstStyle/>
          <a:p>
            <a:pPr algn="just"/>
            <a:r>
              <a:rPr lang="en-US" dirty="0"/>
              <a:t>This research is significant as it bridges the gap in cross-sector social partnership research by </a:t>
            </a:r>
            <a:r>
              <a:rPr lang="en-US" b="1" dirty="0"/>
              <a:t>looking at the neglected sensemaking partner processes and connecting them to the partnership implementation</a:t>
            </a:r>
            <a:r>
              <a:rPr lang="en-US" dirty="0"/>
              <a:t>. </a:t>
            </a:r>
          </a:p>
          <a:p>
            <a:pPr algn="just"/>
            <a:r>
              <a:rPr lang="en-US" dirty="0"/>
              <a:t>Studying </a:t>
            </a:r>
            <a:r>
              <a:rPr lang="en-US" b="1" dirty="0"/>
              <a:t>patterns of social issue sensemaking and issue harmonisation </a:t>
            </a:r>
            <a:r>
              <a:rPr lang="en-US" dirty="0"/>
              <a:t>has the potential to </a:t>
            </a:r>
            <a:r>
              <a:rPr lang="en-US" b="1" dirty="0"/>
              <a:t>improve collaborative success by achieving increased social issue legitimacy and unequivocal interpretations </a:t>
            </a:r>
            <a:r>
              <a:rPr lang="en-US" dirty="0"/>
              <a:t>that can lead to </a:t>
            </a:r>
            <a:r>
              <a:rPr lang="en-US" b="1" dirty="0"/>
              <a:t>harmonised perceptions and hence lead to better social welfare outcomes</a:t>
            </a:r>
            <a:r>
              <a:rPr lang="en-US" dirty="0"/>
              <a:t>.</a:t>
            </a:r>
            <a:endParaRPr lang="en-GB" dirty="0"/>
          </a:p>
        </p:txBody>
      </p:sp>
    </p:spTree>
    <p:extLst>
      <p:ext uri="{BB962C8B-B14F-4D97-AF65-F5344CB8AC3E}">
        <p14:creationId xmlns:p14="http://schemas.microsoft.com/office/powerpoint/2010/main" val="3432117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10F99-F621-41D9-87AD-03783F15C6F2}"/>
              </a:ext>
            </a:extLst>
          </p:cNvPr>
          <p:cNvSpPr>
            <a:spLocks noGrp="1"/>
          </p:cNvSpPr>
          <p:nvPr>
            <p:ph type="title"/>
          </p:nvPr>
        </p:nvSpPr>
        <p:spPr/>
        <p:txBody>
          <a:bodyPr/>
          <a:lstStyle/>
          <a:p>
            <a:endParaRPr lang="en-GB"/>
          </a:p>
        </p:txBody>
      </p:sp>
      <p:sp>
        <p:nvSpPr>
          <p:cNvPr id="5" name="AutoShape 4" descr="Image result for thank you for your participation">
            <a:extLst>
              <a:ext uri="{FF2B5EF4-FFF2-40B4-BE49-F238E27FC236}">
                <a16:creationId xmlns:a16="http://schemas.microsoft.com/office/drawing/2014/main" id="{0E8800A0-E725-4572-939E-D5A9B55E337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a:extLst>
              <a:ext uri="{FF2B5EF4-FFF2-40B4-BE49-F238E27FC236}">
                <a16:creationId xmlns:a16="http://schemas.microsoft.com/office/drawing/2014/main" id="{8E015C43-F61A-4BBE-9705-03AF1CC85932}"/>
              </a:ext>
            </a:extLst>
          </p:cNvPr>
          <p:cNvPicPr>
            <a:picLocks noChangeAspect="1"/>
          </p:cNvPicPr>
          <p:nvPr/>
        </p:nvPicPr>
        <p:blipFill>
          <a:blip r:embed="rId2"/>
          <a:stretch>
            <a:fillRect/>
          </a:stretch>
        </p:blipFill>
        <p:spPr>
          <a:xfrm>
            <a:off x="2566511" y="2071476"/>
            <a:ext cx="4010977" cy="3019848"/>
          </a:xfrm>
          <a:prstGeom prst="rect">
            <a:avLst/>
          </a:prstGeom>
        </p:spPr>
      </p:pic>
    </p:spTree>
    <p:extLst>
      <p:ext uri="{BB962C8B-B14F-4D97-AF65-F5344CB8AC3E}">
        <p14:creationId xmlns:p14="http://schemas.microsoft.com/office/powerpoint/2010/main" val="3113674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25164-B337-4A81-B42E-46A99B28A9B6}"/>
              </a:ext>
            </a:extLst>
          </p:cNvPr>
          <p:cNvSpPr>
            <a:spLocks noGrp="1"/>
          </p:cNvSpPr>
          <p:nvPr>
            <p:ph type="title"/>
          </p:nvPr>
        </p:nvSpPr>
        <p:spPr/>
        <p:txBody>
          <a:bodyPr/>
          <a:lstStyle/>
          <a:p>
            <a:r>
              <a:rPr lang="en-US" dirty="0"/>
              <a:t>Sensemaking</a:t>
            </a:r>
            <a:endParaRPr lang="en-GB" dirty="0"/>
          </a:p>
        </p:txBody>
      </p:sp>
      <p:sp>
        <p:nvSpPr>
          <p:cNvPr id="3" name="Content Placeholder 2">
            <a:extLst>
              <a:ext uri="{FF2B5EF4-FFF2-40B4-BE49-F238E27FC236}">
                <a16:creationId xmlns:a16="http://schemas.microsoft.com/office/drawing/2014/main" id="{9DC7E78E-8FD6-43E7-81C5-769E97B9DF02}"/>
              </a:ext>
            </a:extLst>
          </p:cNvPr>
          <p:cNvSpPr>
            <a:spLocks noGrp="1"/>
          </p:cNvSpPr>
          <p:nvPr>
            <p:ph idx="1"/>
          </p:nvPr>
        </p:nvSpPr>
        <p:spPr>
          <a:xfrm>
            <a:off x="457201" y="1223010"/>
            <a:ext cx="8220746" cy="5085715"/>
          </a:xfrm>
        </p:spPr>
        <p:txBody>
          <a:bodyPr/>
          <a:lstStyle/>
          <a:p>
            <a:pPr marL="0" indent="0">
              <a:buNone/>
            </a:pPr>
            <a:endParaRPr lang="en-GB" dirty="0"/>
          </a:p>
          <a:p>
            <a:pPr marL="0" indent="0" algn="just">
              <a:buNone/>
            </a:pPr>
            <a:r>
              <a:rPr lang="en-GB" sz="2800" dirty="0"/>
              <a:t>Sensemaking refers to “</a:t>
            </a:r>
            <a:r>
              <a:rPr lang="en-GB" sz="2800" b="1" dirty="0"/>
              <a:t>a process</a:t>
            </a:r>
            <a:r>
              <a:rPr lang="en-GB" sz="2800" dirty="0"/>
              <a:t>, prompted by violated expectations, that involves bracketing cues in the environment, creating </a:t>
            </a:r>
            <a:r>
              <a:rPr lang="en-GB" sz="2800" b="1" dirty="0"/>
              <a:t>intersubjective meaning </a:t>
            </a:r>
            <a:r>
              <a:rPr lang="en-GB" sz="2800" dirty="0"/>
              <a:t>through </a:t>
            </a:r>
            <a:r>
              <a:rPr lang="en-GB" sz="2800" b="1" dirty="0"/>
              <a:t>cycles of interpretation and action</a:t>
            </a:r>
            <a:r>
              <a:rPr lang="en-GB" sz="2800" dirty="0"/>
              <a:t>, and thereby </a:t>
            </a:r>
            <a:r>
              <a:rPr lang="en-GB" sz="2800" b="1" dirty="0"/>
              <a:t>enacting a more ordered environment</a:t>
            </a:r>
            <a:r>
              <a:rPr lang="en-GB" sz="2800" dirty="0"/>
              <a:t> from which further cues can be drawn” </a:t>
            </a:r>
          </a:p>
          <a:p>
            <a:pPr marL="0" indent="0">
              <a:buNone/>
            </a:pPr>
            <a:endParaRPr lang="en-GB" dirty="0"/>
          </a:p>
          <a:p>
            <a:pPr marL="0" indent="0">
              <a:buNone/>
            </a:pPr>
            <a:r>
              <a:rPr lang="en-GB" dirty="0" err="1"/>
              <a:t>Maitlis</a:t>
            </a:r>
            <a:r>
              <a:rPr lang="en-GB" dirty="0"/>
              <a:t> &amp; Christianson, 2014, p. 67 </a:t>
            </a:r>
            <a:endParaRPr lang="en-US" dirty="0"/>
          </a:p>
        </p:txBody>
      </p:sp>
    </p:spTree>
    <p:extLst>
      <p:ext uri="{BB962C8B-B14F-4D97-AF65-F5344CB8AC3E}">
        <p14:creationId xmlns:p14="http://schemas.microsoft.com/office/powerpoint/2010/main" val="3129744592"/>
      </p:ext>
    </p:extLst>
  </p:cSld>
  <p:clrMapOvr>
    <a:masterClrMapping/>
  </p:clrMapOvr>
</p:sld>
</file>

<file path=ppt/theme/theme1.xml><?xml version="1.0" encoding="utf-8"?>
<a:theme xmlns:a="http://schemas.openxmlformats.org/drawingml/2006/main" name="kent2013">
  <a:themeElements>
    <a:clrScheme name="bulletsandcolours 1">
      <a:dk1>
        <a:srgbClr val="000000"/>
      </a:dk1>
      <a:lt1>
        <a:srgbClr val="FFFFFF"/>
      </a:lt1>
      <a:dk2>
        <a:srgbClr val="003882"/>
      </a:dk2>
      <a:lt2>
        <a:srgbClr val="808080"/>
      </a:lt2>
      <a:accent1>
        <a:srgbClr val="008AC4"/>
      </a:accent1>
      <a:accent2>
        <a:srgbClr val="A8034F"/>
      </a:accent2>
      <a:accent3>
        <a:srgbClr val="FFFFFF"/>
      </a:accent3>
      <a:accent4>
        <a:srgbClr val="000000"/>
      </a:accent4>
      <a:accent5>
        <a:srgbClr val="AAC4DE"/>
      </a:accent5>
      <a:accent6>
        <a:srgbClr val="980247"/>
      </a:accent6>
      <a:hlink>
        <a:srgbClr val="007A5E"/>
      </a:hlink>
      <a:folHlink>
        <a:srgbClr val="DE5433"/>
      </a:folHlink>
    </a:clrScheme>
    <a:fontScheme name="bulletsandcolour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 latinLnBrk="0" hangingPunct="1">
          <a:lnSpc>
            <a:spcPct val="100000"/>
          </a:lnSpc>
          <a:spcBef>
            <a:spcPct val="3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 latinLnBrk="0" hangingPunct="1">
          <a:lnSpc>
            <a:spcPct val="100000"/>
          </a:lnSpc>
          <a:spcBef>
            <a:spcPct val="3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ulletsandcolours 1">
        <a:dk1>
          <a:srgbClr val="000000"/>
        </a:dk1>
        <a:lt1>
          <a:srgbClr val="FFFFFF"/>
        </a:lt1>
        <a:dk2>
          <a:srgbClr val="003882"/>
        </a:dk2>
        <a:lt2>
          <a:srgbClr val="808080"/>
        </a:lt2>
        <a:accent1>
          <a:srgbClr val="008AC4"/>
        </a:accent1>
        <a:accent2>
          <a:srgbClr val="A8034F"/>
        </a:accent2>
        <a:accent3>
          <a:srgbClr val="FFFFFF"/>
        </a:accent3>
        <a:accent4>
          <a:srgbClr val="000000"/>
        </a:accent4>
        <a:accent5>
          <a:srgbClr val="AAC4DE"/>
        </a:accent5>
        <a:accent6>
          <a:srgbClr val="980247"/>
        </a:accent6>
        <a:hlink>
          <a:srgbClr val="007A5E"/>
        </a:hlink>
        <a:folHlink>
          <a:srgbClr val="DE5433"/>
        </a:folHlink>
      </a:clrScheme>
      <a:clrMap bg1="lt1" tx1="dk1" bg2="lt2" tx2="dk2" accent1="accent1" accent2="accent2" accent3="accent3" accent4="accent4" accent5="accent5" accent6="accent6" hlink="hlink" folHlink="folHlink"/>
    </a:extraClrScheme>
    <a:extraClrScheme>
      <a:clrScheme name="bulletsandcolours 2">
        <a:dk1>
          <a:srgbClr val="000000"/>
        </a:dk1>
        <a:lt1>
          <a:srgbClr val="F9F8F5"/>
        </a:lt1>
        <a:dk2>
          <a:srgbClr val="003882"/>
        </a:dk2>
        <a:lt2>
          <a:srgbClr val="808080"/>
        </a:lt2>
        <a:accent1>
          <a:srgbClr val="008AC4"/>
        </a:accent1>
        <a:accent2>
          <a:srgbClr val="A8034F"/>
        </a:accent2>
        <a:accent3>
          <a:srgbClr val="FBFBF9"/>
        </a:accent3>
        <a:accent4>
          <a:srgbClr val="000000"/>
        </a:accent4>
        <a:accent5>
          <a:srgbClr val="AAC4DE"/>
        </a:accent5>
        <a:accent6>
          <a:srgbClr val="980247"/>
        </a:accent6>
        <a:hlink>
          <a:srgbClr val="007A5E"/>
        </a:hlink>
        <a:folHlink>
          <a:srgbClr val="DE5433"/>
        </a:folHlink>
      </a:clrScheme>
      <a:clrMap bg1="lt1" tx1="dk1" bg2="lt2" tx2="dk2" accent1="accent1" accent2="accent2" accent3="accent3" accent4="accent4" accent5="accent5" accent6="accent6" hlink="hlink" folHlink="folHlink"/>
    </a:extraClrScheme>
    <a:extraClrScheme>
      <a:clrScheme name="bulletsandcolours 3">
        <a:dk1>
          <a:srgbClr val="000000"/>
        </a:dk1>
        <a:lt1>
          <a:srgbClr val="FFFFFF"/>
        </a:lt1>
        <a:dk2>
          <a:srgbClr val="003882"/>
        </a:dk2>
        <a:lt2>
          <a:srgbClr val="808080"/>
        </a:lt2>
        <a:accent1>
          <a:srgbClr val="008AC4"/>
        </a:accent1>
        <a:accent2>
          <a:srgbClr val="B8CCDE"/>
        </a:accent2>
        <a:accent3>
          <a:srgbClr val="FFFFFF"/>
        </a:accent3>
        <a:accent4>
          <a:srgbClr val="000000"/>
        </a:accent4>
        <a:accent5>
          <a:srgbClr val="AAC4DE"/>
        </a:accent5>
        <a:accent6>
          <a:srgbClr val="A6B9C9"/>
        </a:accent6>
        <a:hlink>
          <a:srgbClr val="00789C"/>
        </a:hlink>
        <a:folHlink>
          <a:srgbClr val="82B8C9"/>
        </a:folHlink>
      </a:clrScheme>
      <a:clrMap bg1="lt1" tx1="dk1" bg2="lt2" tx2="dk2" accent1="accent1" accent2="accent2" accent3="accent3" accent4="accent4" accent5="accent5" accent6="accent6" hlink="hlink" folHlink="folHlink"/>
    </a:extraClrScheme>
    <a:extraClrScheme>
      <a:clrScheme name="bulletsandcolours 4">
        <a:dk1>
          <a:srgbClr val="000000"/>
        </a:dk1>
        <a:lt1>
          <a:srgbClr val="F9F8F5"/>
        </a:lt1>
        <a:dk2>
          <a:srgbClr val="003882"/>
        </a:dk2>
        <a:lt2>
          <a:srgbClr val="808080"/>
        </a:lt2>
        <a:accent1>
          <a:srgbClr val="008AC4"/>
        </a:accent1>
        <a:accent2>
          <a:srgbClr val="B8CCDE"/>
        </a:accent2>
        <a:accent3>
          <a:srgbClr val="FBFBF9"/>
        </a:accent3>
        <a:accent4>
          <a:srgbClr val="000000"/>
        </a:accent4>
        <a:accent5>
          <a:srgbClr val="AAC4DE"/>
        </a:accent5>
        <a:accent6>
          <a:srgbClr val="A6B9C9"/>
        </a:accent6>
        <a:hlink>
          <a:srgbClr val="00789C"/>
        </a:hlink>
        <a:folHlink>
          <a:srgbClr val="82B8C9"/>
        </a:folHlink>
      </a:clrScheme>
      <a:clrMap bg1="lt1" tx1="dk1" bg2="lt2" tx2="dk2" accent1="accent1" accent2="accent2" accent3="accent3" accent4="accent4" accent5="accent5" accent6="accent6" hlink="hlink" folHlink="folHlink"/>
    </a:extraClrScheme>
    <a:extraClrScheme>
      <a:clrScheme name="bulletsandcolours 5">
        <a:dk1>
          <a:srgbClr val="000000"/>
        </a:dk1>
        <a:lt1>
          <a:srgbClr val="FFFFFF"/>
        </a:lt1>
        <a:dk2>
          <a:srgbClr val="003882"/>
        </a:dk2>
        <a:lt2>
          <a:srgbClr val="808080"/>
        </a:lt2>
        <a:accent1>
          <a:srgbClr val="B4035C"/>
        </a:accent1>
        <a:accent2>
          <a:srgbClr val="E29A74"/>
        </a:accent2>
        <a:accent3>
          <a:srgbClr val="FFFFFF"/>
        </a:accent3>
        <a:accent4>
          <a:srgbClr val="000000"/>
        </a:accent4>
        <a:accent5>
          <a:srgbClr val="D6AAB5"/>
        </a:accent5>
        <a:accent6>
          <a:srgbClr val="CD8B68"/>
        </a:accent6>
        <a:hlink>
          <a:srgbClr val="80293D"/>
        </a:hlink>
        <a:folHlink>
          <a:srgbClr val="D12421"/>
        </a:folHlink>
      </a:clrScheme>
      <a:clrMap bg1="lt1" tx1="dk1" bg2="lt2" tx2="dk2" accent1="accent1" accent2="accent2" accent3="accent3" accent4="accent4" accent5="accent5" accent6="accent6" hlink="hlink" folHlink="folHlink"/>
    </a:extraClrScheme>
    <a:extraClrScheme>
      <a:clrScheme name="bulletsandcolours 6">
        <a:dk1>
          <a:srgbClr val="000000"/>
        </a:dk1>
        <a:lt1>
          <a:srgbClr val="F9F8F5"/>
        </a:lt1>
        <a:dk2>
          <a:srgbClr val="003882"/>
        </a:dk2>
        <a:lt2>
          <a:srgbClr val="808080"/>
        </a:lt2>
        <a:accent1>
          <a:srgbClr val="B4035C"/>
        </a:accent1>
        <a:accent2>
          <a:srgbClr val="E29A74"/>
        </a:accent2>
        <a:accent3>
          <a:srgbClr val="FBFBF9"/>
        </a:accent3>
        <a:accent4>
          <a:srgbClr val="000000"/>
        </a:accent4>
        <a:accent5>
          <a:srgbClr val="D6AAB5"/>
        </a:accent5>
        <a:accent6>
          <a:srgbClr val="CD8B68"/>
        </a:accent6>
        <a:hlink>
          <a:srgbClr val="80293D"/>
        </a:hlink>
        <a:folHlink>
          <a:srgbClr val="D12421"/>
        </a:folHlink>
      </a:clrScheme>
      <a:clrMap bg1="lt1" tx1="dk1" bg2="lt2" tx2="dk2" accent1="accent1" accent2="accent2" accent3="accent3" accent4="accent4" accent5="accent5" accent6="accent6" hlink="hlink" folHlink="folHlink"/>
    </a:extraClrScheme>
    <a:extraClrScheme>
      <a:clrScheme name="bulletsandcolours 7">
        <a:dk1>
          <a:srgbClr val="000000"/>
        </a:dk1>
        <a:lt1>
          <a:srgbClr val="FFFFFF"/>
        </a:lt1>
        <a:dk2>
          <a:srgbClr val="003882"/>
        </a:dk2>
        <a:lt2>
          <a:srgbClr val="808080"/>
        </a:lt2>
        <a:accent1>
          <a:srgbClr val="664A78"/>
        </a:accent1>
        <a:accent2>
          <a:srgbClr val="A891B0"/>
        </a:accent2>
        <a:accent3>
          <a:srgbClr val="FFFFFF"/>
        </a:accent3>
        <a:accent4>
          <a:srgbClr val="000000"/>
        </a:accent4>
        <a:accent5>
          <a:srgbClr val="B8B1BE"/>
        </a:accent5>
        <a:accent6>
          <a:srgbClr val="98839F"/>
        </a:accent6>
        <a:hlink>
          <a:srgbClr val="C985A3"/>
        </a:hlink>
        <a:folHlink>
          <a:srgbClr val="DEADBF"/>
        </a:folHlink>
      </a:clrScheme>
      <a:clrMap bg1="lt1" tx1="dk1" bg2="lt2" tx2="dk2" accent1="accent1" accent2="accent2" accent3="accent3" accent4="accent4" accent5="accent5" accent6="accent6" hlink="hlink" folHlink="folHlink"/>
    </a:extraClrScheme>
    <a:extraClrScheme>
      <a:clrScheme name="bulletsandcolours 8">
        <a:dk1>
          <a:srgbClr val="000000"/>
        </a:dk1>
        <a:lt1>
          <a:srgbClr val="FFFFFF"/>
        </a:lt1>
        <a:dk2>
          <a:srgbClr val="003882"/>
        </a:dk2>
        <a:lt2>
          <a:srgbClr val="808080"/>
        </a:lt2>
        <a:accent1>
          <a:srgbClr val="007A5E"/>
        </a:accent1>
        <a:accent2>
          <a:srgbClr val="A8B50A"/>
        </a:accent2>
        <a:accent3>
          <a:srgbClr val="FFFFFF"/>
        </a:accent3>
        <a:accent4>
          <a:srgbClr val="000000"/>
        </a:accent4>
        <a:accent5>
          <a:srgbClr val="AABEB6"/>
        </a:accent5>
        <a:accent6>
          <a:srgbClr val="98A408"/>
        </a:accent6>
        <a:hlink>
          <a:srgbClr val="75A38C"/>
        </a:hlink>
        <a:folHlink>
          <a:srgbClr val="D6DE6B"/>
        </a:folHlink>
      </a:clrScheme>
      <a:clrMap bg1="lt1" tx1="dk1" bg2="lt2" tx2="dk2" accent1="accent1" accent2="accent2" accent3="accent3" accent4="accent4" accent5="accent5" accent6="accent6" hlink="hlink" folHlink="folHlink"/>
    </a:extraClrScheme>
    <a:extraClrScheme>
      <a:clrScheme name="bulletsandcolours 9">
        <a:dk1>
          <a:srgbClr val="000000"/>
        </a:dk1>
        <a:lt1>
          <a:srgbClr val="FFFFFF"/>
        </a:lt1>
        <a:dk2>
          <a:srgbClr val="003882"/>
        </a:dk2>
        <a:lt2>
          <a:srgbClr val="808080"/>
        </a:lt2>
        <a:accent1>
          <a:srgbClr val="DE5433"/>
        </a:accent1>
        <a:accent2>
          <a:srgbClr val="E87D0D"/>
        </a:accent2>
        <a:accent3>
          <a:srgbClr val="FFFFFF"/>
        </a:accent3>
        <a:accent4>
          <a:srgbClr val="000000"/>
        </a:accent4>
        <a:accent5>
          <a:srgbClr val="ECB3AD"/>
        </a:accent5>
        <a:accent6>
          <a:srgbClr val="D2710B"/>
        </a:accent6>
        <a:hlink>
          <a:srgbClr val="FA8A75"/>
        </a:hlink>
        <a:folHlink>
          <a:srgbClr val="EDBD3D"/>
        </a:folHlink>
      </a:clrScheme>
      <a:clrMap bg1="lt1" tx1="dk1" bg2="lt2" tx2="dk2" accent1="accent1" accent2="accent2" accent3="accent3" accent4="accent4" accent5="accent5" accent6="accent6" hlink="hlink" folHlink="folHlink"/>
    </a:extraClrScheme>
    <a:extraClrScheme>
      <a:clrScheme name="bulletsandcolours 10">
        <a:dk1>
          <a:srgbClr val="000000"/>
        </a:dk1>
        <a:lt1>
          <a:srgbClr val="F9F8F5"/>
        </a:lt1>
        <a:dk2>
          <a:srgbClr val="003882"/>
        </a:dk2>
        <a:lt2>
          <a:srgbClr val="808080"/>
        </a:lt2>
        <a:accent1>
          <a:srgbClr val="664A78"/>
        </a:accent1>
        <a:accent2>
          <a:srgbClr val="A891B0"/>
        </a:accent2>
        <a:accent3>
          <a:srgbClr val="FBFBF9"/>
        </a:accent3>
        <a:accent4>
          <a:srgbClr val="000000"/>
        </a:accent4>
        <a:accent5>
          <a:srgbClr val="B8B1BE"/>
        </a:accent5>
        <a:accent6>
          <a:srgbClr val="98839F"/>
        </a:accent6>
        <a:hlink>
          <a:srgbClr val="C985A3"/>
        </a:hlink>
        <a:folHlink>
          <a:srgbClr val="DEADBF"/>
        </a:folHlink>
      </a:clrScheme>
      <a:clrMap bg1="lt1" tx1="dk1" bg2="lt2" tx2="dk2" accent1="accent1" accent2="accent2" accent3="accent3" accent4="accent4" accent5="accent5" accent6="accent6" hlink="hlink" folHlink="folHlink"/>
    </a:extraClrScheme>
    <a:extraClrScheme>
      <a:clrScheme name="bulletsandcolours 11">
        <a:dk1>
          <a:srgbClr val="000000"/>
        </a:dk1>
        <a:lt1>
          <a:srgbClr val="F9F8F5"/>
        </a:lt1>
        <a:dk2>
          <a:srgbClr val="003882"/>
        </a:dk2>
        <a:lt2>
          <a:srgbClr val="808080"/>
        </a:lt2>
        <a:accent1>
          <a:srgbClr val="007A5E"/>
        </a:accent1>
        <a:accent2>
          <a:srgbClr val="A8B50A"/>
        </a:accent2>
        <a:accent3>
          <a:srgbClr val="FBFBF9"/>
        </a:accent3>
        <a:accent4>
          <a:srgbClr val="000000"/>
        </a:accent4>
        <a:accent5>
          <a:srgbClr val="AABEB6"/>
        </a:accent5>
        <a:accent6>
          <a:srgbClr val="98A408"/>
        </a:accent6>
        <a:hlink>
          <a:srgbClr val="75A38C"/>
        </a:hlink>
        <a:folHlink>
          <a:srgbClr val="D6DE6B"/>
        </a:folHlink>
      </a:clrScheme>
      <a:clrMap bg1="lt1" tx1="dk1" bg2="lt2" tx2="dk2" accent1="accent1" accent2="accent2" accent3="accent3" accent4="accent4" accent5="accent5" accent6="accent6" hlink="hlink" folHlink="folHlink"/>
    </a:extraClrScheme>
    <a:extraClrScheme>
      <a:clrScheme name="bulletsandcolours 12">
        <a:dk1>
          <a:srgbClr val="000000"/>
        </a:dk1>
        <a:lt1>
          <a:srgbClr val="F9F8F5"/>
        </a:lt1>
        <a:dk2>
          <a:srgbClr val="003882"/>
        </a:dk2>
        <a:lt2>
          <a:srgbClr val="808080"/>
        </a:lt2>
        <a:accent1>
          <a:srgbClr val="DE5433"/>
        </a:accent1>
        <a:accent2>
          <a:srgbClr val="E87D0D"/>
        </a:accent2>
        <a:accent3>
          <a:srgbClr val="FBFBF9"/>
        </a:accent3>
        <a:accent4>
          <a:srgbClr val="000000"/>
        </a:accent4>
        <a:accent5>
          <a:srgbClr val="ECB3AD"/>
        </a:accent5>
        <a:accent6>
          <a:srgbClr val="D2710B"/>
        </a:accent6>
        <a:hlink>
          <a:srgbClr val="FA8A75"/>
        </a:hlink>
        <a:folHlink>
          <a:srgbClr val="EDBD3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1395</Words>
  <Application>Microsoft Office PowerPoint</Application>
  <PresentationFormat>On-screen Show (4:3)</PresentationFormat>
  <Paragraphs>71</Paragraphs>
  <Slides>12</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Century Schoolbook</vt:lpstr>
      <vt:lpstr>kent2013</vt:lpstr>
      <vt:lpstr>KBS PhD Admissions Tutor Meeting, 3rd May 2018 </vt:lpstr>
      <vt:lpstr>CSSP as social welfare: Why?</vt:lpstr>
      <vt:lpstr>CSSPs for social welfare</vt:lpstr>
      <vt:lpstr>How can we improve social welfare?</vt:lpstr>
      <vt:lpstr>Example: Food bank leaders as ethical sensemakers </vt:lpstr>
      <vt:lpstr>How do we maximise the social welfare outcomes of CSSP?</vt:lpstr>
      <vt:lpstr>Issue Equivocality &amp; Issue Legitimacy  in CSSP Sensemaking</vt:lpstr>
      <vt:lpstr>Social Change Agents in CSSP</vt:lpstr>
      <vt:lpstr>Research Questions</vt:lpstr>
      <vt:lpstr>Significance</vt:lpstr>
      <vt:lpstr>PowerPoint Presentation</vt:lpstr>
      <vt:lpstr>Sensemaking</vt:lpstr>
    </vt:vector>
  </TitlesOfParts>
  <Company>University of Kent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Kent - PG Powerpoint template</dc:title>
  <dc:creator>Miles Banbery</dc:creator>
  <cp:lastModifiedBy>Stuart Tombs</cp:lastModifiedBy>
  <cp:revision>268</cp:revision>
  <cp:lastPrinted>2018-06-05T03:04:55Z</cp:lastPrinted>
  <dcterms:created xsi:type="dcterms:W3CDTF">2013-06-07T14:52:08Z</dcterms:created>
  <dcterms:modified xsi:type="dcterms:W3CDTF">2026-06-23T12:56:40Z</dcterms:modified>
</cp:coreProperties>
</file>