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Lst>
  <p:notesMasterIdLst>
    <p:notesMasterId r:id="rId26"/>
  </p:notesMasterIdLst>
  <p:sldIdLst>
    <p:sldId id="256" r:id="rId3"/>
    <p:sldId id="277" r:id="rId4"/>
    <p:sldId id="258" r:id="rId5"/>
    <p:sldId id="281" r:id="rId6"/>
    <p:sldId id="259" r:id="rId7"/>
    <p:sldId id="260" r:id="rId8"/>
    <p:sldId id="261" r:id="rId9"/>
    <p:sldId id="262" r:id="rId10"/>
    <p:sldId id="293" r:id="rId11"/>
    <p:sldId id="294" r:id="rId12"/>
    <p:sldId id="263" r:id="rId13"/>
    <p:sldId id="264" r:id="rId14"/>
    <p:sldId id="265" r:id="rId15"/>
    <p:sldId id="283" r:id="rId16"/>
    <p:sldId id="271" r:id="rId17"/>
    <p:sldId id="267" r:id="rId18"/>
    <p:sldId id="295" r:id="rId19"/>
    <p:sldId id="285" r:id="rId20"/>
    <p:sldId id="289" r:id="rId21"/>
    <p:sldId id="292" r:id="rId22"/>
    <p:sldId id="274" r:id="rId23"/>
    <p:sldId id="276" r:id="rId24"/>
    <p:sldId id="286" r:id="rId2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3" roundtripDataSignature="AMtx7mjt2MkZtZYXrAqCoenoawcH+TFr2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2E9"/>
    <a:srgbClr val="FEE2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D65A64-F815-4D7E-ABCA-4677CD1D8E65}" v="29" dt="2026-04-09T05:37:27.333"/>
  </p1510:revLst>
</p1510:revInfo>
</file>

<file path=ppt/tableStyles.xml><?xml version="1.0" encoding="utf-8"?>
<a:tblStyleLst xmlns:a="http://schemas.openxmlformats.org/drawingml/2006/main" def="{4141B99F-A3AF-4E63-94F8-8DA6444B70F3}">
  <a:tblStyle styleId="{4141B99F-A3AF-4E63-94F8-8DA6444B70F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snapToGrid="0">
      <p:cViewPr varScale="1">
        <p:scale>
          <a:sx n="59" d="100"/>
          <a:sy n="59" d="100"/>
        </p:scale>
        <p:origin x="940" y="52"/>
      </p:cViewPr>
      <p:guideLst/>
    </p:cSldViewPr>
  </p:slideViewPr>
  <p:outlineViewPr>
    <p:cViewPr>
      <p:scale>
        <a:sx n="33" d="100"/>
        <a:sy n="33" d="100"/>
      </p:scale>
      <p:origin x="0" y="-3078"/>
    </p:cViewPr>
  </p:outlineViewPr>
  <p:notesTextViewPr>
    <p:cViewPr>
      <p:scale>
        <a:sx n="1" d="1"/>
        <a:sy n="1" d="1"/>
      </p:scale>
      <p:origin x="0" y="0"/>
    </p:cViewPr>
  </p:notesTextViewPr>
  <p:sorterViewPr>
    <p:cViewPr>
      <p:scale>
        <a:sx n="100" d="100"/>
        <a:sy n="100" d="100"/>
      </p:scale>
      <p:origin x="0" y="-6908"/>
    </p:cViewPr>
  </p:sorterViewPr>
  <p:notesViewPr>
    <p:cSldViewPr snapToGrid="0">
      <p:cViewPr varScale="1">
        <p:scale>
          <a:sx n="48" d="100"/>
          <a:sy n="48" d="100"/>
        </p:scale>
        <p:origin x="2752" y="3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customschemas.google.com/relationships/presentationmetadata" Target="metadata"/><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35"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nelle Ramlackhansingh" userId="d98be0ef-002f-4d48-8e02-5d6371696d24" providerId="ADAL" clId="{487F90F1-C334-42A3-9604-3B5F3696E726}"/>
    <pc:docChg chg="custSel delSld modSld">
      <pc:chgData name="Jinelle Ramlackhansingh" userId="d98be0ef-002f-4d48-8e02-5d6371696d24" providerId="ADAL" clId="{487F90F1-C334-42A3-9604-3B5F3696E726}" dt="2026-04-09T05:37:27.333" v="158"/>
      <pc:docMkLst>
        <pc:docMk/>
      </pc:docMkLst>
      <pc:sldChg chg="modSp mod">
        <pc:chgData name="Jinelle Ramlackhansingh" userId="d98be0ef-002f-4d48-8e02-5d6371696d24" providerId="ADAL" clId="{487F90F1-C334-42A3-9604-3B5F3696E726}" dt="2026-04-09T05:23:47.441" v="11" actId="20577"/>
        <pc:sldMkLst>
          <pc:docMk/>
          <pc:sldMk cId="0" sldId="260"/>
        </pc:sldMkLst>
        <pc:spChg chg="mod">
          <ac:chgData name="Jinelle Ramlackhansingh" userId="d98be0ef-002f-4d48-8e02-5d6371696d24" providerId="ADAL" clId="{487F90F1-C334-42A3-9604-3B5F3696E726}" dt="2026-04-09T05:23:47.441" v="11" actId="20577"/>
          <ac:spMkLst>
            <pc:docMk/>
            <pc:sldMk cId="0" sldId="260"/>
            <ac:spMk id="215" creationId="{00000000-0000-0000-0000-000000000000}"/>
          </ac:spMkLst>
        </pc:spChg>
      </pc:sldChg>
      <pc:sldChg chg="modSp mod modAnim">
        <pc:chgData name="Jinelle Ramlackhansingh" userId="d98be0ef-002f-4d48-8e02-5d6371696d24" providerId="ADAL" clId="{487F90F1-C334-42A3-9604-3B5F3696E726}" dt="2026-04-09T05:34:58.454" v="152" actId="20577"/>
        <pc:sldMkLst>
          <pc:docMk/>
          <pc:sldMk cId="0" sldId="267"/>
        </pc:sldMkLst>
        <pc:spChg chg="mod">
          <ac:chgData name="Jinelle Ramlackhansingh" userId="d98be0ef-002f-4d48-8e02-5d6371696d24" providerId="ADAL" clId="{487F90F1-C334-42A3-9604-3B5F3696E726}" dt="2026-04-09T05:34:58.454" v="152" actId="20577"/>
          <ac:spMkLst>
            <pc:docMk/>
            <pc:sldMk cId="0" sldId="267"/>
            <ac:spMk id="10" creationId="{B363ED7E-6ACB-EF3E-7DC1-96062FE34C84}"/>
          </ac:spMkLst>
        </pc:spChg>
      </pc:sldChg>
      <pc:sldChg chg="modAnim">
        <pc:chgData name="Jinelle Ramlackhansingh" userId="d98be0ef-002f-4d48-8e02-5d6371696d24" providerId="ADAL" clId="{487F90F1-C334-42A3-9604-3B5F3696E726}" dt="2026-04-09T05:24:43.470" v="14"/>
        <pc:sldMkLst>
          <pc:docMk/>
          <pc:sldMk cId="0" sldId="271"/>
        </pc:sldMkLst>
      </pc:sldChg>
      <pc:sldChg chg="modAnim">
        <pc:chgData name="Jinelle Ramlackhansingh" userId="d98be0ef-002f-4d48-8e02-5d6371696d24" providerId="ADAL" clId="{487F90F1-C334-42A3-9604-3B5F3696E726}" dt="2026-04-09T05:30:08.009" v="134"/>
        <pc:sldMkLst>
          <pc:docMk/>
          <pc:sldMk cId="0" sldId="274"/>
        </pc:sldMkLst>
      </pc:sldChg>
      <pc:sldChg chg="modAnim">
        <pc:chgData name="Jinelle Ramlackhansingh" userId="d98be0ef-002f-4d48-8e02-5d6371696d24" providerId="ADAL" clId="{487F90F1-C334-42A3-9604-3B5F3696E726}" dt="2026-04-09T05:24:27.711" v="13"/>
        <pc:sldMkLst>
          <pc:docMk/>
          <pc:sldMk cId="509866058" sldId="283"/>
        </pc:sldMkLst>
      </pc:sldChg>
      <pc:sldChg chg="modAnim">
        <pc:chgData name="Jinelle Ramlackhansingh" userId="d98be0ef-002f-4d48-8e02-5d6371696d24" providerId="ADAL" clId="{487F90F1-C334-42A3-9604-3B5F3696E726}" dt="2026-04-09T05:26:34.772" v="116"/>
        <pc:sldMkLst>
          <pc:docMk/>
          <pc:sldMk cId="3732806234" sldId="285"/>
        </pc:sldMkLst>
      </pc:sldChg>
      <pc:sldChg chg="modAnim">
        <pc:chgData name="Jinelle Ramlackhansingh" userId="d98be0ef-002f-4d48-8e02-5d6371696d24" providerId="ADAL" clId="{487F90F1-C334-42A3-9604-3B5F3696E726}" dt="2026-04-09T05:26:47.676" v="117"/>
        <pc:sldMkLst>
          <pc:docMk/>
          <pc:sldMk cId="1302495028" sldId="289"/>
        </pc:sldMkLst>
      </pc:sldChg>
      <pc:sldChg chg="del">
        <pc:chgData name="Jinelle Ramlackhansingh" userId="d98be0ef-002f-4d48-8e02-5d6371696d24" providerId="ADAL" clId="{487F90F1-C334-42A3-9604-3B5F3696E726}" dt="2026-04-09T05:24:10.141" v="12" actId="2696"/>
        <pc:sldMkLst>
          <pc:docMk/>
          <pc:sldMk cId="4260412767" sldId="291"/>
        </pc:sldMkLst>
      </pc:sldChg>
      <pc:sldChg chg="modSp modAnim">
        <pc:chgData name="Jinelle Ramlackhansingh" userId="d98be0ef-002f-4d48-8e02-5d6371696d24" providerId="ADAL" clId="{487F90F1-C334-42A3-9604-3B5F3696E726}" dt="2026-04-09T05:37:27.333" v="158"/>
        <pc:sldMkLst>
          <pc:docMk/>
          <pc:sldMk cId="1250895828" sldId="292"/>
        </pc:sldMkLst>
        <pc:spChg chg="mod">
          <ac:chgData name="Jinelle Ramlackhansingh" userId="d98be0ef-002f-4d48-8e02-5d6371696d24" providerId="ADAL" clId="{487F90F1-C334-42A3-9604-3B5F3696E726}" dt="2026-04-09T05:29:51.203" v="133" actId="20577"/>
          <ac:spMkLst>
            <pc:docMk/>
            <pc:sldMk cId="1250895828" sldId="292"/>
            <ac:spMk id="3" creationId="{6CE17909-0EBD-A76D-5851-DD0A32D7782D}"/>
          </ac:spMkLst>
        </pc:spChg>
      </pc:sldChg>
      <pc:sldChg chg="modSp mod modAnim modNotesTx">
        <pc:chgData name="Jinelle Ramlackhansingh" userId="d98be0ef-002f-4d48-8e02-5d6371696d24" providerId="ADAL" clId="{487F90F1-C334-42A3-9604-3B5F3696E726}" dt="2026-04-09T05:26:07.893" v="115" actId="313"/>
        <pc:sldMkLst>
          <pc:docMk/>
          <pc:sldMk cId="2109321666" sldId="295"/>
        </pc:sldMkLst>
        <pc:spChg chg="mod">
          <ac:chgData name="Jinelle Ramlackhansingh" userId="d98be0ef-002f-4d48-8e02-5d6371696d24" providerId="ADAL" clId="{487F90F1-C334-42A3-9604-3B5F3696E726}" dt="2026-04-09T05:25:31.143" v="42" actId="20577"/>
          <ac:spMkLst>
            <pc:docMk/>
            <pc:sldMk cId="2109321666" sldId="295"/>
            <ac:spMk id="4" creationId="{DA13F8B6-994A-59BE-2DD1-6ECD1D8F4FF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9" name="Google Shape;18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Need to say it was mixed methods study (explanatory sequential)</a:t>
            </a:r>
            <a:endParaRPr dirty="0"/>
          </a:p>
        </p:txBody>
      </p:sp>
      <p:sp>
        <p:nvSpPr>
          <p:cNvPr id="201" name="Google Shape;201;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3c8267a52a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3c8267a52ad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g3c8267a52ad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GB"/>
              <a:t>7</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c8267a52ad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9" name="Google Shape;229;g3c8267a52ad_0_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g3c8267a52ad_0_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c8267a52ad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c8267a52ad_0_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g3c8267a52ad_0_2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11</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12</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Roles-image that the individual wants to display</a:t>
            </a:r>
          </a:p>
          <a:p>
            <a:r>
              <a:rPr lang="en-GB" dirty="0"/>
              <a:t>Scripts-interpersonal interactions—conversations between people,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14</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21187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We are aware that any interviews are a performance, but we are also aware that the practice of medicine itself is also a performance</a:t>
            </a:r>
          </a:p>
          <a:p>
            <a:pPr marL="0" lvl="0" indent="0" algn="l" rtl="0">
              <a:spcBef>
                <a:spcPts val="0"/>
              </a:spcBef>
              <a:spcAft>
                <a:spcPts val="0"/>
              </a:spcAft>
              <a:buNone/>
            </a:pPr>
            <a:r>
              <a:rPr lang="en-GB" dirty="0"/>
              <a:t>Impression management refers to the processes by which social actors try to create, maintain or modify the ideas others have about them </a:t>
            </a:r>
            <a:endParaRPr dirty="0"/>
          </a:p>
        </p:txBody>
      </p:sp>
      <p:sp>
        <p:nvSpPr>
          <p:cNvPr id="306" name="Google Shape;306;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CA" sz="1200" b="0" i="0" u="none" strike="noStrike" cap="none" dirty="0">
                <a:solidFill>
                  <a:schemeClr val="dk1"/>
                </a:solidFill>
                <a:effectLst/>
                <a:latin typeface="Calibri"/>
                <a:ea typeface="Calibri"/>
                <a:cs typeface="Calibri"/>
                <a:sym typeface="Calibri"/>
              </a:rPr>
              <a:t>a “know-how”, or an action that does not require knowledge or conditioning. The dispositions of habitus are formed through lived experiences in a specific field (Emmerich, 2013). Bourdieu wanted to differentiate habitus from “habit”, which suggests a pre-conditioned, learned behaviour (Crossley, 2013). Bourdieu saw habitus as being flexible and not dependent on prior knowledge or expertise. Habitus formation begins at birth, through lived experiences, and it determines the way the individual reacts in different situations. </a:t>
            </a:r>
            <a:endParaRPr lang="en-GB" sz="1200" b="0" i="0" u="none" strike="noStrike" cap="none" dirty="0">
              <a:solidFill>
                <a:schemeClr val="dk1"/>
              </a:solidFill>
              <a:effectLst/>
              <a:latin typeface="Calibri"/>
              <a:ea typeface="Calibri"/>
              <a:cs typeface="Calibri"/>
              <a:sym typeface="Calibri"/>
            </a:endParaRPr>
          </a:p>
          <a:p>
            <a:pPr marL="0" lvl="0" indent="0" algn="l" rtl="0">
              <a:spcBef>
                <a:spcPts val="0"/>
              </a:spcBef>
              <a:spcAft>
                <a:spcPts val="0"/>
              </a:spcAft>
              <a:buNone/>
            </a:pPr>
            <a:endParaRPr dirty="0"/>
          </a:p>
        </p:txBody>
      </p:sp>
      <p:sp>
        <p:nvSpPr>
          <p:cNvPr id="267" name="Google Shape;26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16</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Capital in the field—applicants felt they had a perceived advantage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17</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3698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19</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26403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Royal College of Physicians </a:t>
            </a:r>
            <a:r>
              <a:rPr lang="en-GB"/>
              <a:t>and Surgeons of Canada</a:t>
            </a:r>
            <a:endParaRPr/>
          </a:p>
        </p:txBody>
      </p:sp>
      <p:sp>
        <p:nvSpPr>
          <p:cNvPr id="332" name="Google Shape;33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 name="Google Shape;35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2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pic>
        <p:nvPicPr>
          <p:cNvPr id="17" name="Google Shape;17;p21" descr="A black background with orange text&#10;&#10;Description automatically generated"/>
          <p:cNvPicPr preferRelativeResize="0"/>
          <p:nvPr/>
        </p:nvPicPr>
        <p:blipFill rotWithShape="1">
          <a:blip r:embed="rId2">
            <a:alphaModFix/>
          </a:blip>
          <a:srcRect b="26304"/>
          <a:stretch/>
        </p:blipFill>
        <p:spPr>
          <a:xfrm>
            <a:off x="148031" y="4"/>
            <a:ext cx="3057287" cy="2657765"/>
          </a:xfrm>
          <a:prstGeom prst="rect">
            <a:avLst/>
          </a:prstGeom>
          <a:noFill/>
          <a:ln>
            <a:noFill/>
          </a:ln>
        </p:spPr>
      </p:pic>
      <p:pic>
        <p:nvPicPr>
          <p:cNvPr id="18" name="Google Shape;18;p21"/>
          <p:cNvPicPr preferRelativeResize="0"/>
          <p:nvPr/>
        </p:nvPicPr>
        <p:blipFill rotWithShape="1">
          <a:blip r:embed="rId3">
            <a:alphaModFix/>
          </a:blip>
          <a:srcRect/>
          <a:stretch/>
        </p:blipFill>
        <p:spPr>
          <a:xfrm>
            <a:off x="3205318" y="4510"/>
            <a:ext cx="8986684" cy="5976144"/>
          </a:xfrm>
          <a:prstGeom prst="rect">
            <a:avLst/>
          </a:prstGeom>
          <a:noFill/>
          <a:ln>
            <a:noFill/>
          </a:ln>
        </p:spPr>
      </p:pic>
      <p:pic>
        <p:nvPicPr>
          <p:cNvPr id="19" name="Google Shape;19;p21" descr="A black background with words&#10;&#10;Description automatically generated"/>
          <p:cNvPicPr preferRelativeResize="0"/>
          <p:nvPr/>
        </p:nvPicPr>
        <p:blipFill rotWithShape="1">
          <a:blip r:embed="rId4">
            <a:alphaModFix/>
          </a:blip>
          <a:srcRect/>
          <a:stretch/>
        </p:blipFill>
        <p:spPr>
          <a:xfrm>
            <a:off x="8610602" y="6163629"/>
            <a:ext cx="3311695" cy="540436"/>
          </a:xfrm>
          <a:prstGeom prst="rect">
            <a:avLst/>
          </a:prstGeom>
          <a:noFill/>
          <a:ln>
            <a:noFill/>
          </a:ln>
        </p:spPr>
      </p:pic>
      <p:sp>
        <p:nvSpPr>
          <p:cNvPr id="20" name="Google Shape;20;p21"/>
          <p:cNvSpPr txBox="1"/>
          <p:nvPr/>
        </p:nvSpPr>
        <p:spPr>
          <a:xfrm>
            <a:off x="574473" y="6249182"/>
            <a:ext cx="2204403"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350" b="1" i="0" u="none" strike="noStrike" cap="none">
                <a:solidFill>
                  <a:schemeClr val="dk1"/>
                </a:solidFill>
                <a:latin typeface="Arial"/>
                <a:ea typeface="Arial"/>
                <a:cs typeface="Arial"/>
                <a:sym typeface="Arial"/>
              </a:rPr>
              <a:t>www.kmms.ac.uk</a:t>
            </a:r>
            <a:endParaRPr sz="1400"/>
          </a:p>
        </p:txBody>
      </p:sp>
      <p:sp>
        <p:nvSpPr>
          <p:cNvPr id="21" name="Google Shape;21;p21"/>
          <p:cNvSpPr/>
          <p:nvPr/>
        </p:nvSpPr>
        <p:spPr>
          <a:xfrm>
            <a:off x="3205318" y="4064000"/>
            <a:ext cx="8986684" cy="1163782"/>
          </a:xfrm>
          <a:prstGeom prst="rect">
            <a:avLst/>
          </a:prstGeom>
          <a:solidFill>
            <a:schemeClr val="accent2"/>
          </a:solidFill>
          <a:ln w="12700" cap="flat" cmpd="sng">
            <a:solidFill>
              <a:schemeClr val="accent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chemeClr val="lt1"/>
              </a:solidFill>
              <a:latin typeface="Calibri"/>
              <a:ea typeface="Calibri"/>
              <a:cs typeface="Calibri"/>
              <a:sym typeface="Calibri"/>
            </a:endParaRPr>
          </a:p>
        </p:txBody>
      </p:sp>
      <p:sp>
        <p:nvSpPr>
          <p:cNvPr id="22" name="Google Shape;22;p21"/>
          <p:cNvSpPr txBox="1">
            <a:spLocks noGrp="1"/>
          </p:cNvSpPr>
          <p:nvPr>
            <p:ph type="ftr" idx="11"/>
          </p:nvPr>
        </p:nvSpPr>
        <p:spPr>
          <a:xfrm>
            <a:off x="3956142" y="6133669"/>
            <a:ext cx="3742519" cy="6003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sz="1200" b="0">
                <a:solidFill>
                  <a:schemeClr val="dk1"/>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3"/>
        <p:cNvGrpSpPr/>
        <p:nvPr/>
      </p:nvGrpSpPr>
      <p:grpSpPr>
        <a:xfrm>
          <a:off x="0" y="0"/>
          <a:ext cx="0" cy="0"/>
          <a:chOff x="0" y="0"/>
          <a:chExt cx="0" cy="0"/>
        </a:xfrm>
      </p:grpSpPr>
      <p:sp>
        <p:nvSpPr>
          <p:cNvPr id="24" name="Google Shape;24;p22"/>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6" name="Google Shape;26;p2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2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22"/>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9"/>
        <p:cNvGrpSpPr/>
        <p:nvPr/>
      </p:nvGrpSpPr>
      <p:grpSpPr>
        <a:xfrm>
          <a:off x="0" y="0"/>
          <a:ext cx="0" cy="0"/>
          <a:chOff x="0" y="0"/>
          <a:chExt cx="0" cy="0"/>
        </a:xfrm>
      </p:grpSpPr>
      <p:sp>
        <p:nvSpPr>
          <p:cNvPr id="30" name="Google Shape;30;p36"/>
          <p:cNvSpPr txBox="1">
            <a:spLocks noGrp="1"/>
          </p:cNvSpPr>
          <p:nvPr>
            <p:ph type="title"/>
          </p:nvPr>
        </p:nvSpPr>
        <p:spPr>
          <a:xfrm>
            <a:off x="831851" y="1709742"/>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6"/>
          <p:cNvSpPr txBox="1">
            <a:spLocks noGrp="1"/>
          </p:cNvSpPr>
          <p:nvPr>
            <p:ph type="body" idx="1"/>
          </p:nvPr>
        </p:nvSpPr>
        <p:spPr>
          <a:xfrm>
            <a:off x="831851" y="458946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2" name="Google Shape;32;p3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36"/>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37"/>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8" name="Google Shape;38;p3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39" name="Google Shape;39;p3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3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3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38"/>
          <p:cNvSpPr txBox="1">
            <a:spLocks noGrp="1"/>
          </p:cNvSpPr>
          <p:nvPr>
            <p:ph type="title"/>
          </p:nvPr>
        </p:nvSpPr>
        <p:spPr>
          <a:xfrm>
            <a:off x="839788"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38"/>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5" name="Google Shape;45;p38"/>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6" name="Google Shape;46;p38"/>
          <p:cNvSpPr txBox="1">
            <a:spLocks noGrp="1"/>
          </p:cNvSpPr>
          <p:nvPr>
            <p:ph type="body" idx="3"/>
          </p:nvPr>
        </p:nvSpPr>
        <p:spPr>
          <a:xfrm>
            <a:off x="6172202"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47" name="Google Shape;47;p38"/>
          <p:cNvSpPr txBox="1">
            <a:spLocks noGrp="1"/>
          </p:cNvSpPr>
          <p:nvPr>
            <p:ph type="body" idx="4"/>
          </p:nvPr>
        </p:nvSpPr>
        <p:spPr>
          <a:xfrm>
            <a:off x="6172202"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8" name="Google Shape;48;p3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39"/>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3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3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39"/>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4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4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41"/>
          <p:cNvSpPr txBox="1">
            <a:spLocks noGrp="1"/>
          </p:cNvSpPr>
          <p:nvPr>
            <p:ph type="body" idx="1"/>
          </p:nvPr>
        </p:nvSpPr>
        <p:spPr>
          <a:xfrm>
            <a:off x="5183188" y="987429"/>
            <a:ext cx="617220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63" name="Google Shape;63;p4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64" name="Google Shape;64;p4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4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7"/>
        <p:cNvGrpSpPr/>
        <p:nvPr/>
      </p:nvGrpSpPr>
      <p:grpSpPr>
        <a:xfrm>
          <a:off x="0" y="0"/>
          <a:ext cx="0" cy="0"/>
          <a:chOff x="0" y="0"/>
          <a:chExt cx="0" cy="0"/>
        </a:xfrm>
      </p:grpSpPr>
      <p:sp>
        <p:nvSpPr>
          <p:cNvPr id="68" name="Google Shape;68;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42"/>
          <p:cNvSpPr>
            <a:spLocks noGrp="1"/>
          </p:cNvSpPr>
          <p:nvPr>
            <p:ph type="pic" idx="2"/>
          </p:nvPr>
        </p:nvSpPr>
        <p:spPr>
          <a:xfrm>
            <a:off x="5183188" y="987429"/>
            <a:ext cx="6172200" cy="4873625"/>
          </a:xfrm>
          <a:prstGeom prst="rect">
            <a:avLst/>
          </a:prstGeom>
          <a:noFill/>
          <a:ln>
            <a:noFill/>
          </a:ln>
        </p:spPr>
      </p:sp>
      <p:sp>
        <p:nvSpPr>
          <p:cNvPr id="70" name="Google Shape;70;p4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1" name="Google Shape;71;p4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4"/>
        <p:cNvGrpSpPr/>
        <p:nvPr/>
      </p:nvGrpSpPr>
      <p:grpSpPr>
        <a:xfrm>
          <a:off x="0" y="0"/>
          <a:ext cx="0" cy="0"/>
          <a:chOff x="0" y="0"/>
          <a:chExt cx="0" cy="0"/>
        </a:xfrm>
      </p:grpSpPr>
      <p:sp>
        <p:nvSpPr>
          <p:cNvPr id="75" name="Google Shape;75;p43"/>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4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7" name="Google Shape;77;p4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4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43"/>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44"/>
          <p:cNvSpPr txBox="1">
            <a:spLocks noGrp="1"/>
          </p:cNvSpPr>
          <p:nvPr>
            <p:ph type="title"/>
          </p:nvPr>
        </p:nvSpPr>
        <p:spPr>
          <a:xfrm rot="5400000">
            <a:off x="7133432" y="1956596"/>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44"/>
          <p:cNvSpPr txBox="1">
            <a:spLocks noGrp="1"/>
          </p:cNvSpPr>
          <p:nvPr>
            <p:ph type="body" idx="1"/>
          </p:nvPr>
        </p:nvSpPr>
        <p:spPr>
          <a:xfrm rot="5400000">
            <a:off x="1799432" y="-596105"/>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3" name="Google Shape;83;p4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4"/>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
        <p:cNvGrpSpPr/>
        <p:nvPr/>
      </p:nvGrpSpPr>
      <p:grpSpPr>
        <a:xfrm>
          <a:off x="0" y="0"/>
          <a:ext cx="0" cy="0"/>
          <a:chOff x="0" y="0"/>
          <a:chExt cx="0" cy="0"/>
        </a:xfrm>
      </p:grpSpPr>
      <p:sp>
        <p:nvSpPr>
          <p:cNvPr id="93" name="Google Shape;93;p24"/>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2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24"/>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8"/>
        <p:cNvGrpSpPr/>
        <p:nvPr/>
      </p:nvGrpSpPr>
      <p:grpSpPr>
        <a:xfrm>
          <a:off x="0" y="0"/>
          <a:ext cx="0" cy="0"/>
          <a:chOff x="0" y="0"/>
          <a:chExt cx="0" cy="0"/>
        </a:xfrm>
      </p:grpSpPr>
      <p:sp>
        <p:nvSpPr>
          <p:cNvPr id="99" name="Google Shape;99;p2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5"/>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2"/>
        <p:cNvGrpSpPr/>
        <p:nvPr/>
      </p:nvGrpSpPr>
      <p:grpSpPr>
        <a:xfrm>
          <a:off x="0" y="0"/>
          <a:ext cx="0" cy="0"/>
          <a:chOff x="0" y="0"/>
          <a:chExt cx="0" cy="0"/>
        </a:xfrm>
      </p:grpSpPr>
      <p:sp>
        <p:nvSpPr>
          <p:cNvPr id="103" name="Google Shape;103;p26"/>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2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6" name="Google Shape;106;p26"/>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6"/>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6"/>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7"/>
        <p:cNvGrpSpPr/>
        <p:nvPr/>
      </p:nvGrpSpPr>
      <p:grpSpPr>
        <a:xfrm>
          <a:off x="0" y="0"/>
          <a:ext cx="0" cy="0"/>
          <a:chOff x="0" y="0"/>
          <a:chExt cx="0" cy="0"/>
        </a:xfrm>
      </p:grpSpPr>
      <p:sp>
        <p:nvSpPr>
          <p:cNvPr id="118" name="Google Shape;118;p28"/>
          <p:cNvSpPr txBox="1">
            <a:spLocks noGrp="1"/>
          </p:cNvSpPr>
          <p:nvPr>
            <p:ph type="ctrTitle"/>
          </p:nvPr>
        </p:nvSpPr>
        <p:spPr>
          <a:xfrm>
            <a:off x="914400" y="1122363"/>
            <a:ext cx="103632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9" name="Google Shape;119;p2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20" name="Google Shape;120;p2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1" name="Google Shape;121;p2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23"/>
        <p:cNvGrpSpPr/>
        <p:nvPr/>
      </p:nvGrpSpPr>
      <p:grpSpPr>
        <a:xfrm>
          <a:off x="0" y="0"/>
          <a:ext cx="0" cy="0"/>
          <a:chOff x="0" y="0"/>
          <a:chExt cx="0" cy="0"/>
        </a:xfrm>
      </p:grpSpPr>
      <p:sp>
        <p:nvSpPr>
          <p:cNvPr id="124" name="Google Shape;124;p29"/>
          <p:cNvSpPr txBox="1">
            <a:spLocks noGrp="1"/>
          </p:cNvSpPr>
          <p:nvPr>
            <p:ph type="title"/>
          </p:nvPr>
        </p:nvSpPr>
        <p:spPr>
          <a:xfrm>
            <a:off x="831851" y="1709742"/>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29"/>
          <p:cNvSpPr txBox="1">
            <a:spLocks noGrp="1"/>
          </p:cNvSpPr>
          <p:nvPr>
            <p:ph type="body" idx="1"/>
          </p:nvPr>
        </p:nvSpPr>
        <p:spPr>
          <a:xfrm>
            <a:off x="831851" y="458946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26" name="Google Shape;126;p29"/>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9"/>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9"/>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9"/>
        <p:cNvGrpSpPr/>
        <p:nvPr/>
      </p:nvGrpSpPr>
      <p:grpSpPr>
        <a:xfrm>
          <a:off x="0" y="0"/>
          <a:ext cx="0" cy="0"/>
          <a:chOff x="0" y="0"/>
          <a:chExt cx="0" cy="0"/>
        </a:xfrm>
      </p:grpSpPr>
      <p:sp>
        <p:nvSpPr>
          <p:cNvPr id="130" name="Google Shape;130;p30"/>
          <p:cNvSpPr txBox="1">
            <a:spLocks noGrp="1"/>
          </p:cNvSpPr>
          <p:nvPr>
            <p:ph type="title"/>
          </p:nvPr>
        </p:nvSpPr>
        <p:spPr>
          <a:xfrm>
            <a:off x="839788"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30"/>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2" name="Google Shape;132;p30"/>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3" name="Google Shape;133;p30"/>
          <p:cNvSpPr txBox="1">
            <a:spLocks noGrp="1"/>
          </p:cNvSpPr>
          <p:nvPr>
            <p:ph type="body" idx="3"/>
          </p:nvPr>
        </p:nvSpPr>
        <p:spPr>
          <a:xfrm>
            <a:off x="6172202"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4" name="Google Shape;134;p30"/>
          <p:cNvSpPr txBox="1">
            <a:spLocks noGrp="1"/>
          </p:cNvSpPr>
          <p:nvPr>
            <p:ph type="body" idx="4"/>
          </p:nvPr>
        </p:nvSpPr>
        <p:spPr>
          <a:xfrm>
            <a:off x="6172202"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5" name="Google Shape;135;p3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6" name="Google Shape;136;p3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7" name="Google Shape;137;p3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8"/>
        <p:cNvGrpSpPr/>
        <p:nvPr/>
      </p:nvGrpSpPr>
      <p:grpSpPr>
        <a:xfrm>
          <a:off x="0" y="0"/>
          <a:ext cx="0" cy="0"/>
          <a:chOff x="0" y="0"/>
          <a:chExt cx="0" cy="0"/>
        </a:xfrm>
      </p:grpSpPr>
      <p:sp>
        <p:nvSpPr>
          <p:cNvPr id="139" name="Google Shape;139;p31"/>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0" name="Google Shape;140;p3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3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3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3"/>
        <p:cNvGrpSpPr/>
        <p:nvPr/>
      </p:nvGrpSpPr>
      <p:grpSpPr>
        <a:xfrm>
          <a:off x="0" y="0"/>
          <a:ext cx="0" cy="0"/>
          <a:chOff x="0" y="0"/>
          <a:chExt cx="0" cy="0"/>
        </a:xfrm>
      </p:grpSpPr>
      <p:sp>
        <p:nvSpPr>
          <p:cNvPr id="144" name="Google Shape;144;p3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p32"/>
          <p:cNvSpPr txBox="1">
            <a:spLocks noGrp="1"/>
          </p:cNvSpPr>
          <p:nvPr>
            <p:ph type="body" idx="1"/>
          </p:nvPr>
        </p:nvSpPr>
        <p:spPr>
          <a:xfrm>
            <a:off x="5183188" y="987429"/>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46" name="Google Shape;146;p3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7" name="Google Shape;147;p3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3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p32"/>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0"/>
        <p:cNvGrpSpPr/>
        <p:nvPr/>
      </p:nvGrpSpPr>
      <p:grpSpPr>
        <a:xfrm>
          <a:off x="0" y="0"/>
          <a:ext cx="0" cy="0"/>
          <a:chOff x="0" y="0"/>
          <a:chExt cx="0" cy="0"/>
        </a:xfrm>
      </p:grpSpPr>
      <p:sp>
        <p:nvSpPr>
          <p:cNvPr id="151" name="Google Shape;151;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2" name="Google Shape;152;p33"/>
          <p:cNvSpPr>
            <a:spLocks noGrp="1"/>
          </p:cNvSpPr>
          <p:nvPr>
            <p:ph type="pic" idx="2"/>
          </p:nvPr>
        </p:nvSpPr>
        <p:spPr>
          <a:xfrm>
            <a:off x="5183188" y="987429"/>
            <a:ext cx="6172200" cy="4873625"/>
          </a:xfrm>
          <a:prstGeom prst="rect">
            <a:avLst/>
          </a:prstGeom>
          <a:noFill/>
          <a:ln>
            <a:noFill/>
          </a:ln>
        </p:spPr>
      </p:sp>
      <p:sp>
        <p:nvSpPr>
          <p:cNvPr id="153" name="Google Shape;153;p3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54" name="Google Shape;154;p3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5" name="Google Shape;155;p3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33"/>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7"/>
        <p:cNvGrpSpPr/>
        <p:nvPr/>
      </p:nvGrpSpPr>
      <p:grpSpPr>
        <a:xfrm>
          <a:off x="0" y="0"/>
          <a:ext cx="0" cy="0"/>
          <a:chOff x="0" y="0"/>
          <a:chExt cx="0" cy="0"/>
        </a:xfrm>
      </p:grpSpPr>
      <p:sp>
        <p:nvSpPr>
          <p:cNvPr id="158" name="Google Shape;158;p34"/>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3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0" name="Google Shape;160;p3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3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34"/>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63"/>
        <p:cNvGrpSpPr/>
        <p:nvPr/>
      </p:nvGrpSpPr>
      <p:grpSpPr>
        <a:xfrm>
          <a:off x="0" y="0"/>
          <a:ext cx="0" cy="0"/>
          <a:chOff x="0" y="0"/>
          <a:chExt cx="0" cy="0"/>
        </a:xfrm>
      </p:grpSpPr>
      <p:sp>
        <p:nvSpPr>
          <p:cNvPr id="164" name="Google Shape;164;p35"/>
          <p:cNvSpPr txBox="1">
            <a:spLocks noGrp="1"/>
          </p:cNvSpPr>
          <p:nvPr>
            <p:ph type="title"/>
          </p:nvPr>
        </p:nvSpPr>
        <p:spPr>
          <a:xfrm rot="5400000">
            <a:off x="7133432" y="1956596"/>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5" name="Google Shape;165;p35"/>
          <p:cNvSpPr txBox="1">
            <a:spLocks noGrp="1"/>
          </p:cNvSpPr>
          <p:nvPr>
            <p:ph type="body" idx="1"/>
          </p:nvPr>
        </p:nvSpPr>
        <p:spPr>
          <a:xfrm rot="5400000">
            <a:off x="1799432" y="-596105"/>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6" name="Google Shape;166;p3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35"/>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9CB9C"/>
        </a:solidFill>
        <a:effectLst/>
      </p:bgPr>
    </p:bg>
    <p:spTree>
      <p:nvGrpSpPr>
        <p:cNvPr id="1" name="Shape 9"/>
        <p:cNvGrpSpPr/>
        <p:nvPr/>
      </p:nvGrpSpPr>
      <p:grpSpPr>
        <a:xfrm>
          <a:off x="0" y="0"/>
          <a:ext cx="0" cy="0"/>
          <a:chOff x="0" y="0"/>
          <a:chExt cx="0" cy="0"/>
        </a:xfrm>
      </p:grpSpPr>
      <p:sp>
        <p:nvSpPr>
          <p:cNvPr id="10" name="Google Shape;10;p20"/>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2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9CB9C"/>
        </a:solidFill>
        <a:effectLst/>
      </p:bgPr>
    </p:bg>
    <p:spTree>
      <p:nvGrpSpPr>
        <p:cNvPr id="1" name="Shape 86"/>
        <p:cNvGrpSpPr/>
        <p:nvPr/>
      </p:nvGrpSpPr>
      <p:grpSpPr>
        <a:xfrm>
          <a:off x="0" y="0"/>
          <a:ext cx="0" cy="0"/>
          <a:chOff x="0" y="0"/>
          <a:chExt cx="0" cy="0"/>
        </a:xfrm>
      </p:grpSpPr>
      <p:sp>
        <p:nvSpPr>
          <p:cNvPr id="87" name="Google Shape;87;p23"/>
          <p:cNvSpPr txBox="1">
            <a:spLocks noGrp="1"/>
          </p:cNvSpPr>
          <p:nvPr>
            <p:ph type="title"/>
          </p:nvPr>
        </p:nvSpPr>
        <p:spPr>
          <a:xfrm>
            <a:off x="838200" y="365129"/>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8" name="Google Shape;88;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2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2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1" name="Google Shape;91;p23"/>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fld id="{00000000-1234-1234-1234-123412341234}"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8.sv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172"/>
        <p:cNvGrpSpPr/>
        <p:nvPr/>
      </p:nvGrpSpPr>
      <p:grpSpPr>
        <a:xfrm>
          <a:off x="0" y="0"/>
          <a:ext cx="0" cy="0"/>
          <a:chOff x="0" y="0"/>
          <a:chExt cx="0" cy="0"/>
        </a:xfrm>
      </p:grpSpPr>
      <p:sp>
        <p:nvSpPr>
          <p:cNvPr id="173" name="Google Shape;173;p1"/>
          <p:cNvSpPr txBox="1"/>
          <p:nvPr/>
        </p:nvSpPr>
        <p:spPr>
          <a:xfrm>
            <a:off x="5092700" y="4125578"/>
            <a:ext cx="4577080" cy="1015663"/>
          </a:xfrm>
          <a:prstGeom prst="rect">
            <a:avLst/>
          </a:prstGeom>
          <a:noFill/>
          <a:ln>
            <a:noFill/>
          </a:ln>
        </p:spPr>
        <p:txBody>
          <a:bodyPr spcFirstLastPara="1" wrap="square" lIns="91425" tIns="45700" rIns="91425" bIns="45700" anchor="t" anchorCtr="0">
            <a:spAutoFit/>
          </a:bodyPr>
          <a:lstStyle/>
          <a:p>
            <a:pPr algn="ctr"/>
            <a:r>
              <a:rPr lang="en-GB" sz="2000" b="1" dirty="0">
                <a:solidFill>
                  <a:schemeClr val="dk1"/>
                </a:solidFill>
                <a:latin typeface="Calibri" panose="020F0502020204030204" pitchFamily="34" charset="0"/>
                <a:ea typeface="Calibri" panose="020F0502020204030204" pitchFamily="34" charset="0"/>
                <a:cs typeface="Calibri" panose="020F0502020204030204" pitchFamily="34" charset="0"/>
                <a:sym typeface="arial"/>
              </a:rPr>
              <a:t>Are Group Stations Helpful in Selecting Medical Students as Part of Multiple Mini Interviews?</a:t>
            </a:r>
            <a:endParaRPr sz="2000" b="1"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endParaRPr>
          </a:p>
        </p:txBody>
      </p:sp>
      <p:pic>
        <p:nvPicPr>
          <p:cNvPr id="174" name="Google Shape;174;p1"/>
          <p:cNvPicPr preferRelativeResize="0"/>
          <p:nvPr/>
        </p:nvPicPr>
        <p:blipFill rotWithShape="1">
          <a:blip r:embed="rId3">
            <a:alphaModFix/>
          </a:blip>
          <a:srcRect/>
          <a:stretch/>
        </p:blipFill>
        <p:spPr>
          <a:xfrm>
            <a:off x="10271412" y="6585275"/>
            <a:ext cx="504792" cy="252396"/>
          </a:xfrm>
          <a:prstGeom prst="rect">
            <a:avLst/>
          </a:prstGeom>
          <a:noFill/>
          <a:ln>
            <a:noFill/>
          </a:ln>
        </p:spPr>
      </p:pic>
      <p:pic>
        <p:nvPicPr>
          <p:cNvPr id="175" name="Google Shape;175;p1"/>
          <p:cNvPicPr preferRelativeResize="0"/>
          <p:nvPr/>
        </p:nvPicPr>
        <p:blipFill rotWithShape="1">
          <a:blip r:embed="rId4">
            <a:alphaModFix/>
          </a:blip>
          <a:srcRect/>
          <a:stretch/>
        </p:blipFill>
        <p:spPr>
          <a:xfrm>
            <a:off x="638013" y="2824756"/>
            <a:ext cx="2199915" cy="803255"/>
          </a:xfrm>
          <a:prstGeom prst="rect">
            <a:avLst/>
          </a:prstGeom>
          <a:noFill/>
          <a:ln>
            <a:noFill/>
          </a:ln>
        </p:spPr>
      </p:pic>
      <p:sp>
        <p:nvSpPr>
          <p:cNvPr id="176" name="Google Shape;176;p1"/>
          <p:cNvSpPr txBox="1"/>
          <p:nvPr/>
        </p:nvSpPr>
        <p:spPr>
          <a:xfrm>
            <a:off x="638013" y="4033244"/>
            <a:ext cx="2366866" cy="1200329"/>
          </a:xfrm>
          <a:prstGeom prst="rect">
            <a:avLst/>
          </a:prstGeom>
          <a:noFill/>
          <a:ln>
            <a:noFill/>
          </a:ln>
        </p:spPr>
        <p:txBody>
          <a:bodyPr spcFirstLastPara="1" wrap="square" lIns="91425" tIns="45700" rIns="91425" bIns="45700" anchor="t" anchorCtr="0">
            <a:spAutoFit/>
          </a:bodyPr>
          <a:lstStyle/>
          <a:p>
            <a:r>
              <a:rPr lang="en-GB" sz="1800" b="1" dirty="0">
                <a:solidFill>
                  <a:schemeClr val="dk1"/>
                </a:solidFill>
                <a:latin typeface="Calibri"/>
                <a:ea typeface="Calibri"/>
                <a:cs typeface="Calibri"/>
                <a:sym typeface="Calibri"/>
              </a:rPr>
              <a:t>Dr. J. Ramlackhansingh</a:t>
            </a:r>
            <a:endParaRPr dirty="0"/>
          </a:p>
          <a:p>
            <a:r>
              <a:rPr lang="en-GB" sz="1800" b="1" dirty="0">
                <a:solidFill>
                  <a:schemeClr val="dk1"/>
                </a:solidFill>
                <a:latin typeface="Calibri"/>
                <a:ea typeface="Calibri"/>
                <a:cs typeface="Calibri"/>
                <a:sym typeface="Calibri"/>
              </a:rPr>
              <a:t>Hector Earnshaw </a:t>
            </a:r>
            <a:endParaRPr dirty="0"/>
          </a:p>
          <a:p>
            <a:r>
              <a:rPr lang="en-GB" sz="1800" b="1" dirty="0">
                <a:solidFill>
                  <a:schemeClr val="dk1"/>
                </a:solidFill>
                <a:latin typeface="Calibri"/>
                <a:ea typeface="Calibri"/>
                <a:cs typeface="Calibri"/>
                <a:sym typeface="Calibri"/>
              </a:rPr>
              <a:t>Sony Tene</a:t>
            </a:r>
            <a:endParaRPr dirty="0"/>
          </a:p>
          <a:p>
            <a:r>
              <a:rPr lang="en-GB" sz="1800" b="1" dirty="0">
                <a:solidFill>
                  <a:schemeClr val="dk1"/>
                </a:solidFill>
                <a:latin typeface="Calibri"/>
                <a:ea typeface="Calibri"/>
                <a:cs typeface="Calibri"/>
                <a:sym typeface="Calibri"/>
              </a:rPr>
              <a:t>Dr. Philip Chan</a:t>
            </a:r>
            <a:endParaRPr dirty="0"/>
          </a:p>
        </p:txBody>
      </p:sp>
      <p:sp>
        <p:nvSpPr>
          <p:cNvPr id="2" name="Slide Number Placeholder 1">
            <a:extLst>
              <a:ext uri="{FF2B5EF4-FFF2-40B4-BE49-F238E27FC236}">
                <a16:creationId xmlns:a16="http://schemas.microsoft.com/office/drawing/2014/main" id="{34CC4012-1ABE-85BE-AA34-1D9052923D09}"/>
              </a:ext>
            </a:extLst>
          </p:cNvPr>
          <p:cNvSpPr>
            <a:spLocks noGrp="1"/>
          </p:cNvSpPr>
          <p:nvPr>
            <p:ph type="sldNum" idx="12"/>
          </p:nvPr>
        </p:nvSpPr>
        <p:spPr/>
        <p:txBody>
          <a:bodyPr/>
          <a:lstStyle/>
          <a:p>
            <a:fld id="{00000000-1234-1234-1234-123412341234}" type="slidenum">
              <a:rPr lang="en-GB" smtClean="0"/>
              <a:pPr/>
              <a:t>1</a:t>
            </a:fld>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D6B06-0CB7-2378-BE40-14D5A9620019}"/>
              </a:ext>
            </a:extLst>
          </p:cNvPr>
          <p:cNvSpPr>
            <a:spLocks noGrp="1"/>
          </p:cNvSpPr>
          <p:nvPr>
            <p:ph type="title"/>
          </p:nvPr>
        </p:nvSpPr>
        <p:spPr>
          <a:noFill/>
        </p:spPr>
        <p:txBody>
          <a:bodyPr>
            <a:normAutofit/>
          </a:bodyPr>
          <a:lstStyle/>
          <a:p>
            <a:pPr algn="ctr"/>
            <a:r>
              <a:rPr lang="en-GB" sz="4400" b="1"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a:rPr>
              <a:t>Outline</a:t>
            </a:r>
            <a:endParaRPr lang="en-GB" sz="4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E2C89E93-BD14-E18B-1D67-D56801DCC0DE}"/>
              </a:ext>
            </a:extLst>
          </p:cNvPr>
          <p:cNvSpPr>
            <a:spLocks noGrp="1"/>
          </p:cNvSpPr>
          <p:nvPr>
            <p:ph type="body" idx="1"/>
          </p:nvPr>
        </p:nvSpPr>
        <p:spPr>
          <a:noFill/>
        </p:spPr>
        <p:txBody>
          <a:bodyPr/>
          <a:lstStyle/>
          <a:p>
            <a:pPr marL="171450" indent="-254000">
              <a:spcBef>
                <a:spcPts val="0"/>
              </a:spcBef>
              <a:buSzPts val="4000"/>
            </a:pPr>
            <a:r>
              <a:rPr lang="en-GB" sz="3600" dirty="0"/>
              <a:t>Background</a:t>
            </a:r>
          </a:p>
          <a:p>
            <a:pPr marL="171450" indent="-254000">
              <a:buSzPts val="4000"/>
            </a:pPr>
            <a:r>
              <a:rPr lang="en-GB" sz="3600" dirty="0"/>
              <a:t>Methods</a:t>
            </a:r>
          </a:p>
          <a:p>
            <a:pPr marL="171450" indent="-254000">
              <a:buSzPts val="4000"/>
            </a:pPr>
            <a:r>
              <a:rPr lang="en-GB" sz="3600" dirty="0"/>
              <a:t>Results</a:t>
            </a:r>
          </a:p>
          <a:p>
            <a:pPr marL="171450" indent="-254000">
              <a:buSzPts val="4000"/>
            </a:pPr>
            <a:r>
              <a:rPr lang="en-GB" sz="3600" dirty="0"/>
              <a:t>Discussion </a:t>
            </a:r>
          </a:p>
          <a:p>
            <a:pPr marL="171450" indent="-254000">
              <a:buSzPts val="4000"/>
            </a:pPr>
            <a:r>
              <a:rPr lang="en-GB" sz="3600" dirty="0"/>
              <a:t>Conclusions</a:t>
            </a:r>
          </a:p>
          <a:p>
            <a:pPr marL="171450" indent="-254000">
              <a:buSzPts val="4000"/>
            </a:pPr>
            <a:r>
              <a:rPr lang="en-GB" sz="3600" dirty="0"/>
              <a:t>Questions/Thanks</a:t>
            </a:r>
          </a:p>
          <a:p>
            <a:endParaRPr lang="en-GB" dirty="0"/>
          </a:p>
        </p:txBody>
      </p:sp>
      <p:sp>
        <p:nvSpPr>
          <p:cNvPr id="4" name="Slide Number Placeholder 3">
            <a:extLst>
              <a:ext uri="{FF2B5EF4-FFF2-40B4-BE49-F238E27FC236}">
                <a16:creationId xmlns:a16="http://schemas.microsoft.com/office/drawing/2014/main" id="{AAAD9AAE-2D4A-C979-58B9-F27E3C6188BB}"/>
              </a:ext>
            </a:extLst>
          </p:cNvPr>
          <p:cNvSpPr>
            <a:spLocks noGrp="1"/>
          </p:cNvSpPr>
          <p:nvPr>
            <p:ph type="sldNum" idx="12"/>
          </p:nvPr>
        </p:nvSpPr>
        <p:spPr/>
        <p:txBody>
          <a:bodyPr/>
          <a:lstStyle/>
          <a:p>
            <a:fld id="{00000000-1234-1234-1234-123412341234}" type="slidenum">
              <a:rPr lang="en-GB" smtClean="0"/>
              <a:pPr/>
              <a:t>2</a:t>
            </a:fld>
            <a:endParaRPr lang="en-GB"/>
          </a:p>
        </p:txBody>
      </p:sp>
    </p:spTree>
    <p:extLst>
      <p:ext uri="{BB962C8B-B14F-4D97-AF65-F5344CB8AC3E}">
        <p14:creationId xmlns:p14="http://schemas.microsoft.com/office/powerpoint/2010/main" val="3824856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190"/>
        <p:cNvGrpSpPr/>
        <p:nvPr/>
      </p:nvGrpSpPr>
      <p:grpSpPr>
        <a:xfrm>
          <a:off x="0" y="0"/>
          <a:ext cx="0" cy="0"/>
          <a:chOff x="0" y="0"/>
          <a:chExt cx="0" cy="0"/>
        </a:xfrm>
      </p:grpSpPr>
      <p:sp>
        <p:nvSpPr>
          <p:cNvPr id="191" name="Google Shape;191;p3"/>
          <p:cNvSpPr txBox="1">
            <a:spLocks noGrp="1"/>
          </p:cNvSpPr>
          <p:nvPr>
            <p:ph type="title"/>
          </p:nvPr>
        </p:nvSpPr>
        <p:spPr>
          <a:xfrm>
            <a:off x="4099420" y="365129"/>
            <a:ext cx="3206255" cy="1325563"/>
          </a:xfrm>
          <a:prstGeom prst="rect">
            <a:avLst/>
          </a:prstGeom>
          <a:noFill/>
          <a:ln>
            <a:noFill/>
          </a:ln>
        </p:spPr>
        <p:txBody>
          <a:bodyPr spcFirstLastPara="1" wrap="square" lIns="91425" tIns="45700" rIns="91425" bIns="45700" anchor="ctr" anchorCtr="0">
            <a:normAutofit/>
          </a:bodyPr>
          <a:lstStyle/>
          <a:p>
            <a:pPr>
              <a:buClr>
                <a:srgbClr val="EF7D0F"/>
              </a:buClr>
              <a:buSzPts val="4400"/>
            </a:pPr>
            <a:r>
              <a:rPr lang="en-GB" b="1"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a:rPr>
              <a:t>Background</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2" name="Google Shape;192;p3"/>
          <p:cNvSpPr txBox="1">
            <a:spLocks noGrp="1"/>
          </p:cNvSpPr>
          <p:nvPr>
            <p:ph type="body" idx="1"/>
          </p:nvPr>
        </p:nvSpPr>
        <p:spPr>
          <a:xfrm>
            <a:off x="365760" y="1472184"/>
            <a:ext cx="10744200" cy="4704779"/>
          </a:xfrm>
          <a:prstGeom prst="rect">
            <a:avLst/>
          </a:prstGeom>
          <a:noFill/>
          <a:ln>
            <a:noFill/>
          </a:ln>
        </p:spPr>
        <p:txBody>
          <a:bodyPr spcFirstLastPara="1" wrap="square" lIns="91425" tIns="45700" rIns="91425" bIns="45700" anchor="t" anchorCtr="0">
            <a:normAutofit/>
          </a:bodyPr>
          <a:lstStyle/>
          <a:p>
            <a:pPr marL="228600" indent="-228600">
              <a:spcBef>
                <a:spcPts val="0"/>
              </a:spcBef>
              <a:buClr>
                <a:srgbClr val="233039"/>
              </a:buClr>
              <a:buSzPct val="100000"/>
            </a:pPr>
            <a:r>
              <a:rPr lang="en-GB" dirty="0">
                <a:solidFill>
                  <a:srgbClr val="233039"/>
                </a:solidFill>
              </a:rPr>
              <a:t>MMIs (7 stations) </a:t>
            </a:r>
            <a:endParaRPr dirty="0"/>
          </a:p>
          <a:p>
            <a:pPr marL="685800" lvl="1" indent="-228600">
              <a:buClr>
                <a:srgbClr val="233039"/>
              </a:buClr>
              <a:buSzPct val="100000"/>
            </a:pPr>
            <a:r>
              <a:rPr lang="en-GB" dirty="0">
                <a:solidFill>
                  <a:srgbClr val="233039"/>
                </a:solidFill>
              </a:rPr>
              <a:t>6 stations 7 minutes each, focus different for each station</a:t>
            </a:r>
            <a:endParaRPr dirty="0"/>
          </a:p>
          <a:p>
            <a:pPr marL="685800" lvl="1" indent="-228600">
              <a:buClr>
                <a:srgbClr val="233039"/>
              </a:buClr>
              <a:buSzPct val="100000"/>
            </a:pPr>
            <a:r>
              <a:rPr lang="en-GB" dirty="0">
                <a:solidFill>
                  <a:srgbClr val="233039"/>
                </a:solidFill>
              </a:rPr>
              <a:t>1 group station, 40 minutes; all applicants completing previous 6 stations (plus 2 rest stations)</a:t>
            </a:r>
            <a:endParaRPr dirty="0"/>
          </a:p>
          <a:p>
            <a:pPr marL="228600" indent="-228600">
              <a:buClr>
                <a:srgbClr val="233039"/>
              </a:buClr>
              <a:buSzPct val="100000"/>
            </a:pPr>
            <a:r>
              <a:rPr lang="en-GB" dirty="0">
                <a:solidFill>
                  <a:srgbClr val="233039"/>
                </a:solidFill>
              </a:rPr>
              <a:t>Group station</a:t>
            </a:r>
            <a:endParaRPr dirty="0"/>
          </a:p>
          <a:p>
            <a:pPr marL="685800" lvl="1" indent="-228600">
              <a:buClr>
                <a:srgbClr val="233039"/>
              </a:buClr>
              <a:buSzPct val="100000"/>
            </a:pPr>
            <a:r>
              <a:rPr lang="en-GB" dirty="0">
                <a:solidFill>
                  <a:srgbClr val="233039"/>
                </a:solidFill>
              </a:rPr>
              <a:t>Leaderless space</a:t>
            </a:r>
            <a:endParaRPr dirty="0"/>
          </a:p>
          <a:p>
            <a:pPr marL="685800" lvl="1" indent="-228600">
              <a:buClr>
                <a:srgbClr val="233039"/>
              </a:buClr>
              <a:buSzPct val="100000"/>
            </a:pPr>
            <a:r>
              <a:rPr lang="en-GB" dirty="0">
                <a:solidFill>
                  <a:srgbClr val="233039"/>
                </a:solidFill>
              </a:rPr>
              <a:t>7 to 8 applicants, sit in a horseshoe arrangement, facing facilitator</a:t>
            </a:r>
            <a:endParaRPr dirty="0"/>
          </a:p>
          <a:p>
            <a:pPr marL="685800" lvl="1" indent="-228600">
              <a:buClr>
                <a:srgbClr val="233039"/>
              </a:buClr>
              <a:buSzPct val="100000"/>
            </a:pPr>
            <a:r>
              <a:rPr lang="en-GB" dirty="0">
                <a:solidFill>
                  <a:srgbClr val="233039"/>
                </a:solidFill>
              </a:rPr>
              <a:t>Assessors (1:2) behind the facilitator, facing applicants</a:t>
            </a:r>
            <a:endParaRPr dirty="0"/>
          </a:p>
          <a:p>
            <a:pPr marL="228600" indent="-228600">
              <a:buClr>
                <a:srgbClr val="233039"/>
              </a:buClr>
              <a:buSzPct val="100000"/>
            </a:pPr>
            <a:r>
              <a:rPr lang="en-GB" dirty="0">
                <a:solidFill>
                  <a:srgbClr val="233039"/>
                </a:solidFill>
              </a:rPr>
              <a:t>Discussion task (common knowledge topic)</a:t>
            </a:r>
            <a:endParaRPr dirty="0"/>
          </a:p>
          <a:p>
            <a:pPr marL="228600" indent="-228600">
              <a:buClr>
                <a:srgbClr val="233039"/>
              </a:buClr>
              <a:buSzPct val="100000"/>
            </a:pPr>
            <a:r>
              <a:rPr lang="en-GB" dirty="0">
                <a:solidFill>
                  <a:srgbClr val="233039"/>
                </a:solidFill>
              </a:rPr>
              <a:t>Assessment mostly on skills relevant to teamwork, communication, and working with others.</a:t>
            </a:r>
            <a:endParaRPr dirty="0"/>
          </a:p>
          <a:p>
            <a:pPr marL="0" indent="0">
              <a:buSzPct val="100000"/>
              <a:buNone/>
            </a:pPr>
            <a:endParaRPr dirty="0">
              <a:solidFill>
                <a:srgbClr val="233039"/>
              </a:solidFill>
            </a:endParaRPr>
          </a:p>
          <a:p>
            <a:pPr marL="228600" indent="-64135">
              <a:buSzPct val="100000"/>
              <a:buNone/>
            </a:pPr>
            <a:endParaRPr dirty="0">
              <a:solidFill>
                <a:srgbClr val="233039"/>
              </a:solidFill>
            </a:endParaRPr>
          </a:p>
        </p:txBody>
      </p:sp>
      <p:sp>
        <p:nvSpPr>
          <p:cNvPr id="2" name="Slide Number Placeholder 1">
            <a:extLst>
              <a:ext uri="{FF2B5EF4-FFF2-40B4-BE49-F238E27FC236}">
                <a16:creationId xmlns:a16="http://schemas.microsoft.com/office/drawing/2014/main" id="{96EEFBAD-5D6E-3CAB-9EB9-7E514A5BEB84}"/>
              </a:ext>
            </a:extLst>
          </p:cNvPr>
          <p:cNvSpPr>
            <a:spLocks noGrp="1"/>
          </p:cNvSpPr>
          <p:nvPr>
            <p:ph type="sldNum" idx="12"/>
          </p:nvPr>
        </p:nvSpPr>
        <p:spPr/>
        <p:txBody>
          <a:bodyPr/>
          <a:lstStyle/>
          <a:p>
            <a:fld id="{00000000-1234-1234-1234-123412341234}" type="slidenum">
              <a:rPr lang="en-GB" smtClean="0"/>
              <a:pPr/>
              <a:t>3</a:t>
            </a:fld>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448EFF5-57FD-26BB-721C-F1D2C6828D00}"/>
              </a:ext>
            </a:extLst>
          </p:cNvPr>
          <p:cNvSpPr>
            <a:spLocks noGrp="1"/>
          </p:cNvSpPr>
          <p:nvPr>
            <p:ph type="sldNum" idx="12"/>
          </p:nvPr>
        </p:nvSpPr>
        <p:spPr>
          <a:xfrm>
            <a:off x="8610600" y="6356350"/>
            <a:ext cx="2743200" cy="365125"/>
          </a:xfrm>
        </p:spPr>
        <p:txBody>
          <a:bodyPr>
            <a:normAutofit/>
          </a:bodyPr>
          <a:lstStyle/>
          <a:p>
            <a:pPr>
              <a:spcAft>
                <a:spcPts val="600"/>
              </a:spcAft>
            </a:pPr>
            <a:fld id="{00000000-1234-1234-1234-123412341234}" type="slidenum">
              <a:rPr lang="en-GB" smtClean="0"/>
              <a:pPr>
                <a:spcAft>
                  <a:spcPts val="600"/>
                </a:spcAft>
              </a:pPr>
              <a:t>4</a:t>
            </a:fld>
            <a:endParaRPr lang="en-GB"/>
          </a:p>
        </p:txBody>
      </p:sp>
      <p:graphicFrame>
        <p:nvGraphicFramePr>
          <p:cNvPr id="4" name="Table 3">
            <a:extLst>
              <a:ext uri="{FF2B5EF4-FFF2-40B4-BE49-F238E27FC236}">
                <a16:creationId xmlns:a16="http://schemas.microsoft.com/office/drawing/2014/main" id="{ED686567-EA7B-EC70-BA3D-DAE3EA252E34}"/>
              </a:ext>
            </a:extLst>
          </p:cNvPr>
          <p:cNvGraphicFramePr>
            <a:graphicFrameLocks noGrp="1"/>
          </p:cNvGraphicFramePr>
          <p:nvPr>
            <p:extLst>
              <p:ext uri="{D42A27DB-BD31-4B8C-83A1-F6EECF244321}">
                <p14:modId xmlns:p14="http://schemas.microsoft.com/office/powerpoint/2010/main" val="2677070318"/>
              </p:ext>
            </p:extLst>
          </p:nvPr>
        </p:nvGraphicFramePr>
        <p:xfrm>
          <a:off x="2917644" y="1426682"/>
          <a:ext cx="5855970" cy="4178808"/>
        </p:xfrm>
        <a:graphic>
          <a:graphicData uri="http://schemas.openxmlformats.org/drawingml/2006/table">
            <a:tbl>
              <a:tblPr>
                <a:tableStyleId>{5C22544A-7EE6-4342-B048-85BDC9FD1C3A}</a:tableStyleId>
              </a:tblPr>
              <a:tblGrid>
                <a:gridCol w="5855970">
                  <a:extLst>
                    <a:ext uri="{9D8B030D-6E8A-4147-A177-3AD203B41FA5}">
                      <a16:colId xmlns:a16="http://schemas.microsoft.com/office/drawing/2014/main" val="254678147"/>
                    </a:ext>
                  </a:extLst>
                </a:gridCol>
              </a:tblGrid>
              <a:tr h="1115568">
                <a:tc>
                  <a:txBody>
                    <a:bodyPr/>
                    <a:lstStyle/>
                    <a:p>
                      <a:pPr algn="l" fontAlgn="t">
                        <a:buNone/>
                      </a:pPr>
                      <a:br>
                        <a:rPr lang="en-GB" sz="33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GB" sz="33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Influencing others</a:t>
                      </a:r>
                      <a:endParaRPr lang="en-GB" sz="3300" dirty="0">
                        <a:effectLst/>
                        <a:latin typeface="Calibri" panose="020F0502020204030204" pitchFamily="34" charset="0"/>
                        <a:ea typeface="Calibri" panose="020F0502020204030204" pitchFamily="34" charset="0"/>
                        <a:cs typeface="Calibri" panose="020F0502020204030204" pitchFamily="34" charset="0"/>
                      </a:endParaRPr>
                    </a:p>
                  </a:txBody>
                  <a:tcPr marL="205740" marR="205740" marT="0" marB="0"/>
                </a:tc>
                <a:extLst>
                  <a:ext uri="{0D108BD9-81ED-4DB2-BD59-A6C34878D82A}">
                    <a16:rowId xmlns:a16="http://schemas.microsoft.com/office/drawing/2014/main" val="1886030118"/>
                  </a:ext>
                </a:extLst>
              </a:tr>
              <a:tr h="612648">
                <a:tc>
                  <a:txBody>
                    <a:bodyPr/>
                    <a:lstStyle/>
                    <a:p>
                      <a:pPr algn="l" fontAlgn="t">
                        <a:buNone/>
                      </a:pPr>
                      <a:r>
                        <a:rPr lang="en-GB" sz="3300" b="1">
                          <a:solidFill>
                            <a:srgbClr val="000000"/>
                          </a:solidFill>
                          <a:effectLst/>
                          <a:latin typeface="Calibri" panose="020F0502020204030204" pitchFamily="34" charset="0"/>
                          <a:ea typeface="Calibri" panose="020F0502020204030204" pitchFamily="34" charset="0"/>
                          <a:cs typeface="Calibri" panose="020F0502020204030204" pitchFamily="34" charset="0"/>
                        </a:rPr>
                        <a:t>Independent mindedness</a:t>
                      </a:r>
                      <a:endParaRPr lang="en-GB" sz="3300">
                        <a:effectLst/>
                        <a:latin typeface="Calibri" panose="020F0502020204030204" pitchFamily="34" charset="0"/>
                        <a:ea typeface="Calibri" panose="020F0502020204030204" pitchFamily="34" charset="0"/>
                        <a:cs typeface="Calibri" panose="020F0502020204030204" pitchFamily="34" charset="0"/>
                      </a:endParaRPr>
                    </a:p>
                  </a:txBody>
                  <a:tcPr marL="205740" marR="205740" marT="0" marB="0"/>
                </a:tc>
                <a:extLst>
                  <a:ext uri="{0D108BD9-81ED-4DB2-BD59-A6C34878D82A}">
                    <a16:rowId xmlns:a16="http://schemas.microsoft.com/office/drawing/2014/main" val="3500964721"/>
                  </a:ext>
                </a:extLst>
              </a:tr>
              <a:tr h="612648">
                <a:tc>
                  <a:txBody>
                    <a:bodyPr/>
                    <a:lstStyle/>
                    <a:p>
                      <a:pPr algn="l" fontAlgn="t">
                        <a:buNone/>
                      </a:pPr>
                      <a:r>
                        <a:rPr lang="en-GB" sz="3300" b="1">
                          <a:solidFill>
                            <a:srgbClr val="000000"/>
                          </a:solidFill>
                          <a:effectLst/>
                          <a:latin typeface="Calibri" panose="020F0502020204030204" pitchFamily="34" charset="0"/>
                          <a:ea typeface="Calibri" panose="020F0502020204030204" pitchFamily="34" charset="0"/>
                          <a:cs typeface="Calibri" panose="020F0502020204030204" pitchFamily="34" charset="0"/>
                        </a:rPr>
                        <a:t>Creativity</a:t>
                      </a:r>
                      <a:r>
                        <a:rPr lang="en-GB" sz="33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GB" sz="3300">
                        <a:effectLst/>
                        <a:latin typeface="Calibri" panose="020F0502020204030204" pitchFamily="34" charset="0"/>
                        <a:ea typeface="Calibri" panose="020F0502020204030204" pitchFamily="34" charset="0"/>
                        <a:cs typeface="Calibri" panose="020F0502020204030204" pitchFamily="34" charset="0"/>
                      </a:endParaRPr>
                    </a:p>
                  </a:txBody>
                  <a:tcPr marL="205740" marR="205740" marT="0" marB="0"/>
                </a:tc>
                <a:extLst>
                  <a:ext uri="{0D108BD9-81ED-4DB2-BD59-A6C34878D82A}">
                    <a16:rowId xmlns:a16="http://schemas.microsoft.com/office/drawing/2014/main" val="1385620304"/>
                  </a:ext>
                </a:extLst>
              </a:tr>
              <a:tr h="612648">
                <a:tc>
                  <a:txBody>
                    <a:bodyPr/>
                    <a:lstStyle/>
                    <a:p>
                      <a:pPr algn="l" fontAlgn="t">
                        <a:buNone/>
                      </a:pPr>
                      <a:r>
                        <a:rPr lang="en-GB" sz="33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Feedback to others’ ideas</a:t>
                      </a:r>
                      <a:endParaRPr lang="en-GB" sz="3300" dirty="0">
                        <a:effectLst/>
                        <a:latin typeface="Calibri" panose="020F0502020204030204" pitchFamily="34" charset="0"/>
                        <a:ea typeface="Calibri" panose="020F0502020204030204" pitchFamily="34" charset="0"/>
                        <a:cs typeface="Calibri" panose="020F0502020204030204" pitchFamily="34" charset="0"/>
                      </a:endParaRPr>
                    </a:p>
                  </a:txBody>
                  <a:tcPr marL="205740" marR="205740" marT="0" marB="0"/>
                </a:tc>
                <a:extLst>
                  <a:ext uri="{0D108BD9-81ED-4DB2-BD59-A6C34878D82A}">
                    <a16:rowId xmlns:a16="http://schemas.microsoft.com/office/drawing/2014/main" val="3785513564"/>
                  </a:ext>
                </a:extLst>
              </a:tr>
              <a:tr h="612648">
                <a:tc>
                  <a:txBody>
                    <a:bodyPr/>
                    <a:lstStyle/>
                    <a:p>
                      <a:pPr algn="l" fontAlgn="t">
                        <a:buNone/>
                      </a:pPr>
                      <a:r>
                        <a:rPr lang="en-GB" sz="33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Realism</a:t>
                      </a:r>
                      <a:endParaRPr lang="en-GB" sz="3300" dirty="0">
                        <a:effectLst/>
                        <a:latin typeface="Calibri" panose="020F0502020204030204" pitchFamily="34" charset="0"/>
                        <a:ea typeface="Calibri" panose="020F0502020204030204" pitchFamily="34" charset="0"/>
                        <a:cs typeface="Calibri" panose="020F0502020204030204" pitchFamily="34" charset="0"/>
                      </a:endParaRPr>
                    </a:p>
                  </a:txBody>
                  <a:tcPr marL="205740" marR="205740" marT="0" marB="0"/>
                </a:tc>
                <a:extLst>
                  <a:ext uri="{0D108BD9-81ED-4DB2-BD59-A6C34878D82A}">
                    <a16:rowId xmlns:a16="http://schemas.microsoft.com/office/drawing/2014/main" val="2194342092"/>
                  </a:ext>
                </a:extLst>
              </a:tr>
              <a:tr h="612648">
                <a:tc>
                  <a:txBody>
                    <a:bodyPr/>
                    <a:lstStyle/>
                    <a:p>
                      <a:pPr algn="l" fontAlgn="t">
                        <a:buNone/>
                      </a:pPr>
                      <a:r>
                        <a:rPr lang="en-GB" sz="33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Emotional intelligence</a:t>
                      </a:r>
                      <a:endParaRPr lang="en-GB" sz="3300" dirty="0">
                        <a:effectLst/>
                        <a:latin typeface="Calibri" panose="020F0502020204030204" pitchFamily="34" charset="0"/>
                        <a:ea typeface="Calibri" panose="020F0502020204030204" pitchFamily="34" charset="0"/>
                        <a:cs typeface="Calibri" panose="020F0502020204030204" pitchFamily="34" charset="0"/>
                      </a:endParaRPr>
                    </a:p>
                  </a:txBody>
                  <a:tcPr marL="205740" marR="205740" marT="0" marB="0"/>
                </a:tc>
                <a:extLst>
                  <a:ext uri="{0D108BD9-81ED-4DB2-BD59-A6C34878D82A}">
                    <a16:rowId xmlns:a16="http://schemas.microsoft.com/office/drawing/2014/main" val="984968614"/>
                  </a:ext>
                </a:extLst>
              </a:tr>
            </a:tbl>
          </a:graphicData>
        </a:graphic>
      </p:graphicFrame>
      <p:sp>
        <p:nvSpPr>
          <p:cNvPr id="5" name="TextBox 4">
            <a:extLst>
              <a:ext uri="{FF2B5EF4-FFF2-40B4-BE49-F238E27FC236}">
                <a16:creationId xmlns:a16="http://schemas.microsoft.com/office/drawing/2014/main" id="{653EFD5E-26FC-0AB2-0E41-0A708041FE13}"/>
              </a:ext>
            </a:extLst>
          </p:cNvPr>
          <p:cNvSpPr txBox="1"/>
          <p:nvPr/>
        </p:nvSpPr>
        <p:spPr>
          <a:xfrm>
            <a:off x="1793466" y="285462"/>
            <a:ext cx="8815234" cy="769441"/>
          </a:xfrm>
          <a:prstGeom prst="rect">
            <a:avLst/>
          </a:prstGeom>
          <a:noFill/>
        </p:spPr>
        <p:txBody>
          <a:bodyPr wrap="none" rtlCol="0">
            <a:spAutoFit/>
          </a:bodyPr>
          <a:lstStyle/>
          <a:p>
            <a:r>
              <a:rPr lang="en-GB" sz="4400" b="1" dirty="0">
                <a:latin typeface="Calibri" panose="020F0502020204030204" pitchFamily="34" charset="0"/>
                <a:ea typeface="Calibri" panose="020F0502020204030204" pitchFamily="34" charset="0"/>
                <a:cs typeface="Calibri" panose="020F0502020204030204" pitchFamily="34" charset="0"/>
              </a:rPr>
              <a:t>Examples of characteristics assessed </a:t>
            </a:r>
          </a:p>
        </p:txBody>
      </p:sp>
    </p:spTree>
    <p:extLst>
      <p:ext uri="{BB962C8B-B14F-4D97-AF65-F5344CB8AC3E}">
        <p14:creationId xmlns:p14="http://schemas.microsoft.com/office/powerpoint/2010/main" val="20617856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197"/>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B5995A-0919-75C3-77CC-A8157D49EB7A}"/>
              </a:ext>
            </a:extLst>
          </p:cNvPr>
          <p:cNvSpPr>
            <a:spLocks noGrp="1"/>
          </p:cNvSpPr>
          <p:nvPr>
            <p:ph type="sldNum" idx="12"/>
          </p:nvPr>
        </p:nvSpPr>
        <p:spPr/>
        <p:txBody>
          <a:bodyPr/>
          <a:lstStyle/>
          <a:p>
            <a:fld id="{00000000-1234-1234-1234-123412341234}" type="slidenum">
              <a:rPr lang="en-GB" smtClean="0"/>
              <a:pPr/>
              <a:t>5</a:t>
            </a:fld>
            <a:endParaRPr lang="en-GB"/>
          </a:p>
        </p:txBody>
      </p:sp>
      <p:pic>
        <p:nvPicPr>
          <p:cNvPr id="3" name="Picture 2">
            <a:extLst>
              <a:ext uri="{FF2B5EF4-FFF2-40B4-BE49-F238E27FC236}">
                <a16:creationId xmlns:a16="http://schemas.microsoft.com/office/drawing/2014/main" id="{DB69BD1C-4DCD-75F6-D0B4-C21AB4581F26}"/>
              </a:ext>
            </a:extLst>
          </p:cNvPr>
          <p:cNvPicPr>
            <a:picLocks noChangeAspect="1"/>
          </p:cNvPicPr>
          <p:nvPr/>
        </p:nvPicPr>
        <p:blipFill>
          <a:blip r:embed="rId3"/>
          <a:stretch>
            <a:fillRect/>
          </a:stretch>
        </p:blipFill>
        <p:spPr>
          <a:xfrm>
            <a:off x="7289692" y="294427"/>
            <a:ext cx="4179971" cy="5573295"/>
          </a:xfrm>
          <a:prstGeom prst="rect">
            <a:avLst/>
          </a:prstGeom>
        </p:spPr>
      </p:pic>
      <p:pic>
        <p:nvPicPr>
          <p:cNvPr id="5" name="Picture 4">
            <a:extLst>
              <a:ext uri="{FF2B5EF4-FFF2-40B4-BE49-F238E27FC236}">
                <a16:creationId xmlns:a16="http://schemas.microsoft.com/office/drawing/2014/main" id="{C9DE7A16-F444-C317-F1CC-57A812924EDA}"/>
              </a:ext>
            </a:extLst>
          </p:cNvPr>
          <p:cNvPicPr>
            <a:picLocks noChangeAspect="1"/>
          </p:cNvPicPr>
          <p:nvPr/>
        </p:nvPicPr>
        <p:blipFill>
          <a:blip r:embed="rId4"/>
          <a:stretch>
            <a:fillRect/>
          </a:stretch>
        </p:blipFill>
        <p:spPr>
          <a:xfrm>
            <a:off x="353568" y="0"/>
            <a:ext cx="6858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202"/>
        <p:cNvGrpSpPr/>
        <p:nvPr/>
      </p:nvGrpSpPr>
      <p:grpSpPr>
        <a:xfrm>
          <a:off x="0" y="0"/>
          <a:ext cx="0" cy="0"/>
          <a:chOff x="0" y="0"/>
          <a:chExt cx="0" cy="0"/>
        </a:xfrm>
      </p:grpSpPr>
      <p:sp>
        <p:nvSpPr>
          <p:cNvPr id="203" name="Google Shape;203;p5"/>
          <p:cNvSpPr txBox="1">
            <a:spLocks noGrp="1"/>
          </p:cNvSpPr>
          <p:nvPr>
            <p:ph type="title"/>
          </p:nvPr>
        </p:nvSpPr>
        <p:spPr>
          <a:xfrm>
            <a:off x="2152650" y="365129"/>
            <a:ext cx="7886700" cy="1325563"/>
          </a:xfrm>
          <a:prstGeom prst="rect">
            <a:avLst/>
          </a:prstGeom>
          <a:noFill/>
          <a:ln>
            <a:noFill/>
          </a:ln>
        </p:spPr>
        <p:txBody>
          <a:bodyPr spcFirstLastPara="1" wrap="square" lIns="91425" tIns="45700" rIns="91425" bIns="45700" anchor="ctr" anchorCtr="0">
            <a:normAutofit/>
          </a:bodyPr>
          <a:lstStyle/>
          <a:p>
            <a:pPr algn="ctr">
              <a:buClr>
                <a:srgbClr val="EF7D0F"/>
              </a:buClr>
              <a:buSzPts val="4400"/>
            </a:pPr>
            <a:r>
              <a:rPr lang="en-GB" b="1"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a:rPr>
              <a:t>Methods</a:t>
            </a:r>
            <a:endParaRPr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nvGrpSpPr>
          <p:cNvPr id="204" name="Google Shape;204;p5"/>
          <p:cNvGrpSpPr/>
          <p:nvPr/>
        </p:nvGrpSpPr>
        <p:grpSpPr>
          <a:xfrm>
            <a:off x="1121070" y="1729070"/>
            <a:ext cx="2063160" cy="4584798"/>
            <a:chOff x="102697" y="0"/>
            <a:chExt cx="2063160" cy="4584798"/>
          </a:xfrm>
        </p:grpSpPr>
        <p:sp>
          <p:nvSpPr>
            <p:cNvPr id="205" name="Google Shape;205;p5"/>
            <p:cNvSpPr/>
            <p:nvPr/>
          </p:nvSpPr>
          <p:spPr>
            <a:xfrm>
              <a:off x="102697" y="0"/>
              <a:ext cx="2063160" cy="1146199"/>
            </a:xfrm>
            <a:prstGeom prst="roundRect">
              <a:avLst>
                <a:gd name="adj" fmla="val 1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a:p>
          </p:txBody>
        </p:sp>
        <p:sp>
          <p:nvSpPr>
            <p:cNvPr id="206" name="Google Shape;206;p5"/>
            <p:cNvSpPr txBox="1"/>
            <p:nvPr/>
          </p:nvSpPr>
          <p:spPr>
            <a:xfrm>
              <a:off x="136268" y="33571"/>
              <a:ext cx="1996018" cy="1079057"/>
            </a:xfrm>
            <a:prstGeom prst="rect">
              <a:avLst/>
            </a:prstGeom>
            <a:noFill/>
            <a:ln>
              <a:noFill/>
            </a:ln>
          </p:spPr>
          <p:txBody>
            <a:bodyPr spcFirstLastPara="1" wrap="square" lIns="99050" tIns="99050" rIns="99050" bIns="99050" anchor="ctr" anchorCtr="0">
              <a:noAutofit/>
            </a:bodyPr>
            <a:lstStyle/>
            <a:p>
              <a:pPr algn="ctr">
                <a:lnSpc>
                  <a:spcPct val="90000"/>
                </a:lnSpc>
                <a:buClr>
                  <a:schemeClr val="lt1"/>
                </a:buClr>
                <a:buSzPts val="2600"/>
              </a:pPr>
              <a:r>
                <a:rPr lang="en-GB" sz="2600">
                  <a:solidFill>
                    <a:schemeClr val="lt1"/>
                  </a:solidFill>
                  <a:latin typeface="Calibri"/>
                  <a:ea typeface="Calibri"/>
                  <a:cs typeface="Calibri"/>
                  <a:sym typeface="Calibri"/>
                </a:rPr>
                <a:t>MMI n=478</a:t>
              </a:r>
              <a:endParaRPr/>
            </a:p>
          </p:txBody>
        </p:sp>
        <p:sp>
          <p:nvSpPr>
            <p:cNvPr id="207" name="Google Shape;207;p5"/>
            <p:cNvSpPr/>
            <p:nvPr/>
          </p:nvSpPr>
          <p:spPr>
            <a:xfrm rot="5400000">
              <a:off x="919364" y="1174855"/>
              <a:ext cx="429824" cy="515790"/>
            </a:xfrm>
            <a:prstGeom prst="rightArrow">
              <a:avLst>
                <a:gd name="adj1" fmla="val 60000"/>
                <a:gd name="adj2" fmla="val 50000"/>
              </a:avLst>
            </a:prstGeom>
            <a:solidFill>
              <a:srgbClr val="ABBADE"/>
            </a:solidFill>
            <a:ln>
              <a:noFill/>
            </a:ln>
          </p:spPr>
          <p:txBody>
            <a:bodyPr spcFirstLastPara="1" wrap="square" lIns="91425" tIns="91425" rIns="91425" bIns="91425" anchor="ctr" anchorCtr="0">
              <a:noAutofit/>
            </a:bodyPr>
            <a:lstStyle/>
            <a:p>
              <a:endParaRPr/>
            </a:p>
          </p:txBody>
        </p:sp>
        <p:sp>
          <p:nvSpPr>
            <p:cNvPr id="208" name="Google Shape;208;p5"/>
            <p:cNvSpPr txBox="1"/>
            <p:nvPr/>
          </p:nvSpPr>
          <p:spPr>
            <a:xfrm>
              <a:off x="979540" y="1217838"/>
              <a:ext cx="309474" cy="300877"/>
            </a:xfrm>
            <a:prstGeom prst="rect">
              <a:avLst/>
            </a:prstGeom>
            <a:noFill/>
            <a:ln>
              <a:noFill/>
            </a:ln>
          </p:spPr>
          <p:txBody>
            <a:bodyPr spcFirstLastPara="1" wrap="square" lIns="0" tIns="0" rIns="0" bIns="0" anchor="ctr" anchorCtr="0">
              <a:noAutofit/>
            </a:bodyPr>
            <a:lstStyle/>
            <a:p>
              <a:pPr algn="ctr">
                <a:lnSpc>
                  <a:spcPct val="90000"/>
                </a:lnSpc>
                <a:buClr>
                  <a:schemeClr val="dk1"/>
                </a:buClr>
                <a:buSzPts val="2100"/>
              </a:pPr>
              <a:endParaRPr sz="2100">
                <a:solidFill>
                  <a:schemeClr val="lt1"/>
                </a:solidFill>
                <a:latin typeface="Calibri"/>
                <a:ea typeface="Calibri"/>
                <a:cs typeface="Calibri"/>
                <a:sym typeface="Calibri"/>
              </a:endParaRPr>
            </a:p>
          </p:txBody>
        </p:sp>
        <p:sp>
          <p:nvSpPr>
            <p:cNvPr id="209" name="Google Shape;209;p5"/>
            <p:cNvSpPr/>
            <p:nvPr/>
          </p:nvSpPr>
          <p:spPr>
            <a:xfrm>
              <a:off x="102697" y="1719300"/>
              <a:ext cx="2063160" cy="1146199"/>
            </a:xfrm>
            <a:prstGeom prst="roundRect">
              <a:avLst>
                <a:gd name="adj" fmla="val 1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a:p>
          </p:txBody>
        </p:sp>
        <p:sp>
          <p:nvSpPr>
            <p:cNvPr id="210" name="Google Shape;210;p5"/>
            <p:cNvSpPr txBox="1"/>
            <p:nvPr/>
          </p:nvSpPr>
          <p:spPr>
            <a:xfrm>
              <a:off x="136268" y="1752871"/>
              <a:ext cx="1996018" cy="1079057"/>
            </a:xfrm>
            <a:prstGeom prst="rect">
              <a:avLst/>
            </a:prstGeom>
            <a:noFill/>
            <a:ln>
              <a:noFill/>
            </a:ln>
          </p:spPr>
          <p:txBody>
            <a:bodyPr spcFirstLastPara="1" wrap="square" lIns="99050" tIns="99050" rIns="99050" bIns="99050" anchor="ctr" anchorCtr="0">
              <a:noAutofit/>
            </a:bodyPr>
            <a:lstStyle/>
            <a:p>
              <a:pPr algn="ctr">
                <a:lnSpc>
                  <a:spcPct val="90000"/>
                </a:lnSpc>
                <a:buClr>
                  <a:schemeClr val="lt1"/>
                </a:buClr>
                <a:buSzPts val="2600"/>
              </a:pPr>
              <a:r>
                <a:rPr lang="en-GB" sz="2600" dirty="0">
                  <a:solidFill>
                    <a:schemeClr val="lt1"/>
                  </a:solidFill>
                  <a:latin typeface="Calibri"/>
                  <a:ea typeface="Calibri"/>
                  <a:cs typeface="Calibri"/>
                  <a:sym typeface="Calibri"/>
                </a:rPr>
                <a:t>Debrief survey n=419</a:t>
              </a:r>
              <a:endParaRPr dirty="0"/>
            </a:p>
          </p:txBody>
        </p:sp>
        <p:sp>
          <p:nvSpPr>
            <p:cNvPr id="211" name="Google Shape;211;p5"/>
            <p:cNvSpPr/>
            <p:nvPr/>
          </p:nvSpPr>
          <p:spPr>
            <a:xfrm rot="5400000">
              <a:off x="919364" y="2894155"/>
              <a:ext cx="429824" cy="515790"/>
            </a:xfrm>
            <a:prstGeom prst="rightArrow">
              <a:avLst>
                <a:gd name="adj1" fmla="val 60000"/>
                <a:gd name="adj2" fmla="val 50000"/>
              </a:avLst>
            </a:prstGeom>
            <a:solidFill>
              <a:srgbClr val="ABBADE"/>
            </a:solidFill>
            <a:ln>
              <a:noFill/>
            </a:ln>
          </p:spPr>
          <p:txBody>
            <a:bodyPr spcFirstLastPara="1" wrap="square" lIns="91425" tIns="91425" rIns="91425" bIns="91425" anchor="ctr" anchorCtr="0">
              <a:noAutofit/>
            </a:bodyPr>
            <a:lstStyle/>
            <a:p>
              <a:endParaRPr/>
            </a:p>
          </p:txBody>
        </p:sp>
        <p:sp>
          <p:nvSpPr>
            <p:cNvPr id="212" name="Google Shape;212;p5"/>
            <p:cNvSpPr txBox="1"/>
            <p:nvPr/>
          </p:nvSpPr>
          <p:spPr>
            <a:xfrm>
              <a:off x="979540" y="2937138"/>
              <a:ext cx="309474" cy="300877"/>
            </a:xfrm>
            <a:prstGeom prst="rect">
              <a:avLst/>
            </a:prstGeom>
            <a:noFill/>
            <a:ln>
              <a:noFill/>
            </a:ln>
          </p:spPr>
          <p:txBody>
            <a:bodyPr spcFirstLastPara="1" wrap="square" lIns="0" tIns="0" rIns="0" bIns="0" anchor="ctr" anchorCtr="0">
              <a:noAutofit/>
            </a:bodyPr>
            <a:lstStyle/>
            <a:p>
              <a:pPr algn="ctr">
                <a:lnSpc>
                  <a:spcPct val="90000"/>
                </a:lnSpc>
                <a:buClr>
                  <a:schemeClr val="dk1"/>
                </a:buClr>
                <a:buSzPts val="2100"/>
              </a:pPr>
              <a:endParaRPr sz="2100">
                <a:solidFill>
                  <a:schemeClr val="lt1"/>
                </a:solidFill>
                <a:latin typeface="Calibri"/>
                <a:ea typeface="Calibri"/>
                <a:cs typeface="Calibri"/>
                <a:sym typeface="Calibri"/>
              </a:endParaRPr>
            </a:p>
          </p:txBody>
        </p:sp>
        <p:sp>
          <p:nvSpPr>
            <p:cNvPr id="213" name="Google Shape;213;p5"/>
            <p:cNvSpPr/>
            <p:nvPr/>
          </p:nvSpPr>
          <p:spPr>
            <a:xfrm>
              <a:off x="102697" y="3438599"/>
              <a:ext cx="2063160" cy="1146199"/>
            </a:xfrm>
            <a:prstGeom prst="roundRect">
              <a:avLst>
                <a:gd name="adj" fmla="val 10000"/>
              </a:avLst>
            </a:prstGeom>
            <a:solidFill>
              <a:srgbClr val="4372C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endParaRPr/>
            </a:p>
          </p:txBody>
        </p:sp>
        <p:sp>
          <p:nvSpPr>
            <p:cNvPr id="214" name="Google Shape;214;p5"/>
            <p:cNvSpPr txBox="1"/>
            <p:nvPr/>
          </p:nvSpPr>
          <p:spPr>
            <a:xfrm>
              <a:off x="136268" y="3472170"/>
              <a:ext cx="1996018" cy="1079057"/>
            </a:xfrm>
            <a:prstGeom prst="rect">
              <a:avLst/>
            </a:prstGeom>
            <a:noFill/>
            <a:ln>
              <a:noFill/>
            </a:ln>
          </p:spPr>
          <p:txBody>
            <a:bodyPr spcFirstLastPara="1" wrap="square" lIns="99050" tIns="99050" rIns="99050" bIns="99050" anchor="ctr" anchorCtr="0">
              <a:noAutofit/>
            </a:bodyPr>
            <a:lstStyle/>
            <a:p>
              <a:pPr algn="ctr">
                <a:lnSpc>
                  <a:spcPct val="90000"/>
                </a:lnSpc>
                <a:buClr>
                  <a:schemeClr val="lt1"/>
                </a:buClr>
                <a:buSzPts val="2600"/>
              </a:pPr>
              <a:r>
                <a:rPr lang="en-GB" sz="2600">
                  <a:solidFill>
                    <a:schemeClr val="lt1"/>
                  </a:solidFill>
                  <a:latin typeface="Calibri"/>
                  <a:ea typeface="Calibri"/>
                  <a:cs typeface="Calibri"/>
                  <a:sym typeface="Calibri"/>
                </a:rPr>
                <a:t>7 Focus groups, n=30</a:t>
              </a:r>
              <a:endParaRPr/>
            </a:p>
          </p:txBody>
        </p:sp>
      </p:grpSp>
      <p:sp>
        <p:nvSpPr>
          <p:cNvPr id="215" name="Google Shape;215;p5"/>
          <p:cNvSpPr txBox="1">
            <a:spLocks noGrp="1"/>
          </p:cNvSpPr>
          <p:nvPr>
            <p:ph type="body" idx="2"/>
          </p:nvPr>
        </p:nvSpPr>
        <p:spPr>
          <a:xfrm>
            <a:off x="4355862" y="5822563"/>
            <a:ext cx="5928560" cy="457734"/>
          </a:xfrm>
          <a:prstGeom prst="rect">
            <a:avLst/>
          </a:prstGeom>
          <a:noFill/>
          <a:ln>
            <a:noFill/>
          </a:ln>
        </p:spPr>
        <p:txBody>
          <a:bodyPr spcFirstLastPara="1" wrap="square" lIns="91425" tIns="45700" rIns="91425" bIns="45700" anchor="t" anchorCtr="0">
            <a:normAutofit fontScale="25000" lnSpcReduction="20000"/>
          </a:bodyPr>
          <a:lstStyle/>
          <a:p>
            <a:pPr marL="0" indent="0">
              <a:lnSpc>
                <a:spcPct val="100000"/>
              </a:lnSpc>
              <a:spcBef>
                <a:spcPts val="0"/>
              </a:spcBef>
              <a:buClr>
                <a:srgbClr val="233039"/>
              </a:buClr>
              <a:buSzPct val="46666"/>
              <a:buNone/>
            </a:pPr>
            <a:r>
              <a:rPr lang="en-GB" sz="8000" dirty="0">
                <a:solidFill>
                  <a:srgbClr val="233039"/>
                </a:solidFill>
              </a:rPr>
              <a:t>Elements of Bourdieu’s concepts of habitus, capital, and Goffman’s dramaturgical theory used in qualitative analysis</a:t>
            </a:r>
            <a:endParaRPr sz="8000" dirty="0"/>
          </a:p>
          <a:p>
            <a:pPr marL="228600" indent="-130810">
              <a:buSzPct val="100000"/>
              <a:buNone/>
            </a:pPr>
            <a:endParaRPr dirty="0"/>
          </a:p>
        </p:txBody>
      </p:sp>
      <p:sp>
        <p:nvSpPr>
          <p:cNvPr id="217" name="Google Shape;217;p5"/>
          <p:cNvSpPr txBox="1"/>
          <p:nvPr/>
        </p:nvSpPr>
        <p:spPr>
          <a:xfrm>
            <a:off x="4355862" y="1684492"/>
            <a:ext cx="5528510" cy="1938952"/>
          </a:xfrm>
          <a:prstGeom prst="rect">
            <a:avLst/>
          </a:prstGeom>
          <a:noFill/>
          <a:ln>
            <a:noFill/>
          </a:ln>
        </p:spPr>
        <p:txBody>
          <a:bodyPr spcFirstLastPara="1" wrap="square" lIns="91425" tIns="45700" rIns="91425" bIns="45700" anchor="t" anchorCtr="0">
            <a:spAutoFit/>
          </a:bodyPr>
          <a:lstStyle/>
          <a:p>
            <a:r>
              <a:rPr lang="en-GB" sz="2000" dirty="0">
                <a:solidFill>
                  <a:schemeClr val="dk1"/>
                </a:solidFill>
                <a:latin typeface="Calibri"/>
                <a:ea typeface="Calibri"/>
                <a:cs typeface="Calibri"/>
                <a:sym typeface="Calibri"/>
              </a:rPr>
              <a:t>Results of group station compared to same candidates’ scores on other MMI stations (for years 2022-2025). </a:t>
            </a:r>
            <a:r>
              <a:rPr lang="en-GB" sz="2000" b="1" dirty="0">
                <a:solidFill>
                  <a:schemeClr val="dk1"/>
                </a:solidFill>
                <a:latin typeface="Calibri"/>
                <a:ea typeface="Calibri"/>
                <a:cs typeface="Calibri"/>
                <a:sym typeface="Calibri"/>
              </a:rPr>
              <a:t>Rank correlation </a:t>
            </a:r>
            <a:r>
              <a:rPr lang="en-GB" sz="2000" dirty="0">
                <a:solidFill>
                  <a:schemeClr val="dk1"/>
                </a:solidFill>
                <a:latin typeface="Calibri"/>
                <a:ea typeface="Calibri"/>
                <a:cs typeface="Calibri"/>
                <a:sym typeface="Calibri"/>
              </a:rPr>
              <a:t>used to see if the group station reproduced any other station or contributed new information to the overall assessment.</a:t>
            </a:r>
            <a:endParaRPr sz="2000" dirty="0"/>
          </a:p>
        </p:txBody>
      </p:sp>
      <p:sp>
        <p:nvSpPr>
          <p:cNvPr id="218" name="Google Shape;218;p5"/>
          <p:cNvSpPr txBox="1"/>
          <p:nvPr/>
        </p:nvSpPr>
        <p:spPr>
          <a:xfrm>
            <a:off x="4322291" y="3552612"/>
            <a:ext cx="5086350" cy="707846"/>
          </a:xfrm>
          <a:prstGeom prst="rect">
            <a:avLst/>
          </a:prstGeom>
          <a:noFill/>
          <a:ln>
            <a:noFill/>
          </a:ln>
        </p:spPr>
        <p:txBody>
          <a:bodyPr spcFirstLastPara="1" wrap="square" lIns="91425" tIns="45700" rIns="91425" bIns="45700" anchor="t" anchorCtr="0">
            <a:spAutoFit/>
          </a:bodyPr>
          <a:lstStyle/>
          <a:p>
            <a:r>
              <a:rPr lang="en-GB" sz="2000" dirty="0">
                <a:solidFill>
                  <a:schemeClr val="dk1"/>
                </a:solidFill>
                <a:latin typeface="Calibri"/>
                <a:ea typeface="Calibri"/>
                <a:cs typeface="Calibri"/>
                <a:sym typeface="Calibri"/>
              </a:rPr>
              <a:t>Questions on the MMI stations, including group station; with Likert scale answers</a:t>
            </a:r>
            <a:endParaRPr sz="2000" dirty="0"/>
          </a:p>
        </p:txBody>
      </p:sp>
      <p:sp>
        <p:nvSpPr>
          <p:cNvPr id="219" name="Google Shape;219;p5"/>
          <p:cNvSpPr txBox="1"/>
          <p:nvPr/>
        </p:nvSpPr>
        <p:spPr>
          <a:xfrm>
            <a:off x="4355862" y="4346059"/>
            <a:ext cx="5272087" cy="1323399"/>
          </a:xfrm>
          <a:prstGeom prst="rect">
            <a:avLst/>
          </a:prstGeom>
          <a:noFill/>
          <a:ln>
            <a:noFill/>
          </a:ln>
        </p:spPr>
        <p:txBody>
          <a:bodyPr spcFirstLastPara="1" wrap="square" lIns="91425" tIns="45700" rIns="91425" bIns="45700" anchor="t" anchorCtr="0">
            <a:spAutoFit/>
          </a:bodyPr>
          <a:lstStyle/>
          <a:p>
            <a:r>
              <a:rPr lang="en-GB" sz="2000" dirty="0">
                <a:solidFill>
                  <a:schemeClr val="dk1"/>
                </a:solidFill>
                <a:latin typeface="Calibri"/>
                <a:ea typeface="Calibri"/>
                <a:cs typeface="Calibri"/>
                <a:sym typeface="Calibri"/>
              </a:rPr>
              <a:t>Conducted by two trained student facilitators (HE,ST), with volunteers recruited after completing MMI. Structure to explore fairness, preparation, difficulty</a:t>
            </a:r>
            <a:endParaRPr sz="2000" dirty="0"/>
          </a:p>
        </p:txBody>
      </p:sp>
      <p:sp>
        <p:nvSpPr>
          <p:cNvPr id="2" name="Slide Number Placeholder 1">
            <a:extLst>
              <a:ext uri="{FF2B5EF4-FFF2-40B4-BE49-F238E27FC236}">
                <a16:creationId xmlns:a16="http://schemas.microsoft.com/office/drawing/2014/main" id="{CF184F72-F815-342B-C0A2-0D02B547B5BC}"/>
              </a:ext>
            </a:extLst>
          </p:cNvPr>
          <p:cNvSpPr>
            <a:spLocks noGrp="1"/>
          </p:cNvSpPr>
          <p:nvPr>
            <p:ph type="sldNum" idx="12"/>
          </p:nvPr>
        </p:nvSpPr>
        <p:spPr/>
        <p:txBody>
          <a:bodyPr/>
          <a:lstStyle/>
          <a:p>
            <a:fld id="{00000000-1234-1234-1234-123412341234}" type="slidenum">
              <a:rPr lang="en-GB" smtClean="0"/>
              <a:pPr/>
              <a:t>6</a:t>
            </a:fld>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224"/>
        <p:cNvGrpSpPr/>
        <p:nvPr/>
      </p:nvGrpSpPr>
      <p:grpSpPr>
        <a:xfrm>
          <a:off x="0" y="0"/>
          <a:ext cx="0" cy="0"/>
          <a:chOff x="0" y="0"/>
          <a:chExt cx="0" cy="0"/>
        </a:xfrm>
      </p:grpSpPr>
      <p:sp>
        <p:nvSpPr>
          <p:cNvPr id="225" name="Google Shape;225;g3c8267a52ad_0_0"/>
          <p:cNvSpPr txBox="1">
            <a:spLocks noGrp="1"/>
          </p:cNvSpPr>
          <p:nvPr>
            <p:ph type="title"/>
          </p:nvPr>
        </p:nvSpPr>
        <p:spPr>
          <a:xfrm>
            <a:off x="411480" y="365126"/>
            <a:ext cx="9627870" cy="1325700"/>
          </a:xfrm>
          <a:prstGeom prst="rect">
            <a:avLst/>
          </a:prstGeom>
        </p:spPr>
        <p:txBody>
          <a:bodyPr spcFirstLastPara="1" wrap="square" lIns="91425" tIns="45700" rIns="91425" bIns="45700" anchor="ctr" anchorCtr="0">
            <a:normAutofit/>
          </a:bodyPr>
          <a:lstStyle/>
          <a:p>
            <a:pPr algn="ctr"/>
            <a:r>
              <a:rPr lang="en-GB" b="1" dirty="0"/>
              <a:t>Quantitative Methods</a:t>
            </a:r>
            <a:endParaRPr b="1" dirty="0"/>
          </a:p>
        </p:txBody>
      </p:sp>
      <p:sp>
        <p:nvSpPr>
          <p:cNvPr id="226" name="Google Shape;226;g3c8267a52ad_0_0"/>
          <p:cNvSpPr txBox="1">
            <a:spLocks noGrp="1"/>
          </p:cNvSpPr>
          <p:nvPr>
            <p:ph type="body" idx="1"/>
          </p:nvPr>
        </p:nvSpPr>
        <p:spPr>
          <a:xfrm>
            <a:off x="1192425" y="1780590"/>
            <a:ext cx="9807150" cy="4485999"/>
          </a:xfrm>
          <a:prstGeom prst="rect">
            <a:avLst/>
          </a:prstGeom>
        </p:spPr>
        <p:txBody>
          <a:bodyPr spcFirstLastPara="1" wrap="square" lIns="91425" tIns="45700" rIns="91425" bIns="45700" anchor="t" anchorCtr="0">
            <a:normAutofit/>
          </a:bodyPr>
          <a:lstStyle/>
          <a:p>
            <a:pPr>
              <a:buChar char="-"/>
            </a:pPr>
            <a:r>
              <a:rPr lang="en-GB" dirty="0"/>
              <a:t>Pearson’s Rank Correlation used to compare scores of each candidate on the group station to their score on each individual station.</a:t>
            </a:r>
          </a:p>
          <a:p>
            <a:pPr>
              <a:buChar char="-"/>
            </a:pPr>
            <a:r>
              <a:rPr lang="en-GB" dirty="0"/>
              <a:t>H0: high correlation between the group station and any one of the individual stations would mean there is redundancy in the group station.</a:t>
            </a:r>
            <a:endParaRPr dirty="0"/>
          </a:p>
          <a:p>
            <a:pPr>
              <a:spcBef>
                <a:spcPts val="0"/>
              </a:spcBef>
              <a:buChar char="-"/>
            </a:pPr>
            <a:r>
              <a:rPr lang="en-GB" dirty="0"/>
              <a:t>H1: low correlation with all individual stations would indicate it identifies unique candidates and adds new information to the overall assessment. </a:t>
            </a:r>
            <a:endParaRPr dirty="0"/>
          </a:p>
        </p:txBody>
      </p:sp>
      <p:sp>
        <p:nvSpPr>
          <p:cNvPr id="2" name="Slide Number Placeholder 1">
            <a:extLst>
              <a:ext uri="{FF2B5EF4-FFF2-40B4-BE49-F238E27FC236}">
                <a16:creationId xmlns:a16="http://schemas.microsoft.com/office/drawing/2014/main" id="{ABDAC9D7-1C86-A8FC-FE42-093789858248}"/>
              </a:ext>
            </a:extLst>
          </p:cNvPr>
          <p:cNvSpPr>
            <a:spLocks noGrp="1"/>
          </p:cNvSpPr>
          <p:nvPr>
            <p:ph type="sldNum" idx="12"/>
          </p:nvPr>
        </p:nvSpPr>
        <p:spPr/>
        <p:txBody>
          <a:bodyPr/>
          <a:lstStyle/>
          <a:p>
            <a:fld id="{00000000-1234-1234-1234-123412341234}" type="slidenum">
              <a:rPr lang="en-GB" smtClean="0"/>
              <a:pPr/>
              <a:t>7</a:t>
            </a:fld>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231"/>
        <p:cNvGrpSpPr/>
        <p:nvPr/>
      </p:nvGrpSpPr>
      <p:grpSpPr>
        <a:xfrm>
          <a:off x="0" y="0"/>
          <a:ext cx="0" cy="0"/>
          <a:chOff x="0" y="0"/>
          <a:chExt cx="0" cy="0"/>
        </a:xfrm>
      </p:grpSpPr>
      <p:sp>
        <p:nvSpPr>
          <p:cNvPr id="232" name="Google Shape;232;g3c8267a52ad_0_7"/>
          <p:cNvSpPr txBox="1">
            <a:spLocks noGrp="1"/>
          </p:cNvSpPr>
          <p:nvPr>
            <p:ph type="title"/>
          </p:nvPr>
        </p:nvSpPr>
        <p:spPr>
          <a:xfrm>
            <a:off x="2152650" y="365126"/>
            <a:ext cx="7886700" cy="1325700"/>
          </a:xfrm>
          <a:prstGeom prst="rect">
            <a:avLst/>
          </a:prstGeom>
        </p:spPr>
        <p:txBody>
          <a:bodyPr spcFirstLastPara="1" wrap="square" lIns="91425" tIns="45700" rIns="91425" bIns="45700" anchor="ctr" anchorCtr="0">
            <a:normAutofit/>
          </a:bodyPr>
          <a:lstStyle/>
          <a:p>
            <a:pPr algn="ctr"/>
            <a:r>
              <a:rPr lang="en-GB" b="1" dirty="0"/>
              <a:t>Quantitative Results</a:t>
            </a:r>
            <a:endParaRPr b="1" dirty="0"/>
          </a:p>
        </p:txBody>
      </p:sp>
      <p:sp>
        <p:nvSpPr>
          <p:cNvPr id="2" name="Slide Number Placeholder 1">
            <a:extLst>
              <a:ext uri="{FF2B5EF4-FFF2-40B4-BE49-F238E27FC236}">
                <a16:creationId xmlns:a16="http://schemas.microsoft.com/office/drawing/2014/main" id="{8B208B79-3391-9B0E-40E6-77FFEC1FBED7}"/>
              </a:ext>
            </a:extLst>
          </p:cNvPr>
          <p:cNvSpPr>
            <a:spLocks noGrp="1"/>
          </p:cNvSpPr>
          <p:nvPr>
            <p:ph type="sldNum" idx="12"/>
          </p:nvPr>
        </p:nvSpPr>
        <p:spPr/>
        <p:txBody>
          <a:bodyPr/>
          <a:lstStyle/>
          <a:p>
            <a:fld id="{00000000-1234-1234-1234-123412341234}" type="slidenum">
              <a:rPr lang="en-GB" smtClean="0"/>
              <a:pPr/>
              <a:t>8</a:t>
            </a:fld>
            <a:endParaRPr lang="en-GB"/>
          </a:p>
        </p:txBody>
      </p:sp>
      <p:graphicFrame>
        <p:nvGraphicFramePr>
          <p:cNvPr id="3" name="Table 2">
            <a:extLst>
              <a:ext uri="{FF2B5EF4-FFF2-40B4-BE49-F238E27FC236}">
                <a16:creationId xmlns:a16="http://schemas.microsoft.com/office/drawing/2014/main" id="{9DAC2F00-AD36-56CA-E56C-13F3ADE1E5AF}"/>
              </a:ext>
            </a:extLst>
          </p:cNvPr>
          <p:cNvGraphicFramePr>
            <a:graphicFrameLocks noGrp="1"/>
          </p:cNvGraphicFramePr>
          <p:nvPr>
            <p:extLst>
              <p:ext uri="{D42A27DB-BD31-4B8C-83A1-F6EECF244321}">
                <p14:modId xmlns:p14="http://schemas.microsoft.com/office/powerpoint/2010/main" val="4039456440"/>
              </p:ext>
            </p:extLst>
          </p:nvPr>
        </p:nvGraphicFramePr>
        <p:xfrm>
          <a:off x="2819867" y="1940996"/>
          <a:ext cx="6552265" cy="3724920"/>
        </p:xfrm>
        <a:graphic>
          <a:graphicData uri="http://schemas.openxmlformats.org/drawingml/2006/table">
            <a:tbl>
              <a:tblPr firstRow="1" firstCol="1" bandRow="1">
                <a:tableStyleId>{4141B99F-A3AF-4E63-94F8-8DA6444B70F3}</a:tableStyleId>
              </a:tblPr>
              <a:tblGrid>
                <a:gridCol w="2335734">
                  <a:extLst>
                    <a:ext uri="{9D8B030D-6E8A-4147-A177-3AD203B41FA5}">
                      <a16:colId xmlns:a16="http://schemas.microsoft.com/office/drawing/2014/main" val="2010299588"/>
                    </a:ext>
                  </a:extLst>
                </a:gridCol>
                <a:gridCol w="2285590">
                  <a:extLst>
                    <a:ext uri="{9D8B030D-6E8A-4147-A177-3AD203B41FA5}">
                      <a16:colId xmlns:a16="http://schemas.microsoft.com/office/drawing/2014/main" val="1768025447"/>
                    </a:ext>
                  </a:extLst>
                </a:gridCol>
                <a:gridCol w="1930941">
                  <a:extLst>
                    <a:ext uri="{9D8B030D-6E8A-4147-A177-3AD203B41FA5}">
                      <a16:colId xmlns:a16="http://schemas.microsoft.com/office/drawing/2014/main" val="4202874310"/>
                    </a:ext>
                  </a:extLst>
                </a:gridCol>
              </a:tblGrid>
              <a:tr h="465615">
                <a:tc>
                  <a:txBody>
                    <a:bodyPr/>
                    <a:lstStyle/>
                    <a:p>
                      <a:pPr>
                        <a:buNone/>
                      </a:pPr>
                      <a:r>
                        <a:rPr lang="en-GB" sz="1200" u="sng" kern="100" dirty="0">
                          <a:effectLst/>
                        </a:rPr>
                        <a:t>Station Comparison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u="sng" kern="100" dirty="0">
                          <a:effectLst/>
                        </a:rPr>
                        <a:t>R value (Correlation)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u="sng" kern="100">
                          <a:effectLst/>
                        </a:rPr>
                        <a:t>R Squared Value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9198411"/>
                  </a:ext>
                </a:extLst>
              </a:tr>
              <a:tr h="465615">
                <a:tc>
                  <a:txBody>
                    <a:bodyPr/>
                    <a:lstStyle/>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Station 1 and Group Station</a:t>
                      </a:r>
                    </a:p>
                  </a:txBody>
                  <a:tcPr marL="68580" marR="68580" marT="0" marB="0"/>
                </a:tc>
                <a:tc>
                  <a:txBody>
                    <a:bodyPr/>
                    <a:lstStyle/>
                    <a:p>
                      <a:pPr>
                        <a:buNone/>
                      </a:pPr>
                      <a:r>
                        <a:rPr lang="en-GB" sz="1200" kern="100">
                          <a:effectLst/>
                        </a:rPr>
                        <a:t>0.166</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dirty="0">
                          <a:effectLst/>
                        </a:rPr>
                        <a:t>0.0276</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38622295"/>
                  </a:ext>
                </a:extLst>
              </a:tr>
              <a:tr h="465615">
                <a:tc>
                  <a:txBody>
                    <a:bodyPr/>
                    <a:lstStyle/>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Station 2 and Group Station</a:t>
                      </a:r>
                    </a:p>
                  </a:txBody>
                  <a:tcPr marL="68580" marR="68580" marT="0" marB="0"/>
                </a:tc>
                <a:tc>
                  <a:txBody>
                    <a:bodyPr/>
                    <a:lstStyle/>
                    <a:p>
                      <a:pPr>
                        <a:buNone/>
                      </a:pPr>
                      <a:r>
                        <a:rPr lang="en-GB" sz="1200" kern="100">
                          <a:effectLst/>
                        </a:rPr>
                        <a:t>0.0420</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dirty="0">
                          <a:effectLst/>
                        </a:rPr>
                        <a:t>0.00176</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68918"/>
                  </a:ext>
                </a:extLst>
              </a:tr>
              <a:tr h="465615">
                <a:tc>
                  <a:txBody>
                    <a:bodyPr/>
                    <a:lstStyle/>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Station 3 and Group Station</a:t>
                      </a:r>
                    </a:p>
                  </a:txBody>
                  <a:tcPr marL="68580" marR="68580" marT="0" marB="0"/>
                </a:tc>
                <a:tc>
                  <a:txBody>
                    <a:bodyPr/>
                    <a:lstStyle/>
                    <a:p>
                      <a:pPr>
                        <a:buNone/>
                      </a:pPr>
                      <a:r>
                        <a:rPr lang="en-GB" sz="1200" kern="100">
                          <a:effectLst/>
                        </a:rPr>
                        <a:t>0.203</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dirty="0">
                          <a:effectLst/>
                        </a:rPr>
                        <a:t>0.0412</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09339563"/>
                  </a:ext>
                </a:extLst>
              </a:tr>
              <a:tr h="465615">
                <a:tc>
                  <a:txBody>
                    <a:bodyPr/>
                    <a:lstStyle/>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Station 4 and Group Station</a:t>
                      </a:r>
                    </a:p>
                  </a:txBody>
                  <a:tcPr marL="68580" marR="68580" marT="0" marB="0"/>
                </a:tc>
                <a:tc>
                  <a:txBody>
                    <a:bodyPr/>
                    <a:lstStyle/>
                    <a:p>
                      <a:pPr>
                        <a:buNone/>
                      </a:pPr>
                      <a:r>
                        <a:rPr lang="en-GB" sz="1200" kern="100">
                          <a:effectLst/>
                        </a:rPr>
                        <a:t>0.115</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dirty="0">
                          <a:effectLst/>
                        </a:rPr>
                        <a:t>0.0132</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1581744"/>
                  </a:ext>
                </a:extLst>
              </a:tr>
              <a:tr h="465615">
                <a:tc>
                  <a:txBody>
                    <a:bodyPr/>
                    <a:lstStyle/>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Station 5 and Group Station</a:t>
                      </a:r>
                    </a:p>
                  </a:txBody>
                  <a:tcPr marL="68580" marR="68580" marT="0" marB="0"/>
                </a:tc>
                <a:tc>
                  <a:txBody>
                    <a:bodyPr/>
                    <a:lstStyle/>
                    <a:p>
                      <a:pPr>
                        <a:buNone/>
                      </a:pPr>
                      <a:r>
                        <a:rPr lang="en-GB" sz="1200" kern="100">
                          <a:effectLst/>
                        </a:rPr>
                        <a:t>0.182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dirty="0">
                          <a:effectLst/>
                        </a:rPr>
                        <a:t>0.0331</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6782329"/>
                  </a:ext>
                </a:extLst>
              </a:tr>
              <a:tr h="465615">
                <a:tc>
                  <a:txBody>
                    <a:bodyPr/>
                    <a:lstStyle/>
                    <a:p>
                      <a:pPr>
                        <a:buNone/>
                      </a:pPr>
                      <a:r>
                        <a:rPr lang="en-GB" sz="1200" kern="100" dirty="0">
                          <a:effectLst/>
                          <a:latin typeface="Aptos" panose="020B0004020202020204" pitchFamily="34" charset="0"/>
                          <a:ea typeface="Aptos" panose="020B0004020202020204" pitchFamily="34" charset="0"/>
                          <a:cs typeface="Times New Roman" panose="02020603050405020304" pitchFamily="18" charset="0"/>
                        </a:rPr>
                        <a:t>Station 6 and Group Station</a:t>
                      </a:r>
                    </a:p>
                  </a:txBody>
                  <a:tcPr marL="68580" marR="68580" marT="0" marB="0"/>
                </a:tc>
                <a:tc>
                  <a:txBody>
                    <a:bodyPr/>
                    <a:lstStyle/>
                    <a:p>
                      <a:pPr>
                        <a:buNone/>
                      </a:pPr>
                      <a:r>
                        <a:rPr lang="en-GB" sz="1200" kern="100" dirty="0">
                          <a:effectLst/>
                        </a:rPr>
                        <a:t>0.180</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a:effectLst/>
                        </a:rPr>
                        <a:t>0.0324</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5230194"/>
                  </a:ext>
                </a:extLst>
              </a:tr>
              <a:tr h="465615">
                <a:tc>
                  <a:txBody>
                    <a:bodyPr/>
                    <a:lstStyle/>
                    <a:p>
                      <a:pPr>
                        <a:buNone/>
                      </a:pPr>
                      <a:r>
                        <a:rPr lang="en-GB" sz="1200" kern="100" dirty="0">
                          <a:effectLst/>
                        </a:rPr>
                        <a:t>Average score Station 1-6 and Group Station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dirty="0">
                          <a:effectLst/>
                        </a:rPr>
                        <a:t>0.314</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buNone/>
                      </a:pPr>
                      <a:r>
                        <a:rPr lang="en-GB" sz="1200" kern="100" dirty="0">
                          <a:effectLst/>
                        </a:rPr>
                        <a:t>0.0988</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3976882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634836-A95B-4FC5-D21E-0189EA552AA8}"/>
              </a:ext>
            </a:extLst>
          </p:cNvPr>
          <p:cNvSpPr>
            <a:spLocks noGrp="1"/>
          </p:cNvSpPr>
          <p:nvPr>
            <p:ph type="sldNum" idx="12"/>
          </p:nvPr>
        </p:nvSpPr>
        <p:spPr/>
        <p:txBody>
          <a:bodyPr/>
          <a:lstStyle/>
          <a:p>
            <a:fld id="{00000000-1234-1234-1234-123412341234}" type="slidenum">
              <a:rPr lang="en-GB" smtClean="0"/>
              <a:pPr/>
              <a:t>9</a:t>
            </a:fld>
            <a:endParaRPr lang="en-GB"/>
          </a:p>
        </p:txBody>
      </p:sp>
      <p:pic>
        <p:nvPicPr>
          <p:cNvPr id="3" name="Picture 2">
            <a:extLst>
              <a:ext uri="{FF2B5EF4-FFF2-40B4-BE49-F238E27FC236}">
                <a16:creationId xmlns:a16="http://schemas.microsoft.com/office/drawing/2014/main" id="{0E1BF9E1-D8E3-63AA-46DE-440F13B98EB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86"/>
          <a:stretch>
            <a:fillRect/>
          </a:stretch>
        </p:blipFill>
        <p:spPr bwMode="auto">
          <a:xfrm>
            <a:off x="838200" y="828263"/>
            <a:ext cx="3137898" cy="2183037"/>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247BDFA4-BBA3-F7A0-1E19-811D80A05E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0945" y="828264"/>
            <a:ext cx="3130109" cy="2183037"/>
          </a:xfrm>
          <a:prstGeom prst="rect">
            <a:avLst/>
          </a:prstGeom>
        </p:spPr>
      </p:pic>
      <p:pic>
        <p:nvPicPr>
          <p:cNvPr id="5" name="Picture 4">
            <a:extLst>
              <a:ext uri="{FF2B5EF4-FFF2-40B4-BE49-F238E27FC236}">
                <a16:creationId xmlns:a16="http://schemas.microsoft.com/office/drawing/2014/main" id="{3AFD9E70-6C40-7533-018E-93E219E765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5722" y="828264"/>
            <a:ext cx="3108078" cy="2183037"/>
          </a:xfrm>
          <a:prstGeom prst="rect">
            <a:avLst/>
          </a:prstGeom>
        </p:spPr>
      </p:pic>
      <p:pic>
        <p:nvPicPr>
          <p:cNvPr id="6" name="Picture 5">
            <a:extLst>
              <a:ext uri="{FF2B5EF4-FFF2-40B4-BE49-F238E27FC236}">
                <a16:creationId xmlns:a16="http://schemas.microsoft.com/office/drawing/2014/main" id="{DCC1BB07-E9E7-4464-5974-C47A6D8EF19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201" y="3846701"/>
            <a:ext cx="3137898" cy="2189369"/>
          </a:xfrm>
          <a:prstGeom prst="rect">
            <a:avLst/>
          </a:prstGeom>
        </p:spPr>
      </p:pic>
      <p:pic>
        <p:nvPicPr>
          <p:cNvPr id="7" name="Picture 6">
            <a:extLst>
              <a:ext uri="{FF2B5EF4-FFF2-40B4-BE49-F238E27FC236}">
                <a16:creationId xmlns:a16="http://schemas.microsoft.com/office/drawing/2014/main" id="{A59EBE2B-5BB8-4378-E83D-30F20725818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30944" y="3846699"/>
            <a:ext cx="3130109" cy="2182069"/>
          </a:xfrm>
          <a:prstGeom prst="rect">
            <a:avLst/>
          </a:prstGeom>
        </p:spPr>
      </p:pic>
      <p:pic>
        <p:nvPicPr>
          <p:cNvPr id="8" name="Picture 7">
            <a:extLst>
              <a:ext uri="{FF2B5EF4-FFF2-40B4-BE49-F238E27FC236}">
                <a16:creationId xmlns:a16="http://schemas.microsoft.com/office/drawing/2014/main" id="{4EA82C0B-1ABE-2380-2124-3E58D9F3B3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45722" y="3846698"/>
            <a:ext cx="3137898" cy="2189676"/>
          </a:xfrm>
          <a:prstGeom prst="rect">
            <a:avLst/>
          </a:prstGeom>
        </p:spPr>
      </p:pic>
    </p:spTree>
    <p:extLst>
      <p:ext uri="{BB962C8B-B14F-4D97-AF65-F5344CB8AC3E}">
        <p14:creationId xmlns:p14="http://schemas.microsoft.com/office/powerpoint/2010/main" val="3272745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98E35E-2806-7F95-EF84-BB5C1033CABC}"/>
              </a:ext>
            </a:extLst>
          </p:cNvPr>
          <p:cNvSpPr>
            <a:spLocks noGrp="1"/>
          </p:cNvSpPr>
          <p:nvPr>
            <p:ph type="sldNum" idx="12"/>
          </p:nvPr>
        </p:nvSpPr>
        <p:spPr/>
        <p:txBody>
          <a:bodyPr/>
          <a:lstStyle/>
          <a:p>
            <a:fld id="{00000000-1234-1234-1234-123412341234}" type="slidenum">
              <a:rPr lang="en-GB" smtClean="0"/>
              <a:pPr/>
              <a:t>10</a:t>
            </a:fld>
            <a:endParaRPr lang="en-GB"/>
          </a:p>
        </p:txBody>
      </p:sp>
      <p:pic>
        <p:nvPicPr>
          <p:cNvPr id="3" name="Picture 2">
            <a:extLst>
              <a:ext uri="{FF2B5EF4-FFF2-40B4-BE49-F238E27FC236}">
                <a16:creationId xmlns:a16="http://schemas.microsoft.com/office/drawing/2014/main" id="{99EE7BC4-33AA-D53F-905C-DD15C3313DE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0079" y="686173"/>
            <a:ext cx="7851841" cy="5485654"/>
          </a:xfrm>
          <a:prstGeom prst="rect">
            <a:avLst/>
          </a:prstGeom>
        </p:spPr>
      </p:pic>
    </p:spTree>
    <p:extLst>
      <p:ext uri="{BB962C8B-B14F-4D97-AF65-F5344CB8AC3E}">
        <p14:creationId xmlns:p14="http://schemas.microsoft.com/office/powerpoint/2010/main" val="36498010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238"/>
        <p:cNvGrpSpPr/>
        <p:nvPr/>
      </p:nvGrpSpPr>
      <p:grpSpPr>
        <a:xfrm>
          <a:off x="0" y="0"/>
          <a:ext cx="0" cy="0"/>
          <a:chOff x="0" y="0"/>
          <a:chExt cx="0" cy="0"/>
        </a:xfrm>
      </p:grpSpPr>
      <p:sp>
        <p:nvSpPr>
          <p:cNvPr id="239" name="Google Shape;239;g3c8267a52ad_0_20"/>
          <p:cNvSpPr txBox="1">
            <a:spLocks noGrp="1"/>
          </p:cNvSpPr>
          <p:nvPr>
            <p:ph type="title"/>
          </p:nvPr>
        </p:nvSpPr>
        <p:spPr>
          <a:xfrm>
            <a:off x="2152650" y="365126"/>
            <a:ext cx="7886700" cy="1325700"/>
          </a:xfrm>
          <a:prstGeom prst="rect">
            <a:avLst/>
          </a:prstGeom>
        </p:spPr>
        <p:txBody>
          <a:bodyPr spcFirstLastPara="1" wrap="square" lIns="91425" tIns="45700" rIns="91425" bIns="45700" anchor="ctr" anchorCtr="0">
            <a:normAutofit/>
          </a:bodyPr>
          <a:lstStyle/>
          <a:p>
            <a:pPr algn="ctr"/>
            <a:r>
              <a:rPr lang="en-GB" b="1" dirty="0"/>
              <a:t>Quantitative Results Analysis</a:t>
            </a:r>
            <a:endParaRPr b="1" dirty="0"/>
          </a:p>
        </p:txBody>
      </p:sp>
      <p:sp>
        <p:nvSpPr>
          <p:cNvPr id="240" name="Google Shape;240;g3c8267a52ad_0_20"/>
          <p:cNvSpPr txBox="1">
            <a:spLocks noGrp="1"/>
          </p:cNvSpPr>
          <p:nvPr>
            <p:ph type="body" idx="1"/>
          </p:nvPr>
        </p:nvSpPr>
        <p:spPr>
          <a:xfrm>
            <a:off x="2152650" y="1825625"/>
            <a:ext cx="7654500" cy="4351200"/>
          </a:xfrm>
          <a:prstGeom prst="rect">
            <a:avLst/>
          </a:prstGeom>
        </p:spPr>
        <p:txBody>
          <a:bodyPr spcFirstLastPara="1" wrap="square" lIns="91425" tIns="45700" rIns="91425" bIns="45700" anchor="t" anchorCtr="0">
            <a:normAutofit/>
          </a:bodyPr>
          <a:lstStyle/>
          <a:p>
            <a:pPr>
              <a:buChar char="-"/>
            </a:pPr>
            <a:r>
              <a:rPr lang="en-GB" dirty="0"/>
              <a:t>Low correlation between scores of candidates on the group and individual stations</a:t>
            </a:r>
          </a:p>
          <a:p>
            <a:pPr>
              <a:buChar char="-"/>
            </a:pPr>
            <a:endParaRPr lang="en-GB" dirty="0"/>
          </a:p>
          <a:p>
            <a:pPr>
              <a:buChar char="-"/>
            </a:pPr>
            <a:r>
              <a:rPr lang="en-GB" dirty="0"/>
              <a:t>Multivariate analysis shows a slightly stronger, but still relatively weak correlation</a:t>
            </a:r>
          </a:p>
          <a:p>
            <a:pPr>
              <a:buChar char="-"/>
            </a:pPr>
            <a:endParaRPr dirty="0"/>
          </a:p>
          <a:p>
            <a:pPr>
              <a:spcBef>
                <a:spcPts val="0"/>
              </a:spcBef>
              <a:buChar char="-"/>
            </a:pPr>
            <a:r>
              <a:rPr lang="en-GB" dirty="0"/>
              <a:t>The group station does not reproduce candidates selected by any other station, and adds new information to the selection process</a:t>
            </a:r>
            <a:endParaRPr dirty="0"/>
          </a:p>
        </p:txBody>
      </p:sp>
      <p:sp>
        <p:nvSpPr>
          <p:cNvPr id="2" name="Slide Number Placeholder 1">
            <a:extLst>
              <a:ext uri="{FF2B5EF4-FFF2-40B4-BE49-F238E27FC236}">
                <a16:creationId xmlns:a16="http://schemas.microsoft.com/office/drawing/2014/main" id="{DD121EFD-C9EC-4085-9F08-9CE8C90554B6}"/>
              </a:ext>
            </a:extLst>
          </p:cNvPr>
          <p:cNvSpPr>
            <a:spLocks noGrp="1"/>
          </p:cNvSpPr>
          <p:nvPr>
            <p:ph type="sldNum" idx="12"/>
          </p:nvPr>
        </p:nvSpPr>
        <p:spPr/>
        <p:txBody>
          <a:bodyPr/>
          <a:lstStyle/>
          <a:p>
            <a:fld id="{00000000-1234-1234-1234-123412341234}" type="slidenum">
              <a:rPr lang="en-GB" smtClean="0"/>
              <a:pPr/>
              <a:t>11</a:t>
            </a:fld>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245"/>
        <p:cNvGrpSpPr/>
        <p:nvPr/>
      </p:nvGrpSpPr>
      <p:grpSpPr>
        <a:xfrm>
          <a:off x="0" y="0"/>
          <a:ext cx="0" cy="0"/>
          <a:chOff x="0" y="0"/>
          <a:chExt cx="0" cy="0"/>
        </a:xfrm>
      </p:grpSpPr>
      <p:sp>
        <p:nvSpPr>
          <p:cNvPr id="246" name="Google Shape;246;p6"/>
          <p:cNvSpPr txBox="1">
            <a:spLocks noGrp="1"/>
          </p:cNvSpPr>
          <p:nvPr>
            <p:ph type="title"/>
          </p:nvPr>
        </p:nvSpPr>
        <p:spPr>
          <a:xfrm>
            <a:off x="2478024" y="365129"/>
            <a:ext cx="7561326" cy="1325563"/>
          </a:xfrm>
          <a:prstGeom prst="rect">
            <a:avLst/>
          </a:prstGeom>
          <a:noFill/>
          <a:ln>
            <a:noFill/>
          </a:ln>
        </p:spPr>
        <p:txBody>
          <a:bodyPr spcFirstLastPara="1" wrap="square" lIns="91425" tIns="45700" rIns="91425" bIns="45700" anchor="ctr" anchorCtr="0">
            <a:normAutofit/>
          </a:bodyPr>
          <a:lstStyle/>
          <a:p>
            <a:pPr algn="ctr">
              <a:buClr>
                <a:srgbClr val="EF7D0F"/>
              </a:buClr>
              <a:buSzPts val="4400"/>
            </a:pPr>
            <a:r>
              <a:rPr lang="en-GB" b="1"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a:rPr>
              <a:t>Survey Results</a:t>
            </a:r>
            <a:endParaRPr b="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47" name="Google Shape;247;p6"/>
          <p:cNvSpPr txBox="1">
            <a:spLocks noGrp="1"/>
          </p:cNvSpPr>
          <p:nvPr>
            <p:ph type="body" idx="1"/>
          </p:nvPr>
        </p:nvSpPr>
        <p:spPr>
          <a:xfrm>
            <a:off x="301752" y="1389888"/>
            <a:ext cx="11594592" cy="4787075"/>
          </a:xfrm>
          <a:prstGeom prst="rect">
            <a:avLst/>
          </a:prstGeom>
          <a:noFill/>
          <a:ln>
            <a:noFill/>
          </a:ln>
        </p:spPr>
        <p:txBody>
          <a:bodyPr spcFirstLastPara="1" wrap="square" lIns="91425" tIns="45700" rIns="91425" bIns="45700" anchor="t" anchorCtr="0">
            <a:normAutofit/>
          </a:bodyPr>
          <a:lstStyle/>
          <a:p>
            <a:pPr marL="228600" indent="-228600">
              <a:lnSpc>
                <a:spcPct val="120000"/>
              </a:lnSpc>
              <a:spcBef>
                <a:spcPts val="0"/>
              </a:spcBef>
              <a:buSzPct val="100000"/>
            </a:pPr>
            <a:r>
              <a:rPr lang="en-GB" dirty="0">
                <a:latin typeface="Calibri" panose="020F0502020204030204" pitchFamily="34" charset="0"/>
                <a:ea typeface="Calibri" panose="020F0502020204030204" pitchFamily="34" charset="0"/>
                <a:cs typeface="Calibri" panose="020F0502020204030204" pitchFamily="34" charset="0"/>
                <a:sym typeface="Arial"/>
              </a:rPr>
              <a:t>419 responses</a:t>
            </a:r>
            <a:endParaRPr dirty="0">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20000"/>
              </a:lnSpc>
              <a:buSzPct val="100000"/>
            </a:pPr>
            <a:r>
              <a:rPr lang="en-GB" dirty="0">
                <a:latin typeface="Calibri" panose="020F0502020204030204" pitchFamily="34" charset="0"/>
                <a:ea typeface="Calibri" panose="020F0502020204030204" pitchFamily="34" charset="0"/>
                <a:cs typeface="Calibri" panose="020F0502020204030204" pitchFamily="34" charset="0"/>
                <a:sym typeface="Arial"/>
              </a:rPr>
              <a:t>80% thought the Group Station was a 'Good' or 'Brilliant' experience</a:t>
            </a:r>
            <a:endParaRPr dirty="0">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20000"/>
              </a:lnSpc>
              <a:buSzPct val="100000"/>
            </a:pPr>
            <a:r>
              <a:rPr lang="en-GB" dirty="0">
                <a:latin typeface="Calibri" panose="020F0502020204030204" pitchFamily="34" charset="0"/>
                <a:ea typeface="Calibri" panose="020F0502020204030204" pitchFamily="34" charset="0"/>
                <a:cs typeface="Calibri" panose="020F0502020204030204" pitchFamily="34" charset="0"/>
                <a:sym typeface="Arial"/>
              </a:rPr>
              <a:t>99% thought they were treated 'fairly and equally' within the Group Station</a:t>
            </a:r>
            <a:endParaRPr dirty="0">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20000"/>
              </a:lnSpc>
              <a:buSzPct val="100000"/>
            </a:pPr>
            <a:r>
              <a:rPr lang="en-GB" dirty="0">
                <a:latin typeface="Calibri" panose="020F0502020204030204" pitchFamily="34" charset="0"/>
                <a:ea typeface="Calibri" panose="020F0502020204030204" pitchFamily="34" charset="0"/>
                <a:cs typeface="Calibri" panose="020F0502020204030204" pitchFamily="34" charset="0"/>
                <a:sym typeface="Arial"/>
              </a:rPr>
              <a:t>91% felt that the Group Station was a 'fair test'</a:t>
            </a:r>
            <a:endParaRPr dirty="0">
              <a:latin typeface="Calibri" panose="020F0502020204030204" pitchFamily="34" charset="0"/>
              <a:ea typeface="Calibri" panose="020F0502020204030204" pitchFamily="34" charset="0"/>
              <a:cs typeface="Calibri" panose="020F0502020204030204" pitchFamily="34" charset="0"/>
            </a:endParaRPr>
          </a:p>
          <a:p>
            <a:pPr marL="228600" indent="-228600">
              <a:lnSpc>
                <a:spcPct val="120000"/>
              </a:lnSpc>
              <a:buSzPct val="100000"/>
            </a:pPr>
            <a:r>
              <a:rPr lang="en-GB" dirty="0">
                <a:latin typeface="Calibri" panose="020F0502020204030204" pitchFamily="34" charset="0"/>
                <a:ea typeface="Calibri" panose="020F0502020204030204" pitchFamily="34" charset="0"/>
                <a:cs typeface="Calibri" panose="020F0502020204030204" pitchFamily="34" charset="0"/>
                <a:sym typeface="Arial"/>
              </a:rPr>
              <a:t>39% felt that the Group station was 'overall a difficult test'</a:t>
            </a:r>
            <a:endParaRPr dirty="0">
              <a:latin typeface="Calibri" panose="020F0502020204030204" pitchFamily="34" charset="0"/>
              <a:ea typeface="Calibri" panose="020F0502020204030204" pitchFamily="34" charset="0"/>
              <a:cs typeface="Calibri" panose="020F0502020204030204" pitchFamily="34" charset="0"/>
            </a:endParaRPr>
          </a:p>
          <a:p>
            <a:pPr marL="228600" indent="-64135">
              <a:buSzPct val="100000"/>
              <a:buNone/>
            </a:pPr>
            <a:endParaRPr dirty="0">
              <a:solidFill>
                <a:srgbClr val="233039"/>
              </a:solidFill>
            </a:endParaRPr>
          </a:p>
        </p:txBody>
      </p:sp>
      <p:sp>
        <p:nvSpPr>
          <p:cNvPr id="2" name="Slide Number Placeholder 1">
            <a:extLst>
              <a:ext uri="{FF2B5EF4-FFF2-40B4-BE49-F238E27FC236}">
                <a16:creationId xmlns:a16="http://schemas.microsoft.com/office/drawing/2014/main" id="{724E2B2A-680F-43FF-23CD-B887470B68CC}"/>
              </a:ext>
            </a:extLst>
          </p:cNvPr>
          <p:cNvSpPr>
            <a:spLocks noGrp="1"/>
          </p:cNvSpPr>
          <p:nvPr>
            <p:ph type="sldNum" idx="12"/>
          </p:nvPr>
        </p:nvSpPr>
        <p:spPr/>
        <p:txBody>
          <a:bodyPr/>
          <a:lstStyle/>
          <a:p>
            <a:fld id="{00000000-1234-1234-1234-123412341234}" type="slidenum">
              <a:rPr lang="en-GB" smtClean="0"/>
              <a:pPr/>
              <a:t>12</a:t>
            </a:fld>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252"/>
        <p:cNvGrpSpPr/>
        <p:nvPr/>
      </p:nvGrpSpPr>
      <p:grpSpPr>
        <a:xfrm>
          <a:off x="0" y="0"/>
          <a:ext cx="0" cy="0"/>
          <a:chOff x="0" y="0"/>
          <a:chExt cx="0" cy="0"/>
        </a:xfrm>
      </p:grpSpPr>
      <p:sp>
        <p:nvSpPr>
          <p:cNvPr id="253" name="Google Shape;253;p8"/>
          <p:cNvSpPr txBox="1">
            <a:spLocks noGrp="1"/>
          </p:cNvSpPr>
          <p:nvPr>
            <p:ph type="title"/>
          </p:nvPr>
        </p:nvSpPr>
        <p:spPr>
          <a:xfrm>
            <a:off x="1353312" y="112714"/>
            <a:ext cx="8786622" cy="1325563"/>
          </a:xfrm>
          <a:prstGeom prst="rect">
            <a:avLst/>
          </a:prstGeom>
          <a:noFill/>
          <a:ln>
            <a:noFill/>
          </a:ln>
        </p:spPr>
        <p:txBody>
          <a:bodyPr spcFirstLastPara="1" wrap="square" lIns="91425" tIns="45700" rIns="91425" bIns="45700" anchor="ctr" anchorCtr="0">
            <a:normAutofit/>
          </a:bodyPr>
          <a:lstStyle/>
          <a:p>
            <a:pPr algn="ctr">
              <a:buClr>
                <a:schemeClr val="accent2"/>
              </a:buClr>
              <a:buSzPts val="4400"/>
            </a:pPr>
            <a:r>
              <a:rPr lang="en-GB" b="1" dirty="0">
                <a:solidFill>
                  <a:schemeClr val="tx1"/>
                </a:solidFill>
              </a:rPr>
              <a:t>General views on Group interviews: Overall positive</a:t>
            </a:r>
          </a:p>
        </p:txBody>
      </p:sp>
      <p:sp>
        <p:nvSpPr>
          <p:cNvPr id="254" name="Google Shape;254;p8"/>
          <p:cNvSpPr txBox="1">
            <a:spLocks noGrp="1"/>
          </p:cNvSpPr>
          <p:nvPr>
            <p:ph type="body" idx="1"/>
          </p:nvPr>
        </p:nvSpPr>
        <p:spPr>
          <a:xfrm>
            <a:off x="265176" y="1225297"/>
            <a:ext cx="10853928" cy="4951670"/>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endParaRPr lang="en-GB" dirty="0"/>
          </a:p>
          <a:p>
            <a:pPr marL="228600" indent="-50800">
              <a:buSzPts val="2800"/>
              <a:buNone/>
            </a:pPr>
            <a:endParaRPr lang="en-GB" dirty="0"/>
          </a:p>
          <a:p>
            <a:pPr marL="228600" indent="-50800">
              <a:buSzPts val="2800"/>
              <a:buNone/>
            </a:pPr>
            <a:endParaRPr lang="en-GB" dirty="0"/>
          </a:p>
          <a:p>
            <a:pPr marL="228600" indent="-50800">
              <a:buSzPts val="2800"/>
              <a:buNone/>
            </a:pPr>
            <a:endParaRPr lang="en-GB" dirty="0"/>
          </a:p>
          <a:p>
            <a:pPr marL="228600" indent="-228600">
              <a:buSzPts val="2800"/>
            </a:pPr>
            <a:r>
              <a:rPr lang="en-GB" dirty="0"/>
              <a:t>It's all about working in teams, whether it's your studies or whether it's going into the profession.</a:t>
            </a:r>
          </a:p>
          <a:p>
            <a:pPr marL="228600" indent="-228600">
              <a:buSzPts val="2800"/>
            </a:pPr>
            <a:r>
              <a:rPr lang="en-GB" dirty="0"/>
              <a:t>I think being able to assess people's competencies and their flaws in teamwork is a good thing to highlight prior to the course.</a:t>
            </a:r>
          </a:p>
          <a:p>
            <a:pPr marL="228600" indent="-228600">
              <a:buSzPts val="2800"/>
            </a:pPr>
            <a:r>
              <a:rPr lang="en-GB" dirty="0"/>
              <a:t>It was like a chance to sort of showcase your own personality a bit more</a:t>
            </a:r>
          </a:p>
          <a:p>
            <a:pPr marL="228600" indent="-228600">
              <a:buSzPts val="2800"/>
            </a:pPr>
            <a:r>
              <a:rPr lang="en-GB" dirty="0">
                <a:solidFill>
                  <a:srgbClr val="FF0000"/>
                </a:solidFill>
              </a:rPr>
              <a:t>With the group discussion I felt a bit more intimidated</a:t>
            </a:r>
          </a:p>
          <a:p>
            <a:pPr marL="228600" indent="-50800">
              <a:buSzPts val="2800"/>
              <a:buNone/>
            </a:pPr>
            <a:endParaRPr lang="en-GB" dirty="0"/>
          </a:p>
        </p:txBody>
      </p:sp>
      <p:pic>
        <p:nvPicPr>
          <p:cNvPr id="255" name="Google Shape;255;p8"/>
          <p:cNvPicPr preferRelativeResize="0"/>
          <p:nvPr/>
        </p:nvPicPr>
        <p:blipFill rotWithShape="1">
          <a:blip r:embed="rId3">
            <a:alphaModFix/>
          </a:blip>
          <a:srcRect/>
          <a:stretch/>
        </p:blipFill>
        <p:spPr>
          <a:xfrm>
            <a:off x="4681728" y="1438277"/>
            <a:ext cx="2262314" cy="1551811"/>
          </a:xfrm>
          <a:prstGeom prst="rect">
            <a:avLst/>
          </a:prstGeom>
          <a:noFill/>
          <a:ln>
            <a:noFill/>
          </a:ln>
        </p:spPr>
      </p:pic>
      <p:sp>
        <p:nvSpPr>
          <p:cNvPr id="2" name="Slide Number Placeholder 1">
            <a:extLst>
              <a:ext uri="{FF2B5EF4-FFF2-40B4-BE49-F238E27FC236}">
                <a16:creationId xmlns:a16="http://schemas.microsoft.com/office/drawing/2014/main" id="{C1A446A7-9EFB-AA99-B21A-D90FE0EBEF6C}"/>
              </a:ext>
            </a:extLst>
          </p:cNvPr>
          <p:cNvSpPr>
            <a:spLocks noGrp="1"/>
          </p:cNvSpPr>
          <p:nvPr>
            <p:ph type="sldNum" idx="12"/>
          </p:nvPr>
        </p:nvSpPr>
        <p:spPr/>
        <p:txBody>
          <a:bodyPr/>
          <a:lstStyle/>
          <a:p>
            <a:fld id="{00000000-1234-1234-1234-123412341234}" type="slidenum">
              <a:rPr lang="en-GB" smtClean="0"/>
              <a:pPr/>
              <a:t>13</a:t>
            </a:fld>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104AAE-2E2F-4B6D-DCB4-4F890A4478E2}"/>
              </a:ext>
            </a:extLst>
          </p:cNvPr>
          <p:cNvSpPr>
            <a:spLocks noGrp="1"/>
          </p:cNvSpPr>
          <p:nvPr>
            <p:ph type="sldNum" idx="12"/>
          </p:nvPr>
        </p:nvSpPr>
        <p:spPr/>
        <p:txBody>
          <a:bodyPr/>
          <a:lstStyle/>
          <a:p>
            <a:fld id="{00000000-1234-1234-1234-123412341234}" type="slidenum">
              <a:rPr lang="en-GB" smtClean="0"/>
              <a:pPr/>
              <a:t>14</a:t>
            </a:fld>
            <a:endParaRPr lang="en-GB"/>
          </a:p>
        </p:txBody>
      </p:sp>
      <p:sp>
        <p:nvSpPr>
          <p:cNvPr id="3" name="TextBox 2">
            <a:extLst>
              <a:ext uri="{FF2B5EF4-FFF2-40B4-BE49-F238E27FC236}">
                <a16:creationId xmlns:a16="http://schemas.microsoft.com/office/drawing/2014/main" id="{5124C997-1B99-3BBF-160C-C33F97252905}"/>
              </a:ext>
            </a:extLst>
          </p:cNvPr>
          <p:cNvSpPr txBox="1"/>
          <p:nvPr/>
        </p:nvSpPr>
        <p:spPr>
          <a:xfrm>
            <a:off x="4414982" y="508000"/>
            <a:ext cx="3997498" cy="769441"/>
          </a:xfrm>
          <a:prstGeom prst="rect">
            <a:avLst/>
          </a:prstGeom>
          <a:noFill/>
        </p:spPr>
        <p:txBody>
          <a:bodyPr wrap="square" rtlCol="0">
            <a:spAutoFit/>
          </a:bodyPr>
          <a:lstStyle/>
          <a:p>
            <a:r>
              <a:rPr lang="en-GB" sz="4400" b="1" dirty="0">
                <a:latin typeface="Calibri" panose="020F0502020204030204" pitchFamily="34" charset="0"/>
                <a:ea typeface="Calibri" panose="020F0502020204030204" pitchFamily="34" charset="0"/>
                <a:cs typeface="Calibri" panose="020F0502020204030204" pitchFamily="34" charset="0"/>
              </a:rPr>
              <a:t>Erving Goffman</a:t>
            </a:r>
          </a:p>
        </p:txBody>
      </p:sp>
      <p:sp>
        <p:nvSpPr>
          <p:cNvPr id="4" name="TextBox 3">
            <a:extLst>
              <a:ext uri="{FF2B5EF4-FFF2-40B4-BE49-F238E27FC236}">
                <a16:creationId xmlns:a16="http://schemas.microsoft.com/office/drawing/2014/main" id="{FC358E30-A843-3B4B-08F5-4A2FF52B1CFA}"/>
              </a:ext>
            </a:extLst>
          </p:cNvPr>
          <p:cNvSpPr txBox="1"/>
          <p:nvPr/>
        </p:nvSpPr>
        <p:spPr>
          <a:xfrm>
            <a:off x="336884" y="1376413"/>
            <a:ext cx="11608068" cy="3539430"/>
          </a:xfrm>
          <a:prstGeom prst="rect">
            <a:avLst/>
          </a:prstGeom>
          <a:noFill/>
        </p:spPr>
        <p:txBody>
          <a:bodyPr wrap="square" rtlCol="0">
            <a:spAutoFit/>
          </a:bodyPr>
          <a:lstStyle/>
          <a:p>
            <a:pPr marL="285750" indent="-285750">
              <a:buFont typeface="Arial" panose="020B0604020202020204" pitchFamily="34" charset="0"/>
              <a:buChar char="•"/>
            </a:pPr>
            <a:r>
              <a:rPr lang="en-GB" sz="2800" dirty="0">
                <a:latin typeface="Calibri" panose="020F0502020204030204" pitchFamily="34" charset="0"/>
                <a:ea typeface="Calibri" panose="020F0502020204030204" pitchFamily="34" charset="0"/>
                <a:cs typeface="Calibri" panose="020F0502020204030204" pitchFamily="34" charset="0"/>
              </a:rPr>
              <a:t>Dramaturgical theory—teams and the individuals in those teams</a:t>
            </a:r>
          </a:p>
          <a:p>
            <a:pPr marL="285750" lvl="5" indent="-285750">
              <a:buFont typeface="Arial" panose="020B0604020202020204" pitchFamily="34" charset="0"/>
              <a:buChar char="•"/>
            </a:pPr>
            <a:r>
              <a:rPr lang="en-GB" sz="2800" dirty="0">
                <a:latin typeface="Calibri" panose="020F0502020204030204" pitchFamily="34" charset="0"/>
                <a:ea typeface="Calibri" panose="020F0502020204030204" pitchFamily="34" charset="0"/>
                <a:cs typeface="Calibri" panose="020F0502020204030204" pitchFamily="34" charset="0"/>
              </a:rPr>
              <a:t>                                     -Roles</a:t>
            </a:r>
          </a:p>
          <a:p>
            <a:pPr marL="285750" lvl="5" indent="-285750">
              <a:buFont typeface="Arial" panose="020B0604020202020204" pitchFamily="34" charset="0"/>
              <a:buChar char="•"/>
            </a:pPr>
            <a:r>
              <a:rPr lang="en-GB" sz="2800" dirty="0">
                <a:latin typeface="Calibri" panose="020F0502020204030204" pitchFamily="34" charset="0"/>
                <a:ea typeface="Calibri" panose="020F0502020204030204" pitchFamily="34" charset="0"/>
                <a:cs typeface="Calibri" panose="020F0502020204030204" pitchFamily="34" charset="0"/>
              </a:rPr>
              <a:t>                                      Scripts</a:t>
            </a:r>
          </a:p>
          <a:p>
            <a:pPr marL="285750" indent="-285750">
              <a:buFont typeface="Arial" panose="020B0604020202020204" pitchFamily="34" charset="0"/>
              <a:buChar char="•"/>
            </a:pPr>
            <a:r>
              <a:rPr lang="en-GB" sz="2800" dirty="0">
                <a:latin typeface="Calibri" panose="020F0502020204030204" pitchFamily="34" charset="0"/>
                <a:ea typeface="Calibri" panose="020F0502020204030204" pitchFamily="34" charset="0"/>
                <a:cs typeface="Calibri" panose="020F0502020204030204" pitchFamily="34" charset="0"/>
              </a:rPr>
              <a:t>Impression Management: Individuals actively manage themselves—their performance</a:t>
            </a:r>
          </a:p>
          <a:p>
            <a:pPr marL="342900" lvl="8" indent="-342900">
              <a:buFont typeface="Arial" panose="020B0604020202020204" pitchFamily="34" charset="0"/>
              <a:buChar char="•"/>
            </a:pPr>
            <a:r>
              <a:rPr lang="en-GB" sz="2800" dirty="0">
                <a:latin typeface="Calibri" panose="020F0502020204030204" pitchFamily="34" charset="0"/>
                <a:ea typeface="Calibri" panose="020F0502020204030204" pitchFamily="34" charset="0"/>
                <a:cs typeface="Calibri" panose="020F0502020204030204" pitchFamily="34" charset="0"/>
              </a:rPr>
              <a:t>Front stage</a:t>
            </a:r>
          </a:p>
          <a:p>
            <a:pPr marL="342900" lvl="8" indent="-342900">
              <a:buFont typeface="Arial" panose="020B0604020202020204" pitchFamily="34" charset="0"/>
              <a:buChar char="•"/>
            </a:pPr>
            <a:r>
              <a:rPr lang="en-GB" sz="2800" dirty="0">
                <a:latin typeface="Calibri" panose="020F0502020204030204" pitchFamily="34" charset="0"/>
                <a:ea typeface="Calibri" panose="020F0502020204030204" pitchFamily="34" charset="0"/>
                <a:cs typeface="Calibri" panose="020F0502020204030204" pitchFamily="34" charset="0"/>
              </a:rPr>
              <a:t>Backstage: preparation for performance</a:t>
            </a:r>
          </a:p>
          <a:p>
            <a:pPr lvl="6"/>
            <a:r>
              <a:rPr lang="en-GB" sz="2800" dirty="0">
                <a:latin typeface="Calibri" panose="020F0502020204030204" pitchFamily="34" charset="0"/>
                <a:ea typeface="Calibri" panose="020F0502020204030204" pitchFamily="34" charset="0"/>
                <a:cs typeface="Calibri" panose="020F0502020204030204" pitchFamily="34" charset="0"/>
              </a:rPr>
              <a:t> </a:t>
            </a:r>
          </a:p>
        </p:txBody>
      </p:sp>
      <p:pic>
        <p:nvPicPr>
          <p:cNvPr id="6" name="Picture 5">
            <a:extLst>
              <a:ext uri="{FF2B5EF4-FFF2-40B4-BE49-F238E27FC236}">
                <a16:creationId xmlns:a16="http://schemas.microsoft.com/office/drawing/2014/main" id="{9DB39449-70EB-C71D-D6B2-306176C0185B}"/>
              </a:ext>
            </a:extLst>
          </p:cNvPr>
          <p:cNvPicPr>
            <a:picLocks noChangeAspect="1"/>
          </p:cNvPicPr>
          <p:nvPr/>
        </p:nvPicPr>
        <p:blipFill>
          <a:blip r:embed="rId3"/>
          <a:stretch>
            <a:fillRect/>
          </a:stretch>
        </p:blipFill>
        <p:spPr>
          <a:xfrm>
            <a:off x="7928891" y="4354499"/>
            <a:ext cx="4022157" cy="2254176"/>
          </a:xfrm>
          <a:prstGeom prst="rect">
            <a:avLst/>
          </a:prstGeom>
        </p:spPr>
      </p:pic>
    </p:spTree>
    <p:extLst>
      <p:ext uri="{BB962C8B-B14F-4D97-AF65-F5344CB8AC3E}">
        <p14:creationId xmlns:p14="http://schemas.microsoft.com/office/powerpoint/2010/main" val="5098660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307"/>
        <p:cNvGrpSpPr/>
        <p:nvPr/>
      </p:nvGrpSpPr>
      <p:grpSpPr>
        <a:xfrm>
          <a:off x="0" y="0"/>
          <a:ext cx="0" cy="0"/>
          <a:chOff x="0" y="0"/>
          <a:chExt cx="0" cy="0"/>
        </a:xfrm>
      </p:grpSpPr>
      <p:sp>
        <p:nvSpPr>
          <p:cNvPr id="308" name="Google Shape;308;p14"/>
          <p:cNvSpPr txBox="1">
            <a:spLocks noGrp="1"/>
          </p:cNvSpPr>
          <p:nvPr>
            <p:ph type="title"/>
          </p:nvPr>
        </p:nvSpPr>
        <p:spPr>
          <a:xfrm>
            <a:off x="1877476" y="-98"/>
            <a:ext cx="7886700" cy="1325563"/>
          </a:xfrm>
          <a:prstGeom prst="rect">
            <a:avLst/>
          </a:prstGeom>
          <a:noFill/>
          <a:ln>
            <a:noFill/>
          </a:ln>
        </p:spPr>
        <p:txBody>
          <a:bodyPr spcFirstLastPara="1" wrap="square" lIns="91425" tIns="45700" rIns="91425" bIns="45700" anchor="ctr" anchorCtr="0">
            <a:normAutofit/>
          </a:bodyPr>
          <a:lstStyle/>
          <a:p>
            <a:pPr algn="ctr">
              <a:buSzPts val="4400"/>
            </a:pPr>
            <a:r>
              <a:rPr lang="en-GB" b="1" dirty="0">
                <a:solidFill>
                  <a:schemeClr val="tx1"/>
                </a:solidFill>
              </a:rPr>
              <a:t>Performance and making an Impression</a:t>
            </a:r>
            <a:endParaRPr b="1" dirty="0">
              <a:solidFill>
                <a:schemeClr val="tx1"/>
              </a:solidFill>
            </a:endParaRPr>
          </a:p>
        </p:txBody>
      </p:sp>
      <p:sp>
        <p:nvSpPr>
          <p:cNvPr id="309" name="Google Shape;309;p14"/>
          <p:cNvSpPr txBox="1">
            <a:spLocks noGrp="1"/>
          </p:cNvSpPr>
          <p:nvPr>
            <p:ph type="body" idx="1"/>
          </p:nvPr>
        </p:nvSpPr>
        <p:spPr>
          <a:xfrm>
            <a:off x="628073" y="1274618"/>
            <a:ext cx="11185236" cy="4902345"/>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endParaRPr dirty="0"/>
          </a:p>
        </p:txBody>
      </p:sp>
      <p:sp>
        <p:nvSpPr>
          <p:cNvPr id="2" name="Slide Number Placeholder 1">
            <a:extLst>
              <a:ext uri="{FF2B5EF4-FFF2-40B4-BE49-F238E27FC236}">
                <a16:creationId xmlns:a16="http://schemas.microsoft.com/office/drawing/2014/main" id="{E2FCE30C-F995-2AC3-1501-B13D9569C2E1}"/>
              </a:ext>
            </a:extLst>
          </p:cNvPr>
          <p:cNvSpPr>
            <a:spLocks noGrp="1"/>
          </p:cNvSpPr>
          <p:nvPr>
            <p:ph type="sldNum" idx="12"/>
          </p:nvPr>
        </p:nvSpPr>
        <p:spPr/>
        <p:txBody>
          <a:bodyPr/>
          <a:lstStyle/>
          <a:p>
            <a:fld id="{00000000-1234-1234-1234-123412341234}" type="slidenum">
              <a:rPr lang="en-GB" smtClean="0"/>
              <a:pPr/>
              <a:t>15</a:t>
            </a:fld>
            <a:endParaRPr lang="en-GB" dirty="0"/>
          </a:p>
        </p:txBody>
      </p:sp>
      <p:sp>
        <p:nvSpPr>
          <p:cNvPr id="3" name="TextBox 2">
            <a:extLst>
              <a:ext uri="{FF2B5EF4-FFF2-40B4-BE49-F238E27FC236}">
                <a16:creationId xmlns:a16="http://schemas.microsoft.com/office/drawing/2014/main" id="{644650B6-64CB-A633-F0A4-8B04C0A6D2E5}"/>
              </a:ext>
            </a:extLst>
          </p:cNvPr>
          <p:cNvSpPr txBox="1"/>
          <p:nvPr/>
        </p:nvSpPr>
        <p:spPr>
          <a:xfrm>
            <a:off x="628073" y="4713531"/>
            <a:ext cx="3257623" cy="1138773"/>
          </a:xfrm>
          <a:prstGeom prst="rect">
            <a:avLst/>
          </a:prstGeom>
          <a:solidFill>
            <a:srgbClr val="E1EFD8"/>
          </a:solidFill>
        </p:spPr>
        <p:txBody>
          <a:bodyPr wrap="non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I've got to say something but </a:t>
            </a:r>
          </a:p>
          <a:p>
            <a:r>
              <a:rPr lang="en-GB" sz="2000" dirty="0">
                <a:latin typeface="Calibri" panose="020F0502020204030204" pitchFamily="34" charset="0"/>
                <a:ea typeface="Calibri" panose="020F0502020204030204" pitchFamily="34" charset="0"/>
                <a:cs typeface="Calibri" panose="020F0502020204030204" pitchFamily="34" charset="0"/>
              </a:rPr>
              <a:t>not say too much</a:t>
            </a:r>
            <a:r>
              <a:rPr lang="en-GB" dirty="0">
                <a:latin typeface="Calibri" panose="020F0502020204030204" pitchFamily="34" charset="0"/>
                <a:ea typeface="Calibri" panose="020F0502020204030204" pitchFamily="34" charset="0"/>
                <a:cs typeface="Calibri" panose="020F0502020204030204" pitchFamily="34" charset="0"/>
              </a:rPr>
              <a:t>.</a:t>
            </a:r>
          </a:p>
          <a:p>
            <a:endParaRPr lang="en-GB" dirty="0"/>
          </a:p>
          <a:p>
            <a:endParaRPr lang="en-GB" dirty="0"/>
          </a:p>
        </p:txBody>
      </p:sp>
      <p:sp>
        <p:nvSpPr>
          <p:cNvPr id="4" name="TextBox 3">
            <a:extLst>
              <a:ext uri="{FF2B5EF4-FFF2-40B4-BE49-F238E27FC236}">
                <a16:creationId xmlns:a16="http://schemas.microsoft.com/office/drawing/2014/main" id="{45C53E93-60F4-14E6-1640-F8C0DF616379}"/>
              </a:ext>
            </a:extLst>
          </p:cNvPr>
          <p:cNvSpPr txBox="1"/>
          <p:nvPr/>
        </p:nvSpPr>
        <p:spPr>
          <a:xfrm>
            <a:off x="1220536" y="3002515"/>
            <a:ext cx="3409908" cy="1446550"/>
          </a:xfrm>
          <a:prstGeom prst="rect">
            <a:avLst/>
          </a:prstGeom>
          <a:solidFill>
            <a:schemeClr val="accent1">
              <a:lumMod val="20000"/>
              <a:lumOff val="80000"/>
            </a:schemeClr>
          </a:solidFill>
        </p:spPr>
        <p:txBody>
          <a:bodyPr wrap="non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I could perform better…</a:t>
            </a:r>
          </a:p>
          <a:p>
            <a:r>
              <a:rPr lang="en-GB" sz="2000" dirty="0">
                <a:latin typeface="Calibri" panose="020F0502020204030204" pitchFamily="34" charset="0"/>
                <a:ea typeface="Calibri" panose="020F0502020204030204" pitchFamily="34" charset="0"/>
                <a:cs typeface="Calibri" panose="020F0502020204030204" pitchFamily="34" charset="0"/>
              </a:rPr>
              <a:t>I was trying to do answers and </a:t>
            </a:r>
          </a:p>
          <a:p>
            <a:r>
              <a:rPr lang="en-GB" sz="2000" dirty="0">
                <a:latin typeface="Calibri" panose="020F0502020204030204" pitchFamily="34" charset="0"/>
                <a:ea typeface="Calibri" panose="020F0502020204030204" pitchFamily="34" charset="0"/>
                <a:cs typeface="Calibri" panose="020F0502020204030204" pitchFamily="34" charset="0"/>
              </a:rPr>
              <a:t>work with team dynamics </a:t>
            </a:r>
          </a:p>
          <a:p>
            <a:endParaRPr lang="en-GB" dirty="0"/>
          </a:p>
          <a:p>
            <a:endParaRPr lang="en-GB" dirty="0"/>
          </a:p>
        </p:txBody>
      </p:sp>
      <p:sp>
        <p:nvSpPr>
          <p:cNvPr id="5" name="TextBox 4">
            <a:extLst>
              <a:ext uri="{FF2B5EF4-FFF2-40B4-BE49-F238E27FC236}">
                <a16:creationId xmlns:a16="http://schemas.microsoft.com/office/drawing/2014/main" id="{01209094-B1B3-E4B9-BCDB-084E3D99D0B3}"/>
              </a:ext>
            </a:extLst>
          </p:cNvPr>
          <p:cNvSpPr txBox="1"/>
          <p:nvPr/>
        </p:nvSpPr>
        <p:spPr>
          <a:xfrm>
            <a:off x="1271016" y="2039112"/>
            <a:ext cx="5062604" cy="615553"/>
          </a:xfrm>
          <a:prstGeom prst="rect">
            <a:avLst/>
          </a:prstGeom>
          <a:solidFill>
            <a:schemeClr val="accent4">
              <a:lumMod val="20000"/>
              <a:lumOff val="80000"/>
            </a:schemeClr>
          </a:solidFill>
        </p:spPr>
        <p:txBody>
          <a:bodyPr wrap="none" rtlCol="0">
            <a:spAutoFit/>
          </a:bodyPr>
          <a:lstStyle/>
          <a:p>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Everyone's trying to take the spotlight in a way</a:t>
            </a:r>
            <a:endParaRPr lang="en-GB" sz="2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6" name="TextBox 5">
            <a:extLst>
              <a:ext uri="{FF2B5EF4-FFF2-40B4-BE49-F238E27FC236}">
                <a16:creationId xmlns:a16="http://schemas.microsoft.com/office/drawing/2014/main" id="{72372D27-ED33-6741-691B-7B5C9E4439B3}"/>
              </a:ext>
            </a:extLst>
          </p:cNvPr>
          <p:cNvSpPr txBox="1"/>
          <p:nvPr/>
        </p:nvSpPr>
        <p:spPr>
          <a:xfrm>
            <a:off x="6903382" y="1274618"/>
            <a:ext cx="4562467" cy="1538883"/>
          </a:xfrm>
          <a:prstGeom prst="rect">
            <a:avLst/>
          </a:prstGeom>
          <a:solidFill>
            <a:schemeClr val="accent6">
              <a:lumMod val="20000"/>
              <a:lumOff val="80000"/>
            </a:schemeClr>
          </a:solidFill>
        </p:spPr>
        <p:txBody>
          <a:bodyPr wrap="none" rtlCol="0">
            <a:spAutoFit/>
          </a:bodyPr>
          <a:lstStyle/>
          <a:p>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Like you don't want someone that is like a</a:t>
            </a:r>
          </a:p>
          <a:p>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know-it-all and just doesn't stop talking…</a:t>
            </a:r>
          </a:p>
          <a:p>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…someone that's interrupting loads</a:t>
            </a:r>
          </a:p>
          <a:p>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 they're not as an ideal candidate</a:t>
            </a:r>
            <a:endParaRPr lang="en-GB" sz="2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8" name="TextBox 7">
            <a:extLst>
              <a:ext uri="{FF2B5EF4-FFF2-40B4-BE49-F238E27FC236}">
                <a16:creationId xmlns:a16="http://schemas.microsoft.com/office/drawing/2014/main" id="{FB2274B6-723C-0468-DAE3-F77AD9F78DA2}"/>
              </a:ext>
            </a:extLst>
          </p:cNvPr>
          <p:cNvSpPr txBox="1"/>
          <p:nvPr/>
        </p:nvSpPr>
        <p:spPr>
          <a:xfrm>
            <a:off x="6903382" y="3130368"/>
            <a:ext cx="3425938" cy="615553"/>
          </a:xfrm>
          <a:prstGeom prst="rect">
            <a:avLst/>
          </a:prstGeom>
          <a:solidFill>
            <a:schemeClr val="bg2">
              <a:lumMod val="20000"/>
              <a:lumOff val="80000"/>
            </a:schemeClr>
          </a:solidFill>
        </p:spPr>
        <p:txBody>
          <a:bodyPr wrap="none" rtlCol="0">
            <a:spAutoFit/>
          </a:bodyPr>
          <a:lstStyle/>
          <a:p>
            <a:r>
              <a:rPr lang="en-GB" dirty="0"/>
              <a:t> </a:t>
            </a:r>
            <a:r>
              <a:rPr lang="en-GB" sz="2000" dirty="0">
                <a:latin typeface="Calibri" panose="020F0502020204030204" pitchFamily="34" charset="0"/>
                <a:ea typeface="Calibri" panose="020F0502020204030204" pitchFamily="34" charset="0"/>
                <a:cs typeface="Calibri" panose="020F0502020204030204" pitchFamily="34" charset="0"/>
              </a:rPr>
              <a:t>You can fake it till you make it.</a:t>
            </a:r>
          </a:p>
          <a:p>
            <a:endParaRPr lang="en-GB" dirty="0"/>
          </a:p>
        </p:txBody>
      </p:sp>
      <p:sp>
        <p:nvSpPr>
          <p:cNvPr id="9" name="TextBox 8">
            <a:extLst>
              <a:ext uri="{FF2B5EF4-FFF2-40B4-BE49-F238E27FC236}">
                <a16:creationId xmlns:a16="http://schemas.microsoft.com/office/drawing/2014/main" id="{00233F88-A543-C823-E847-D2A87D29FAE8}"/>
              </a:ext>
            </a:extLst>
          </p:cNvPr>
          <p:cNvSpPr txBox="1"/>
          <p:nvPr/>
        </p:nvSpPr>
        <p:spPr>
          <a:xfrm>
            <a:off x="5560254" y="4203336"/>
            <a:ext cx="4578497" cy="923330"/>
          </a:xfrm>
          <a:prstGeom prst="rect">
            <a:avLst/>
          </a:prstGeom>
          <a:solidFill>
            <a:schemeClr val="accent4">
              <a:lumMod val="20000"/>
              <a:lumOff val="80000"/>
            </a:schemeClr>
          </a:solidFill>
        </p:spPr>
        <p:txBody>
          <a:bodyPr wrap="none" rtlCol="0">
            <a:spAutoFit/>
          </a:bodyPr>
          <a:lstStyle/>
          <a:p>
            <a:r>
              <a:rPr lang="en-GB" sz="2000" dirty="0"/>
              <a:t>…</a:t>
            </a:r>
            <a:r>
              <a:rPr lang="en-GB" sz="2000" dirty="0">
                <a:latin typeface="Calibri" panose="020F0502020204030204" pitchFamily="34" charset="0"/>
                <a:ea typeface="Calibri" panose="020F0502020204030204" pitchFamily="34" charset="0"/>
                <a:cs typeface="Calibri" panose="020F0502020204030204" pitchFamily="34" charset="0"/>
              </a:rPr>
              <a:t>making sure everybody's voice is heard,</a:t>
            </a:r>
          </a:p>
          <a:p>
            <a:r>
              <a:rPr lang="en-GB" sz="2000" dirty="0">
                <a:latin typeface="Calibri" panose="020F0502020204030204" pitchFamily="34" charset="0"/>
                <a:ea typeface="Calibri" panose="020F0502020204030204" pitchFamily="34" charset="0"/>
                <a:cs typeface="Calibri" panose="020F0502020204030204" pitchFamily="34" charset="0"/>
              </a:rPr>
              <a:t> making sure nobody’s left out</a:t>
            </a:r>
          </a:p>
          <a:p>
            <a:endParaRPr lang="en-GB" dirty="0"/>
          </a:p>
        </p:txBody>
      </p:sp>
      <p:pic>
        <p:nvPicPr>
          <p:cNvPr id="13" name="Graphic 12" descr="Lights On with solid fill">
            <a:extLst>
              <a:ext uri="{FF2B5EF4-FFF2-40B4-BE49-F238E27FC236}">
                <a16:creationId xmlns:a16="http://schemas.microsoft.com/office/drawing/2014/main" id="{FC362BA8-9F34-8C77-C526-E66F320AD9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6709" y="1212711"/>
            <a:ext cx="914400" cy="914400"/>
          </a:xfrm>
          <a:prstGeom prst="rect">
            <a:avLst/>
          </a:prstGeom>
        </p:spPr>
      </p:pic>
      <p:pic>
        <p:nvPicPr>
          <p:cNvPr id="14" name="Graphic 13" descr="Group with solid fill">
            <a:extLst>
              <a:ext uri="{FF2B5EF4-FFF2-40B4-BE49-F238E27FC236}">
                <a16:creationId xmlns:a16="http://schemas.microsoft.com/office/drawing/2014/main" id="{180A5CA2-722A-F5E9-0F86-A0B30C9F37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28059" y="5126182"/>
            <a:ext cx="914400" cy="9144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268"/>
        <p:cNvGrpSpPr/>
        <p:nvPr/>
      </p:nvGrpSpPr>
      <p:grpSpPr>
        <a:xfrm>
          <a:off x="0" y="0"/>
          <a:ext cx="0" cy="0"/>
          <a:chOff x="0" y="0"/>
          <a:chExt cx="0" cy="0"/>
        </a:xfrm>
      </p:grpSpPr>
      <p:sp>
        <p:nvSpPr>
          <p:cNvPr id="269" name="Google Shape;269;p10"/>
          <p:cNvSpPr txBox="1">
            <a:spLocks noGrp="1"/>
          </p:cNvSpPr>
          <p:nvPr>
            <p:ph type="title"/>
          </p:nvPr>
        </p:nvSpPr>
        <p:spPr>
          <a:xfrm>
            <a:off x="2045002" y="50526"/>
            <a:ext cx="7131558" cy="1325563"/>
          </a:xfrm>
          <a:prstGeom prst="rect">
            <a:avLst/>
          </a:prstGeom>
          <a:noFill/>
          <a:ln>
            <a:noFill/>
          </a:ln>
        </p:spPr>
        <p:txBody>
          <a:bodyPr spcFirstLastPara="1" wrap="square" lIns="91425" tIns="45700" rIns="91425" bIns="45700" anchor="ctr" anchorCtr="0">
            <a:normAutofit/>
          </a:bodyPr>
          <a:lstStyle/>
          <a:p>
            <a:pPr algn="ctr">
              <a:buClr>
                <a:srgbClr val="EF7D0F"/>
              </a:buClr>
              <a:buSzPts val="4400"/>
            </a:pPr>
            <a:r>
              <a:rPr lang="en-GB" b="1" dirty="0"/>
              <a:t>Bourdieu</a:t>
            </a:r>
            <a:endParaRPr b="1" dirty="0"/>
          </a:p>
        </p:txBody>
      </p:sp>
      <p:sp>
        <p:nvSpPr>
          <p:cNvPr id="270" name="Google Shape;270;p10"/>
          <p:cNvSpPr txBox="1">
            <a:spLocks noGrp="1"/>
          </p:cNvSpPr>
          <p:nvPr>
            <p:ph type="body" idx="1"/>
          </p:nvPr>
        </p:nvSpPr>
        <p:spPr>
          <a:xfrm>
            <a:off x="219456" y="1379540"/>
            <a:ext cx="11972544" cy="4797424"/>
          </a:xfrm>
          <a:prstGeom prst="rect">
            <a:avLst/>
          </a:prstGeom>
          <a:noFill/>
          <a:ln>
            <a:noFill/>
          </a:ln>
        </p:spPr>
        <p:txBody>
          <a:bodyPr spcFirstLastPara="1" wrap="square" lIns="91425" tIns="45700" rIns="91425" bIns="45700" anchor="t" anchorCtr="0">
            <a:normAutofit/>
          </a:bodyPr>
          <a:lstStyle/>
          <a:p>
            <a:pPr marL="228600" indent="-228600">
              <a:spcBef>
                <a:spcPts val="0"/>
              </a:spcBef>
              <a:buClr>
                <a:srgbClr val="233039"/>
              </a:buClr>
              <a:buSzPts val="2800"/>
            </a:pPr>
            <a:r>
              <a:rPr lang="en-GB" dirty="0">
                <a:solidFill>
                  <a:srgbClr val="233039"/>
                </a:solidFill>
              </a:rPr>
              <a:t>Habitus: Dispositions-way you are socialised to see and act in the world</a:t>
            </a:r>
            <a:endParaRPr dirty="0"/>
          </a:p>
        </p:txBody>
      </p:sp>
      <p:pic>
        <p:nvPicPr>
          <p:cNvPr id="274" name="Google Shape;274;p10"/>
          <p:cNvPicPr preferRelativeResize="0"/>
          <p:nvPr/>
        </p:nvPicPr>
        <p:blipFill rotWithShape="1">
          <a:blip r:embed="rId3">
            <a:alphaModFix/>
          </a:blip>
          <a:srcRect/>
          <a:stretch/>
        </p:blipFill>
        <p:spPr>
          <a:xfrm>
            <a:off x="10299858" y="3176"/>
            <a:ext cx="1376363" cy="1376363"/>
          </a:xfrm>
          <a:prstGeom prst="rect">
            <a:avLst/>
          </a:prstGeom>
          <a:noFill/>
          <a:ln>
            <a:noFill/>
          </a:ln>
        </p:spPr>
      </p:pic>
      <p:sp>
        <p:nvSpPr>
          <p:cNvPr id="2" name="Slide Number Placeholder 1">
            <a:extLst>
              <a:ext uri="{FF2B5EF4-FFF2-40B4-BE49-F238E27FC236}">
                <a16:creationId xmlns:a16="http://schemas.microsoft.com/office/drawing/2014/main" id="{EA562B86-7446-8FA0-FD8A-2808759FC3A8}"/>
              </a:ext>
            </a:extLst>
          </p:cNvPr>
          <p:cNvSpPr>
            <a:spLocks noGrp="1"/>
          </p:cNvSpPr>
          <p:nvPr>
            <p:ph type="sldNum" idx="12"/>
          </p:nvPr>
        </p:nvSpPr>
        <p:spPr/>
        <p:txBody>
          <a:bodyPr/>
          <a:lstStyle/>
          <a:p>
            <a:fld id="{00000000-1234-1234-1234-123412341234}" type="slidenum">
              <a:rPr lang="en-GB" smtClean="0"/>
              <a:pPr/>
              <a:t>16</a:t>
            </a:fld>
            <a:endParaRPr lang="en-GB"/>
          </a:p>
        </p:txBody>
      </p:sp>
      <p:pic>
        <p:nvPicPr>
          <p:cNvPr id="6" name="Picture 5">
            <a:extLst>
              <a:ext uri="{FF2B5EF4-FFF2-40B4-BE49-F238E27FC236}">
                <a16:creationId xmlns:a16="http://schemas.microsoft.com/office/drawing/2014/main" id="{23D31586-2BEB-93A3-4C52-BA21574C0C22}"/>
              </a:ext>
            </a:extLst>
          </p:cNvPr>
          <p:cNvPicPr>
            <a:picLocks noChangeAspect="1"/>
          </p:cNvPicPr>
          <p:nvPr/>
        </p:nvPicPr>
        <p:blipFill>
          <a:blip r:embed="rId4"/>
          <a:stretch>
            <a:fillRect/>
          </a:stretch>
        </p:blipFill>
        <p:spPr>
          <a:xfrm>
            <a:off x="9614613" y="5952080"/>
            <a:ext cx="914479" cy="914479"/>
          </a:xfrm>
          <a:prstGeom prst="rect">
            <a:avLst/>
          </a:prstGeom>
          <a:solidFill>
            <a:schemeClr val="accent1">
              <a:lumMod val="20000"/>
              <a:lumOff val="80000"/>
            </a:schemeClr>
          </a:solidFill>
        </p:spPr>
      </p:pic>
      <p:pic>
        <p:nvPicPr>
          <p:cNvPr id="3" name="Picture 2">
            <a:extLst>
              <a:ext uri="{FF2B5EF4-FFF2-40B4-BE49-F238E27FC236}">
                <a16:creationId xmlns:a16="http://schemas.microsoft.com/office/drawing/2014/main" id="{588A81BA-ADDD-00DF-E830-0840B3F3283A}"/>
              </a:ext>
            </a:extLst>
          </p:cNvPr>
          <p:cNvPicPr>
            <a:picLocks noChangeAspect="1"/>
          </p:cNvPicPr>
          <p:nvPr/>
        </p:nvPicPr>
        <p:blipFill>
          <a:blip r:embed="rId5"/>
          <a:stretch>
            <a:fillRect/>
          </a:stretch>
        </p:blipFill>
        <p:spPr>
          <a:xfrm>
            <a:off x="177676" y="1900018"/>
            <a:ext cx="914479" cy="914479"/>
          </a:xfrm>
          <a:prstGeom prst="rect">
            <a:avLst/>
          </a:prstGeom>
          <a:solidFill>
            <a:srgbClr val="F9CB9C"/>
          </a:solidFill>
        </p:spPr>
      </p:pic>
      <p:sp>
        <p:nvSpPr>
          <p:cNvPr id="4" name="TextBox 3">
            <a:extLst>
              <a:ext uri="{FF2B5EF4-FFF2-40B4-BE49-F238E27FC236}">
                <a16:creationId xmlns:a16="http://schemas.microsoft.com/office/drawing/2014/main" id="{16DA8607-44FD-76BC-67C9-33D357ED57D7}"/>
              </a:ext>
            </a:extLst>
          </p:cNvPr>
          <p:cNvSpPr txBox="1"/>
          <p:nvPr/>
        </p:nvSpPr>
        <p:spPr>
          <a:xfrm>
            <a:off x="401935" y="3230987"/>
            <a:ext cx="4089104" cy="615553"/>
          </a:xfrm>
          <a:prstGeom prst="rect">
            <a:avLst/>
          </a:prstGeom>
          <a:solidFill>
            <a:schemeClr val="bg2">
              <a:lumMod val="20000"/>
              <a:lumOff val="80000"/>
            </a:schemeClr>
          </a:solidFill>
        </p:spPr>
        <p:txBody>
          <a:bodyPr wrap="square" rtlCol="0">
            <a:spAutoFit/>
          </a:bodyPr>
          <a:lstStyle/>
          <a:p>
            <a:r>
              <a:rPr lang="en-GB" sz="20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be confident enough to speak up</a:t>
            </a:r>
            <a:endParaRPr lang="en-GB" sz="2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
        <p:nvSpPr>
          <p:cNvPr id="10" name="TextBox 9">
            <a:extLst>
              <a:ext uri="{FF2B5EF4-FFF2-40B4-BE49-F238E27FC236}">
                <a16:creationId xmlns:a16="http://schemas.microsoft.com/office/drawing/2014/main" id="{B363ED7E-6ACB-EF3E-7DC1-96062FE34C84}"/>
              </a:ext>
            </a:extLst>
          </p:cNvPr>
          <p:cNvSpPr txBox="1"/>
          <p:nvPr/>
        </p:nvSpPr>
        <p:spPr>
          <a:xfrm>
            <a:off x="6526234" y="4825643"/>
            <a:ext cx="5300652" cy="707886"/>
          </a:xfrm>
          <a:prstGeom prst="rect">
            <a:avLst/>
          </a:prstGeom>
          <a:solidFill>
            <a:schemeClr val="accent2">
              <a:lumMod val="40000"/>
              <a:lumOff val="60000"/>
            </a:schemeClr>
          </a:solidFill>
        </p:spPr>
        <p:txBody>
          <a:bodyPr wrap="square">
            <a:spAutoFit/>
          </a:bodyPr>
          <a:lstStyle/>
          <a:p>
            <a:r>
              <a:rPr lang="en-GB" dirty="0">
                <a:latin typeface="Calibri" panose="020F0502020204030204" pitchFamily="34" charset="0"/>
                <a:ea typeface="Calibri" panose="020F0502020204030204" pitchFamily="34" charset="0"/>
                <a:cs typeface="Calibri" panose="020F0502020204030204" pitchFamily="34" charset="0"/>
              </a:rPr>
              <a:t> </a:t>
            </a:r>
            <a:r>
              <a:rPr lang="en-GB" sz="2000" dirty="0">
                <a:latin typeface="Calibri" panose="020F0502020204030204" pitchFamily="34" charset="0"/>
                <a:ea typeface="Calibri" panose="020F0502020204030204" pitchFamily="34" charset="0"/>
                <a:cs typeface="Calibri" panose="020F0502020204030204" pitchFamily="34" charset="0"/>
              </a:rPr>
              <a:t>it's just points have already been said and that less confident people can be disadvantaged</a:t>
            </a:r>
            <a:endParaRPr lang="en-GB" sz="2000" dirty="0"/>
          </a:p>
        </p:txBody>
      </p:sp>
      <p:sp>
        <p:nvSpPr>
          <p:cNvPr id="12" name="TextBox 11">
            <a:extLst>
              <a:ext uri="{FF2B5EF4-FFF2-40B4-BE49-F238E27FC236}">
                <a16:creationId xmlns:a16="http://schemas.microsoft.com/office/drawing/2014/main" id="{A985794F-CC3A-B9E1-B52D-8FF2F4D09A9F}"/>
              </a:ext>
            </a:extLst>
          </p:cNvPr>
          <p:cNvSpPr txBox="1"/>
          <p:nvPr/>
        </p:nvSpPr>
        <p:spPr>
          <a:xfrm>
            <a:off x="2276420" y="2003314"/>
            <a:ext cx="6236208" cy="707886"/>
          </a:xfrm>
          <a:prstGeom prst="rect">
            <a:avLst/>
          </a:prstGeom>
          <a:solidFill>
            <a:schemeClr val="tx2"/>
          </a:solidFill>
        </p:spPr>
        <p:txBody>
          <a:bodyPr wrap="square">
            <a:spAutoFit/>
          </a:bodyPr>
          <a:lstStyle/>
          <a:p>
            <a:r>
              <a:rPr lang="en-GB" sz="2000" dirty="0"/>
              <a:t>..</a:t>
            </a:r>
            <a:r>
              <a:rPr lang="en-GB" sz="2000" dirty="0">
                <a:latin typeface="Calibri" panose="020F0502020204030204" pitchFamily="34" charset="0"/>
                <a:ea typeface="Calibri" panose="020F0502020204030204" pitchFamily="34" charset="0"/>
                <a:cs typeface="Calibri" panose="020F0502020204030204" pitchFamily="34" charset="0"/>
              </a:rPr>
              <a:t>people who had spoken earlier and gotten the most obvious points came off as more confident perhaps…</a:t>
            </a:r>
          </a:p>
        </p:txBody>
      </p:sp>
      <p:sp>
        <p:nvSpPr>
          <p:cNvPr id="14" name="TextBox 13">
            <a:extLst>
              <a:ext uri="{FF2B5EF4-FFF2-40B4-BE49-F238E27FC236}">
                <a16:creationId xmlns:a16="http://schemas.microsoft.com/office/drawing/2014/main" id="{0EA75879-BD34-21D8-7C70-A2A7B1D00DAF}"/>
              </a:ext>
            </a:extLst>
          </p:cNvPr>
          <p:cNvSpPr txBox="1"/>
          <p:nvPr/>
        </p:nvSpPr>
        <p:spPr>
          <a:xfrm>
            <a:off x="76491" y="4650998"/>
            <a:ext cx="6236208" cy="707886"/>
          </a:xfrm>
          <a:prstGeom prst="rect">
            <a:avLst/>
          </a:prstGeom>
          <a:solidFill>
            <a:schemeClr val="accent6">
              <a:lumMod val="20000"/>
              <a:lumOff val="80000"/>
            </a:schemeClr>
          </a:solid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someone who is perhaps … who's more confident…would like to take control, …they're dominating the conversation</a:t>
            </a:r>
          </a:p>
        </p:txBody>
      </p:sp>
      <p:sp>
        <p:nvSpPr>
          <p:cNvPr id="5" name="TextBox 4">
            <a:extLst>
              <a:ext uri="{FF2B5EF4-FFF2-40B4-BE49-F238E27FC236}">
                <a16:creationId xmlns:a16="http://schemas.microsoft.com/office/drawing/2014/main" id="{E8104188-89D7-2F6E-8421-AE382251FF22}"/>
              </a:ext>
            </a:extLst>
          </p:cNvPr>
          <p:cNvSpPr txBox="1"/>
          <p:nvPr/>
        </p:nvSpPr>
        <p:spPr>
          <a:xfrm>
            <a:off x="5610781" y="3166545"/>
            <a:ext cx="5551715" cy="1015663"/>
          </a:xfrm>
          <a:prstGeom prst="rect">
            <a:avLst/>
          </a:prstGeom>
          <a:solidFill>
            <a:srgbClr val="FEE2F9"/>
          </a:solidFill>
        </p:spPr>
        <p:txBody>
          <a:bodyPr wrap="squar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those who were less confident and perhaps wanted to speak towards the end, the main points had been said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F90DCE-F487-A578-5200-86CACB296BF4}"/>
              </a:ext>
            </a:extLst>
          </p:cNvPr>
          <p:cNvSpPr>
            <a:spLocks noGrp="1"/>
          </p:cNvSpPr>
          <p:nvPr>
            <p:ph type="sldNum" idx="12"/>
          </p:nvPr>
        </p:nvSpPr>
        <p:spPr/>
        <p:txBody>
          <a:bodyPr/>
          <a:lstStyle/>
          <a:p>
            <a:fld id="{00000000-1234-1234-1234-123412341234}" type="slidenum">
              <a:rPr lang="en-GB" smtClean="0"/>
              <a:pPr/>
              <a:t>17</a:t>
            </a:fld>
            <a:endParaRPr lang="en-GB"/>
          </a:p>
        </p:txBody>
      </p:sp>
      <p:sp>
        <p:nvSpPr>
          <p:cNvPr id="4" name="TextBox 3">
            <a:extLst>
              <a:ext uri="{FF2B5EF4-FFF2-40B4-BE49-F238E27FC236}">
                <a16:creationId xmlns:a16="http://schemas.microsoft.com/office/drawing/2014/main" id="{DA13F8B6-994A-59BE-2DD1-6ECD1D8F4FF2}"/>
              </a:ext>
            </a:extLst>
          </p:cNvPr>
          <p:cNvSpPr txBox="1"/>
          <p:nvPr/>
        </p:nvSpPr>
        <p:spPr>
          <a:xfrm>
            <a:off x="5188537" y="609600"/>
            <a:ext cx="1814920" cy="769441"/>
          </a:xfrm>
          <a:prstGeom prst="rect">
            <a:avLst/>
          </a:prstGeom>
          <a:noFill/>
        </p:spPr>
        <p:txBody>
          <a:bodyPr wrap="none" rtlCol="0">
            <a:spAutoFit/>
          </a:bodyPr>
          <a:lstStyle/>
          <a:p>
            <a:pPr algn="ctr"/>
            <a:r>
              <a:rPr lang="en-GB" sz="4400" b="1" dirty="0">
                <a:latin typeface="Calibri" panose="020F0502020204030204" pitchFamily="34" charset="0"/>
                <a:ea typeface="Calibri" panose="020F0502020204030204" pitchFamily="34" charset="0"/>
                <a:cs typeface="Calibri" panose="020F0502020204030204" pitchFamily="34" charset="0"/>
              </a:rPr>
              <a:t>Capital</a:t>
            </a:r>
          </a:p>
        </p:txBody>
      </p:sp>
      <p:sp>
        <p:nvSpPr>
          <p:cNvPr id="5" name="TextBox 4">
            <a:extLst>
              <a:ext uri="{FF2B5EF4-FFF2-40B4-BE49-F238E27FC236}">
                <a16:creationId xmlns:a16="http://schemas.microsoft.com/office/drawing/2014/main" id="{6EC15C84-81F2-386E-3CE8-A16EF18A5701}"/>
              </a:ext>
            </a:extLst>
          </p:cNvPr>
          <p:cNvSpPr txBox="1"/>
          <p:nvPr/>
        </p:nvSpPr>
        <p:spPr>
          <a:xfrm>
            <a:off x="838200" y="5285632"/>
            <a:ext cx="8739909" cy="1415772"/>
          </a:xfrm>
          <a:prstGeom prst="rect">
            <a:avLst/>
          </a:prstGeom>
          <a:solidFill>
            <a:schemeClr val="accent6">
              <a:lumMod val="20000"/>
              <a:lumOff val="80000"/>
            </a:schemeClr>
          </a:solidFill>
        </p:spPr>
        <p:txBody>
          <a:bodyPr wrap="square" rtlCol="0">
            <a:spAutoFit/>
          </a:bodyPr>
          <a:lstStyle/>
          <a:p>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So, I like messaged a few people and then we arranged like a Zoom call, and we did a group task for 40 minutes and then reflected on it. </a:t>
            </a:r>
          </a:p>
          <a:p>
            <a:r>
              <a:rPr lang="en-GB" sz="2400" dirty="0">
                <a:solidFill>
                  <a:schemeClr val="dk1"/>
                </a:solidFill>
                <a:latin typeface="Calibri" panose="020F0502020204030204" pitchFamily="34" charset="0"/>
                <a:ea typeface="Calibri" panose="020F0502020204030204" pitchFamily="34" charset="0"/>
                <a:cs typeface="Calibri" panose="020F0502020204030204" pitchFamily="34" charset="0"/>
                <a:sym typeface="Calibri"/>
              </a:rPr>
              <a:t>Yeah, I did that like twice.</a:t>
            </a:r>
            <a:endParaRPr lang="en-GB" sz="24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pic>
        <p:nvPicPr>
          <p:cNvPr id="7" name="Picture 6">
            <a:extLst>
              <a:ext uri="{FF2B5EF4-FFF2-40B4-BE49-F238E27FC236}">
                <a16:creationId xmlns:a16="http://schemas.microsoft.com/office/drawing/2014/main" id="{DA1DC362-C012-E0D6-0E99-C0383603072C}"/>
              </a:ext>
            </a:extLst>
          </p:cNvPr>
          <p:cNvPicPr>
            <a:picLocks noChangeAspect="1"/>
          </p:cNvPicPr>
          <p:nvPr/>
        </p:nvPicPr>
        <p:blipFill>
          <a:blip r:embed="rId3"/>
          <a:stretch>
            <a:fillRect/>
          </a:stretch>
        </p:blipFill>
        <p:spPr>
          <a:xfrm>
            <a:off x="9982200" y="4962033"/>
            <a:ext cx="1926503" cy="1286367"/>
          </a:xfrm>
          <a:prstGeom prst="rect">
            <a:avLst/>
          </a:prstGeom>
        </p:spPr>
      </p:pic>
      <p:sp>
        <p:nvSpPr>
          <p:cNvPr id="8" name="TextBox 7">
            <a:extLst>
              <a:ext uri="{FF2B5EF4-FFF2-40B4-BE49-F238E27FC236}">
                <a16:creationId xmlns:a16="http://schemas.microsoft.com/office/drawing/2014/main" id="{4F2FC384-DAEB-7209-5639-EAEAFE265C18}"/>
              </a:ext>
            </a:extLst>
          </p:cNvPr>
          <p:cNvSpPr txBox="1"/>
          <p:nvPr/>
        </p:nvSpPr>
        <p:spPr>
          <a:xfrm>
            <a:off x="7136575" y="1486995"/>
            <a:ext cx="4883068" cy="2308324"/>
          </a:xfrm>
          <a:prstGeom prst="rect">
            <a:avLst/>
          </a:prstGeom>
          <a:solidFill>
            <a:schemeClr val="accent1">
              <a:lumMod val="20000"/>
              <a:lumOff val="80000"/>
            </a:schemeClr>
          </a:solidFill>
        </p:spPr>
        <p:txBody>
          <a:bodyPr wrap="none" rtlCol="0">
            <a:spAutoFit/>
          </a:bodyPr>
          <a:lstStyle/>
          <a:p>
            <a:r>
              <a:rPr lang="en-GB" sz="2400" dirty="0">
                <a:latin typeface="Calibri" panose="020F0502020204030204" pitchFamily="34" charset="0"/>
                <a:ea typeface="Calibri" panose="020F0502020204030204" pitchFamily="34" charset="0"/>
                <a:cs typeface="Calibri" panose="020F0502020204030204" pitchFamily="34" charset="0"/>
              </a:rPr>
              <a:t>They basically sat us down in a group,</a:t>
            </a:r>
          </a:p>
          <a:p>
            <a:r>
              <a:rPr lang="en-GB" sz="2400" dirty="0">
                <a:latin typeface="Calibri" panose="020F0502020204030204" pitchFamily="34" charset="0"/>
                <a:ea typeface="Calibri" panose="020F0502020204030204" pitchFamily="34" charset="0"/>
                <a:cs typeface="Calibri" panose="020F0502020204030204" pitchFamily="34" charset="0"/>
              </a:rPr>
              <a:t>Like in our lunch time, </a:t>
            </a:r>
          </a:p>
          <a:p>
            <a:r>
              <a:rPr lang="en-GB" sz="2400" dirty="0">
                <a:latin typeface="Calibri" panose="020F0502020204030204" pitchFamily="34" charset="0"/>
                <a:ea typeface="Calibri" panose="020F0502020204030204" pitchFamily="34" charset="0"/>
                <a:cs typeface="Calibri" panose="020F0502020204030204" pitchFamily="34" charset="0"/>
              </a:rPr>
              <a:t>and they had a task for us to do. </a:t>
            </a:r>
          </a:p>
          <a:p>
            <a:r>
              <a:rPr lang="en-GB" sz="2400" dirty="0">
                <a:latin typeface="Calibri" panose="020F0502020204030204" pitchFamily="34" charset="0"/>
                <a:ea typeface="Calibri" panose="020F0502020204030204" pitchFamily="34" charset="0"/>
                <a:cs typeface="Calibri" panose="020F0502020204030204" pitchFamily="34" charset="0"/>
              </a:rPr>
              <a:t>We’d discuss as a group, </a:t>
            </a:r>
          </a:p>
          <a:p>
            <a:r>
              <a:rPr lang="en-GB" sz="2400" dirty="0">
                <a:latin typeface="Calibri" panose="020F0502020204030204" pitchFamily="34" charset="0"/>
                <a:ea typeface="Calibri" panose="020F0502020204030204" pitchFamily="34" charset="0"/>
                <a:cs typeface="Calibri" panose="020F0502020204030204" pitchFamily="34" charset="0"/>
              </a:rPr>
              <a:t>they’d give us feedback,</a:t>
            </a:r>
          </a:p>
          <a:p>
            <a:r>
              <a:rPr lang="en-GB" sz="2400" dirty="0">
                <a:latin typeface="Calibri" panose="020F0502020204030204" pitchFamily="34" charset="0"/>
                <a:ea typeface="Calibri" panose="020F0502020204030204" pitchFamily="34" charset="0"/>
                <a:cs typeface="Calibri" panose="020F0502020204030204" pitchFamily="34" charset="0"/>
              </a:rPr>
              <a:t>I think that was helpful </a:t>
            </a:r>
          </a:p>
        </p:txBody>
      </p:sp>
      <p:sp>
        <p:nvSpPr>
          <p:cNvPr id="11" name="TextBox 10">
            <a:extLst>
              <a:ext uri="{FF2B5EF4-FFF2-40B4-BE49-F238E27FC236}">
                <a16:creationId xmlns:a16="http://schemas.microsoft.com/office/drawing/2014/main" id="{67CABDAC-C316-6F82-1422-0F1674B5FE0B}"/>
              </a:ext>
            </a:extLst>
          </p:cNvPr>
          <p:cNvSpPr txBox="1"/>
          <p:nvPr/>
        </p:nvSpPr>
        <p:spPr>
          <a:xfrm>
            <a:off x="283375" y="1856327"/>
            <a:ext cx="6723315" cy="1200329"/>
          </a:xfrm>
          <a:prstGeom prst="rect">
            <a:avLst/>
          </a:prstGeom>
          <a:solidFill>
            <a:schemeClr val="accent6">
              <a:lumMod val="20000"/>
              <a:lumOff val="80000"/>
            </a:schemeClr>
          </a:solidFill>
        </p:spPr>
        <p:txBody>
          <a:bodyPr wrap="none" rtlCol="0">
            <a:spAutoFit/>
          </a:bodyPr>
          <a:lstStyle/>
          <a:p>
            <a:r>
              <a:rPr lang="en-GB" sz="2400" dirty="0">
                <a:latin typeface="Calibri" panose="020F0502020204030204" pitchFamily="34" charset="0"/>
                <a:ea typeface="Calibri" panose="020F0502020204030204" pitchFamily="34" charset="0"/>
                <a:cs typeface="Calibri" panose="020F0502020204030204" pitchFamily="34" charset="0"/>
              </a:rPr>
              <a:t>…a friend of mine whose currently at medical school</a:t>
            </a:r>
          </a:p>
          <a:p>
            <a:r>
              <a:rPr lang="en-GB" sz="2400" dirty="0">
                <a:latin typeface="Calibri" panose="020F0502020204030204" pitchFamily="34" charset="0"/>
                <a:ea typeface="Calibri" panose="020F0502020204030204" pitchFamily="34" charset="0"/>
                <a:cs typeface="Calibri" panose="020F0502020204030204" pitchFamily="34" charset="0"/>
              </a:rPr>
              <a:t>organised a Zoom call with a group of people</a:t>
            </a:r>
          </a:p>
          <a:p>
            <a:r>
              <a:rPr lang="en-GB" sz="2400" dirty="0">
                <a:latin typeface="Calibri" panose="020F0502020204030204" pitchFamily="34" charset="0"/>
                <a:ea typeface="Calibri" panose="020F0502020204030204" pitchFamily="34" charset="0"/>
                <a:cs typeface="Calibri" panose="020F0502020204030204" pitchFamily="34" charset="0"/>
              </a:rPr>
              <a:t>…I did practice </a:t>
            </a:r>
            <a:r>
              <a:rPr lang="en-GB" sz="2400" dirty="0" err="1">
                <a:latin typeface="Calibri" panose="020F0502020204030204" pitchFamily="34" charset="0"/>
                <a:ea typeface="Calibri" panose="020F0502020204030204" pitchFamily="34" charset="0"/>
                <a:cs typeface="Calibri" panose="020F0502020204030204" pitchFamily="34" charset="0"/>
              </a:rPr>
              <a:t>alot</a:t>
            </a:r>
            <a:endParaRPr lang="en-GB" sz="2400" dirty="0">
              <a:latin typeface="Calibri" panose="020F0502020204030204" pitchFamily="34" charset="0"/>
              <a:ea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14E86E23-DDB5-385F-F2C7-9B25496DE0C9}"/>
              </a:ext>
            </a:extLst>
          </p:cNvPr>
          <p:cNvSpPr txBox="1"/>
          <p:nvPr/>
        </p:nvSpPr>
        <p:spPr>
          <a:xfrm>
            <a:off x="838200" y="4272605"/>
            <a:ext cx="8810425" cy="461665"/>
          </a:xfrm>
          <a:prstGeom prst="rect">
            <a:avLst/>
          </a:prstGeom>
          <a:solidFill>
            <a:schemeClr val="accent1">
              <a:lumMod val="20000"/>
              <a:lumOff val="80000"/>
            </a:schemeClr>
          </a:solidFill>
        </p:spPr>
        <p:txBody>
          <a:bodyPr wrap="none" rtlCol="0">
            <a:spAutoFit/>
          </a:bodyPr>
          <a:lstStyle/>
          <a:p>
            <a:r>
              <a:rPr lang="en-GB" sz="2400" dirty="0"/>
              <a:t>Our school was quite helpful they gave one practice MMI circuit</a:t>
            </a:r>
          </a:p>
        </p:txBody>
      </p:sp>
    </p:spTree>
    <p:extLst>
      <p:ext uri="{BB962C8B-B14F-4D97-AF65-F5344CB8AC3E}">
        <p14:creationId xmlns:p14="http://schemas.microsoft.com/office/powerpoint/2010/main" val="2109321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09D83DB-720E-A36A-B7C2-D728633D7A1F}"/>
              </a:ext>
            </a:extLst>
          </p:cNvPr>
          <p:cNvSpPr>
            <a:spLocks noGrp="1"/>
          </p:cNvSpPr>
          <p:nvPr>
            <p:ph type="body" idx="1"/>
          </p:nvPr>
        </p:nvSpPr>
        <p:spPr>
          <a:xfrm>
            <a:off x="84009" y="136522"/>
            <a:ext cx="12107991" cy="6584958"/>
          </a:xfrm>
        </p:spPr>
        <p:txBody>
          <a:bodyPr/>
          <a:lstStyle/>
          <a:p>
            <a:pPr marL="571500" lvl="1" indent="0" algn="ctr" fontAlgn="base">
              <a:buNone/>
            </a:pPr>
            <a:r>
              <a:rPr lang="en-GB" sz="4400" b="1" dirty="0"/>
              <a:t>Teamwork</a:t>
            </a:r>
          </a:p>
          <a:p>
            <a:pPr lvl="2" fontAlgn="base"/>
            <a:r>
              <a:rPr lang="en-GB" sz="2400" dirty="0"/>
              <a:t>Collaboration</a:t>
            </a:r>
          </a:p>
          <a:p>
            <a:pPr lvl="2" fontAlgn="base"/>
            <a:r>
              <a:rPr lang="en-GB" sz="2400" dirty="0"/>
              <a:t>Leadership skills</a:t>
            </a:r>
          </a:p>
          <a:p>
            <a:pPr lvl="2" fontAlgn="base"/>
            <a:r>
              <a:rPr lang="en-GB" sz="2400" dirty="0"/>
              <a:t>Communication skills</a:t>
            </a:r>
          </a:p>
          <a:p>
            <a:pPr lvl="2" fontAlgn="base"/>
            <a:r>
              <a:rPr lang="en-GB" sz="2400" dirty="0"/>
              <a:t>Professionalism (turn-taking/not interrupting)</a:t>
            </a:r>
          </a:p>
          <a:p>
            <a:endParaRPr lang="en-GB" dirty="0"/>
          </a:p>
        </p:txBody>
      </p:sp>
      <p:sp>
        <p:nvSpPr>
          <p:cNvPr id="4" name="Slide Number Placeholder 3">
            <a:extLst>
              <a:ext uri="{FF2B5EF4-FFF2-40B4-BE49-F238E27FC236}">
                <a16:creationId xmlns:a16="http://schemas.microsoft.com/office/drawing/2014/main" id="{E93F9773-DC79-467E-7D08-3DB771756FCA}"/>
              </a:ext>
            </a:extLst>
          </p:cNvPr>
          <p:cNvSpPr>
            <a:spLocks noGrp="1"/>
          </p:cNvSpPr>
          <p:nvPr>
            <p:ph type="sldNum" idx="12"/>
          </p:nvPr>
        </p:nvSpPr>
        <p:spPr/>
        <p:txBody>
          <a:bodyPr/>
          <a:lstStyle/>
          <a:p>
            <a:fld id="{00000000-1234-1234-1234-123412341234}" type="slidenum">
              <a:rPr lang="en-GB" smtClean="0"/>
              <a:pPr/>
              <a:t>18</a:t>
            </a:fld>
            <a:endParaRPr lang="en-GB"/>
          </a:p>
        </p:txBody>
      </p:sp>
      <p:sp>
        <p:nvSpPr>
          <p:cNvPr id="10" name="TextBox 9">
            <a:extLst>
              <a:ext uri="{FF2B5EF4-FFF2-40B4-BE49-F238E27FC236}">
                <a16:creationId xmlns:a16="http://schemas.microsoft.com/office/drawing/2014/main" id="{7E2B7541-ADDD-4199-A91E-7F043736313C}"/>
              </a:ext>
            </a:extLst>
          </p:cNvPr>
          <p:cNvSpPr txBox="1"/>
          <p:nvPr/>
        </p:nvSpPr>
        <p:spPr>
          <a:xfrm>
            <a:off x="6215372" y="2806073"/>
            <a:ext cx="6094476" cy="1015663"/>
          </a:xfrm>
          <a:prstGeom prst="rect">
            <a:avLst/>
          </a:prstGeom>
          <a:solidFill>
            <a:schemeClr val="accent1">
              <a:lumMod val="20000"/>
              <a:lumOff val="80000"/>
            </a:schemeClr>
          </a:solid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I don't want to also let other people like not speak.</a:t>
            </a:r>
          </a:p>
          <a:p>
            <a:r>
              <a:rPr lang="en-GB" sz="2000" dirty="0">
                <a:latin typeface="Calibri" panose="020F0502020204030204" pitchFamily="34" charset="0"/>
                <a:ea typeface="Calibri" panose="020F0502020204030204" pitchFamily="34" charset="0"/>
                <a:cs typeface="Calibri" panose="020F0502020204030204" pitchFamily="34" charset="0"/>
              </a:rPr>
              <a:t>I want to let them speak and share their points as well.</a:t>
            </a:r>
          </a:p>
          <a:p>
            <a:r>
              <a:rPr lang="en-GB" sz="2000" dirty="0">
                <a:latin typeface="Calibri" panose="020F0502020204030204" pitchFamily="34" charset="0"/>
                <a:ea typeface="Calibri" panose="020F0502020204030204" pitchFamily="34" charset="0"/>
                <a:cs typeface="Calibri" panose="020F0502020204030204" pitchFamily="34" charset="0"/>
              </a:rPr>
              <a:t>I think you can assess how people work in a team </a:t>
            </a:r>
          </a:p>
        </p:txBody>
      </p:sp>
      <p:sp>
        <p:nvSpPr>
          <p:cNvPr id="12" name="TextBox 11">
            <a:extLst>
              <a:ext uri="{FF2B5EF4-FFF2-40B4-BE49-F238E27FC236}">
                <a16:creationId xmlns:a16="http://schemas.microsoft.com/office/drawing/2014/main" id="{24F80266-CE2B-F8D0-0A1F-7EA9632B83EC}"/>
              </a:ext>
            </a:extLst>
          </p:cNvPr>
          <p:cNvSpPr txBox="1"/>
          <p:nvPr/>
        </p:nvSpPr>
        <p:spPr>
          <a:xfrm>
            <a:off x="243650" y="4784590"/>
            <a:ext cx="8227550" cy="1754326"/>
          </a:xfrm>
          <a:prstGeom prst="rect">
            <a:avLst/>
          </a:prstGeom>
          <a:solidFill>
            <a:schemeClr val="accent2">
              <a:lumMod val="20000"/>
              <a:lumOff val="80000"/>
            </a:schemeClr>
          </a:solidFill>
        </p:spPr>
        <p:txBody>
          <a:bodyPr wrap="square">
            <a:spAutoFit/>
          </a:bodyPr>
          <a:lstStyle/>
          <a:p>
            <a:r>
              <a:rPr lang="en-GB" dirty="0"/>
              <a:t> </a:t>
            </a:r>
          </a:p>
          <a:p>
            <a:r>
              <a:rPr lang="en-GB" sz="2000" dirty="0">
                <a:latin typeface="Calibri" panose="020F0502020204030204" pitchFamily="34" charset="0"/>
                <a:ea typeface="Calibri" panose="020F0502020204030204" pitchFamily="34" charset="0"/>
                <a:cs typeface="Calibri" panose="020F0502020204030204" pitchFamily="34" charset="0"/>
              </a:rPr>
              <a:t>if you have no ideas, don't be afraid to listen to the other people's ideas and kind of bounce off of them….actually being able to listen as well as communicate…</a:t>
            </a:r>
          </a:p>
          <a:p>
            <a:r>
              <a:rPr lang="en-GB" sz="2000" dirty="0"/>
              <a:t> </a:t>
            </a:r>
          </a:p>
          <a:p>
            <a:endParaRPr lang="en-GB" dirty="0"/>
          </a:p>
        </p:txBody>
      </p:sp>
      <p:sp>
        <p:nvSpPr>
          <p:cNvPr id="14" name="TextBox 13">
            <a:extLst>
              <a:ext uri="{FF2B5EF4-FFF2-40B4-BE49-F238E27FC236}">
                <a16:creationId xmlns:a16="http://schemas.microsoft.com/office/drawing/2014/main" id="{28358984-FCF9-EF0E-0187-324499C24B86}"/>
              </a:ext>
            </a:extLst>
          </p:cNvPr>
          <p:cNvSpPr txBox="1"/>
          <p:nvPr/>
        </p:nvSpPr>
        <p:spPr>
          <a:xfrm>
            <a:off x="338415" y="3101200"/>
            <a:ext cx="5501640" cy="1015663"/>
          </a:xfrm>
          <a:prstGeom prst="rect">
            <a:avLst/>
          </a:prstGeom>
          <a:solidFill>
            <a:schemeClr val="tx2"/>
          </a:solidFill>
        </p:spPr>
        <p:txBody>
          <a:bodyPr wrap="square" rtlCol="0">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Everyone kind of collaborated, which was nice</a:t>
            </a:r>
          </a:p>
          <a:p>
            <a:r>
              <a:rPr lang="en-GB" sz="2000" dirty="0">
                <a:latin typeface="Calibri" panose="020F0502020204030204" pitchFamily="34" charset="0"/>
                <a:ea typeface="Calibri" panose="020F0502020204030204" pitchFamily="34" charset="0"/>
                <a:cs typeface="Calibri" panose="020F0502020204030204" pitchFamily="34" charset="0"/>
              </a:rPr>
              <a:t>I think it was important to see how people work with other people</a:t>
            </a:r>
          </a:p>
        </p:txBody>
      </p:sp>
      <p:sp>
        <p:nvSpPr>
          <p:cNvPr id="16" name="TextBox 15">
            <a:extLst>
              <a:ext uri="{FF2B5EF4-FFF2-40B4-BE49-F238E27FC236}">
                <a16:creationId xmlns:a16="http://schemas.microsoft.com/office/drawing/2014/main" id="{38AED0A5-308A-DB1D-B0C7-963C94836504}"/>
              </a:ext>
            </a:extLst>
          </p:cNvPr>
          <p:cNvSpPr txBox="1"/>
          <p:nvPr/>
        </p:nvSpPr>
        <p:spPr>
          <a:xfrm>
            <a:off x="8759380" y="4122870"/>
            <a:ext cx="3188970" cy="1323439"/>
          </a:xfrm>
          <a:prstGeom prst="rect">
            <a:avLst/>
          </a:prstGeom>
          <a:solidFill>
            <a:schemeClr val="accent6">
              <a:lumMod val="20000"/>
              <a:lumOff val="80000"/>
            </a:schemeClr>
          </a:solidFill>
        </p:spPr>
        <p:txBody>
          <a:bodyPr wrap="square">
            <a:spAutoFit/>
          </a:bodyPr>
          <a:lstStyle/>
          <a:p>
            <a:r>
              <a:rPr lang="en-GB" sz="2000" dirty="0">
                <a:latin typeface="Calibri" panose="020F0502020204030204" pitchFamily="34" charset="0"/>
                <a:ea typeface="Calibri" panose="020F0502020204030204" pitchFamily="34" charset="0"/>
                <a:cs typeface="Calibri" panose="020F0502020204030204" pitchFamily="34" charset="0"/>
              </a:rPr>
              <a:t>You can get your personality across more, how you deal with pushback or</a:t>
            </a:r>
          </a:p>
          <a:p>
            <a:r>
              <a:rPr lang="en-GB" sz="2000" dirty="0">
                <a:latin typeface="Calibri" panose="020F0502020204030204" pitchFamily="34" charset="0"/>
                <a:ea typeface="Calibri" panose="020F0502020204030204" pitchFamily="34" charset="0"/>
                <a:cs typeface="Calibri" panose="020F0502020204030204" pitchFamily="34" charset="0"/>
              </a:rPr>
              <a:t> disagreements in real time</a:t>
            </a:r>
          </a:p>
        </p:txBody>
      </p:sp>
    </p:spTree>
    <p:extLst>
      <p:ext uri="{BB962C8B-B14F-4D97-AF65-F5344CB8AC3E}">
        <p14:creationId xmlns:p14="http://schemas.microsoft.com/office/powerpoint/2010/main" val="3732806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19BD-CE3A-D3D2-10FA-98C6CD2558CB}"/>
              </a:ext>
            </a:extLst>
          </p:cNvPr>
          <p:cNvSpPr>
            <a:spLocks noGrp="1"/>
          </p:cNvSpPr>
          <p:nvPr>
            <p:ph type="title"/>
          </p:nvPr>
        </p:nvSpPr>
        <p:spPr/>
        <p:txBody>
          <a:bodyPr/>
          <a:lstStyle/>
          <a:p>
            <a:pPr algn="ctr"/>
            <a:r>
              <a:rPr lang="en-GB" b="1" dirty="0"/>
              <a:t>Why is this important?</a:t>
            </a:r>
          </a:p>
        </p:txBody>
      </p:sp>
      <p:sp>
        <p:nvSpPr>
          <p:cNvPr id="3" name="Text Placeholder 2">
            <a:extLst>
              <a:ext uri="{FF2B5EF4-FFF2-40B4-BE49-F238E27FC236}">
                <a16:creationId xmlns:a16="http://schemas.microsoft.com/office/drawing/2014/main" id="{98DAB8FE-9641-7163-0AA8-DC353E0BFB5B}"/>
              </a:ext>
            </a:extLst>
          </p:cNvPr>
          <p:cNvSpPr>
            <a:spLocks noGrp="1"/>
          </p:cNvSpPr>
          <p:nvPr>
            <p:ph type="body" idx="1"/>
          </p:nvPr>
        </p:nvSpPr>
        <p:spPr>
          <a:xfrm>
            <a:off x="838200" y="1505113"/>
            <a:ext cx="10515600" cy="4351338"/>
          </a:xfrm>
        </p:spPr>
        <p:txBody>
          <a:bodyPr>
            <a:normAutofit/>
          </a:bodyPr>
          <a:lstStyle/>
          <a:p>
            <a:r>
              <a:rPr lang="en-GB" dirty="0"/>
              <a:t>Practical perspective: </a:t>
            </a:r>
          </a:p>
          <a:p>
            <a:pPr lvl="1"/>
            <a:r>
              <a:rPr lang="en-GB" dirty="0"/>
              <a:t>Group work/Team work important in medical practice</a:t>
            </a:r>
          </a:p>
          <a:p>
            <a:pPr lvl="1"/>
            <a:r>
              <a:rPr lang="en-GB" dirty="0"/>
              <a:t>Dealing with the unknown/unpredictability</a:t>
            </a:r>
          </a:p>
          <a:p>
            <a:pPr lvl="2"/>
            <a:r>
              <a:rPr lang="en-GB" dirty="0"/>
              <a:t>Team members</a:t>
            </a:r>
          </a:p>
          <a:p>
            <a:pPr lvl="2"/>
            <a:r>
              <a:rPr lang="en-GB" dirty="0"/>
              <a:t>Patients</a:t>
            </a:r>
          </a:p>
          <a:p>
            <a:pPr lvl="2"/>
            <a:r>
              <a:rPr lang="en-GB" dirty="0"/>
              <a:t>Diagnosis</a:t>
            </a:r>
          </a:p>
          <a:p>
            <a:r>
              <a:rPr lang="en-GB" dirty="0"/>
              <a:t>Assessment in admissions</a:t>
            </a:r>
          </a:p>
          <a:p>
            <a:pPr lvl="1"/>
            <a:r>
              <a:rPr lang="en-GB" dirty="0"/>
              <a:t>Assessor role changed --not part of the verbal dialogue, now observing</a:t>
            </a:r>
          </a:p>
          <a:p>
            <a:endParaRPr lang="en-GB" dirty="0"/>
          </a:p>
          <a:p>
            <a:endParaRPr lang="en-GB" dirty="0"/>
          </a:p>
        </p:txBody>
      </p:sp>
      <p:sp>
        <p:nvSpPr>
          <p:cNvPr id="4" name="Slide Number Placeholder 3">
            <a:extLst>
              <a:ext uri="{FF2B5EF4-FFF2-40B4-BE49-F238E27FC236}">
                <a16:creationId xmlns:a16="http://schemas.microsoft.com/office/drawing/2014/main" id="{20EB846F-4879-CA19-E45D-A8A69AC1E196}"/>
              </a:ext>
            </a:extLst>
          </p:cNvPr>
          <p:cNvSpPr>
            <a:spLocks noGrp="1"/>
          </p:cNvSpPr>
          <p:nvPr>
            <p:ph type="sldNum" idx="12"/>
          </p:nvPr>
        </p:nvSpPr>
        <p:spPr/>
        <p:txBody>
          <a:bodyPr/>
          <a:lstStyle/>
          <a:p>
            <a:fld id="{00000000-1234-1234-1234-123412341234}" type="slidenum">
              <a:rPr lang="en-GB" smtClean="0"/>
              <a:pPr/>
              <a:t>19</a:t>
            </a:fld>
            <a:endParaRPr lang="en-GB"/>
          </a:p>
        </p:txBody>
      </p:sp>
    </p:spTree>
    <p:extLst>
      <p:ext uri="{BB962C8B-B14F-4D97-AF65-F5344CB8AC3E}">
        <p14:creationId xmlns:p14="http://schemas.microsoft.com/office/powerpoint/2010/main" val="1302495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BF472-DA9A-55C2-D69A-4B61671153B9}"/>
              </a:ext>
            </a:extLst>
          </p:cNvPr>
          <p:cNvSpPr>
            <a:spLocks noGrp="1"/>
          </p:cNvSpPr>
          <p:nvPr>
            <p:ph type="title"/>
          </p:nvPr>
        </p:nvSpPr>
        <p:spPr/>
        <p:txBody>
          <a:bodyPr/>
          <a:lstStyle/>
          <a:p>
            <a:pPr algn="ctr"/>
            <a:r>
              <a:rPr lang="en-GB" b="1" dirty="0"/>
              <a:t>Considerations</a:t>
            </a:r>
          </a:p>
        </p:txBody>
      </p:sp>
      <p:sp>
        <p:nvSpPr>
          <p:cNvPr id="3" name="Text Placeholder 2">
            <a:extLst>
              <a:ext uri="{FF2B5EF4-FFF2-40B4-BE49-F238E27FC236}">
                <a16:creationId xmlns:a16="http://schemas.microsoft.com/office/drawing/2014/main" id="{6CE17909-0EBD-A76D-5851-DD0A32D7782D}"/>
              </a:ext>
            </a:extLst>
          </p:cNvPr>
          <p:cNvSpPr>
            <a:spLocks noGrp="1"/>
          </p:cNvSpPr>
          <p:nvPr>
            <p:ph type="body" idx="1"/>
          </p:nvPr>
        </p:nvSpPr>
        <p:spPr>
          <a:xfrm>
            <a:off x="838200" y="1502230"/>
            <a:ext cx="10515600" cy="4674734"/>
          </a:xfrm>
        </p:spPr>
        <p:txBody>
          <a:bodyPr/>
          <a:lstStyle/>
          <a:p>
            <a:r>
              <a:rPr lang="en-GB" dirty="0"/>
              <a:t>How to account for performance? </a:t>
            </a:r>
          </a:p>
          <a:p>
            <a:pPr lvl="1"/>
            <a:r>
              <a:rPr lang="en-GB" dirty="0"/>
              <a:t>‘Look if you had one shot or one opportunity to seize everything you ever wanted in one moment would you capture it or just let it slip?’ (</a:t>
            </a:r>
            <a:r>
              <a:rPr lang="en-GB" dirty="0" err="1"/>
              <a:t>EminemMusic</a:t>
            </a:r>
            <a:r>
              <a:rPr lang="en-GB" dirty="0"/>
              <a:t>, 2025)</a:t>
            </a:r>
          </a:p>
          <a:p>
            <a:r>
              <a:rPr lang="en-GB" dirty="0"/>
              <a:t>Recognise and acknowledge ‘circle pedagogy’</a:t>
            </a:r>
          </a:p>
          <a:p>
            <a:pPr lvl="1"/>
            <a:r>
              <a:rPr lang="en-GB" dirty="0"/>
              <a:t>Indigenous pedagogy, ‘Talking Circles’ (</a:t>
            </a:r>
            <a:r>
              <a:rPr lang="en-GB" dirty="0" err="1"/>
              <a:t>Barkaskas</a:t>
            </a:r>
            <a:r>
              <a:rPr lang="en-GB" dirty="0"/>
              <a:t> and Gladwin, 2021) </a:t>
            </a:r>
          </a:p>
          <a:p>
            <a:pPr lvl="1"/>
            <a:r>
              <a:rPr lang="en-GB" dirty="0"/>
              <a:t>Freire-- Culture Circles (Brown, 2011)</a:t>
            </a:r>
          </a:p>
          <a:p>
            <a:endParaRPr lang="en-GB" dirty="0"/>
          </a:p>
        </p:txBody>
      </p:sp>
      <p:sp>
        <p:nvSpPr>
          <p:cNvPr id="4" name="Slide Number Placeholder 3">
            <a:extLst>
              <a:ext uri="{FF2B5EF4-FFF2-40B4-BE49-F238E27FC236}">
                <a16:creationId xmlns:a16="http://schemas.microsoft.com/office/drawing/2014/main" id="{74D3077F-F08C-CE4A-B1DB-8E732C728F96}"/>
              </a:ext>
            </a:extLst>
          </p:cNvPr>
          <p:cNvSpPr>
            <a:spLocks noGrp="1"/>
          </p:cNvSpPr>
          <p:nvPr>
            <p:ph type="sldNum" idx="12"/>
          </p:nvPr>
        </p:nvSpPr>
        <p:spPr/>
        <p:txBody>
          <a:bodyPr/>
          <a:lstStyle/>
          <a:p>
            <a:fld id="{00000000-1234-1234-1234-123412341234}" type="slidenum">
              <a:rPr lang="en-GB" smtClean="0"/>
              <a:pPr/>
              <a:t>20</a:t>
            </a:fld>
            <a:endParaRPr lang="en-GB"/>
          </a:p>
        </p:txBody>
      </p:sp>
      <p:pic>
        <p:nvPicPr>
          <p:cNvPr id="6" name="Picture 5">
            <a:extLst>
              <a:ext uri="{FF2B5EF4-FFF2-40B4-BE49-F238E27FC236}">
                <a16:creationId xmlns:a16="http://schemas.microsoft.com/office/drawing/2014/main" id="{0FEF97F5-CCF2-3255-F346-B4A31171DF02}"/>
              </a:ext>
            </a:extLst>
          </p:cNvPr>
          <p:cNvPicPr>
            <a:picLocks noChangeAspect="1"/>
          </p:cNvPicPr>
          <p:nvPr/>
        </p:nvPicPr>
        <p:blipFill>
          <a:blip r:embed="rId2"/>
          <a:stretch>
            <a:fillRect/>
          </a:stretch>
        </p:blipFill>
        <p:spPr>
          <a:xfrm>
            <a:off x="9879465" y="0"/>
            <a:ext cx="2143125" cy="2143125"/>
          </a:xfrm>
          <a:prstGeom prst="rect">
            <a:avLst/>
          </a:prstGeom>
        </p:spPr>
      </p:pic>
    </p:spTree>
    <p:extLst>
      <p:ext uri="{BB962C8B-B14F-4D97-AF65-F5344CB8AC3E}">
        <p14:creationId xmlns:p14="http://schemas.microsoft.com/office/powerpoint/2010/main" val="12508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333"/>
        <p:cNvGrpSpPr/>
        <p:nvPr/>
      </p:nvGrpSpPr>
      <p:grpSpPr>
        <a:xfrm>
          <a:off x="0" y="0"/>
          <a:ext cx="0" cy="0"/>
          <a:chOff x="0" y="0"/>
          <a:chExt cx="0" cy="0"/>
        </a:xfrm>
      </p:grpSpPr>
      <p:sp>
        <p:nvSpPr>
          <p:cNvPr id="334" name="Google Shape;334;p17"/>
          <p:cNvSpPr txBox="1">
            <a:spLocks noGrp="1"/>
          </p:cNvSpPr>
          <p:nvPr>
            <p:ph type="title"/>
          </p:nvPr>
        </p:nvSpPr>
        <p:spPr>
          <a:xfrm>
            <a:off x="2983852" y="55181"/>
            <a:ext cx="5939930" cy="1325563"/>
          </a:xfrm>
          <a:prstGeom prst="rect">
            <a:avLst/>
          </a:prstGeom>
          <a:noFill/>
          <a:ln>
            <a:noFill/>
          </a:ln>
        </p:spPr>
        <p:txBody>
          <a:bodyPr spcFirstLastPara="1" wrap="square" lIns="91425" tIns="45700" rIns="91425" bIns="45700" anchor="ctr" anchorCtr="0">
            <a:normAutofit/>
          </a:bodyPr>
          <a:lstStyle/>
          <a:p>
            <a:pPr algn="ctr">
              <a:buClr>
                <a:srgbClr val="EF7D0F"/>
              </a:buClr>
              <a:buSzPts val="4400"/>
            </a:pPr>
            <a:r>
              <a:rPr lang="en-GB" b="1"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a:rPr>
              <a:t>Conclusion</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35" name="Google Shape;335;p17"/>
          <p:cNvSpPr txBox="1">
            <a:spLocks noGrp="1"/>
          </p:cNvSpPr>
          <p:nvPr>
            <p:ph type="body" idx="1"/>
          </p:nvPr>
        </p:nvSpPr>
        <p:spPr>
          <a:xfrm>
            <a:off x="356616" y="1207008"/>
            <a:ext cx="11503152" cy="4969955"/>
          </a:xfrm>
          <a:prstGeom prst="rect">
            <a:avLst/>
          </a:prstGeom>
          <a:noFill/>
          <a:ln>
            <a:noFill/>
          </a:ln>
        </p:spPr>
        <p:txBody>
          <a:bodyPr spcFirstLastPara="1" wrap="square" lIns="91425" tIns="45700" rIns="91425" bIns="45700" anchor="t" anchorCtr="0">
            <a:normAutofit/>
          </a:bodyPr>
          <a:lstStyle/>
          <a:p>
            <a:pPr marL="228600" indent="-228600">
              <a:spcBef>
                <a:spcPts val="0"/>
              </a:spcBef>
              <a:buClr>
                <a:srgbClr val="233039"/>
              </a:buClr>
              <a:buSzPts val="2800"/>
            </a:pPr>
            <a:r>
              <a:rPr lang="en-GB" dirty="0">
                <a:solidFill>
                  <a:srgbClr val="233039"/>
                </a:solidFill>
              </a:rPr>
              <a:t>Original question: </a:t>
            </a:r>
            <a:r>
              <a:rPr lang="en-GB" b="1" dirty="0"/>
              <a:t>Are Group Stations Helpful in Selecting Medical Students as Part of Multiple Mini Interviews?</a:t>
            </a:r>
          </a:p>
          <a:p>
            <a:pPr marL="228600" indent="-228600">
              <a:spcBef>
                <a:spcPts val="0"/>
              </a:spcBef>
              <a:buClr>
                <a:srgbClr val="233039"/>
              </a:buClr>
              <a:buSzPts val="2800"/>
            </a:pPr>
            <a:r>
              <a:rPr lang="en-GB" b="1" dirty="0"/>
              <a:t>YES!</a:t>
            </a:r>
          </a:p>
          <a:p>
            <a:pPr marL="228600" indent="-228600">
              <a:spcBef>
                <a:spcPts val="0"/>
              </a:spcBef>
              <a:buClr>
                <a:srgbClr val="233039"/>
              </a:buClr>
              <a:buSzPts val="2800"/>
            </a:pPr>
            <a:r>
              <a:rPr lang="en-GB" dirty="0"/>
              <a:t>Our findings support that the group interview does test for qualities that individual MMI stations cannot</a:t>
            </a:r>
          </a:p>
          <a:p>
            <a:pPr marL="800100" lvl="1">
              <a:spcBef>
                <a:spcPts val="0"/>
              </a:spcBef>
              <a:buClr>
                <a:srgbClr val="233039"/>
              </a:buClr>
              <a:buSzPts val="2800"/>
              <a:buFont typeface="Wingdings" panose="05000000000000000000" pitchFamily="2" charset="2"/>
              <a:buChar char="q"/>
            </a:pPr>
            <a:r>
              <a:rPr lang="en-GB" dirty="0"/>
              <a:t>Teamwork</a:t>
            </a:r>
          </a:p>
          <a:p>
            <a:pPr marL="800100" lvl="1">
              <a:spcBef>
                <a:spcPts val="0"/>
              </a:spcBef>
              <a:buClr>
                <a:srgbClr val="233039"/>
              </a:buClr>
              <a:buSzPts val="2800"/>
              <a:buFont typeface="Wingdings" panose="05000000000000000000" pitchFamily="2" charset="2"/>
              <a:buChar char="q"/>
            </a:pPr>
            <a:r>
              <a:rPr lang="en-GB" dirty="0"/>
              <a:t>Collaboration</a:t>
            </a:r>
          </a:p>
          <a:p>
            <a:pPr marL="800100" lvl="1">
              <a:spcBef>
                <a:spcPts val="0"/>
              </a:spcBef>
              <a:buClr>
                <a:srgbClr val="233039"/>
              </a:buClr>
              <a:buSzPts val="2800"/>
              <a:buFont typeface="Wingdings" panose="05000000000000000000" pitchFamily="2" charset="2"/>
              <a:buChar char="q"/>
            </a:pPr>
            <a:r>
              <a:rPr lang="en-GB" dirty="0"/>
              <a:t>Communication skills</a:t>
            </a:r>
          </a:p>
          <a:p>
            <a:pPr marL="800100" lvl="1">
              <a:spcBef>
                <a:spcPts val="0"/>
              </a:spcBef>
              <a:buClr>
                <a:srgbClr val="233039"/>
              </a:buClr>
              <a:buSzPts val="2800"/>
              <a:buFont typeface="Wingdings" panose="05000000000000000000" pitchFamily="2" charset="2"/>
              <a:buChar char="q"/>
            </a:pPr>
            <a:r>
              <a:rPr lang="en-GB" dirty="0"/>
              <a:t>Leadership</a:t>
            </a:r>
          </a:p>
          <a:p>
            <a:pPr marL="457200" lvl="1" indent="0">
              <a:spcBef>
                <a:spcPts val="0"/>
              </a:spcBef>
              <a:buClr>
                <a:srgbClr val="233039"/>
              </a:buClr>
              <a:buSzPts val="2800"/>
              <a:buNone/>
            </a:pPr>
            <a:endParaRPr lang="en-GB" dirty="0"/>
          </a:p>
          <a:p>
            <a:pPr indent="-457200">
              <a:spcBef>
                <a:spcPts val="0"/>
              </a:spcBef>
              <a:buClr>
                <a:srgbClr val="233039"/>
              </a:buClr>
              <a:buSzPts val="2800"/>
            </a:pPr>
            <a:r>
              <a:rPr lang="en-GB" dirty="0"/>
              <a:t>All elements of the General Medical Council (UK) ‘Good Doctor’ and support RCPSC </a:t>
            </a:r>
            <a:r>
              <a:rPr lang="en-GB" dirty="0" err="1"/>
              <a:t>CanMEDS</a:t>
            </a:r>
            <a:r>
              <a:rPr lang="en-GB" dirty="0"/>
              <a:t> framework</a:t>
            </a:r>
            <a:endParaRPr dirty="0"/>
          </a:p>
          <a:p>
            <a:pPr marL="228600" indent="-50800">
              <a:buSzPts val="2800"/>
              <a:buNone/>
            </a:pPr>
            <a:endParaRPr dirty="0">
              <a:solidFill>
                <a:srgbClr val="233039"/>
              </a:solidFill>
            </a:endParaRPr>
          </a:p>
          <a:p>
            <a:pPr marL="228600" indent="-50800">
              <a:buSzPts val="2800"/>
              <a:buNone/>
            </a:pPr>
            <a:endParaRPr dirty="0">
              <a:solidFill>
                <a:srgbClr val="233039"/>
              </a:solidFill>
            </a:endParaRPr>
          </a:p>
        </p:txBody>
      </p:sp>
      <p:sp>
        <p:nvSpPr>
          <p:cNvPr id="2" name="Slide Number Placeholder 1">
            <a:extLst>
              <a:ext uri="{FF2B5EF4-FFF2-40B4-BE49-F238E27FC236}">
                <a16:creationId xmlns:a16="http://schemas.microsoft.com/office/drawing/2014/main" id="{F0F9504B-6C8B-1D06-96F9-91B59331D50B}"/>
              </a:ext>
            </a:extLst>
          </p:cNvPr>
          <p:cNvSpPr>
            <a:spLocks noGrp="1"/>
          </p:cNvSpPr>
          <p:nvPr>
            <p:ph type="sldNum" idx="12"/>
          </p:nvPr>
        </p:nvSpPr>
        <p:spPr/>
        <p:txBody>
          <a:bodyPr/>
          <a:lstStyle/>
          <a:p>
            <a:fld id="{00000000-1234-1234-1234-123412341234}" type="slidenum">
              <a:rPr lang="en-GB" smtClean="0"/>
              <a:pPr/>
              <a:t>21</a:t>
            </a:fld>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Shape 352"/>
        <p:cNvGrpSpPr/>
        <p:nvPr/>
      </p:nvGrpSpPr>
      <p:grpSpPr>
        <a:xfrm>
          <a:off x="0" y="0"/>
          <a:ext cx="0" cy="0"/>
          <a:chOff x="0" y="0"/>
          <a:chExt cx="0" cy="0"/>
        </a:xfrm>
      </p:grpSpPr>
      <p:sp>
        <p:nvSpPr>
          <p:cNvPr id="353" name="Google Shape;353;p18"/>
          <p:cNvSpPr txBox="1">
            <a:spLocks noGrp="1"/>
          </p:cNvSpPr>
          <p:nvPr>
            <p:ph type="title"/>
          </p:nvPr>
        </p:nvSpPr>
        <p:spPr>
          <a:xfrm>
            <a:off x="2970587" y="18255"/>
            <a:ext cx="5939930" cy="1325563"/>
          </a:xfrm>
          <a:prstGeom prst="rect">
            <a:avLst/>
          </a:prstGeom>
          <a:noFill/>
          <a:ln>
            <a:noFill/>
          </a:ln>
        </p:spPr>
        <p:txBody>
          <a:bodyPr spcFirstLastPara="1" wrap="square" lIns="91425" tIns="45700" rIns="91425" bIns="45700" anchor="ctr" anchorCtr="0">
            <a:normAutofit/>
          </a:bodyPr>
          <a:lstStyle/>
          <a:p>
            <a:pPr algn="ctr">
              <a:buClr>
                <a:srgbClr val="EF7D0F"/>
              </a:buClr>
              <a:buSzPts val="4400"/>
            </a:pPr>
            <a:r>
              <a:rPr lang="en-GB" b="1" dirty="0">
                <a:solidFill>
                  <a:schemeClr val="tx1"/>
                </a:solidFill>
                <a:latin typeface="Calibri" panose="020F0502020204030204" pitchFamily="34" charset="0"/>
                <a:ea typeface="Calibri" panose="020F0502020204030204" pitchFamily="34" charset="0"/>
                <a:cs typeface="Calibri" panose="020F0502020204030204" pitchFamily="34" charset="0"/>
                <a:sym typeface="Arial"/>
              </a:rPr>
              <a:t>References</a:t>
            </a:r>
            <a:endParaRP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354" name="Google Shape;354;p18"/>
          <p:cNvSpPr txBox="1">
            <a:spLocks noGrp="1"/>
          </p:cNvSpPr>
          <p:nvPr>
            <p:ph type="body" idx="1"/>
          </p:nvPr>
        </p:nvSpPr>
        <p:spPr>
          <a:xfrm>
            <a:off x="2152650" y="1825625"/>
            <a:ext cx="7886700" cy="4351338"/>
          </a:xfrm>
          <a:prstGeom prst="rect">
            <a:avLst/>
          </a:prstGeom>
          <a:noFill/>
          <a:ln>
            <a:noFill/>
          </a:ln>
        </p:spPr>
        <p:txBody>
          <a:bodyPr spcFirstLastPara="1" wrap="square" lIns="91425" tIns="45700" rIns="91425" bIns="45700" anchor="t" anchorCtr="0">
            <a:normAutofit/>
          </a:bodyPr>
          <a:lstStyle/>
          <a:p>
            <a:pPr marL="228600" indent="-50800">
              <a:spcBef>
                <a:spcPts val="0"/>
              </a:spcBef>
              <a:buSzPts val="2800"/>
              <a:buNone/>
            </a:pPr>
            <a:endParaRPr dirty="0">
              <a:solidFill>
                <a:srgbClr val="233039"/>
              </a:solidFill>
            </a:endParaRPr>
          </a:p>
          <a:p>
            <a:pPr marL="228600" indent="-50800">
              <a:buSzPts val="2800"/>
              <a:buNone/>
            </a:pPr>
            <a:endParaRPr dirty="0">
              <a:solidFill>
                <a:srgbClr val="233039"/>
              </a:solidFill>
            </a:endParaRPr>
          </a:p>
        </p:txBody>
      </p:sp>
      <p:sp>
        <p:nvSpPr>
          <p:cNvPr id="2" name="Slide Number Placeholder 1">
            <a:extLst>
              <a:ext uri="{FF2B5EF4-FFF2-40B4-BE49-F238E27FC236}">
                <a16:creationId xmlns:a16="http://schemas.microsoft.com/office/drawing/2014/main" id="{A678D0A8-66B3-5416-087E-D74719FBF7A1}"/>
              </a:ext>
            </a:extLst>
          </p:cNvPr>
          <p:cNvSpPr>
            <a:spLocks noGrp="1"/>
          </p:cNvSpPr>
          <p:nvPr>
            <p:ph type="sldNum" idx="12"/>
          </p:nvPr>
        </p:nvSpPr>
        <p:spPr/>
        <p:txBody>
          <a:bodyPr/>
          <a:lstStyle/>
          <a:p>
            <a:fld id="{00000000-1234-1234-1234-123412341234}" type="slidenum">
              <a:rPr lang="en-GB" smtClean="0"/>
              <a:pPr/>
              <a:t>22</a:t>
            </a:fld>
            <a:endParaRPr lang="en-GB"/>
          </a:p>
        </p:txBody>
      </p:sp>
      <p:sp>
        <p:nvSpPr>
          <p:cNvPr id="3" name="TextBox 2">
            <a:extLst>
              <a:ext uri="{FF2B5EF4-FFF2-40B4-BE49-F238E27FC236}">
                <a16:creationId xmlns:a16="http://schemas.microsoft.com/office/drawing/2014/main" id="{FDA9BABA-5F76-33D7-B898-F091079D1B60}"/>
              </a:ext>
            </a:extLst>
          </p:cNvPr>
          <p:cNvSpPr txBox="1"/>
          <p:nvPr/>
        </p:nvSpPr>
        <p:spPr>
          <a:xfrm>
            <a:off x="310896" y="1335025"/>
            <a:ext cx="11765869" cy="5601533"/>
          </a:xfrm>
          <a:prstGeom prst="rect">
            <a:avLst/>
          </a:prstGeom>
          <a:noFill/>
        </p:spPr>
        <p:txBody>
          <a:bodyPr wrap="square" rtlCol="0">
            <a:spAutoFit/>
          </a:bodyPr>
          <a:lstStyle/>
          <a:p>
            <a:r>
              <a:rPr lang="en-GB" sz="1800" dirty="0">
                <a:latin typeface="Calibri" panose="020F0502020204030204" pitchFamily="34" charset="0"/>
                <a:ea typeface="Calibri" panose="020F0502020204030204" pitchFamily="34" charset="0"/>
                <a:cs typeface="Calibri" panose="020F0502020204030204" pitchFamily="34" charset="0"/>
              </a:rPr>
              <a:t>Goffman E. The presentation of self in everyday life. 1959. Garden City, NY. 2002;259:2002.</a:t>
            </a:r>
          </a:p>
          <a:p>
            <a:r>
              <a:rPr lang="en-GB" sz="1800" dirty="0" err="1">
                <a:latin typeface="Calibri" panose="020F0502020204030204" pitchFamily="34" charset="0"/>
                <a:ea typeface="Calibri" panose="020F0502020204030204" pitchFamily="34" charset="0"/>
                <a:cs typeface="Calibri" panose="020F0502020204030204" pitchFamily="34" charset="0"/>
              </a:rPr>
              <a:t>Barkaskas</a:t>
            </a:r>
            <a:r>
              <a:rPr lang="en-GB" sz="1800" dirty="0">
                <a:latin typeface="Calibri" panose="020F0502020204030204" pitchFamily="34" charset="0"/>
                <a:ea typeface="Calibri" panose="020F0502020204030204" pitchFamily="34" charset="0"/>
                <a:cs typeface="Calibri" panose="020F0502020204030204" pitchFamily="34" charset="0"/>
              </a:rPr>
              <a:t>, P. and Gladwin, D. (2021) ‘Pedagogical Talking Circles: Decolonizing Education through Relational Indigenous Frameworks.’, </a:t>
            </a:r>
            <a:r>
              <a:rPr lang="en-GB" sz="1800" i="1" dirty="0">
                <a:latin typeface="Calibri" panose="020F0502020204030204" pitchFamily="34" charset="0"/>
                <a:ea typeface="Calibri" panose="020F0502020204030204" pitchFamily="34" charset="0"/>
                <a:cs typeface="Calibri" panose="020F0502020204030204" pitchFamily="34" charset="0"/>
              </a:rPr>
              <a:t>Journal of teaching and learning</a:t>
            </a:r>
            <a:r>
              <a:rPr lang="en-GB" sz="1800" dirty="0">
                <a:latin typeface="Calibri" panose="020F0502020204030204" pitchFamily="34" charset="0"/>
                <a:ea typeface="Calibri" panose="020F0502020204030204" pitchFamily="34" charset="0"/>
                <a:cs typeface="Calibri" panose="020F0502020204030204" pitchFamily="34" charset="0"/>
              </a:rPr>
              <a:t>, 15(1), pp. 20–38.</a:t>
            </a:r>
          </a:p>
          <a:p>
            <a:r>
              <a:rPr lang="en-GB" sz="1800" dirty="0">
                <a:latin typeface="Calibri" panose="020F0502020204030204" pitchFamily="34" charset="0"/>
                <a:ea typeface="Calibri" panose="020F0502020204030204" pitchFamily="34" charset="0"/>
                <a:cs typeface="Calibri" panose="020F0502020204030204" pitchFamily="34" charset="0"/>
              </a:rPr>
              <a:t>Bourdieu P. Outline of a theory of practice. 1977;(</a:t>
            </a:r>
            <a:r>
              <a:rPr lang="en-GB" sz="1800" dirty="0" err="1">
                <a:latin typeface="Calibri" panose="020F0502020204030204" pitchFamily="34" charset="0"/>
                <a:ea typeface="Calibri" panose="020F0502020204030204" pitchFamily="34" charset="0"/>
                <a:cs typeface="Calibri" panose="020F0502020204030204" pitchFamily="34" charset="0"/>
              </a:rPr>
              <a:t>ue</a:t>
            </a:r>
            <a:r>
              <a:rPr lang="en-GB" sz="1800" dirty="0">
                <a:latin typeface="Calibri" panose="020F0502020204030204" pitchFamily="34" charset="0"/>
                <a:ea typeface="Calibri" panose="020F0502020204030204" pitchFamily="34" charset="0"/>
                <a:cs typeface="Calibri" panose="020F0502020204030204" pitchFamily="34" charset="0"/>
              </a:rPr>
              <a:t> Vol. 16)). http://search.ebscohost.com/login.aspx?direct=true&amp;AuthType=ip,url,uid&amp;db=e000xna&amp;AN=589175&amp;site=ehost-live&amp;scope=site</a:t>
            </a:r>
          </a:p>
          <a:p>
            <a:r>
              <a:rPr lang="en-GB" sz="1800" dirty="0">
                <a:latin typeface="Calibri" panose="020F0502020204030204" pitchFamily="34" charset="0"/>
                <a:ea typeface="Calibri" panose="020F0502020204030204" pitchFamily="34" charset="0"/>
                <a:cs typeface="Calibri" panose="020F0502020204030204" pitchFamily="34" charset="0"/>
              </a:rPr>
              <a:t>Bourdieu P. The forms of capital. In: Richardson JG, ed. </a:t>
            </a:r>
            <a:r>
              <a:rPr lang="en-GB" sz="1800" i="1" dirty="0">
                <a:latin typeface="Calibri" panose="020F0502020204030204" pitchFamily="34" charset="0"/>
                <a:ea typeface="Calibri" panose="020F0502020204030204" pitchFamily="34" charset="0"/>
                <a:cs typeface="Calibri" panose="020F0502020204030204" pitchFamily="34" charset="0"/>
              </a:rPr>
              <a:t>Handbook of Theory and Research for the Sociology of Education</a:t>
            </a:r>
            <a:r>
              <a:rPr lang="en-GB" sz="1800" dirty="0">
                <a:latin typeface="Calibri" panose="020F0502020204030204" pitchFamily="34" charset="0"/>
                <a:ea typeface="Calibri" panose="020F0502020204030204" pitchFamily="34" charset="0"/>
                <a:cs typeface="Calibri" panose="020F0502020204030204" pitchFamily="34" charset="0"/>
              </a:rPr>
              <a:t>. Vol 241. 1986:19.</a:t>
            </a:r>
          </a:p>
          <a:p>
            <a:r>
              <a:rPr lang="en-GB" sz="1800" dirty="0">
                <a:latin typeface="Calibri" panose="020F0502020204030204" pitchFamily="34" charset="0"/>
                <a:ea typeface="Calibri" panose="020F0502020204030204" pitchFamily="34" charset="0"/>
                <a:cs typeface="Calibri" panose="020F0502020204030204" pitchFamily="34" charset="0"/>
              </a:rPr>
              <a:t>Brown, A. (2011) ‘Consciousness-Raising or Eyebrow-Raising? Reading Urban Fiction with High School Students in Freirean Cultural Circles.’, </a:t>
            </a:r>
            <a:r>
              <a:rPr lang="en-GB" sz="1800" i="1" dirty="0">
                <a:latin typeface="Calibri" panose="020F0502020204030204" pitchFamily="34" charset="0"/>
                <a:ea typeface="Calibri" panose="020F0502020204030204" pitchFamily="34" charset="0"/>
                <a:cs typeface="Calibri" panose="020F0502020204030204" pitchFamily="34" charset="0"/>
              </a:rPr>
              <a:t>Penn GSE Perspectives on Urban Education</a:t>
            </a:r>
            <a:r>
              <a:rPr lang="en-GB" sz="1800" dirty="0">
                <a:latin typeface="Calibri" panose="020F0502020204030204" pitchFamily="34" charset="0"/>
                <a:ea typeface="Calibri" panose="020F0502020204030204" pitchFamily="34" charset="0"/>
                <a:cs typeface="Calibri" panose="020F0502020204030204" pitchFamily="34" charset="0"/>
              </a:rPr>
              <a:t>, 9(1), p. n1</a:t>
            </a:r>
          </a:p>
          <a:p>
            <a:r>
              <a:rPr lang="en-GB" sz="1800" dirty="0" err="1">
                <a:latin typeface="Calibri" panose="020F0502020204030204" pitchFamily="34" charset="0"/>
                <a:ea typeface="Calibri" panose="020F0502020204030204" pitchFamily="34" charset="0"/>
                <a:cs typeface="Calibri" panose="020F0502020204030204" pitchFamily="34" charset="0"/>
              </a:rPr>
              <a:t>EminemMusic</a:t>
            </a:r>
            <a:r>
              <a:rPr lang="en-GB" sz="1800" dirty="0">
                <a:latin typeface="Calibri" panose="020F0502020204030204" pitchFamily="34" charset="0"/>
                <a:ea typeface="Calibri" panose="020F0502020204030204" pitchFamily="34" charset="0"/>
                <a:cs typeface="Calibri" panose="020F0502020204030204" pitchFamily="34" charset="0"/>
              </a:rPr>
              <a:t> (2025) </a:t>
            </a:r>
            <a:r>
              <a:rPr lang="en-GB" sz="1800" i="1" dirty="0">
                <a:latin typeface="Calibri" panose="020F0502020204030204" pitchFamily="34" charset="0"/>
                <a:ea typeface="Calibri" panose="020F0502020204030204" pitchFamily="34" charset="0"/>
                <a:cs typeface="Calibri" panose="020F0502020204030204" pitchFamily="34" charset="0"/>
              </a:rPr>
              <a:t>Marshall Mathers</a:t>
            </a:r>
            <a:r>
              <a:rPr lang="en-GB" sz="1800" dirty="0">
                <a:latin typeface="Calibri" panose="020F0502020204030204" pitchFamily="34" charset="0"/>
                <a:ea typeface="Calibri" panose="020F0502020204030204" pitchFamily="34" charset="0"/>
                <a:cs typeface="Calibri" panose="020F0502020204030204" pitchFamily="34" charset="0"/>
              </a:rPr>
              <a:t>. Available at: https://www.youtube.com/watch?v=-aFmFmPVPBQ (Accessed: 31 March 2026).</a:t>
            </a:r>
          </a:p>
          <a:p>
            <a:r>
              <a:rPr lang="en-GB" sz="1800" dirty="0">
                <a:latin typeface="Calibri" panose="020F0502020204030204" pitchFamily="34" charset="0"/>
                <a:ea typeface="Calibri" panose="020F0502020204030204" pitchFamily="34" charset="0"/>
                <a:cs typeface="Calibri" panose="020F0502020204030204" pitchFamily="34" charset="0"/>
              </a:rPr>
              <a:t>Foucault, M. (1979) </a:t>
            </a:r>
            <a:r>
              <a:rPr lang="en-GB" sz="1800" i="1" dirty="0">
                <a:latin typeface="Calibri" panose="020F0502020204030204" pitchFamily="34" charset="0"/>
                <a:ea typeface="Calibri" panose="020F0502020204030204" pitchFamily="34" charset="0"/>
                <a:cs typeface="Calibri" panose="020F0502020204030204" pitchFamily="34" charset="0"/>
              </a:rPr>
              <a:t>Discipline and punish: The birth of the prison</a:t>
            </a:r>
            <a:r>
              <a:rPr lang="en-GB" sz="1800" dirty="0">
                <a:latin typeface="Calibri" panose="020F0502020204030204" pitchFamily="34" charset="0"/>
                <a:ea typeface="Calibri" panose="020F0502020204030204" pitchFamily="34" charset="0"/>
                <a:cs typeface="Calibri" panose="020F0502020204030204" pitchFamily="34" charset="0"/>
              </a:rPr>
              <a:t>. Vintage Books ed.). Vintage Books.</a:t>
            </a:r>
          </a:p>
          <a:p>
            <a:r>
              <a:rPr lang="en-GB" sz="1800" dirty="0" err="1">
                <a:latin typeface="Calibri" panose="020F0502020204030204" pitchFamily="34" charset="0"/>
                <a:ea typeface="Calibri" panose="020F0502020204030204" pitchFamily="34" charset="0"/>
                <a:cs typeface="Calibri" panose="020F0502020204030204" pitchFamily="34" charset="0"/>
              </a:rPr>
              <a:t>McGaghie</a:t>
            </a:r>
            <a:r>
              <a:rPr lang="en-GB" sz="1800" dirty="0">
                <a:latin typeface="Calibri" panose="020F0502020204030204" pitchFamily="34" charset="0"/>
                <a:ea typeface="Calibri" panose="020F0502020204030204" pitchFamily="34" charset="0"/>
                <a:cs typeface="Calibri" panose="020F0502020204030204" pitchFamily="34" charset="0"/>
              </a:rPr>
              <a:t>, W. C. (2018). Evaluation apprehension and impression management in clinical medical education. </a:t>
            </a:r>
            <a:r>
              <a:rPr lang="en-GB" sz="1800" i="1" dirty="0">
                <a:latin typeface="Calibri" panose="020F0502020204030204" pitchFamily="34" charset="0"/>
                <a:ea typeface="Calibri" panose="020F0502020204030204" pitchFamily="34" charset="0"/>
                <a:cs typeface="Calibri" panose="020F0502020204030204" pitchFamily="34" charset="0"/>
              </a:rPr>
              <a:t>Academic Medicine</a:t>
            </a:r>
            <a:r>
              <a:rPr lang="en-GB" sz="1800" dirty="0">
                <a:latin typeface="Calibri" panose="020F0502020204030204" pitchFamily="34" charset="0"/>
                <a:ea typeface="Calibri" panose="020F0502020204030204" pitchFamily="34" charset="0"/>
                <a:cs typeface="Calibri" panose="020F0502020204030204" pitchFamily="34" charset="0"/>
              </a:rPr>
              <a:t>, </a:t>
            </a:r>
            <a:r>
              <a:rPr lang="en-GB" sz="1800" i="1" dirty="0">
                <a:latin typeface="Calibri" panose="020F0502020204030204" pitchFamily="34" charset="0"/>
                <a:ea typeface="Calibri" panose="020F0502020204030204" pitchFamily="34" charset="0"/>
                <a:cs typeface="Calibri" panose="020F0502020204030204" pitchFamily="34" charset="0"/>
              </a:rPr>
              <a:t>93</a:t>
            </a:r>
            <a:r>
              <a:rPr lang="en-GB" sz="1800" dirty="0">
                <a:latin typeface="Calibri" panose="020F0502020204030204" pitchFamily="34" charset="0"/>
                <a:ea typeface="Calibri" panose="020F0502020204030204" pitchFamily="34" charset="0"/>
                <a:cs typeface="Calibri" panose="020F0502020204030204" pitchFamily="34" charset="0"/>
              </a:rPr>
              <a:t>(5), 685–686.</a:t>
            </a:r>
          </a:p>
          <a:p>
            <a:r>
              <a:rPr lang="en-GB" sz="1800" dirty="0">
                <a:latin typeface="Calibri" panose="020F0502020204030204" pitchFamily="34" charset="0"/>
                <a:ea typeface="Calibri" panose="020F0502020204030204" pitchFamily="34" charset="0"/>
                <a:cs typeface="Calibri" panose="020F0502020204030204" pitchFamily="34" charset="0"/>
              </a:rPr>
              <a:t>Markowitz, D. M. (2023). Self-presentation in medicine: How language patterns reflect physician impression management goals and affect perceptions. </a:t>
            </a:r>
            <a:r>
              <a:rPr lang="en-GB" sz="1800" i="1" dirty="0">
                <a:latin typeface="Calibri" panose="020F0502020204030204" pitchFamily="34" charset="0"/>
                <a:ea typeface="Calibri" panose="020F0502020204030204" pitchFamily="34" charset="0"/>
                <a:cs typeface="Calibri" panose="020F0502020204030204" pitchFamily="34" charset="0"/>
              </a:rPr>
              <a:t>Computers in Human </a:t>
            </a:r>
            <a:r>
              <a:rPr lang="en-GB" sz="1800" i="1" dirty="0" err="1">
                <a:latin typeface="Calibri" panose="020F0502020204030204" pitchFamily="34" charset="0"/>
                <a:ea typeface="Calibri" panose="020F0502020204030204" pitchFamily="34" charset="0"/>
                <a:cs typeface="Calibri" panose="020F0502020204030204" pitchFamily="34" charset="0"/>
              </a:rPr>
              <a:t>Behavior</a:t>
            </a:r>
            <a:r>
              <a:rPr lang="en-GB" sz="1800" dirty="0">
                <a:latin typeface="Calibri" panose="020F0502020204030204" pitchFamily="34" charset="0"/>
                <a:ea typeface="Calibri" panose="020F0502020204030204" pitchFamily="34" charset="0"/>
                <a:cs typeface="Calibri" panose="020F0502020204030204" pitchFamily="34" charset="0"/>
              </a:rPr>
              <a:t>, </a:t>
            </a:r>
            <a:r>
              <a:rPr lang="en-GB" sz="1800" i="1" dirty="0">
                <a:latin typeface="Calibri" panose="020F0502020204030204" pitchFamily="34" charset="0"/>
                <a:ea typeface="Calibri" panose="020F0502020204030204" pitchFamily="34" charset="0"/>
                <a:cs typeface="Calibri" panose="020F0502020204030204" pitchFamily="34" charset="0"/>
              </a:rPr>
              <a:t>143</a:t>
            </a:r>
            <a:r>
              <a:rPr lang="en-GB" sz="1800" dirty="0">
                <a:latin typeface="Calibri" panose="020F0502020204030204" pitchFamily="34" charset="0"/>
                <a:ea typeface="Calibri" panose="020F0502020204030204" pitchFamily="34" charset="0"/>
                <a:cs typeface="Calibri" panose="020F0502020204030204" pitchFamily="34" charset="0"/>
              </a:rPr>
              <a:t>, 107684. https://doi.org/https://doi.org/10.1016/j.chb.2023.107684</a:t>
            </a:r>
          </a:p>
          <a:p>
            <a:endParaRPr lang="en-GB" sz="2000" dirty="0">
              <a:latin typeface="Calibri" panose="020F0502020204030204" pitchFamily="34" charset="0"/>
              <a:ea typeface="Calibri" panose="020F0502020204030204" pitchFamily="34" charset="0"/>
              <a:cs typeface="Calibri" panose="020F0502020204030204" pitchFamily="34" charset="0"/>
            </a:endParaRPr>
          </a:p>
          <a:p>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EF2E9"/>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D6487D-86C1-458E-906B-F03BCDD89B65}"/>
              </a:ext>
            </a:extLst>
          </p:cNvPr>
          <p:cNvSpPr>
            <a:spLocks noGrp="1"/>
          </p:cNvSpPr>
          <p:nvPr>
            <p:ph type="sldNum" idx="12"/>
          </p:nvPr>
        </p:nvSpPr>
        <p:spPr/>
        <p:txBody>
          <a:bodyPr/>
          <a:lstStyle/>
          <a:p>
            <a:fld id="{00000000-1234-1234-1234-123412341234}" type="slidenum">
              <a:rPr lang="en-GB" smtClean="0"/>
              <a:pPr/>
              <a:t>23</a:t>
            </a:fld>
            <a:endParaRPr lang="en-GB"/>
          </a:p>
        </p:txBody>
      </p:sp>
      <p:pic>
        <p:nvPicPr>
          <p:cNvPr id="3" name="Picture 2">
            <a:extLst>
              <a:ext uri="{FF2B5EF4-FFF2-40B4-BE49-F238E27FC236}">
                <a16:creationId xmlns:a16="http://schemas.microsoft.com/office/drawing/2014/main" id="{87913517-0D5B-DB06-45FD-6764CDA55C43}"/>
              </a:ext>
            </a:extLst>
          </p:cNvPr>
          <p:cNvPicPr>
            <a:picLocks noChangeAspect="1"/>
          </p:cNvPicPr>
          <p:nvPr/>
        </p:nvPicPr>
        <p:blipFill>
          <a:blip r:embed="rId2"/>
          <a:stretch>
            <a:fillRect/>
          </a:stretch>
        </p:blipFill>
        <p:spPr>
          <a:xfrm>
            <a:off x="2885960" y="320404"/>
            <a:ext cx="5724640" cy="969348"/>
          </a:xfrm>
          <a:prstGeom prst="rect">
            <a:avLst/>
          </a:prstGeom>
        </p:spPr>
      </p:pic>
      <p:pic>
        <p:nvPicPr>
          <p:cNvPr id="6" name="Picture 5">
            <a:extLst>
              <a:ext uri="{FF2B5EF4-FFF2-40B4-BE49-F238E27FC236}">
                <a16:creationId xmlns:a16="http://schemas.microsoft.com/office/drawing/2014/main" id="{CC934542-9B70-3876-C157-B601DB906189}"/>
              </a:ext>
            </a:extLst>
          </p:cNvPr>
          <p:cNvPicPr>
            <a:picLocks noChangeAspect="1"/>
          </p:cNvPicPr>
          <p:nvPr/>
        </p:nvPicPr>
        <p:blipFill>
          <a:blip r:embed="rId3"/>
          <a:stretch>
            <a:fillRect/>
          </a:stretch>
        </p:blipFill>
        <p:spPr>
          <a:xfrm>
            <a:off x="5391051" y="3348026"/>
            <a:ext cx="1409897" cy="161948"/>
          </a:xfrm>
          <a:prstGeom prst="rect">
            <a:avLst/>
          </a:prstGeom>
        </p:spPr>
      </p:pic>
      <p:pic>
        <p:nvPicPr>
          <p:cNvPr id="8" name="Picture 7">
            <a:extLst>
              <a:ext uri="{FF2B5EF4-FFF2-40B4-BE49-F238E27FC236}">
                <a16:creationId xmlns:a16="http://schemas.microsoft.com/office/drawing/2014/main" id="{D8A3D889-0935-5BE4-9AF5-FD355BE0EC78}"/>
              </a:ext>
            </a:extLst>
          </p:cNvPr>
          <p:cNvPicPr>
            <a:picLocks noChangeAspect="1"/>
          </p:cNvPicPr>
          <p:nvPr/>
        </p:nvPicPr>
        <p:blipFill>
          <a:blip r:embed="rId3"/>
          <a:stretch>
            <a:fillRect/>
          </a:stretch>
        </p:blipFill>
        <p:spPr>
          <a:xfrm>
            <a:off x="5391051" y="3348026"/>
            <a:ext cx="1409897" cy="161948"/>
          </a:xfrm>
          <a:prstGeom prst="rect">
            <a:avLst/>
          </a:prstGeom>
        </p:spPr>
      </p:pic>
      <p:pic>
        <p:nvPicPr>
          <p:cNvPr id="11" name="Picture 10">
            <a:extLst>
              <a:ext uri="{FF2B5EF4-FFF2-40B4-BE49-F238E27FC236}">
                <a16:creationId xmlns:a16="http://schemas.microsoft.com/office/drawing/2014/main" id="{74EA2CD6-D746-BF0D-C8C4-82327C278BE8}"/>
              </a:ext>
            </a:extLst>
          </p:cNvPr>
          <p:cNvPicPr>
            <a:picLocks noChangeAspect="1"/>
          </p:cNvPicPr>
          <p:nvPr/>
        </p:nvPicPr>
        <p:blipFill>
          <a:blip r:embed="rId4"/>
          <a:stretch>
            <a:fillRect/>
          </a:stretch>
        </p:blipFill>
        <p:spPr>
          <a:xfrm>
            <a:off x="5929289" y="3395658"/>
            <a:ext cx="333422" cy="66684"/>
          </a:xfrm>
          <a:prstGeom prst="rect">
            <a:avLst/>
          </a:prstGeom>
        </p:spPr>
      </p:pic>
      <p:pic>
        <p:nvPicPr>
          <p:cNvPr id="12" name="Picture 11">
            <a:extLst>
              <a:ext uri="{FF2B5EF4-FFF2-40B4-BE49-F238E27FC236}">
                <a16:creationId xmlns:a16="http://schemas.microsoft.com/office/drawing/2014/main" id="{EDDA36C5-B8DF-C8B5-15D6-8D9423266047}"/>
              </a:ext>
            </a:extLst>
          </p:cNvPr>
          <p:cNvPicPr>
            <a:picLocks noChangeAspect="1"/>
          </p:cNvPicPr>
          <p:nvPr/>
        </p:nvPicPr>
        <p:blipFill>
          <a:blip r:embed="rId5"/>
          <a:stretch>
            <a:fillRect/>
          </a:stretch>
        </p:blipFill>
        <p:spPr>
          <a:xfrm>
            <a:off x="2938504" y="1798242"/>
            <a:ext cx="1914310" cy="1798476"/>
          </a:xfrm>
          <a:prstGeom prst="rect">
            <a:avLst/>
          </a:prstGeom>
        </p:spPr>
      </p:pic>
      <p:pic>
        <p:nvPicPr>
          <p:cNvPr id="13" name="Picture 12">
            <a:extLst>
              <a:ext uri="{FF2B5EF4-FFF2-40B4-BE49-F238E27FC236}">
                <a16:creationId xmlns:a16="http://schemas.microsoft.com/office/drawing/2014/main" id="{BB7A8392-F128-AE90-A193-BB2207D6D9BF}"/>
              </a:ext>
            </a:extLst>
          </p:cNvPr>
          <p:cNvPicPr>
            <a:picLocks noChangeAspect="1"/>
          </p:cNvPicPr>
          <p:nvPr/>
        </p:nvPicPr>
        <p:blipFill>
          <a:blip r:embed="rId6"/>
          <a:stretch>
            <a:fillRect/>
          </a:stretch>
        </p:blipFill>
        <p:spPr>
          <a:xfrm>
            <a:off x="6615103" y="1798242"/>
            <a:ext cx="1816765" cy="1798476"/>
          </a:xfrm>
          <a:prstGeom prst="rect">
            <a:avLst/>
          </a:prstGeom>
        </p:spPr>
      </p:pic>
      <p:pic>
        <p:nvPicPr>
          <p:cNvPr id="14" name="Picture 13">
            <a:extLst>
              <a:ext uri="{FF2B5EF4-FFF2-40B4-BE49-F238E27FC236}">
                <a16:creationId xmlns:a16="http://schemas.microsoft.com/office/drawing/2014/main" id="{8170A7F2-85AF-F020-BDA8-405D24E5FBCE}"/>
              </a:ext>
            </a:extLst>
          </p:cNvPr>
          <p:cNvPicPr>
            <a:picLocks noChangeAspect="1"/>
          </p:cNvPicPr>
          <p:nvPr/>
        </p:nvPicPr>
        <p:blipFill>
          <a:blip r:embed="rId7"/>
          <a:stretch>
            <a:fillRect/>
          </a:stretch>
        </p:blipFill>
        <p:spPr>
          <a:xfrm>
            <a:off x="2870272" y="3732076"/>
            <a:ext cx="2292295" cy="1054699"/>
          </a:xfrm>
          <a:prstGeom prst="rect">
            <a:avLst/>
          </a:prstGeom>
        </p:spPr>
      </p:pic>
      <p:sp>
        <p:nvSpPr>
          <p:cNvPr id="18" name="TextBox 17">
            <a:extLst>
              <a:ext uri="{FF2B5EF4-FFF2-40B4-BE49-F238E27FC236}">
                <a16:creationId xmlns:a16="http://schemas.microsoft.com/office/drawing/2014/main" id="{14D2B03B-334B-D26E-146B-6B954096D150}"/>
              </a:ext>
            </a:extLst>
          </p:cNvPr>
          <p:cNvSpPr txBox="1"/>
          <p:nvPr/>
        </p:nvSpPr>
        <p:spPr>
          <a:xfrm>
            <a:off x="6505375" y="3797760"/>
            <a:ext cx="301733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000000"/>
                </a:solidFill>
                <a:effectLst/>
                <a:uLnTx/>
                <a:uFillTx/>
                <a:latin typeface="Calibri"/>
                <a:ea typeface="Calibri"/>
                <a:cs typeface="Calibri"/>
                <a:sym typeface="Calibri"/>
              </a:rPr>
              <a:t>Lead for Admissions,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000000"/>
                </a:solidFill>
                <a:effectLst/>
                <a:uLnTx/>
                <a:uFillTx/>
                <a:latin typeface="Calibri"/>
                <a:ea typeface="Calibri"/>
                <a:cs typeface="Calibri"/>
                <a:sym typeface="Calibri"/>
              </a:rPr>
              <a:t>Vascular Surgeon</a:t>
            </a: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1" i="0" u="none" strike="noStrike" kern="0" cap="none" spc="0" normalizeH="0" baseline="0" noProof="0" dirty="0">
                <a:ln>
                  <a:noFill/>
                </a:ln>
                <a:solidFill>
                  <a:srgbClr val="000000"/>
                </a:solidFill>
                <a:effectLst/>
                <a:uLnTx/>
                <a:uFillTx/>
                <a:latin typeface="Calibri"/>
                <a:ea typeface="Calibri"/>
                <a:cs typeface="Calibri"/>
                <a:sym typeface="Calibri"/>
              </a:rPr>
              <a:t>Dr Philip Chan</a:t>
            </a:r>
            <a:endParaRPr kumimoji="0" lang="en-GB" sz="14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9" name="Picture 18">
            <a:extLst>
              <a:ext uri="{FF2B5EF4-FFF2-40B4-BE49-F238E27FC236}">
                <a16:creationId xmlns:a16="http://schemas.microsoft.com/office/drawing/2014/main" id="{7230BCBE-236A-E244-1CF1-1CC21830BAEB}"/>
              </a:ext>
            </a:extLst>
          </p:cNvPr>
          <p:cNvPicPr>
            <a:picLocks noChangeAspect="1"/>
          </p:cNvPicPr>
          <p:nvPr/>
        </p:nvPicPr>
        <p:blipFill>
          <a:blip r:embed="rId8"/>
          <a:stretch>
            <a:fillRect/>
          </a:stretch>
        </p:blipFill>
        <p:spPr>
          <a:xfrm>
            <a:off x="323029" y="65327"/>
            <a:ext cx="1359526" cy="1243692"/>
          </a:xfrm>
          <a:prstGeom prst="rect">
            <a:avLst/>
          </a:prstGeom>
        </p:spPr>
      </p:pic>
      <p:sp>
        <p:nvSpPr>
          <p:cNvPr id="4" name="TextBox 3">
            <a:extLst>
              <a:ext uri="{FF2B5EF4-FFF2-40B4-BE49-F238E27FC236}">
                <a16:creationId xmlns:a16="http://schemas.microsoft.com/office/drawing/2014/main" id="{5ECB0A70-AB89-3A85-B86C-E2EB155110D9}"/>
              </a:ext>
            </a:extLst>
          </p:cNvPr>
          <p:cNvSpPr txBox="1"/>
          <p:nvPr/>
        </p:nvSpPr>
        <p:spPr>
          <a:xfrm>
            <a:off x="850392" y="6099048"/>
            <a:ext cx="4019049" cy="307777"/>
          </a:xfrm>
          <a:prstGeom prst="rect">
            <a:avLst/>
          </a:prstGeom>
          <a:noFill/>
        </p:spPr>
        <p:txBody>
          <a:bodyPr wrap="none" rtlCol="0">
            <a:spAutoFit/>
          </a:bodyPr>
          <a:lstStyle/>
          <a:p>
            <a:r>
              <a:rPr lang="en-GB" dirty="0">
                <a:latin typeface="Calibri" panose="020F0502020204030204" pitchFamily="34" charset="0"/>
                <a:ea typeface="Calibri" panose="020F0502020204030204" pitchFamily="34" charset="0"/>
                <a:cs typeface="Calibri" panose="020F0502020204030204" pitchFamily="34" charset="0"/>
              </a:rPr>
              <a:t>Thanks to Harriet Gifford for help with Power Point</a:t>
            </a:r>
            <a:r>
              <a:rPr lang="en-GB" dirty="0"/>
              <a:t>. </a:t>
            </a:r>
          </a:p>
        </p:txBody>
      </p:sp>
    </p:spTree>
    <p:extLst>
      <p:ext uri="{BB962C8B-B14F-4D97-AF65-F5344CB8AC3E}">
        <p14:creationId xmlns:p14="http://schemas.microsoft.com/office/powerpoint/2010/main" val="1351721569"/>
      </p:ext>
    </p:extLst>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19339</TotalTime>
  <Words>1763</Words>
  <Application>Microsoft Office PowerPoint</Application>
  <PresentationFormat>Widescreen</PresentationFormat>
  <Paragraphs>225</Paragraphs>
  <Slides>23</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23</vt:i4>
      </vt:variant>
    </vt:vector>
  </HeadingPairs>
  <TitlesOfParts>
    <vt:vector size="29" baseType="lpstr">
      <vt:lpstr>Aptos</vt:lpstr>
      <vt:lpstr>Wingdings</vt:lpstr>
      <vt:lpstr>Calibri</vt:lpstr>
      <vt:lpstr>Arial</vt:lpstr>
      <vt:lpstr>1_Office Theme</vt:lpstr>
      <vt:lpstr>Office Theme</vt:lpstr>
      <vt:lpstr>PowerPoint Presentation</vt:lpstr>
      <vt:lpstr>Outline</vt:lpstr>
      <vt:lpstr>Background</vt:lpstr>
      <vt:lpstr>PowerPoint Presentation</vt:lpstr>
      <vt:lpstr>PowerPoint Presentation</vt:lpstr>
      <vt:lpstr>Methods</vt:lpstr>
      <vt:lpstr>Quantitative Methods</vt:lpstr>
      <vt:lpstr>Quantitative Results</vt:lpstr>
      <vt:lpstr>PowerPoint Presentation</vt:lpstr>
      <vt:lpstr>PowerPoint Presentation</vt:lpstr>
      <vt:lpstr>Quantitative Results Analysis</vt:lpstr>
      <vt:lpstr>Survey Results</vt:lpstr>
      <vt:lpstr>General views on Group interviews: Overall positive</vt:lpstr>
      <vt:lpstr>PowerPoint Presentation</vt:lpstr>
      <vt:lpstr>Performance and making an Impression</vt:lpstr>
      <vt:lpstr>Bourdieu</vt:lpstr>
      <vt:lpstr>PowerPoint Presentation</vt:lpstr>
      <vt:lpstr>PowerPoint Presentation</vt:lpstr>
      <vt:lpstr>Why is this important?</vt:lpstr>
      <vt:lpstr>Considerations</vt:lpstr>
      <vt:lpstr>Conclusion</vt:lpstr>
      <vt:lpstr>References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Welsby, Charlotte (charlotte.welsby@kmms.ac.uk)</dc:creator>
  <cp:lastModifiedBy>Jinelle Ramlackhansingh</cp:lastModifiedBy>
  <cp:revision>16</cp:revision>
  <dcterms:created xsi:type="dcterms:W3CDTF">2019-06-14T12:31:05Z</dcterms:created>
  <dcterms:modified xsi:type="dcterms:W3CDTF">2026-04-09T05:37:31Z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0x010100DAB2F3CF2FC0664DBBC95BC619CCCEEA</vt:lpwstr>
  </property>
  <property fmtid="{D5CDD505-2E9C-101B-9397-08002B2CF9AE}" pid="3" name="MediaServiceImageTags">
    <vt:lpwstr/>
  </property>
</Properties>
</file>