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8C700-FDA8-4701-BF2C-048FFAED3AC1}" v="1" dt="2025-04-08T08:17:51.660"/>
    <p1510:client id="{F237B665-E6F7-17D2-720A-F04F2459D897}" v="3" dt="2025-04-08T13:39:23.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 Waller" userId="S::cw447@kent.ac.uk::4181b39e-a3bc-4272-a836-c54d947661e9" providerId="AD" clId="Web-{F237B665-E6F7-17D2-720A-F04F2459D897}"/>
    <pc:docChg chg="modSld">
      <pc:chgData name="Clair Waller" userId="S::cw447@kent.ac.uk::4181b39e-a3bc-4272-a836-c54d947661e9" providerId="AD" clId="Web-{F237B665-E6F7-17D2-720A-F04F2459D897}" dt="2025-04-08T13:39:21.795" v="0" actId="20577"/>
      <pc:docMkLst>
        <pc:docMk/>
      </pc:docMkLst>
      <pc:sldChg chg="modSp">
        <pc:chgData name="Clair Waller" userId="S::cw447@kent.ac.uk::4181b39e-a3bc-4272-a836-c54d947661e9" providerId="AD" clId="Web-{F237B665-E6F7-17D2-720A-F04F2459D897}" dt="2025-04-08T13:39:21.795" v="0" actId="20577"/>
        <pc:sldMkLst>
          <pc:docMk/>
          <pc:sldMk cId="1606587804" sldId="256"/>
        </pc:sldMkLst>
        <pc:spChg chg="mod">
          <ac:chgData name="Clair Waller" userId="S::cw447@kent.ac.uk::4181b39e-a3bc-4272-a836-c54d947661e9" providerId="AD" clId="Web-{F237B665-E6F7-17D2-720A-F04F2459D897}" dt="2025-04-08T13:39:21.795" v="0" actId="20577"/>
          <ac:spMkLst>
            <pc:docMk/>
            <pc:sldMk cId="1606587804" sldId="256"/>
            <ac:spMk id="24" creationId="{9C2C7340-440A-6C3C-96F0-130CE530FD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FF5BB-2BA0-44F7-B289-0EED3C6392C8}" type="datetimeFigureOut">
              <a:rPr lang="en-GB" smtClean="0"/>
              <a:t>08/04/2025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CAD67-5D20-48E2-B9FB-5BD3EBBCB4DC}" type="slidenum">
              <a:rPr lang="en-GB" smtClean="0"/>
              <a:t>‹#›</a:t>
            </a:fld>
            <a:endParaRPr lang="en-GB"/>
          </a:p>
        </p:txBody>
      </p:sp>
    </p:spTree>
    <p:extLst>
      <p:ext uri="{BB962C8B-B14F-4D97-AF65-F5344CB8AC3E}">
        <p14:creationId xmlns:p14="http://schemas.microsoft.com/office/powerpoint/2010/main" val="275213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3CAD67-5D20-48E2-B9FB-5BD3EBBCB4DC}" type="slidenum">
              <a:rPr lang="en-GB" smtClean="0"/>
              <a:t>1</a:t>
            </a:fld>
            <a:endParaRPr lang="en-GB"/>
          </a:p>
        </p:txBody>
      </p:sp>
    </p:spTree>
    <p:extLst>
      <p:ext uri="{BB962C8B-B14F-4D97-AF65-F5344CB8AC3E}">
        <p14:creationId xmlns:p14="http://schemas.microsoft.com/office/powerpoint/2010/main" val="376432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p>
        </p:txBody>
      </p:sp>
      <p:sp>
        <p:nvSpPr>
          <p:cNvPr id="4" name="Date Placeholder 3"/>
          <p:cNvSpPr>
            <a:spLocks noGrp="1"/>
          </p:cNvSpPr>
          <p:nvPr>
            <p:ph type="dt" sz="half" idx="10"/>
          </p:nvPr>
        </p:nvSpPr>
        <p:spPr/>
        <p:txBody>
          <a:bodyPr/>
          <a:lstStyle/>
          <a:p>
            <a:fld id="{DDE734BD-D191-4FAB-886D-D264CC1A4A2A}"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332073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734BD-D191-4FAB-886D-D264CC1A4A2A}"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279481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734BD-D191-4FAB-886D-D264CC1A4A2A}"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269686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4DC1EC-CEC8-2B69-A243-3CA2F42B43EC}"/>
              </a:ext>
            </a:extLst>
          </p:cNvPr>
          <p:cNvSpPr/>
          <p:nvPr userDrawn="1"/>
        </p:nvSpPr>
        <p:spPr>
          <a:xfrm>
            <a:off x="13321106" y="2"/>
            <a:ext cx="16954119" cy="4164103"/>
          </a:xfrm>
          <a:prstGeom prst="rect">
            <a:avLst/>
          </a:prstGeom>
          <a:solidFill>
            <a:srgbClr val="D457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3099"/>
          </a:p>
        </p:txBody>
      </p:sp>
      <p:sp>
        <p:nvSpPr>
          <p:cNvPr id="10" name="Rectangle 9">
            <a:extLst>
              <a:ext uri="{FF2B5EF4-FFF2-40B4-BE49-F238E27FC236}">
                <a16:creationId xmlns:a16="http://schemas.microsoft.com/office/drawing/2014/main" id="{539DDFD9-B0C5-3A30-C63E-5A764A91C454}"/>
              </a:ext>
            </a:extLst>
          </p:cNvPr>
          <p:cNvSpPr/>
          <p:nvPr userDrawn="1"/>
        </p:nvSpPr>
        <p:spPr>
          <a:xfrm>
            <a:off x="0" y="38523387"/>
            <a:ext cx="16954119" cy="42803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3099"/>
          </a:p>
        </p:txBody>
      </p:sp>
      <p:sp>
        <p:nvSpPr>
          <p:cNvPr id="11" name="Flowchart: Merge 10">
            <a:extLst>
              <a:ext uri="{FF2B5EF4-FFF2-40B4-BE49-F238E27FC236}">
                <a16:creationId xmlns:a16="http://schemas.microsoft.com/office/drawing/2014/main" id="{AC6F8929-EAC6-B8D5-F808-C585310C1336}"/>
              </a:ext>
            </a:extLst>
          </p:cNvPr>
          <p:cNvSpPr/>
          <p:nvPr userDrawn="1"/>
        </p:nvSpPr>
        <p:spPr>
          <a:xfrm>
            <a:off x="13792041" y="38523387"/>
            <a:ext cx="6324156" cy="4280376"/>
          </a:xfrm>
          <a:prstGeom prst="flowChartMerg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3099"/>
          </a:p>
        </p:txBody>
      </p:sp>
      <p:sp>
        <p:nvSpPr>
          <p:cNvPr id="16" name="Text Placeholder 4">
            <a:extLst>
              <a:ext uri="{FF2B5EF4-FFF2-40B4-BE49-F238E27FC236}">
                <a16:creationId xmlns:a16="http://schemas.microsoft.com/office/drawing/2014/main" id="{410D9754-B200-9DA0-299F-D516157C8077}"/>
              </a:ext>
            </a:extLst>
          </p:cNvPr>
          <p:cNvSpPr txBox="1">
            <a:spLocks/>
          </p:cNvSpPr>
          <p:nvPr userDrawn="1"/>
        </p:nvSpPr>
        <p:spPr>
          <a:xfrm>
            <a:off x="1825860" y="963082"/>
            <a:ext cx="15935598" cy="1331799"/>
          </a:xfrm>
          <a:prstGeom prst="rect">
            <a:avLst/>
          </a:prstGeom>
        </p:spPr>
        <p:txBody>
          <a:bodyPr lIns="0" tIns="0" rIns="0" bIns="0"/>
          <a:lstStyle>
            <a:lvl1pPr marL="0" indent="0" algn="l" defTabSz="1294150" rtl="0" eaLnBrk="1" latinLnBrk="0" hangingPunct="1">
              <a:spcBef>
                <a:spcPct val="20000"/>
              </a:spcBef>
              <a:buFont typeface="Arial"/>
              <a:buNone/>
              <a:defRPr sz="3200" b="1" i="0" kern="1200">
                <a:solidFill>
                  <a:schemeClr val="bg1"/>
                </a:solidFill>
                <a:latin typeface="Overpass SemiBold" pitchFamily="2" charset="77"/>
                <a:ea typeface="+mn-ea"/>
                <a:cs typeface="+mn-cs"/>
              </a:defRPr>
            </a:lvl1pPr>
            <a:lvl2pPr marL="1294150" indent="0" algn="l" defTabSz="1294150" rtl="0" eaLnBrk="1" latinLnBrk="0" hangingPunct="1">
              <a:spcBef>
                <a:spcPct val="20000"/>
              </a:spcBef>
              <a:buFont typeface="Arial"/>
              <a:buNone/>
              <a:defRPr sz="3200" b="1" i="0" kern="1200">
                <a:solidFill>
                  <a:schemeClr val="bg1"/>
                </a:solidFill>
                <a:latin typeface="Overpass SemiBold" pitchFamily="2" charset="77"/>
                <a:ea typeface="+mn-ea"/>
                <a:cs typeface="+mn-cs"/>
              </a:defRPr>
            </a:lvl2pPr>
            <a:lvl3pPr marL="2588301" indent="0" algn="l" defTabSz="1294150" rtl="0" eaLnBrk="1" latinLnBrk="0" hangingPunct="1">
              <a:spcBef>
                <a:spcPct val="20000"/>
              </a:spcBef>
              <a:buFont typeface="Arial"/>
              <a:buNone/>
              <a:defRPr sz="3200" b="1" i="0" kern="1200">
                <a:solidFill>
                  <a:schemeClr val="bg1"/>
                </a:solidFill>
                <a:latin typeface="Overpass SemiBold" pitchFamily="2" charset="77"/>
                <a:ea typeface="+mn-ea"/>
                <a:cs typeface="+mn-cs"/>
              </a:defRPr>
            </a:lvl3pPr>
            <a:lvl4pPr marL="3882451" indent="0" algn="l" defTabSz="1294150" rtl="0" eaLnBrk="1" latinLnBrk="0" hangingPunct="1">
              <a:spcBef>
                <a:spcPct val="20000"/>
              </a:spcBef>
              <a:buFont typeface="Arial"/>
              <a:buNone/>
              <a:defRPr sz="3200" b="1" i="0" kern="1200">
                <a:solidFill>
                  <a:schemeClr val="bg1"/>
                </a:solidFill>
                <a:latin typeface="Overpass SemiBold" pitchFamily="2" charset="77"/>
                <a:ea typeface="+mn-ea"/>
                <a:cs typeface="+mn-cs"/>
              </a:defRPr>
            </a:lvl4pPr>
            <a:lvl5pPr marL="5176601" indent="0" algn="l" defTabSz="1294150" rtl="0" eaLnBrk="1" latinLnBrk="0" hangingPunct="1">
              <a:spcBef>
                <a:spcPct val="20000"/>
              </a:spcBef>
              <a:buFont typeface="Arial"/>
              <a:buNone/>
              <a:defRPr sz="3200" b="1" i="0" kern="1200">
                <a:solidFill>
                  <a:schemeClr val="bg1"/>
                </a:solidFill>
                <a:latin typeface="Overpass SemiBold" pitchFamily="2" charset="77"/>
                <a:ea typeface="+mn-ea"/>
                <a:cs typeface="+mn-cs"/>
              </a:defRPr>
            </a:lvl5pPr>
            <a:lvl6pPr marL="7117827" indent="-647075" algn="l" defTabSz="1294150" rtl="0" eaLnBrk="1" latinLnBrk="0" hangingPunct="1">
              <a:spcBef>
                <a:spcPct val="20000"/>
              </a:spcBef>
              <a:buFont typeface="Arial"/>
              <a:buChar char="•"/>
              <a:defRPr sz="5700" kern="1200">
                <a:solidFill>
                  <a:schemeClr val="tx1"/>
                </a:solidFill>
                <a:latin typeface="+mn-lt"/>
                <a:ea typeface="+mn-ea"/>
                <a:cs typeface="+mn-cs"/>
              </a:defRPr>
            </a:lvl6pPr>
            <a:lvl7pPr marL="8411977" indent="-647075" algn="l" defTabSz="1294150" rtl="0" eaLnBrk="1" latinLnBrk="0" hangingPunct="1">
              <a:spcBef>
                <a:spcPct val="20000"/>
              </a:spcBef>
              <a:buFont typeface="Arial"/>
              <a:buChar char="•"/>
              <a:defRPr sz="5700" kern="1200">
                <a:solidFill>
                  <a:schemeClr val="tx1"/>
                </a:solidFill>
                <a:latin typeface="+mn-lt"/>
                <a:ea typeface="+mn-ea"/>
                <a:cs typeface="+mn-cs"/>
              </a:defRPr>
            </a:lvl7pPr>
            <a:lvl8pPr marL="9706127" indent="-647075" algn="l" defTabSz="1294150" rtl="0" eaLnBrk="1" latinLnBrk="0" hangingPunct="1">
              <a:spcBef>
                <a:spcPct val="20000"/>
              </a:spcBef>
              <a:buFont typeface="Arial"/>
              <a:buChar char="•"/>
              <a:defRPr sz="5700" kern="1200">
                <a:solidFill>
                  <a:schemeClr val="tx1"/>
                </a:solidFill>
                <a:latin typeface="+mn-lt"/>
                <a:ea typeface="+mn-ea"/>
                <a:cs typeface="+mn-cs"/>
              </a:defRPr>
            </a:lvl8pPr>
            <a:lvl9pPr marL="11000278" indent="-647075" algn="l" defTabSz="1294150" rtl="0" eaLnBrk="1" latinLnBrk="0" hangingPunct="1">
              <a:spcBef>
                <a:spcPct val="20000"/>
              </a:spcBef>
              <a:buFont typeface="Arial"/>
              <a:buChar char="•"/>
              <a:defRPr sz="5700" kern="1200">
                <a:solidFill>
                  <a:schemeClr val="tx1"/>
                </a:solidFill>
                <a:latin typeface="+mn-lt"/>
                <a:ea typeface="+mn-ea"/>
                <a:cs typeface="+mn-cs"/>
              </a:defRPr>
            </a:lvl9pPr>
          </a:lstStyle>
          <a:p>
            <a:pPr marL="0" marR="0" lvl="0" indent="0" algn="l" defTabSz="6058046" rtl="0" eaLnBrk="1" fontAlgn="auto" latinLnBrk="0" hangingPunct="1">
              <a:lnSpc>
                <a:spcPct val="100000"/>
              </a:lnSpc>
              <a:spcBef>
                <a:spcPct val="20000"/>
              </a:spcBef>
              <a:spcAft>
                <a:spcPts val="0"/>
              </a:spcAft>
              <a:buClrTx/>
              <a:buSzTx/>
              <a:buFont typeface="Arial"/>
              <a:buNone/>
              <a:tabLst/>
              <a:defRPr/>
            </a:pPr>
            <a:endParaRPr kumimoji="0" lang="en-US" sz="14980" b="1" i="0" u="none" strike="noStrike" kern="1200" cap="none" spc="0" normalizeH="0" baseline="0" noProof="0">
              <a:ln>
                <a:noFill/>
              </a:ln>
              <a:solidFill>
                <a:srgbClr val="FFFFFF"/>
              </a:solidFill>
              <a:effectLst/>
              <a:uLnTx/>
              <a:uFillTx/>
              <a:latin typeface="Overpass SemiBold" pitchFamily="2" charset="77"/>
              <a:ea typeface="+mn-ea"/>
              <a:cs typeface="+mn-cs"/>
            </a:endParaRPr>
          </a:p>
        </p:txBody>
      </p:sp>
      <p:pic>
        <p:nvPicPr>
          <p:cNvPr id="15" name="Picture 14" descr="A blue and white logo&#10;&#10;Description automatically generated">
            <a:extLst>
              <a:ext uri="{FF2B5EF4-FFF2-40B4-BE49-F238E27FC236}">
                <a16:creationId xmlns:a16="http://schemas.microsoft.com/office/drawing/2014/main" id="{A89D2215-5EC3-798D-0CF3-BA1F7A0A2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18" y="2285356"/>
            <a:ext cx="9318007" cy="2225504"/>
          </a:xfrm>
          <a:prstGeom prst="rect">
            <a:avLst/>
          </a:prstGeom>
        </p:spPr>
      </p:pic>
      <p:pic>
        <p:nvPicPr>
          <p:cNvPr id="18" name="Picture 17" descr="A logo with blue dots and a black background&#10;&#10;Description automatically generated">
            <a:extLst>
              <a:ext uri="{FF2B5EF4-FFF2-40B4-BE49-F238E27FC236}">
                <a16:creationId xmlns:a16="http://schemas.microsoft.com/office/drawing/2014/main" id="{9F154C88-44DC-554B-25C1-FACEA80D2D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4647" y="-1196422"/>
            <a:ext cx="6649552" cy="5214328"/>
          </a:xfrm>
          <a:prstGeom prst="rect">
            <a:avLst/>
          </a:prstGeom>
        </p:spPr>
      </p:pic>
      <p:sp>
        <p:nvSpPr>
          <p:cNvPr id="20" name="Flowchart: Merge 19">
            <a:extLst>
              <a:ext uri="{FF2B5EF4-FFF2-40B4-BE49-F238E27FC236}">
                <a16:creationId xmlns:a16="http://schemas.microsoft.com/office/drawing/2014/main" id="{0E8A5BB4-68A2-0038-A0E0-7CD6DA1EA64D}"/>
              </a:ext>
            </a:extLst>
          </p:cNvPr>
          <p:cNvSpPr/>
          <p:nvPr userDrawn="1"/>
        </p:nvSpPr>
        <p:spPr>
          <a:xfrm>
            <a:off x="10153418" y="-2"/>
            <a:ext cx="6324156" cy="4164103"/>
          </a:xfrm>
          <a:prstGeom prst="flowChartMerge">
            <a:avLst/>
          </a:prstGeom>
          <a:solidFill>
            <a:srgbClr val="D457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3099"/>
          </a:p>
        </p:txBody>
      </p:sp>
    </p:spTree>
    <p:extLst>
      <p:ext uri="{BB962C8B-B14F-4D97-AF65-F5344CB8AC3E}">
        <p14:creationId xmlns:p14="http://schemas.microsoft.com/office/powerpoint/2010/main" val="404150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734BD-D191-4FAB-886D-D264CC1A4A2A}"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331207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734BD-D191-4FAB-886D-D264CC1A4A2A}"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330923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734BD-D191-4FAB-886D-D264CC1A4A2A}"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251608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734BD-D191-4FAB-886D-D264CC1A4A2A}" type="datetimeFigureOut">
              <a:rPr lang="en-GB" smtClean="0"/>
              <a:t>08/04/2025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257899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734BD-D191-4FAB-886D-D264CC1A4A2A}" type="datetimeFigureOut">
              <a:rPr lang="en-GB" smtClean="0"/>
              <a:t>08/04/2025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60212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734BD-D191-4FAB-886D-D264CC1A4A2A}" type="datetimeFigureOut">
              <a:rPr lang="en-GB" smtClean="0"/>
              <a:t>08/04/2025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75645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DE734BD-D191-4FAB-886D-D264CC1A4A2A}"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8404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DE734BD-D191-4FAB-886D-D264CC1A4A2A}"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62A3B-9292-41F2-AAE6-5F0D192BBC74}" type="slidenum">
              <a:rPr lang="en-GB" smtClean="0"/>
              <a:t>‹#›</a:t>
            </a:fld>
            <a:endParaRPr lang="en-GB"/>
          </a:p>
        </p:txBody>
      </p:sp>
    </p:spTree>
    <p:extLst>
      <p:ext uri="{BB962C8B-B14F-4D97-AF65-F5344CB8AC3E}">
        <p14:creationId xmlns:p14="http://schemas.microsoft.com/office/powerpoint/2010/main" val="134975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DDE734BD-D191-4FAB-886D-D264CC1A4A2A}" type="datetimeFigureOut">
              <a:rPr lang="en-GB" smtClean="0"/>
              <a:t>08/04/2025</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5ED62A3B-9292-41F2-AAE6-5F0D192BBC74}" type="slidenum">
              <a:rPr lang="en-GB" smtClean="0"/>
              <a:t>‹#›</a:t>
            </a:fld>
            <a:endParaRPr lang="en-GB"/>
          </a:p>
        </p:txBody>
      </p:sp>
    </p:spTree>
    <p:extLst>
      <p:ext uri="{BB962C8B-B14F-4D97-AF65-F5344CB8AC3E}">
        <p14:creationId xmlns:p14="http://schemas.microsoft.com/office/powerpoint/2010/main" val="3914857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020D7A-F275-F6F0-676D-E1FC96A655B8}"/>
              </a:ext>
            </a:extLst>
          </p:cNvPr>
          <p:cNvSpPr/>
          <p:nvPr/>
        </p:nvSpPr>
        <p:spPr>
          <a:xfrm>
            <a:off x="958485" y="31735978"/>
            <a:ext cx="14633940" cy="5900725"/>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ctr"/>
            <a:r>
              <a:rPr lang="en-GB" sz="4400" b="1"/>
              <a:t>Integrated Discovery Tools </a:t>
            </a:r>
            <a:endParaRPr lang="en-US" sz="4400" b="1"/>
          </a:p>
        </p:txBody>
      </p:sp>
      <p:sp>
        <p:nvSpPr>
          <p:cNvPr id="24" name="TextBox 23">
            <a:extLst>
              <a:ext uri="{FF2B5EF4-FFF2-40B4-BE49-F238E27FC236}">
                <a16:creationId xmlns:a16="http://schemas.microsoft.com/office/drawing/2014/main" id="{9C2C7340-440A-6C3C-96F0-130CE530FD4C}"/>
              </a:ext>
            </a:extLst>
          </p:cNvPr>
          <p:cNvSpPr txBox="1"/>
          <p:nvPr/>
        </p:nvSpPr>
        <p:spPr>
          <a:xfrm>
            <a:off x="1448160" y="33994548"/>
            <a:ext cx="4385493" cy="3539430"/>
          </a:xfrm>
          <a:prstGeom prst="rect">
            <a:avLst/>
          </a:prstGeom>
          <a:noFill/>
        </p:spPr>
        <p:txBody>
          <a:bodyPr wrap="square" lIns="91440" tIns="45720" rIns="91440" bIns="45720" rtlCol="0" anchor="t">
            <a:spAutoFit/>
          </a:bodyPr>
          <a:lstStyle/>
          <a:p>
            <a:pPr algn="ctr"/>
            <a:r>
              <a:rPr lang="en-GB" sz="2800">
                <a:solidFill>
                  <a:srgbClr val="333333"/>
                </a:solidFill>
              </a:rPr>
              <a:t>L</a:t>
            </a:r>
            <a:r>
              <a:rPr lang="en-GB" sz="2800" i="0">
                <a:solidFill>
                  <a:srgbClr val="333333"/>
                </a:solidFill>
                <a:effectLst/>
              </a:rPr>
              <a:t>ibby provides a leisure reading collection made up of e-books and audiobooks that are not directly related to academic study, which s</a:t>
            </a:r>
            <a:r>
              <a:rPr lang="en-GB" sz="2800">
                <a:solidFill>
                  <a:srgbClr val="333333"/>
                </a:solidFill>
              </a:rPr>
              <a:t>tudents can access </a:t>
            </a:r>
            <a:r>
              <a:rPr lang="en-GB" sz="2800" i="0">
                <a:solidFill>
                  <a:srgbClr val="333333"/>
                </a:solidFill>
                <a:effectLst/>
              </a:rPr>
              <a:t>for free via the Libby</a:t>
            </a:r>
          </a:p>
          <a:p>
            <a:pPr algn="ctr"/>
            <a:r>
              <a:rPr lang="en-GB" sz="2800" i="0">
                <a:solidFill>
                  <a:srgbClr val="333333"/>
                </a:solidFill>
                <a:effectLst/>
              </a:rPr>
              <a:t>app</a:t>
            </a:r>
            <a:r>
              <a:rPr lang="en-GB" sz="2800" i="0">
                <a:solidFill>
                  <a:srgbClr val="333333"/>
                </a:solidFill>
                <a:effectLst/>
                <a:latin typeface="Overpass" panose="020B0604020202020204" charset="0"/>
              </a:rPr>
              <a:t>.</a:t>
            </a:r>
            <a:endParaRPr lang="en-GB" sz="2800"/>
          </a:p>
        </p:txBody>
      </p:sp>
      <p:sp>
        <p:nvSpPr>
          <p:cNvPr id="29" name="TextBox 28">
            <a:extLst>
              <a:ext uri="{FF2B5EF4-FFF2-40B4-BE49-F238E27FC236}">
                <a16:creationId xmlns:a16="http://schemas.microsoft.com/office/drawing/2014/main" id="{436FABDE-0F83-21C3-0773-7E118C925D7B}"/>
              </a:ext>
            </a:extLst>
          </p:cNvPr>
          <p:cNvSpPr txBox="1"/>
          <p:nvPr/>
        </p:nvSpPr>
        <p:spPr>
          <a:xfrm>
            <a:off x="6064587" y="33994548"/>
            <a:ext cx="3988591" cy="3302635"/>
          </a:xfrm>
          <a:prstGeom prst="rect">
            <a:avLst/>
          </a:prstGeom>
          <a:noFill/>
        </p:spPr>
        <p:txBody>
          <a:bodyPr wrap="square" rtlCol="0">
            <a:spAutoFit/>
          </a:bodyPr>
          <a:lstStyle/>
          <a:p>
            <a:pPr algn="ctr">
              <a:lnSpc>
                <a:spcPct val="107000"/>
              </a:lnSpc>
              <a:spcAft>
                <a:spcPts val="1800"/>
              </a:spcAft>
            </a:pPr>
            <a:r>
              <a:rPr lang="en-GB" sz="2800" kern="0" err="1">
                <a:solidFill>
                  <a:srgbClr val="333333"/>
                </a:solidFill>
                <a:effectLst/>
                <a:ea typeface="Times New Roman" panose="02020603050405020304" pitchFamily="18" charset="0"/>
                <a:cs typeface="Times New Roman" panose="02020603050405020304" pitchFamily="18" charset="0"/>
              </a:rPr>
              <a:t>LibKey</a:t>
            </a:r>
            <a:r>
              <a:rPr lang="en-GB" sz="2800" kern="0">
                <a:solidFill>
                  <a:srgbClr val="333333"/>
                </a:solidFill>
                <a:effectLst/>
                <a:ea typeface="Times New Roman" panose="02020603050405020304" pitchFamily="18" charset="0"/>
                <a:cs typeface="Times New Roman" panose="02020603050405020304" pitchFamily="18" charset="0"/>
              </a:rPr>
              <a:t> Nomad is a browser extension that delivers one-click access to the full-text articles of library-subscribed and open access journals. </a:t>
            </a:r>
            <a:endParaRPr lang="en-GB" sz="2800" kern="1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2" name="TextBox 21">
            <a:extLst>
              <a:ext uri="{FF2B5EF4-FFF2-40B4-BE49-F238E27FC236}">
                <a16:creationId xmlns:a16="http://schemas.microsoft.com/office/drawing/2014/main" id="{C23F7F19-48CA-9252-55B2-D00283532D11}"/>
              </a:ext>
            </a:extLst>
          </p:cNvPr>
          <p:cNvSpPr txBox="1"/>
          <p:nvPr/>
        </p:nvSpPr>
        <p:spPr>
          <a:xfrm>
            <a:off x="3741104" y="39111937"/>
            <a:ext cx="13483185" cy="1100942"/>
          </a:xfrm>
          <a:prstGeom prst="rect">
            <a:avLst/>
          </a:prstGeom>
          <a:noFill/>
        </p:spPr>
        <p:txBody>
          <a:bodyPr wrap="square" lIns="91440" tIns="45720" rIns="91440" bIns="45720" rtlCol="0" anchor="t">
            <a:spAutoFit/>
          </a:bodyPr>
          <a:lstStyle/>
          <a:p>
            <a:r>
              <a:rPr lang="en-GB" sz="6550">
                <a:solidFill>
                  <a:schemeClr val="bg1"/>
                </a:solidFill>
              </a:rPr>
              <a:t>University of Kent</a:t>
            </a:r>
          </a:p>
        </p:txBody>
      </p:sp>
      <p:sp>
        <p:nvSpPr>
          <p:cNvPr id="23" name="TextBox 22">
            <a:extLst>
              <a:ext uri="{FF2B5EF4-FFF2-40B4-BE49-F238E27FC236}">
                <a16:creationId xmlns:a16="http://schemas.microsoft.com/office/drawing/2014/main" id="{4220F8D0-44FF-5387-9B6E-FA468FDF2C8A}"/>
              </a:ext>
            </a:extLst>
          </p:cNvPr>
          <p:cNvSpPr txBox="1"/>
          <p:nvPr/>
        </p:nvSpPr>
        <p:spPr>
          <a:xfrm>
            <a:off x="3741104" y="40208784"/>
            <a:ext cx="13483185" cy="1677126"/>
          </a:xfrm>
          <a:prstGeom prst="rect">
            <a:avLst/>
          </a:prstGeom>
          <a:noFill/>
        </p:spPr>
        <p:txBody>
          <a:bodyPr wrap="square" rtlCol="0">
            <a:spAutoFit/>
          </a:bodyPr>
          <a:lstStyle/>
          <a:p>
            <a:r>
              <a:rPr lang="en-GB" sz="5149">
                <a:solidFill>
                  <a:schemeClr val="bg1"/>
                </a:solidFill>
              </a:rPr>
              <a:t>Simone Monti, Emma Solway and Clair Waller</a:t>
            </a:r>
          </a:p>
          <a:p>
            <a:r>
              <a:rPr lang="en-GB" sz="5149">
                <a:solidFill>
                  <a:schemeClr val="bg1"/>
                </a:solidFill>
              </a:rPr>
              <a:t>Library Collections</a:t>
            </a:r>
          </a:p>
        </p:txBody>
      </p:sp>
      <p:sp>
        <p:nvSpPr>
          <p:cNvPr id="2" name="TextBox 1">
            <a:extLst>
              <a:ext uri="{FF2B5EF4-FFF2-40B4-BE49-F238E27FC236}">
                <a16:creationId xmlns:a16="http://schemas.microsoft.com/office/drawing/2014/main" id="{BF2F2D1C-DDAB-2302-EFBD-64DB083C0541}"/>
              </a:ext>
            </a:extLst>
          </p:cNvPr>
          <p:cNvSpPr txBox="1"/>
          <p:nvPr/>
        </p:nvSpPr>
        <p:spPr>
          <a:xfrm>
            <a:off x="13495812" y="649995"/>
            <a:ext cx="13483185" cy="2109552"/>
          </a:xfrm>
          <a:prstGeom prst="rect">
            <a:avLst/>
          </a:prstGeom>
          <a:noFill/>
        </p:spPr>
        <p:txBody>
          <a:bodyPr wrap="square" rtlCol="0">
            <a:spAutoFit/>
          </a:bodyPr>
          <a:lstStyle/>
          <a:p>
            <a:r>
              <a:rPr lang="en-GB" sz="6554" b="1">
                <a:solidFill>
                  <a:schemeClr val="bg1"/>
                </a:solidFill>
              </a:rPr>
              <a:t>Metadata and Discovery at the University of Kent</a:t>
            </a:r>
          </a:p>
        </p:txBody>
      </p:sp>
      <p:sp>
        <p:nvSpPr>
          <p:cNvPr id="5" name="TextBox 4">
            <a:extLst>
              <a:ext uri="{FF2B5EF4-FFF2-40B4-BE49-F238E27FC236}">
                <a16:creationId xmlns:a16="http://schemas.microsoft.com/office/drawing/2014/main" id="{8A6D5F56-DDB7-0BF0-0EFA-8801D622F8D2}"/>
              </a:ext>
            </a:extLst>
          </p:cNvPr>
          <p:cNvSpPr txBox="1"/>
          <p:nvPr/>
        </p:nvSpPr>
        <p:spPr>
          <a:xfrm>
            <a:off x="1824595" y="4853300"/>
            <a:ext cx="26583718" cy="5016758"/>
          </a:xfrm>
          <a:prstGeom prst="rect">
            <a:avLst/>
          </a:prstGeom>
          <a:noFill/>
        </p:spPr>
        <p:txBody>
          <a:bodyPr wrap="square" lIns="91440" tIns="45720" rIns="91440" bIns="45720" rtlCol="0" anchor="t">
            <a:spAutoFit/>
          </a:bodyPr>
          <a:lstStyle/>
          <a:p>
            <a:pPr algn="just"/>
            <a:r>
              <a:rPr lang="en-GB" sz="4000" b="1">
                <a:solidFill>
                  <a:srgbClr val="000000"/>
                </a:solidFill>
                <a:latin typeface="Aptos"/>
                <a:cs typeface="Arial"/>
              </a:rPr>
              <a:t>Have you ever wondered how resources are made discoverable in library catalogues? </a:t>
            </a:r>
            <a:r>
              <a:rPr lang="en-GB" sz="4000">
                <a:solidFill>
                  <a:srgbClr val="000000"/>
                </a:solidFill>
                <a:latin typeface="Aptos"/>
                <a:cs typeface="Arial"/>
              </a:rPr>
              <a:t>We use a wide range of systems to import (meta)data into our catalogue, from Library Management and </a:t>
            </a:r>
            <a:r>
              <a:rPr lang="en-GB" sz="4000">
                <a:solidFill>
                  <a:srgbClr val="000000"/>
                </a:solidFill>
                <a:ea typeface="+mn-lt"/>
                <a:cs typeface="Arial"/>
              </a:rPr>
              <a:t>E-resource Management</a:t>
            </a:r>
            <a:r>
              <a:rPr lang="en-GB" sz="4000">
                <a:solidFill>
                  <a:srgbClr val="000000"/>
                </a:solidFill>
                <a:latin typeface="Aptos"/>
                <a:cs typeface="Arial"/>
              </a:rPr>
              <a:t> Systems to digital asset managers and University's webpages, providing a single digital interface for users to find resources, called </a:t>
            </a:r>
            <a:r>
              <a:rPr lang="en-GB" sz="4000" err="1">
                <a:solidFill>
                  <a:srgbClr val="000000"/>
                </a:solidFill>
                <a:latin typeface="Aptos"/>
                <a:cs typeface="Arial"/>
              </a:rPr>
              <a:t>LibrarySearch</a:t>
            </a:r>
            <a:r>
              <a:rPr lang="en-GB" sz="4000">
                <a:solidFill>
                  <a:srgbClr val="000000"/>
                </a:solidFill>
                <a:latin typeface="Aptos"/>
                <a:cs typeface="Arial"/>
              </a:rPr>
              <a:t>.</a:t>
            </a:r>
            <a:endParaRPr lang="en-US" sz="4000"/>
          </a:p>
          <a:p>
            <a:pPr algn="just"/>
            <a:endParaRPr lang="en-GB" sz="3200">
              <a:solidFill>
                <a:srgbClr val="000000"/>
              </a:solidFill>
              <a:latin typeface="Aptos"/>
              <a:cs typeface="Arial"/>
            </a:endParaRPr>
          </a:p>
          <a:p>
            <a:pPr algn="just"/>
            <a:r>
              <a:rPr lang="en-GB" sz="4000">
                <a:solidFill>
                  <a:srgbClr val="000000"/>
                </a:solidFill>
                <a:latin typeface="Aptos"/>
                <a:cs typeface="Arial"/>
              </a:rPr>
              <a:t>Our discovery operations are coordinated with academic and non-academic partners, namely the University of Greenwich, Canterbury Christ's Church University, Universities at Medway, Canterbury Cathedral and Rochester Cathedral.</a:t>
            </a:r>
            <a:endParaRPr lang="en-GB" sz="4000">
              <a:cs typeface="Arial"/>
            </a:endParaRPr>
          </a:p>
        </p:txBody>
      </p:sp>
      <p:pic>
        <p:nvPicPr>
          <p:cNvPr id="21" name="Picture 20" descr="A screenshot of a app&#10;&#10;AI-generated content may be incorrect.">
            <a:extLst>
              <a:ext uri="{FF2B5EF4-FFF2-40B4-BE49-F238E27FC236}">
                <a16:creationId xmlns:a16="http://schemas.microsoft.com/office/drawing/2014/main" id="{073B552E-8299-551A-7921-CCC67BB9E97C}"/>
              </a:ext>
            </a:extLst>
          </p:cNvPr>
          <p:cNvPicPr>
            <a:picLocks noChangeAspect="1"/>
          </p:cNvPicPr>
          <p:nvPr/>
        </p:nvPicPr>
        <p:blipFill>
          <a:blip r:embed="rId3"/>
          <a:stretch>
            <a:fillRect/>
          </a:stretch>
        </p:blipFill>
        <p:spPr>
          <a:xfrm>
            <a:off x="3048813" y="32673237"/>
            <a:ext cx="1184185" cy="1211526"/>
          </a:xfrm>
          <a:prstGeom prst="rect">
            <a:avLst/>
          </a:prstGeom>
        </p:spPr>
      </p:pic>
      <p:sp>
        <p:nvSpPr>
          <p:cNvPr id="7" name="Rectangle 6">
            <a:extLst>
              <a:ext uri="{FF2B5EF4-FFF2-40B4-BE49-F238E27FC236}">
                <a16:creationId xmlns:a16="http://schemas.microsoft.com/office/drawing/2014/main" id="{D65CFCA1-1977-57A0-6187-ACE50DA66FF6}"/>
              </a:ext>
            </a:extLst>
          </p:cNvPr>
          <p:cNvSpPr/>
          <p:nvPr/>
        </p:nvSpPr>
        <p:spPr>
          <a:xfrm>
            <a:off x="1739611" y="11360952"/>
            <a:ext cx="9513811" cy="6618022"/>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r>
              <a:rPr lang="en-GB" sz="4400" b="1"/>
              <a:t>Symphony</a:t>
            </a:r>
          </a:p>
          <a:p>
            <a:endParaRPr lang="en-GB" sz="1400" b="1"/>
          </a:p>
          <a:p>
            <a:pPr algn="just"/>
            <a:r>
              <a:rPr lang="en-GB" sz="3200"/>
              <a:t>Symphony is an integrated library system software provided by </a:t>
            </a:r>
            <a:r>
              <a:rPr lang="en-GB" sz="3200" err="1"/>
              <a:t>SirsiDynix</a:t>
            </a:r>
            <a:r>
              <a:rPr lang="en-GB" sz="3200"/>
              <a:t>. Shared with other university partners, it is central to our library operations, from acquisitions, to circulation, to cataloguing. Employing the MARC21 Bibliographic Format, Symphony allows for creating, editing, importing and exporting  catalogue data. Currently, it is used via a locally-installed client, Workflows, but it will soon be available also via a cloud-based client, </a:t>
            </a:r>
            <a:r>
              <a:rPr lang="en-GB" sz="3200" err="1"/>
              <a:t>SymphonyWeb</a:t>
            </a:r>
            <a:r>
              <a:rPr lang="en-GB" sz="3200"/>
              <a:t>. </a:t>
            </a:r>
          </a:p>
          <a:p>
            <a:pPr algn="just"/>
            <a:endParaRPr lang="en-GB" sz="3200"/>
          </a:p>
          <a:p>
            <a:pPr algn="ctr"/>
            <a:endParaRPr lang="en-GB" sz="4400"/>
          </a:p>
        </p:txBody>
      </p:sp>
      <p:sp>
        <p:nvSpPr>
          <p:cNvPr id="8" name="Rectangle 7">
            <a:extLst>
              <a:ext uri="{FF2B5EF4-FFF2-40B4-BE49-F238E27FC236}">
                <a16:creationId xmlns:a16="http://schemas.microsoft.com/office/drawing/2014/main" id="{5498BB54-8225-C646-B522-FCDAD89D1DCA}"/>
              </a:ext>
            </a:extLst>
          </p:cNvPr>
          <p:cNvSpPr/>
          <p:nvPr/>
        </p:nvSpPr>
        <p:spPr>
          <a:xfrm>
            <a:off x="18922191" y="11805231"/>
            <a:ext cx="9460277" cy="6040760"/>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just">
              <a:lnSpc>
                <a:spcPct val="107000"/>
              </a:lnSpc>
              <a:spcAft>
                <a:spcPts val="800"/>
              </a:spcAft>
            </a:pPr>
            <a:r>
              <a:rPr lang="en-GB" sz="3200" kern="100">
                <a:effectLst/>
                <a:latin typeface="Aptos" panose="020B0004020202020204" pitchFamily="34" charset="0"/>
                <a:ea typeface="DengXian" panose="02010600030101010101" pitchFamily="2" charset="-122"/>
                <a:cs typeface="Times New Roman" panose="02020603050405020304" pitchFamily="18" charset="0"/>
              </a:rPr>
              <a:t>We activate and de-activate individual e-journals and e-books, activate prescribed packages such as Read and Publish deals. We also create custom packages and titles when needed. </a:t>
            </a:r>
            <a:r>
              <a:rPr lang="en-GB" sz="3200" kern="100" err="1">
                <a:effectLst/>
                <a:latin typeface="Aptos" panose="020B0004020202020204" pitchFamily="34" charset="0"/>
                <a:ea typeface="DengXian" panose="02010600030101010101" pitchFamily="2" charset="-122"/>
                <a:cs typeface="Times New Roman" panose="02020603050405020304" pitchFamily="18" charset="0"/>
              </a:rPr>
              <a:t>Ebsco</a:t>
            </a:r>
            <a:r>
              <a:rPr lang="en-GB" sz="3200" kern="100">
                <a:effectLst/>
                <a:latin typeface="Aptos" panose="020B0004020202020204" pitchFamily="34" charset="0"/>
                <a:ea typeface="DengXian" panose="02010600030101010101" pitchFamily="2" charset="-122"/>
                <a:cs typeface="Times New Roman" panose="02020603050405020304" pitchFamily="18" charset="0"/>
              </a:rPr>
              <a:t> Discovery Service is integrated into Library Search via Full Text Finder. </a:t>
            </a:r>
          </a:p>
        </p:txBody>
      </p:sp>
      <p:sp>
        <p:nvSpPr>
          <p:cNvPr id="9" name="Rectangle 8">
            <a:extLst>
              <a:ext uri="{FF2B5EF4-FFF2-40B4-BE49-F238E27FC236}">
                <a16:creationId xmlns:a16="http://schemas.microsoft.com/office/drawing/2014/main" id="{0C95853D-65DD-FAA5-E758-FE0477D7A71B}"/>
              </a:ext>
            </a:extLst>
          </p:cNvPr>
          <p:cNvSpPr/>
          <p:nvPr/>
        </p:nvSpPr>
        <p:spPr>
          <a:xfrm>
            <a:off x="1728343" y="26725083"/>
            <a:ext cx="4906736" cy="1253984"/>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just"/>
            <a:endParaRPr lang="en-GB" sz="3200"/>
          </a:p>
        </p:txBody>
      </p:sp>
      <p:sp>
        <p:nvSpPr>
          <p:cNvPr id="10" name="Rectangle 9">
            <a:extLst>
              <a:ext uri="{FF2B5EF4-FFF2-40B4-BE49-F238E27FC236}">
                <a16:creationId xmlns:a16="http://schemas.microsoft.com/office/drawing/2014/main" id="{4F3897A7-D008-EA01-BF28-1D3F100C35E3}"/>
              </a:ext>
            </a:extLst>
          </p:cNvPr>
          <p:cNvSpPr/>
          <p:nvPr/>
        </p:nvSpPr>
        <p:spPr>
          <a:xfrm>
            <a:off x="16977132" y="22903643"/>
            <a:ext cx="11781312" cy="5546563"/>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r"/>
            <a:r>
              <a:rPr lang="en-GB" sz="4400" b="1">
                <a:ea typeface="+mn-lt"/>
                <a:cs typeface="+mn-lt"/>
              </a:rPr>
              <a:t>Kent Academic Repository (KAR)</a:t>
            </a:r>
          </a:p>
          <a:p>
            <a:pPr algn="r"/>
            <a:endParaRPr lang="en-US" sz="1400" b="1">
              <a:ea typeface="+mn-lt"/>
              <a:cs typeface="+mn-lt"/>
            </a:endParaRPr>
          </a:p>
          <a:p>
            <a:pPr algn="just"/>
            <a:r>
              <a:rPr lang="en-GB" sz="3200">
                <a:ea typeface="+mn-lt"/>
                <a:cs typeface="+mn-lt"/>
              </a:rPr>
              <a:t>KAR is our institutional research repository. Its mission is to provide reliable, long-term, and open access to University of Kent research. It provides an official record of research works, preserves research works digitally and manages Open Access. </a:t>
            </a:r>
            <a:endParaRPr lang="en-GB" sz="3200"/>
          </a:p>
        </p:txBody>
      </p:sp>
      <p:pic>
        <p:nvPicPr>
          <p:cNvPr id="32" name="Picture 31" descr="A logo of a library search&#10;&#10;AI-generated content may be incorrect.">
            <a:extLst>
              <a:ext uri="{FF2B5EF4-FFF2-40B4-BE49-F238E27FC236}">
                <a16:creationId xmlns:a16="http://schemas.microsoft.com/office/drawing/2014/main" id="{96DD065E-92E3-4F1E-7E1F-B8A19C901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975" y="12517921"/>
            <a:ext cx="14060151" cy="14060151"/>
          </a:xfrm>
          <a:prstGeom prst="rect">
            <a:avLst/>
          </a:prstGeom>
        </p:spPr>
      </p:pic>
      <p:sp>
        <p:nvSpPr>
          <p:cNvPr id="13" name="Rectangle 12">
            <a:extLst>
              <a:ext uri="{FF2B5EF4-FFF2-40B4-BE49-F238E27FC236}">
                <a16:creationId xmlns:a16="http://schemas.microsoft.com/office/drawing/2014/main" id="{4DA1AEA0-9C62-8A02-7935-5B09157B96D8}"/>
              </a:ext>
            </a:extLst>
          </p:cNvPr>
          <p:cNvSpPr/>
          <p:nvPr/>
        </p:nvSpPr>
        <p:spPr>
          <a:xfrm>
            <a:off x="1739611" y="18249452"/>
            <a:ext cx="7469940" cy="5820215"/>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just"/>
            <a:r>
              <a:rPr lang="en-GB" sz="4400" b="1"/>
              <a:t>Portfolio</a:t>
            </a:r>
          </a:p>
          <a:p>
            <a:pPr algn="just"/>
            <a:endParaRPr lang="en-GB" sz="1400" b="1"/>
          </a:p>
          <a:p>
            <a:pPr algn="just"/>
            <a:r>
              <a:rPr lang="en-GB" sz="3200"/>
              <a:t>Portfolio is a </a:t>
            </a:r>
            <a:r>
              <a:rPr lang="en-GB" sz="3200">
                <a:solidFill>
                  <a:srgbClr val="000000"/>
                </a:solidFill>
                <a:latin typeface="Aptos"/>
                <a:ea typeface="Open Sans"/>
                <a:cs typeface="Open Sans"/>
              </a:rPr>
              <a:t>digital asset manager which integrates </a:t>
            </a:r>
            <a:r>
              <a:rPr lang="en-GB" sz="3200" err="1">
                <a:solidFill>
                  <a:srgbClr val="000000"/>
                </a:solidFill>
                <a:latin typeface="Aptos"/>
                <a:ea typeface="Open Sans"/>
                <a:cs typeface="Open Sans"/>
              </a:rPr>
              <a:t>SirsiDynix's</a:t>
            </a:r>
            <a:r>
              <a:rPr lang="en-GB" sz="3200">
                <a:solidFill>
                  <a:srgbClr val="000000"/>
                </a:solidFill>
                <a:latin typeface="Aptos"/>
                <a:ea typeface="Open Sans"/>
                <a:cs typeface="Open Sans"/>
              </a:rPr>
              <a:t> discovery tool Enterprise. Besides providing  access to multimedia collections, it allows for flexible surfacing of batches of MARC records.</a:t>
            </a:r>
            <a:endParaRPr lang="en-GB" sz="3200"/>
          </a:p>
          <a:p>
            <a:pPr algn="just"/>
            <a:endParaRPr lang="en-GB" sz="3200">
              <a:solidFill>
                <a:srgbClr val="000000"/>
              </a:solidFill>
              <a:latin typeface="Aptos"/>
              <a:ea typeface="Open Sans"/>
              <a:cs typeface="Open Sans"/>
            </a:endParaRPr>
          </a:p>
        </p:txBody>
      </p:sp>
      <p:sp>
        <p:nvSpPr>
          <p:cNvPr id="14" name="Rectangle 13">
            <a:extLst>
              <a:ext uri="{FF2B5EF4-FFF2-40B4-BE49-F238E27FC236}">
                <a16:creationId xmlns:a16="http://schemas.microsoft.com/office/drawing/2014/main" id="{87AF9FE9-9444-721A-1C44-09BD7ED3343C}"/>
              </a:ext>
            </a:extLst>
          </p:cNvPr>
          <p:cNvSpPr/>
          <p:nvPr/>
        </p:nvSpPr>
        <p:spPr>
          <a:xfrm>
            <a:off x="21193590" y="17739138"/>
            <a:ext cx="7564854" cy="5956313"/>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r"/>
            <a:r>
              <a:rPr lang="en-GB" sz="4400" b="1"/>
              <a:t>Digital Resources Directory</a:t>
            </a:r>
          </a:p>
          <a:p>
            <a:pPr algn="ctr"/>
            <a:endParaRPr lang="en-GB" sz="1400" b="1"/>
          </a:p>
          <a:p>
            <a:pPr algn="just"/>
            <a:r>
              <a:rPr lang="en-GB" sz="3200"/>
              <a:t>Our Digital Resource Directory is an information resource list curated by the Library team on the University's website. It hosts links to databases and e-resources which are not accessible via EDS. Its entries are also integrated into </a:t>
            </a:r>
            <a:r>
              <a:rPr lang="en-GB" sz="3200" err="1"/>
              <a:t>LibrarySearch</a:t>
            </a:r>
            <a:r>
              <a:rPr lang="en-GB" sz="3200"/>
              <a:t>.</a:t>
            </a:r>
          </a:p>
        </p:txBody>
      </p:sp>
      <p:sp>
        <p:nvSpPr>
          <p:cNvPr id="28" name="Rectangle 27">
            <a:extLst>
              <a:ext uri="{FF2B5EF4-FFF2-40B4-BE49-F238E27FC236}">
                <a16:creationId xmlns:a16="http://schemas.microsoft.com/office/drawing/2014/main" id="{56591FB2-938A-A6BA-6D2E-C2D19A8AABEE}"/>
              </a:ext>
            </a:extLst>
          </p:cNvPr>
          <p:cNvSpPr/>
          <p:nvPr/>
        </p:nvSpPr>
        <p:spPr>
          <a:xfrm>
            <a:off x="15592425" y="31735978"/>
            <a:ext cx="13724303" cy="589657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ctr"/>
            <a:r>
              <a:rPr lang="en-GB" sz="4400" b="1"/>
              <a:t>Connected Services</a:t>
            </a:r>
          </a:p>
          <a:p>
            <a:pPr algn="ctr"/>
            <a:endParaRPr lang="en-GB" sz="4400"/>
          </a:p>
        </p:txBody>
      </p:sp>
      <p:pic>
        <p:nvPicPr>
          <p:cNvPr id="3" name="Graphic 2" descr="Axiell UK">
            <a:extLst>
              <a:ext uri="{FF2B5EF4-FFF2-40B4-BE49-F238E27FC236}">
                <a16:creationId xmlns:a16="http://schemas.microsoft.com/office/drawing/2014/main" id="{1E3AE850-D087-1266-F51E-8A4D6795CA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8185" y="27138722"/>
            <a:ext cx="2254891" cy="819474"/>
          </a:xfrm>
          <a:prstGeom prst="rect">
            <a:avLst/>
          </a:prstGeom>
        </p:spPr>
      </p:pic>
      <p:pic>
        <p:nvPicPr>
          <p:cNvPr id="6" name="Picture 5" descr="A logo with a red circle and black text&#10;&#10;AI-generated content may be incorrect.">
            <a:extLst>
              <a:ext uri="{FF2B5EF4-FFF2-40B4-BE49-F238E27FC236}">
                <a16:creationId xmlns:a16="http://schemas.microsoft.com/office/drawing/2014/main" id="{0A40E37A-7C35-6166-6CB0-173D3D8832CD}"/>
              </a:ext>
            </a:extLst>
          </p:cNvPr>
          <p:cNvPicPr>
            <a:picLocks noChangeAspect="1"/>
          </p:cNvPicPr>
          <p:nvPr/>
        </p:nvPicPr>
        <p:blipFill>
          <a:blip r:embed="rId7"/>
          <a:stretch>
            <a:fillRect/>
          </a:stretch>
        </p:blipFill>
        <p:spPr>
          <a:xfrm>
            <a:off x="12677564" y="26676133"/>
            <a:ext cx="1144435" cy="1288922"/>
          </a:xfrm>
          <a:prstGeom prst="rect">
            <a:avLst/>
          </a:prstGeom>
        </p:spPr>
      </p:pic>
      <p:pic>
        <p:nvPicPr>
          <p:cNvPr id="11" name="Picture 10" descr="A black and white logo&#10;&#10;AI-generated content may be incorrect.">
            <a:extLst>
              <a:ext uri="{FF2B5EF4-FFF2-40B4-BE49-F238E27FC236}">
                <a16:creationId xmlns:a16="http://schemas.microsoft.com/office/drawing/2014/main" id="{640310FB-C3D7-9777-CD2F-E5455DE4EE18}"/>
              </a:ext>
            </a:extLst>
          </p:cNvPr>
          <p:cNvPicPr>
            <a:picLocks noChangeAspect="1"/>
          </p:cNvPicPr>
          <p:nvPr/>
        </p:nvPicPr>
        <p:blipFill>
          <a:blip r:embed="rId8"/>
          <a:stretch>
            <a:fillRect/>
          </a:stretch>
        </p:blipFill>
        <p:spPr>
          <a:xfrm>
            <a:off x="5909168" y="10542108"/>
            <a:ext cx="5251618" cy="1464029"/>
          </a:xfrm>
          <a:prstGeom prst="rect">
            <a:avLst/>
          </a:prstGeom>
        </p:spPr>
      </p:pic>
      <p:pic>
        <p:nvPicPr>
          <p:cNvPr id="16" name="Picture 15" descr="A blue text on a white background&#10;&#10;AI-generated content may be incorrect.">
            <a:extLst>
              <a:ext uri="{FF2B5EF4-FFF2-40B4-BE49-F238E27FC236}">
                <a16:creationId xmlns:a16="http://schemas.microsoft.com/office/drawing/2014/main" id="{64809D49-8F4F-97BF-989C-C32E1BC384B9}"/>
              </a:ext>
            </a:extLst>
          </p:cNvPr>
          <p:cNvPicPr>
            <a:picLocks noChangeAspect="1"/>
          </p:cNvPicPr>
          <p:nvPr/>
        </p:nvPicPr>
        <p:blipFill>
          <a:blip r:embed="rId9"/>
          <a:srcRect t="12176" r="6522" b="14631"/>
          <a:stretch/>
        </p:blipFill>
        <p:spPr>
          <a:xfrm>
            <a:off x="26230482" y="21840916"/>
            <a:ext cx="2527962" cy="1434673"/>
          </a:xfrm>
          <a:prstGeom prst="rect">
            <a:avLst/>
          </a:prstGeom>
        </p:spPr>
      </p:pic>
      <p:pic>
        <p:nvPicPr>
          <p:cNvPr id="12" name="Picture 11" descr="A black and white logo&#10;&#10;AI-generated content may be incorrect.">
            <a:extLst>
              <a:ext uri="{FF2B5EF4-FFF2-40B4-BE49-F238E27FC236}">
                <a16:creationId xmlns:a16="http://schemas.microsoft.com/office/drawing/2014/main" id="{542F61AB-DBBE-FB2B-69A6-950FDDB0E083}"/>
              </a:ext>
            </a:extLst>
          </p:cNvPr>
          <p:cNvPicPr>
            <a:picLocks noChangeAspect="1"/>
          </p:cNvPicPr>
          <p:nvPr/>
        </p:nvPicPr>
        <p:blipFill>
          <a:blip r:embed="rId8"/>
          <a:stretch>
            <a:fillRect/>
          </a:stretch>
        </p:blipFill>
        <p:spPr>
          <a:xfrm>
            <a:off x="3807284" y="21893031"/>
            <a:ext cx="5253992" cy="1437870"/>
          </a:xfrm>
          <a:prstGeom prst="rect">
            <a:avLst/>
          </a:prstGeom>
        </p:spPr>
      </p:pic>
      <p:pic>
        <p:nvPicPr>
          <p:cNvPr id="18" name="Picture 17" descr="A blue and black logo&#10;&#10;AI-generated content may be incorrect.">
            <a:extLst>
              <a:ext uri="{FF2B5EF4-FFF2-40B4-BE49-F238E27FC236}">
                <a16:creationId xmlns:a16="http://schemas.microsoft.com/office/drawing/2014/main" id="{28E9E8FB-D288-89FE-BD20-09603D9107C6}"/>
              </a:ext>
            </a:extLst>
          </p:cNvPr>
          <p:cNvPicPr>
            <a:picLocks noChangeAspect="1"/>
          </p:cNvPicPr>
          <p:nvPr/>
        </p:nvPicPr>
        <p:blipFill>
          <a:blip r:embed="rId10"/>
          <a:stretch>
            <a:fillRect/>
          </a:stretch>
        </p:blipFill>
        <p:spPr>
          <a:xfrm>
            <a:off x="25926783" y="27473415"/>
            <a:ext cx="3143935" cy="1584048"/>
          </a:xfrm>
          <a:prstGeom prst="rect">
            <a:avLst/>
          </a:prstGeom>
        </p:spPr>
      </p:pic>
      <p:pic>
        <p:nvPicPr>
          <p:cNvPr id="19" name="Picture 18" descr="A green drop of water with white text&#10;&#10;AI-generated content may be incorrect.">
            <a:extLst>
              <a:ext uri="{FF2B5EF4-FFF2-40B4-BE49-F238E27FC236}">
                <a16:creationId xmlns:a16="http://schemas.microsoft.com/office/drawing/2014/main" id="{5B80E757-8DE3-1E96-FDEF-4177C75E5216}"/>
              </a:ext>
            </a:extLst>
          </p:cNvPr>
          <p:cNvPicPr>
            <a:picLocks noChangeAspect="1"/>
          </p:cNvPicPr>
          <p:nvPr/>
        </p:nvPicPr>
        <p:blipFill>
          <a:blip r:embed="rId11"/>
          <a:stretch>
            <a:fillRect/>
          </a:stretch>
        </p:blipFill>
        <p:spPr>
          <a:xfrm>
            <a:off x="7466789" y="32851817"/>
            <a:ext cx="1184185" cy="961308"/>
          </a:xfrm>
          <a:prstGeom prst="rect">
            <a:avLst/>
          </a:prstGeom>
        </p:spPr>
      </p:pic>
      <p:pic>
        <p:nvPicPr>
          <p:cNvPr id="20" name="Picture 19" descr="A book with colorful swirls&#10;&#10;AI-generated content may be incorrect.">
            <a:extLst>
              <a:ext uri="{FF2B5EF4-FFF2-40B4-BE49-F238E27FC236}">
                <a16:creationId xmlns:a16="http://schemas.microsoft.com/office/drawing/2014/main" id="{5331338E-C4CA-8F37-9E68-EDF45491061A}"/>
              </a:ext>
            </a:extLst>
          </p:cNvPr>
          <p:cNvPicPr>
            <a:picLocks noChangeAspect="1"/>
          </p:cNvPicPr>
          <p:nvPr/>
        </p:nvPicPr>
        <p:blipFill>
          <a:blip r:embed="rId12"/>
          <a:stretch>
            <a:fillRect/>
          </a:stretch>
        </p:blipFill>
        <p:spPr>
          <a:xfrm>
            <a:off x="12211731" y="32825843"/>
            <a:ext cx="1184185" cy="961308"/>
          </a:xfrm>
          <a:prstGeom prst="rect">
            <a:avLst/>
          </a:prstGeom>
        </p:spPr>
      </p:pic>
      <p:pic>
        <p:nvPicPr>
          <p:cNvPr id="17" name="Picture 16" descr="A qr code with a few black squares&#10;&#10;AI-generated content may be incorrect.">
            <a:extLst>
              <a:ext uri="{FF2B5EF4-FFF2-40B4-BE49-F238E27FC236}">
                <a16:creationId xmlns:a16="http://schemas.microsoft.com/office/drawing/2014/main" id="{5247A30F-E861-0D80-EFA5-5CA8496B8C19}"/>
              </a:ext>
            </a:extLst>
          </p:cNvPr>
          <p:cNvPicPr>
            <a:picLocks noChangeAspect="1"/>
          </p:cNvPicPr>
          <p:nvPr/>
        </p:nvPicPr>
        <p:blipFill>
          <a:blip r:embed="rId13"/>
          <a:stretch>
            <a:fillRect/>
          </a:stretch>
        </p:blipFill>
        <p:spPr>
          <a:xfrm>
            <a:off x="10548997" y="21513698"/>
            <a:ext cx="4774546" cy="4662680"/>
          </a:xfrm>
          <a:prstGeom prst="rect">
            <a:avLst/>
          </a:prstGeom>
        </p:spPr>
      </p:pic>
      <p:pic>
        <p:nvPicPr>
          <p:cNvPr id="26" name="Picture 25" descr="A blue square with white text&#10;&#10;AI-generated content may be incorrect.">
            <a:extLst>
              <a:ext uri="{FF2B5EF4-FFF2-40B4-BE49-F238E27FC236}">
                <a16:creationId xmlns:a16="http://schemas.microsoft.com/office/drawing/2014/main" id="{8FEF0783-48B6-A908-34FB-C497847C1F89}"/>
              </a:ext>
            </a:extLst>
          </p:cNvPr>
          <p:cNvPicPr>
            <a:picLocks noChangeAspect="1"/>
          </p:cNvPicPr>
          <p:nvPr/>
        </p:nvPicPr>
        <p:blipFill>
          <a:blip r:embed="rId14"/>
          <a:srcRect l="31354" t="14229" r="30524" b="12698"/>
          <a:stretch/>
        </p:blipFill>
        <p:spPr>
          <a:xfrm>
            <a:off x="19333332" y="11383446"/>
            <a:ext cx="2096480" cy="1907763"/>
          </a:xfrm>
          <a:prstGeom prst="rect">
            <a:avLst/>
          </a:prstGeom>
        </p:spPr>
      </p:pic>
      <p:pic>
        <p:nvPicPr>
          <p:cNvPr id="27" name="Picture 26" descr="A blue text on a white background&#10;&#10;AI-generated content may be incorrect.">
            <a:extLst>
              <a:ext uri="{FF2B5EF4-FFF2-40B4-BE49-F238E27FC236}">
                <a16:creationId xmlns:a16="http://schemas.microsoft.com/office/drawing/2014/main" id="{87B924D6-2CCD-2EF2-EDC3-4181AC8CD8E4}"/>
              </a:ext>
            </a:extLst>
          </p:cNvPr>
          <p:cNvPicPr>
            <a:picLocks noChangeAspect="1"/>
          </p:cNvPicPr>
          <p:nvPr/>
        </p:nvPicPr>
        <p:blipFill>
          <a:blip r:embed="rId9"/>
          <a:srcRect t="12176" r="6522" b="14631"/>
          <a:stretch/>
        </p:blipFill>
        <p:spPr>
          <a:xfrm>
            <a:off x="20376194" y="38068578"/>
            <a:ext cx="7637270" cy="4266770"/>
          </a:xfrm>
          <a:prstGeom prst="rect">
            <a:avLst/>
          </a:prstGeom>
        </p:spPr>
      </p:pic>
      <p:sp>
        <p:nvSpPr>
          <p:cNvPr id="30" name="TextBox 29">
            <a:extLst>
              <a:ext uri="{FF2B5EF4-FFF2-40B4-BE49-F238E27FC236}">
                <a16:creationId xmlns:a16="http://schemas.microsoft.com/office/drawing/2014/main" id="{46A64AC3-D4C5-9A02-655F-173C2DABF3DE}"/>
              </a:ext>
            </a:extLst>
          </p:cNvPr>
          <p:cNvSpPr txBox="1"/>
          <p:nvPr/>
        </p:nvSpPr>
        <p:spPr>
          <a:xfrm>
            <a:off x="10437527" y="33947456"/>
            <a:ext cx="4732595" cy="3539430"/>
          </a:xfrm>
          <a:prstGeom prst="rect">
            <a:avLst/>
          </a:prstGeom>
          <a:noFill/>
        </p:spPr>
        <p:txBody>
          <a:bodyPr wrap="square" rtlCol="0">
            <a:spAutoFit/>
          </a:bodyPr>
          <a:lstStyle/>
          <a:p>
            <a:pPr algn="ctr"/>
            <a:r>
              <a:rPr lang="en-GB" sz="2800" b="0" i="0" err="1">
                <a:solidFill>
                  <a:srgbClr val="000000"/>
                </a:solidFill>
                <a:effectLst/>
              </a:rPr>
              <a:t>BrowZine</a:t>
            </a:r>
            <a:r>
              <a:rPr lang="en-GB" sz="2800" b="0" i="0">
                <a:solidFill>
                  <a:srgbClr val="000000"/>
                </a:solidFill>
                <a:effectLst/>
              </a:rPr>
              <a:t> allows students to browse, read and follow scholarly journal content on mobile devices, laptops or PC’s. It brings together subscription and Open Access material into a single place</a:t>
            </a:r>
            <a:r>
              <a:rPr lang="en-GB" sz="2400" b="0" i="0">
                <a:solidFill>
                  <a:srgbClr val="000000"/>
                </a:solidFill>
                <a:effectLst/>
                <a:latin typeface="Overpass" panose="020B0604020202020204" charset="0"/>
              </a:rPr>
              <a:t>.</a:t>
            </a:r>
            <a:endParaRPr lang="en-GB" sz="2400"/>
          </a:p>
        </p:txBody>
      </p:sp>
      <p:pic>
        <p:nvPicPr>
          <p:cNvPr id="35" name="Picture 34" descr="A black background with blue text&#10;&#10;Description automatically generated">
            <a:extLst>
              <a:ext uri="{FF2B5EF4-FFF2-40B4-BE49-F238E27FC236}">
                <a16:creationId xmlns:a16="http://schemas.microsoft.com/office/drawing/2014/main" id="{A7CB5E6C-E629-8D16-9888-2F201603E7C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612500" y="32987727"/>
            <a:ext cx="3172407" cy="1421186"/>
          </a:xfrm>
          <a:prstGeom prst="rect">
            <a:avLst/>
          </a:prstGeom>
          <a:noFill/>
          <a:ln>
            <a:noFill/>
          </a:ln>
        </p:spPr>
      </p:pic>
      <p:sp>
        <p:nvSpPr>
          <p:cNvPr id="36" name="TextBox 35">
            <a:extLst>
              <a:ext uri="{FF2B5EF4-FFF2-40B4-BE49-F238E27FC236}">
                <a16:creationId xmlns:a16="http://schemas.microsoft.com/office/drawing/2014/main" id="{118EA72F-A3E0-266E-9667-9EB3A7752116}"/>
              </a:ext>
            </a:extLst>
          </p:cNvPr>
          <p:cNvSpPr txBox="1"/>
          <p:nvPr/>
        </p:nvSpPr>
        <p:spPr>
          <a:xfrm>
            <a:off x="14678025" y="20345400"/>
            <a:ext cx="914400" cy="914400"/>
          </a:xfrm>
          <a:prstGeom prst="rect">
            <a:avLst/>
          </a:prstGeom>
          <a:noFill/>
        </p:spPr>
        <p:txBody>
          <a:bodyPr wrap="square" rtlCol="0">
            <a:spAutoFit/>
          </a:bodyPr>
          <a:lstStyle/>
          <a:p>
            <a:endParaRPr lang="en-GB"/>
          </a:p>
        </p:txBody>
      </p:sp>
      <p:sp>
        <p:nvSpPr>
          <p:cNvPr id="37" name="TextBox 36">
            <a:extLst>
              <a:ext uri="{FF2B5EF4-FFF2-40B4-BE49-F238E27FC236}">
                <a16:creationId xmlns:a16="http://schemas.microsoft.com/office/drawing/2014/main" id="{B416D4ED-0B78-5C28-CF18-D61D0EF9359A}"/>
              </a:ext>
            </a:extLst>
          </p:cNvPr>
          <p:cNvSpPr txBox="1"/>
          <p:nvPr/>
        </p:nvSpPr>
        <p:spPr>
          <a:xfrm>
            <a:off x="19889880" y="34076742"/>
            <a:ext cx="795449" cy="1428123"/>
          </a:xfrm>
          <a:prstGeom prst="rect">
            <a:avLst/>
          </a:prstGeom>
          <a:noFill/>
        </p:spPr>
        <p:txBody>
          <a:bodyPr wrap="square" rtlCol="0">
            <a:spAutoFit/>
          </a:bodyPr>
          <a:lstStyle/>
          <a:p>
            <a:endParaRPr lang="en-GB"/>
          </a:p>
        </p:txBody>
      </p:sp>
      <p:sp>
        <p:nvSpPr>
          <p:cNvPr id="39" name="TextBox 38">
            <a:extLst>
              <a:ext uri="{FF2B5EF4-FFF2-40B4-BE49-F238E27FC236}">
                <a16:creationId xmlns:a16="http://schemas.microsoft.com/office/drawing/2014/main" id="{FEDEBADE-55C0-F4BF-06D8-7FE445F9A16D}"/>
              </a:ext>
            </a:extLst>
          </p:cNvPr>
          <p:cNvSpPr txBox="1"/>
          <p:nvPr/>
        </p:nvSpPr>
        <p:spPr>
          <a:xfrm>
            <a:off x="18684242" y="32949896"/>
            <a:ext cx="10080234" cy="1569660"/>
          </a:xfrm>
          <a:prstGeom prst="rect">
            <a:avLst/>
          </a:prstGeom>
          <a:noFill/>
        </p:spPr>
        <p:txBody>
          <a:bodyPr wrap="square" rtlCol="0">
            <a:spAutoFit/>
          </a:bodyPr>
          <a:lstStyle/>
          <a:p>
            <a:pPr algn="just"/>
            <a:r>
              <a:rPr lang="en-GB" sz="3200" b="0" i="0">
                <a:solidFill>
                  <a:srgbClr val="1F1C3A"/>
                </a:solidFill>
                <a:effectLst/>
                <a:latin typeface="+mj-lt"/>
              </a:rPr>
              <a:t>Talis Aspire connects academic schools and students to library holdings directly within their course resource lists, keeping the library at the heart of teaching and learning.</a:t>
            </a:r>
            <a:endParaRPr lang="en-GB" sz="3200">
              <a:latin typeface="+mj-lt"/>
            </a:endParaRPr>
          </a:p>
        </p:txBody>
      </p:sp>
      <p:sp>
        <p:nvSpPr>
          <p:cNvPr id="40" name="TextBox 39">
            <a:extLst>
              <a:ext uri="{FF2B5EF4-FFF2-40B4-BE49-F238E27FC236}">
                <a16:creationId xmlns:a16="http://schemas.microsoft.com/office/drawing/2014/main" id="{1B7D9B6D-0B56-0C88-09FB-FC8EDDFFA343}"/>
              </a:ext>
            </a:extLst>
          </p:cNvPr>
          <p:cNvSpPr txBox="1"/>
          <p:nvPr/>
        </p:nvSpPr>
        <p:spPr>
          <a:xfrm>
            <a:off x="14678025" y="20345400"/>
            <a:ext cx="914400" cy="914400"/>
          </a:xfrm>
          <a:prstGeom prst="rect">
            <a:avLst/>
          </a:prstGeom>
          <a:noFill/>
        </p:spPr>
        <p:txBody>
          <a:bodyPr wrap="square" rtlCol="0">
            <a:spAutoFit/>
          </a:bodyPr>
          <a:lstStyle/>
          <a:p>
            <a:endParaRPr lang="en-GB"/>
          </a:p>
        </p:txBody>
      </p:sp>
      <p:sp>
        <p:nvSpPr>
          <p:cNvPr id="41" name="TextBox 40">
            <a:extLst>
              <a:ext uri="{FF2B5EF4-FFF2-40B4-BE49-F238E27FC236}">
                <a16:creationId xmlns:a16="http://schemas.microsoft.com/office/drawing/2014/main" id="{CB083CC6-CB01-3EFB-6BFF-597AEB07EB43}"/>
              </a:ext>
            </a:extLst>
          </p:cNvPr>
          <p:cNvSpPr txBox="1"/>
          <p:nvPr/>
        </p:nvSpPr>
        <p:spPr>
          <a:xfrm>
            <a:off x="16227701" y="35235902"/>
            <a:ext cx="2243237" cy="1569660"/>
          </a:xfrm>
          <a:prstGeom prst="rect">
            <a:avLst/>
          </a:prstGeom>
          <a:noFill/>
        </p:spPr>
        <p:txBody>
          <a:bodyPr wrap="square" rtlCol="0">
            <a:spAutoFit/>
          </a:bodyPr>
          <a:lstStyle/>
          <a:p>
            <a:pPr algn="ctr"/>
            <a:r>
              <a:rPr lang="en-GB" sz="3200" b="1" i="0">
                <a:effectLst/>
                <a:latin typeface="Aptos "/>
              </a:rPr>
              <a:t>Scan </a:t>
            </a:r>
          </a:p>
          <a:p>
            <a:pPr algn="ctr"/>
            <a:r>
              <a:rPr lang="en-GB" sz="3200" b="1" i="0">
                <a:effectLst/>
                <a:latin typeface="Aptos "/>
              </a:rPr>
              <a:t>and </a:t>
            </a:r>
          </a:p>
          <a:p>
            <a:pPr algn="ctr"/>
            <a:r>
              <a:rPr lang="en-GB" sz="3200" b="1" i="0">
                <a:effectLst/>
                <a:latin typeface="Aptos "/>
              </a:rPr>
              <a:t>Deliver!</a:t>
            </a:r>
          </a:p>
        </p:txBody>
      </p:sp>
      <p:sp>
        <p:nvSpPr>
          <p:cNvPr id="42" name="TextBox 41">
            <a:extLst>
              <a:ext uri="{FF2B5EF4-FFF2-40B4-BE49-F238E27FC236}">
                <a16:creationId xmlns:a16="http://schemas.microsoft.com/office/drawing/2014/main" id="{DC0B3DC6-5993-6BD2-8B2D-B17FFFCCE437}"/>
              </a:ext>
            </a:extLst>
          </p:cNvPr>
          <p:cNvSpPr txBox="1"/>
          <p:nvPr/>
        </p:nvSpPr>
        <p:spPr>
          <a:xfrm>
            <a:off x="14678025" y="20345400"/>
            <a:ext cx="914400" cy="914400"/>
          </a:xfrm>
          <a:prstGeom prst="rect">
            <a:avLst/>
          </a:prstGeom>
          <a:noFill/>
        </p:spPr>
        <p:txBody>
          <a:bodyPr wrap="square" rtlCol="0">
            <a:spAutoFit/>
          </a:bodyPr>
          <a:lstStyle/>
          <a:p>
            <a:endParaRPr lang="en-GB"/>
          </a:p>
        </p:txBody>
      </p:sp>
      <p:sp>
        <p:nvSpPr>
          <p:cNvPr id="44" name="TextBox 43">
            <a:extLst>
              <a:ext uri="{FF2B5EF4-FFF2-40B4-BE49-F238E27FC236}">
                <a16:creationId xmlns:a16="http://schemas.microsoft.com/office/drawing/2014/main" id="{8E859094-5BCA-FFE2-CBD7-C2714C50D1D5}"/>
              </a:ext>
            </a:extLst>
          </p:cNvPr>
          <p:cNvSpPr txBox="1"/>
          <p:nvPr/>
        </p:nvSpPr>
        <p:spPr>
          <a:xfrm>
            <a:off x="18784907" y="35025325"/>
            <a:ext cx="9965028" cy="2062103"/>
          </a:xfrm>
          <a:prstGeom prst="rect">
            <a:avLst/>
          </a:prstGeom>
          <a:noFill/>
        </p:spPr>
        <p:txBody>
          <a:bodyPr wrap="square" rtlCol="0">
            <a:spAutoFit/>
          </a:bodyPr>
          <a:lstStyle/>
          <a:p>
            <a:pPr algn="just"/>
            <a:r>
              <a:rPr lang="en-GB" sz="3200" b="0" i="0">
                <a:solidFill>
                  <a:srgbClr val="000000"/>
                </a:solidFill>
                <a:effectLst/>
                <a:latin typeface="+mj-lt"/>
              </a:rPr>
              <a:t>Our Scan and Deliver service makes it quicker and easier for staff and students to request and receive e-book chapters and e-journal articles from items we don't hold in our Library collections.</a:t>
            </a:r>
            <a:endParaRPr lang="en-GB" sz="3200">
              <a:latin typeface="+mj-lt"/>
            </a:endParaRPr>
          </a:p>
        </p:txBody>
      </p:sp>
      <p:sp>
        <p:nvSpPr>
          <p:cNvPr id="4" name="TextBox 3">
            <a:extLst>
              <a:ext uri="{FF2B5EF4-FFF2-40B4-BE49-F238E27FC236}">
                <a16:creationId xmlns:a16="http://schemas.microsoft.com/office/drawing/2014/main" id="{CEB84ADE-6714-C3BA-EA15-130CC35BC55B}"/>
              </a:ext>
            </a:extLst>
          </p:cNvPr>
          <p:cNvSpPr txBox="1"/>
          <p:nvPr/>
        </p:nvSpPr>
        <p:spPr>
          <a:xfrm>
            <a:off x="21840952" y="10973191"/>
            <a:ext cx="6541516" cy="2482218"/>
          </a:xfrm>
          <a:prstGeom prst="rect">
            <a:avLst/>
          </a:prstGeom>
          <a:noFill/>
        </p:spPr>
        <p:txBody>
          <a:bodyPr wrap="square" rtlCol="0">
            <a:spAutoFit/>
          </a:bodyPr>
          <a:lstStyle/>
          <a:p>
            <a:pPr algn="r">
              <a:lnSpc>
                <a:spcPct val="107000"/>
              </a:lnSpc>
              <a:spcAft>
                <a:spcPts val="800"/>
              </a:spcAft>
            </a:pPr>
            <a:r>
              <a:rPr lang="en-GB" sz="4400" b="1" kern="100">
                <a:effectLst/>
                <a:latin typeface="Aptos" panose="020B0004020202020204" pitchFamily="34" charset="0"/>
                <a:ea typeface="DengXian" panose="02010600030101010101" pitchFamily="2" charset="-122"/>
                <a:cs typeface="Times New Roman" panose="02020603050405020304" pitchFamily="18" charset="0"/>
              </a:rPr>
              <a:t>EBSCO</a:t>
            </a:r>
          </a:p>
          <a:p>
            <a:pPr algn="just">
              <a:lnSpc>
                <a:spcPct val="107000"/>
              </a:lnSpc>
              <a:spcAft>
                <a:spcPts val="800"/>
              </a:spcAft>
            </a:pPr>
            <a:r>
              <a:rPr lang="en-GB" sz="3200" kern="100">
                <a:effectLst/>
                <a:latin typeface="Aptos" panose="020B0004020202020204" pitchFamily="34" charset="0"/>
                <a:ea typeface="DengXian" panose="02010600030101010101" pitchFamily="2" charset="-122"/>
                <a:cs typeface="Times New Roman" panose="02020603050405020304" pitchFamily="18" charset="0"/>
              </a:rPr>
              <a:t>We use </a:t>
            </a:r>
            <a:r>
              <a:rPr lang="en-GB" sz="3200" kern="100" err="1">
                <a:effectLst/>
                <a:latin typeface="Aptos" panose="020B0004020202020204" pitchFamily="34" charset="0"/>
                <a:ea typeface="DengXian" panose="02010600030101010101" pitchFamily="2" charset="-122"/>
                <a:cs typeface="Times New Roman" panose="02020603050405020304" pitchFamily="18" charset="0"/>
              </a:rPr>
              <a:t>Ebsco</a:t>
            </a:r>
            <a:r>
              <a:rPr lang="en-GB" sz="3200" kern="100">
                <a:effectLst/>
                <a:latin typeface="Aptos" panose="020B0004020202020204" pitchFamily="34" charset="0"/>
                <a:ea typeface="DengXian" panose="02010600030101010101" pitchFamily="2" charset="-122"/>
                <a:cs typeface="Times New Roman" panose="02020603050405020304" pitchFamily="18" charset="0"/>
              </a:rPr>
              <a:t> to manage our e-resources, both subscriptions and resources purchased in perpetuity.</a:t>
            </a:r>
            <a:endParaRPr lang="en-GB" sz="3200"/>
          </a:p>
        </p:txBody>
      </p:sp>
      <p:cxnSp>
        <p:nvCxnSpPr>
          <p:cNvPr id="33" name="Straight Connector 32">
            <a:extLst>
              <a:ext uri="{FF2B5EF4-FFF2-40B4-BE49-F238E27FC236}">
                <a16:creationId xmlns:a16="http://schemas.microsoft.com/office/drawing/2014/main" id="{6ED1FF15-85DD-58AC-BA80-F4C48C1B28B9}"/>
              </a:ext>
            </a:extLst>
          </p:cNvPr>
          <p:cNvCxnSpPr/>
          <p:nvPr/>
        </p:nvCxnSpPr>
        <p:spPr>
          <a:xfrm>
            <a:off x="1824595" y="9870058"/>
            <a:ext cx="26509747" cy="0"/>
          </a:xfrm>
          <a:prstGeom prst="line">
            <a:avLst/>
          </a:prstGeom>
          <a:ln w="38100"/>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290D9FA5-70ED-F891-5F50-09703A14C9C0}"/>
              </a:ext>
            </a:extLst>
          </p:cNvPr>
          <p:cNvSpPr txBox="1"/>
          <p:nvPr/>
        </p:nvSpPr>
        <p:spPr>
          <a:xfrm>
            <a:off x="16997914" y="27082645"/>
            <a:ext cx="8637377" cy="3539430"/>
          </a:xfrm>
          <a:prstGeom prst="rect">
            <a:avLst/>
          </a:prstGeom>
          <a:noFill/>
        </p:spPr>
        <p:txBody>
          <a:bodyPr wrap="square" rtlCol="0">
            <a:spAutoFit/>
          </a:bodyPr>
          <a:lstStyle/>
          <a:p>
            <a:pPr algn="just"/>
            <a:r>
              <a:rPr lang="en-GB" sz="3200">
                <a:ea typeface="+mn-lt"/>
                <a:cs typeface="+mn-lt"/>
              </a:rPr>
              <a:t>It is used for reporting to external funders and governing bodies, demonstrating compliance with community standards, feeding information to academic profile webpages and showing information about use and reach of research works.</a:t>
            </a:r>
            <a:endParaRPr lang="en-US" sz="3200">
              <a:ea typeface="+mn-lt"/>
              <a:cs typeface="+mn-lt"/>
            </a:endParaRPr>
          </a:p>
          <a:p>
            <a:pPr algn="just"/>
            <a:endParaRPr lang="en-GB" sz="3200"/>
          </a:p>
        </p:txBody>
      </p:sp>
      <p:sp>
        <p:nvSpPr>
          <p:cNvPr id="43" name="TextBox 42">
            <a:extLst>
              <a:ext uri="{FF2B5EF4-FFF2-40B4-BE49-F238E27FC236}">
                <a16:creationId xmlns:a16="http://schemas.microsoft.com/office/drawing/2014/main" id="{08C15F99-E4AC-3219-84F6-7E62EA23E331}"/>
              </a:ext>
            </a:extLst>
          </p:cNvPr>
          <p:cNvSpPr txBox="1"/>
          <p:nvPr/>
        </p:nvSpPr>
        <p:spPr>
          <a:xfrm>
            <a:off x="1752406" y="28248478"/>
            <a:ext cx="11815801" cy="3046988"/>
          </a:xfrm>
          <a:prstGeom prst="rect">
            <a:avLst/>
          </a:prstGeom>
          <a:noFill/>
        </p:spPr>
        <p:txBody>
          <a:bodyPr wrap="square" rtlCol="0">
            <a:spAutoFit/>
          </a:bodyPr>
          <a:lstStyle/>
          <a:p>
            <a:pPr algn="just"/>
            <a:r>
              <a:rPr lang="en-GB" sz="3200">
                <a:ea typeface="+mn-lt"/>
                <a:cs typeface="+mn-lt"/>
              </a:rPr>
              <a:t>Calm complies with ISAD(G) and EAD standards and uses a hierarchical structure to manage data. Catalogue data in Calm is made available to users through </a:t>
            </a:r>
            <a:r>
              <a:rPr lang="en-GB" sz="3200" err="1">
                <a:ea typeface="+mn-lt"/>
                <a:cs typeface="+mn-lt"/>
              </a:rPr>
              <a:t>Calmview</a:t>
            </a:r>
            <a:r>
              <a:rPr lang="en-GB" sz="3200">
                <a:ea typeface="+mn-lt"/>
                <a:cs typeface="+mn-lt"/>
              </a:rPr>
              <a:t> (Axiell's own web-based user interface) and through </a:t>
            </a:r>
            <a:r>
              <a:rPr lang="en-GB" sz="3200" err="1">
                <a:ea typeface="+mn-lt"/>
                <a:cs typeface="+mn-lt"/>
              </a:rPr>
              <a:t>Librarysearch</a:t>
            </a:r>
            <a:r>
              <a:rPr lang="en-GB" sz="3200">
                <a:ea typeface="+mn-lt"/>
                <a:cs typeface="+mn-lt"/>
              </a:rPr>
              <a:t> using the </a:t>
            </a:r>
            <a:r>
              <a:rPr lang="en-GB" sz="3200">
                <a:latin typeface="Aptos"/>
                <a:ea typeface="+mn-lt"/>
                <a:cs typeface="Arial"/>
              </a:rPr>
              <a:t>Open Archives Initiative Protocol for Metadata Harvesting (</a:t>
            </a:r>
            <a:r>
              <a:rPr lang="en-GB" sz="3200">
                <a:ea typeface="+mn-lt"/>
                <a:cs typeface="+mn-lt"/>
              </a:rPr>
              <a:t>OAI-PMH).</a:t>
            </a:r>
            <a:endParaRPr lang="en-US" sz="3200"/>
          </a:p>
          <a:p>
            <a:pPr algn="just"/>
            <a:endParaRPr lang="en-GB" sz="3200"/>
          </a:p>
        </p:txBody>
      </p:sp>
      <p:sp>
        <p:nvSpPr>
          <p:cNvPr id="45" name="TextBox 44">
            <a:extLst>
              <a:ext uri="{FF2B5EF4-FFF2-40B4-BE49-F238E27FC236}">
                <a16:creationId xmlns:a16="http://schemas.microsoft.com/office/drawing/2014/main" id="{F52C193F-A5EA-BE35-5E83-68FFDBE7F6EA}"/>
              </a:ext>
            </a:extLst>
          </p:cNvPr>
          <p:cNvSpPr txBox="1"/>
          <p:nvPr/>
        </p:nvSpPr>
        <p:spPr>
          <a:xfrm>
            <a:off x="1752406" y="24855610"/>
            <a:ext cx="8233805" cy="372409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Aptos" panose="02110004020202020204"/>
                <a:ea typeface="+mn-lt"/>
                <a:cs typeface="+mn-lt"/>
              </a:rPr>
              <a:t>CALM</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Aptos" panose="02110004020202020204"/>
                <a:ea typeface="+mn-lt"/>
                <a:cs typeface="+mn-lt"/>
              </a:rPr>
              <a:t>Calm is archive management software created by Axiell. It is used by Special Collections and Archives to accession and catalogue all our archival collections, and to manage loans out to other organisations. </a:t>
            </a:r>
            <a:endParaRPr kumimoji="0" lang="en-GB" sz="32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16065878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51ca74-781d-4bb8-8602-ae20b9849243" xsi:nil="true"/>
    <lcf76f155ced4ddcb4097134ff3c332f xmlns="eb4ea0cd-f02c-4fee-b174-e7d786b2dfe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BC99394372374391A69B0A1CEB1D3B" ma:contentTypeVersion="18" ma:contentTypeDescription="Create a new document." ma:contentTypeScope="" ma:versionID="640f346b1be4cd1a1bef504f2dab4819">
  <xsd:schema xmlns:xsd="http://www.w3.org/2001/XMLSchema" xmlns:xs="http://www.w3.org/2001/XMLSchema" xmlns:p="http://schemas.microsoft.com/office/2006/metadata/properties" xmlns:ns2="eb4ea0cd-f02c-4fee-b174-e7d786b2dfe1" xmlns:ns3="9f51ca74-781d-4bb8-8602-ae20b9849243" targetNamespace="http://schemas.microsoft.com/office/2006/metadata/properties" ma:root="true" ma:fieldsID="2f7efe1fe61a295e908481d40edc6665" ns2:_="" ns3:_="">
    <xsd:import namespace="eb4ea0cd-f02c-4fee-b174-e7d786b2dfe1"/>
    <xsd:import namespace="9f51ca74-781d-4bb8-8602-ae20b98492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ea0cd-f02c-4fee-b174-e7d786b2d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747f01-5c16-45b4-bdfc-3b3d1285474b"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51ca74-781d-4bb8-8602-ae20b98492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4d93954-1d20-426f-8f26-3feb7d0d20f9}" ma:internalName="TaxCatchAll" ma:showField="CatchAllData" ma:web="9f51ca74-781d-4bb8-8602-ae20b9849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C9F93-6D10-4C87-9605-07135DF25B01}">
  <ds:schemaRefs>
    <ds:schemaRef ds:uri="9f51ca74-781d-4bb8-8602-ae20b9849243"/>
    <ds:schemaRef ds:uri="eb4ea0cd-f02c-4fee-b174-e7d786b2df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6F8282-CBCF-49C7-9AF0-18DB0A28A812}">
  <ds:schemaRefs>
    <ds:schemaRef ds:uri="9f51ca74-781d-4bb8-8602-ae20b9849243"/>
    <ds:schemaRef ds:uri="eb4ea0cd-f02c-4fee-b174-e7d786b2df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2A6FB3-C1E8-4ED4-B514-271AEBAFDFA9}">
  <ds:schemaRefs>
    <ds:schemaRef ds:uri="http://schemas.microsoft.com/sharepoint/v3/contenttype/forms"/>
  </ds:schemaRefs>
</ds:datastoreItem>
</file>

<file path=docMetadata/LabelInfo.xml><?xml version="1.0" encoding="utf-8"?>
<clbl:labelList xmlns:clbl="http://schemas.microsoft.com/office/2020/mipLabelMetadata">
  <clbl:label id="{51a9fa56-3f32-449a-a721-3e3f49aa5e9a}" enabled="0" method="" siteId="{51a9fa56-3f32-449a-a721-3e3f49aa5e9a}"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Scamp</dc:creator>
  <cp:revision>1</cp:revision>
  <dcterms:created xsi:type="dcterms:W3CDTF">2024-10-31T12:28:30Z</dcterms:created>
  <dcterms:modified xsi:type="dcterms:W3CDTF">2025-04-08T13:40:10Z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0x010100CBBC99394372374391A69B0A1CEB1D3B</vt:lpwstr>
  </property>
  <property fmtid="{D5CDD505-2E9C-101B-9397-08002B2CF9AE}" pid="3" name="MediaServiceImageTags">
    <vt:lpwstr/>
  </property>
</Properties>
</file>