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333" r:id="rId6"/>
    <p:sldId id="336" r:id="rId7"/>
    <p:sldId id="337" r:id="rId8"/>
    <p:sldId id="338" r:id="rId9"/>
    <p:sldId id="343" r:id="rId10"/>
    <p:sldId id="340" r:id="rId11"/>
    <p:sldId id="344" r:id="rId12"/>
    <p:sldId id="345" r:id="rId13"/>
    <p:sldId id="342" r:id="rId14"/>
    <p:sldId id="272" r:id="rId15"/>
    <p:sldId id="25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4C22821D-60C5-4E55-8183-3E684C4AB8C0}">
          <p14:sldIdLst>
            <p14:sldId id="256"/>
            <p14:sldId id="333"/>
            <p14:sldId id="336"/>
            <p14:sldId id="337"/>
            <p14:sldId id="338"/>
            <p14:sldId id="343"/>
            <p14:sldId id="340"/>
            <p14:sldId id="344"/>
            <p14:sldId id="345"/>
            <p14:sldId id="342"/>
            <p14:sldId id="272"/>
            <p14:sldId id="25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njing Zhang" initials="WZ" lastIdx="9" clrIdx="0">
    <p:extLst>
      <p:ext uri="{19B8F6BF-5375-455C-9EA6-DF929625EA0E}">
        <p15:presenceInfo xmlns:p15="http://schemas.microsoft.com/office/powerpoint/2012/main" userId="S-1-5-21-116143283-1862434482-632688529-4515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E72"/>
    <a:srgbClr val="193E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5" autoAdjust="0"/>
    <p:restoredTop sz="86724" autoAdjust="0"/>
  </p:normalViewPr>
  <p:slideViewPr>
    <p:cSldViewPr snapToGrid="0">
      <p:cViewPr varScale="1">
        <p:scale>
          <a:sx n="84" d="100"/>
          <a:sy n="84" d="100"/>
        </p:scale>
        <p:origin x="581"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12F698-F63D-4B36-A803-15772D9BFAF0}" type="datetimeFigureOut">
              <a:rPr lang="en-GB" smtClean="0"/>
              <a:t>24/06/2024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9096DF-BC8B-49C7-B4B4-777B9E9896BF}" type="slidenum">
              <a:rPr lang="en-GB" smtClean="0"/>
              <a:t>‹#›</a:t>
            </a:fld>
            <a:endParaRPr lang="en-GB"/>
          </a:p>
        </p:txBody>
      </p:sp>
    </p:spTree>
    <p:extLst>
      <p:ext uri="{BB962C8B-B14F-4D97-AF65-F5344CB8AC3E}">
        <p14:creationId xmlns:p14="http://schemas.microsoft.com/office/powerpoint/2010/main" val="1356711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B9096DF-BC8B-49C7-B4B4-777B9E9896BF}" type="slidenum">
              <a:rPr lang="en-GB" smtClean="0"/>
              <a:t>1</a:t>
            </a:fld>
            <a:endParaRPr lang="en-GB"/>
          </a:p>
        </p:txBody>
      </p:sp>
    </p:spTree>
    <p:extLst>
      <p:ext uri="{BB962C8B-B14F-4D97-AF65-F5344CB8AC3E}">
        <p14:creationId xmlns:p14="http://schemas.microsoft.com/office/powerpoint/2010/main" val="4332269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7B9096DF-BC8B-49C7-B4B4-777B9E9896BF}" type="slidenum">
              <a:rPr lang="en-GB" smtClean="0"/>
              <a:t>10</a:t>
            </a:fld>
            <a:endParaRPr lang="en-GB"/>
          </a:p>
        </p:txBody>
      </p:sp>
    </p:spTree>
    <p:extLst>
      <p:ext uri="{BB962C8B-B14F-4D97-AF65-F5344CB8AC3E}">
        <p14:creationId xmlns:p14="http://schemas.microsoft.com/office/powerpoint/2010/main" val="3090651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B9096DF-BC8B-49C7-B4B4-777B9E9896BF}" type="slidenum">
              <a:rPr lang="en-GB" smtClean="0"/>
              <a:t>12</a:t>
            </a:fld>
            <a:endParaRPr lang="en-GB"/>
          </a:p>
        </p:txBody>
      </p:sp>
    </p:spTree>
    <p:extLst>
      <p:ext uri="{BB962C8B-B14F-4D97-AF65-F5344CB8AC3E}">
        <p14:creationId xmlns:p14="http://schemas.microsoft.com/office/powerpoint/2010/main" val="1378234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B9096DF-BC8B-49C7-B4B4-777B9E9896BF}" type="slidenum">
              <a:rPr lang="en-GB" smtClean="0"/>
              <a:t>2</a:t>
            </a:fld>
            <a:endParaRPr lang="en-GB"/>
          </a:p>
        </p:txBody>
      </p:sp>
    </p:spTree>
    <p:extLst>
      <p:ext uri="{BB962C8B-B14F-4D97-AF65-F5344CB8AC3E}">
        <p14:creationId xmlns:p14="http://schemas.microsoft.com/office/powerpoint/2010/main" val="1925666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7B9096DF-BC8B-49C7-B4B4-777B9E9896BF}" type="slidenum">
              <a:rPr lang="en-GB" smtClean="0"/>
              <a:t>3</a:t>
            </a:fld>
            <a:endParaRPr lang="en-GB"/>
          </a:p>
        </p:txBody>
      </p:sp>
    </p:spTree>
    <p:extLst>
      <p:ext uri="{BB962C8B-B14F-4D97-AF65-F5344CB8AC3E}">
        <p14:creationId xmlns:p14="http://schemas.microsoft.com/office/powerpoint/2010/main" val="2237471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solidFill>
                  <a:srgbClr val="1C1C1C"/>
                </a:solidFill>
                <a:ea typeface="+mn-lt"/>
                <a:cs typeface="+mn-lt"/>
              </a:rPr>
              <a:t>QoL</a:t>
            </a:r>
            <a:r>
              <a:rPr lang="en-US" dirty="0">
                <a:solidFill>
                  <a:srgbClr val="1C1C1C"/>
                </a:solidFill>
                <a:ea typeface="+mn-lt"/>
                <a:cs typeface="+mn-lt"/>
              </a:rPr>
              <a:t> measures adapted from paper format into digital care record software </a:t>
            </a:r>
          </a:p>
          <a:p>
            <a:pPr lvl="1"/>
            <a:r>
              <a:rPr lang="en-US" dirty="0">
                <a:solidFill>
                  <a:srgbClr val="1C1C1C"/>
                </a:solidFill>
                <a:ea typeface="+mn-lt"/>
                <a:cs typeface="+mn-lt"/>
              </a:rPr>
              <a:t>Tested/refined through DACHA team review and software provider adjustment</a:t>
            </a:r>
          </a:p>
          <a:p>
            <a:r>
              <a:rPr lang="en-US" dirty="0">
                <a:solidFill>
                  <a:srgbClr val="1C1C1C"/>
                </a:solidFill>
                <a:ea typeface="+mn-lt"/>
                <a:cs typeface="+mn-lt"/>
              </a:rPr>
              <a:t>Data collection </a:t>
            </a:r>
          </a:p>
          <a:p>
            <a:pPr lvl="1"/>
            <a:r>
              <a:rPr lang="en-US" dirty="0">
                <a:solidFill>
                  <a:srgbClr val="1C1C1C"/>
                </a:solidFill>
                <a:ea typeface="+mn-lt"/>
                <a:cs typeface="+mn-lt"/>
              </a:rPr>
              <a:t>Two waves = Mar/Apr, Oct/Nov 2023</a:t>
            </a:r>
          </a:p>
          <a:p>
            <a:pPr lvl="1"/>
            <a:r>
              <a:rPr lang="en-US" dirty="0">
                <a:solidFill>
                  <a:srgbClr val="1C1C1C"/>
                </a:solidFill>
                <a:ea typeface="+mn-lt"/>
                <a:cs typeface="+mn-lt"/>
              </a:rPr>
              <a:t>By care home staff proxy report. </a:t>
            </a:r>
          </a:p>
          <a:p>
            <a:pPr lvl="1"/>
            <a:r>
              <a:rPr lang="en-US" dirty="0">
                <a:solidFill>
                  <a:srgbClr val="1C1C1C"/>
                </a:solidFill>
                <a:ea typeface="+mn-lt"/>
                <a:cs typeface="+mn-lt"/>
              </a:rPr>
              <a:t>Some support provided – but minimal, to test feasibility of data entry/collection in practice</a:t>
            </a:r>
          </a:p>
          <a:p>
            <a:pPr lvl="1"/>
            <a:r>
              <a:rPr lang="en-US" dirty="0">
                <a:solidFill>
                  <a:srgbClr val="1C1C1C"/>
                </a:solidFill>
                <a:ea typeface="+mn-lt"/>
                <a:cs typeface="+mn-lt"/>
              </a:rPr>
              <a:t>Data extracted for </a:t>
            </a:r>
            <a:r>
              <a:rPr lang="en-US" b="1" dirty="0">
                <a:solidFill>
                  <a:srgbClr val="1C1C1C"/>
                </a:solidFill>
                <a:ea typeface="+mn-lt"/>
                <a:cs typeface="+mn-lt"/>
              </a:rPr>
              <a:t>748</a:t>
            </a:r>
            <a:r>
              <a:rPr lang="en-US" dirty="0">
                <a:solidFill>
                  <a:srgbClr val="1C1C1C"/>
                </a:solidFill>
                <a:ea typeface="+mn-lt"/>
                <a:cs typeface="+mn-lt"/>
              </a:rPr>
              <a:t> (Wave 1) and</a:t>
            </a:r>
            <a:r>
              <a:rPr lang="en-US" b="1" dirty="0">
                <a:solidFill>
                  <a:srgbClr val="1C1C1C"/>
                </a:solidFill>
                <a:ea typeface="+mn-lt"/>
                <a:cs typeface="+mn-lt"/>
              </a:rPr>
              <a:t> 711 </a:t>
            </a:r>
            <a:r>
              <a:rPr lang="en-US" dirty="0">
                <a:solidFill>
                  <a:srgbClr val="1C1C1C"/>
                </a:solidFill>
                <a:ea typeface="+mn-lt"/>
                <a:cs typeface="+mn-lt"/>
              </a:rPr>
              <a:t>(Wave 2) residents </a:t>
            </a:r>
          </a:p>
          <a:p>
            <a:r>
              <a:rPr lang="en-US" dirty="0">
                <a:solidFill>
                  <a:srgbClr val="1C1C1C"/>
                </a:solidFill>
                <a:ea typeface="+mn-lt"/>
                <a:cs typeface="+mn-lt"/>
              </a:rPr>
              <a:t>To assess feasibility, validity, reliability, and usefulness, to inform which </a:t>
            </a:r>
            <a:r>
              <a:rPr lang="en-US" dirty="0" err="1">
                <a:solidFill>
                  <a:srgbClr val="1C1C1C"/>
                </a:solidFill>
                <a:ea typeface="+mn-lt"/>
                <a:cs typeface="+mn-lt"/>
              </a:rPr>
              <a:t>QoL</a:t>
            </a:r>
            <a:r>
              <a:rPr lang="en-US" dirty="0">
                <a:solidFill>
                  <a:srgbClr val="1C1C1C"/>
                </a:solidFill>
                <a:ea typeface="+mn-lt"/>
                <a:cs typeface="+mn-lt"/>
              </a:rPr>
              <a:t> measure(s) to include in the MDS.</a:t>
            </a:r>
          </a:p>
          <a:p>
            <a:endParaRPr lang="en-GB" b="1" dirty="0"/>
          </a:p>
        </p:txBody>
      </p:sp>
      <p:sp>
        <p:nvSpPr>
          <p:cNvPr id="4" name="Slide Number Placeholder 3"/>
          <p:cNvSpPr>
            <a:spLocks noGrp="1"/>
          </p:cNvSpPr>
          <p:nvPr>
            <p:ph type="sldNum" sz="quarter" idx="10"/>
          </p:nvPr>
        </p:nvSpPr>
        <p:spPr/>
        <p:txBody>
          <a:bodyPr/>
          <a:lstStyle/>
          <a:p>
            <a:fld id="{7B9096DF-BC8B-49C7-B4B4-777B9E9896BF}" type="slidenum">
              <a:rPr lang="en-GB" smtClean="0"/>
              <a:t>4</a:t>
            </a:fld>
            <a:endParaRPr lang="en-GB"/>
          </a:p>
        </p:txBody>
      </p:sp>
    </p:spTree>
    <p:extLst>
      <p:ext uri="{BB962C8B-B14F-4D97-AF65-F5344CB8AC3E}">
        <p14:creationId xmlns:p14="http://schemas.microsoft.com/office/powerpoint/2010/main" val="1538713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7B9096DF-BC8B-49C7-B4B4-777B9E9896BF}" type="slidenum">
              <a:rPr lang="en-GB" smtClean="0"/>
              <a:t>5</a:t>
            </a:fld>
            <a:endParaRPr lang="en-GB"/>
          </a:p>
        </p:txBody>
      </p:sp>
    </p:spTree>
    <p:extLst>
      <p:ext uri="{BB962C8B-B14F-4D97-AF65-F5344CB8AC3E}">
        <p14:creationId xmlns:p14="http://schemas.microsoft.com/office/powerpoint/2010/main" val="2922244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7B9096DF-BC8B-49C7-B4B4-777B9E9896BF}" type="slidenum">
              <a:rPr lang="en-GB" smtClean="0"/>
              <a:t>6</a:t>
            </a:fld>
            <a:endParaRPr lang="en-GB"/>
          </a:p>
        </p:txBody>
      </p:sp>
    </p:spTree>
    <p:extLst>
      <p:ext uri="{BB962C8B-B14F-4D97-AF65-F5344CB8AC3E}">
        <p14:creationId xmlns:p14="http://schemas.microsoft.com/office/powerpoint/2010/main" val="3418887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7B9096DF-BC8B-49C7-B4B4-777B9E9896BF}" type="slidenum">
              <a:rPr lang="en-GB" smtClean="0"/>
              <a:t>7</a:t>
            </a:fld>
            <a:endParaRPr lang="en-GB"/>
          </a:p>
        </p:txBody>
      </p:sp>
    </p:spTree>
    <p:extLst>
      <p:ext uri="{BB962C8B-B14F-4D97-AF65-F5344CB8AC3E}">
        <p14:creationId xmlns:p14="http://schemas.microsoft.com/office/powerpoint/2010/main" val="1262745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7B9096DF-BC8B-49C7-B4B4-777B9E9896BF}" type="slidenum">
              <a:rPr lang="en-GB" smtClean="0"/>
              <a:t>8</a:t>
            </a:fld>
            <a:endParaRPr lang="en-GB"/>
          </a:p>
        </p:txBody>
      </p:sp>
    </p:spTree>
    <p:extLst>
      <p:ext uri="{BB962C8B-B14F-4D97-AF65-F5344CB8AC3E}">
        <p14:creationId xmlns:p14="http://schemas.microsoft.com/office/powerpoint/2010/main" val="60236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solidFill>
                  <a:srgbClr val="1C1C1C"/>
                </a:solidFill>
                <a:ea typeface="+mn-lt"/>
                <a:cs typeface="+mn-lt"/>
              </a:rPr>
              <a:t>Comprehension of the question: </a:t>
            </a:r>
            <a:r>
              <a:rPr lang="en-GB" sz="1200" b="0" i="1" u="none" strike="noStrike" baseline="0" dirty="0">
                <a:latin typeface="+mj-lt"/>
              </a:rPr>
              <a:t>most of our residents, they’re living with dementia, so I think sort of long-term future, as in, you know, next year, is not really relevant to them.  So, I just think about the future is the next ten minutes or the next five minutes for them, is what they’re concerned about or what’s giving them concern… the lady I’m thinking of...  She gets more concerned about the sort of here and now, and, you know, the thought of the next part of the day or whatever it is, not really concerned about tomorrow or next week.”  (SWAP02)</a:t>
            </a:r>
          </a:p>
          <a:p>
            <a:endParaRPr lang="en-GB" dirty="0">
              <a:solidFill>
                <a:srgbClr val="1C1C1C"/>
              </a:solidFill>
              <a:ea typeface="+mn-lt"/>
              <a:cs typeface="+mn-lt"/>
            </a:endParaRPr>
          </a:p>
          <a:p>
            <a:r>
              <a:rPr lang="en-GB" b="1" dirty="0">
                <a:solidFill>
                  <a:srgbClr val="1C1C1C"/>
                </a:solidFill>
                <a:ea typeface="+mn-lt"/>
                <a:cs typeface="+mn-lt"/>
              </a:rPr>
              <a:t>Retrieval of relevant information: </a:t>
            </a:r>
            <a:r>
              <a:rPr lang="en-GB" b="0" dirty="0">
                <a:solidFill>
                  <a:srgbClr val="1C1C1C"/>
                </a:solidFill>
                <a:ea typeface="+mn-lt"/>
                <a:cs typeface="+mn-lt"/>
              </a:rPr>
              <a:t>When answering ASCOT and ICECAP (which ask how a resident feels) more likely to ask resident than for QUALIDEM (which presents an observational statement) , more likely to ask resident if the resident has capacity. </a:t>
            </a:r>
          </a:p>
          <a:p>
            <a:endParaRPr lang="en-GB" b="1" dirty="0">
              <a:solidFill>
                <a:srgbClr val="1C1C1C"/>
              </a:solidFill>
              <a:ea typeface="+mn-lt"/>
              <a:cs typeface="+mn-lt"/>
            </a:endParaRPr>
          </a:p>
          <a:p>
            <a:endParaRPr lang="en-GB" dirty="0">
              <a:solidFill>
                <a:srgbClr val="1C1C1C"/>
              </a:solidFill>
              <a:ea typeface="+mn-lt"/>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1C1C1C"/>
                </a:solidFill>
                <a:ea typeface="+mn-lt"/>
                <a:cs typeface="+mn-lt"/>
              </a:rPr>
              <a:t>Judgment/estimation process: </a:t>
            </a:r>
            <a:r>
              <a:rPr lang="en-GB" dirty="0">
                <a:solidFill>
                  <a:srgbClr val="1C1C1C"/>
                </a:solidFill>
                <a:ea typeface="+mn-lt"/>
                <a:cs typeface="+mn-lt"/>
              </a:rPr>
              <a:t> example of ASCOT Personal cleanliness, “</a:t>
            </a:r>
            <a:r>
              <a:rPr lang="en-GB" sz="1200" b="0" i="1" u="none" strike="noStrike" baseline="0" dirty="0">
                <a:latin typeface="+mj-lt"/>
              </a:rPr>
              <a:t>It is difficult for one, I would be honest, it is reflective of the nursing home, it is reflective of the institution.” (SWAP04)</a:t>
            </a:r>
            <a:endParaRPr lang="en-GB" dirty="0"/>
          </a:p>
          <a:p>
            <a:endParaRPr lang="en-GB" dirty="0">
              <a:solidFill>
                <a:srgbClr val="1C1C1C"/>
              </a:solidFill>
              <a:ea typeface="+mn-lt"/>
              <a:cs typeface="+mn-lt"/>
            </a:endParaRPr>
          </a:p>
          <a:p>
            <a:endParaRPr lang="en-GB" b="1" dirty="0">
              <a:solidFill>
                <a:srgbClr val="1C1C1C"/>
              </a:solidFill>
              <a:ea typeface="+mn-lt"/>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1C1C1C"/>
                </a:solidFill>
                <a:ea typeface="+mn-lt"/>
                <a:cs typeface="+mn-lt"/>
              </a:rPr>
              <a:t>Response process: </a:t>
            </a:r>
            <a:r>
              <a:rPr lang="en-GB" dirty="0">
                <a:solidFill>
                  <a:srgbClr val="1C1C1C"/>
                </a:solidFill>
                <a:ea typeface="+mn-lt"/>
                <a:cs typeface="+mn-lt"/>
              </a:rPr>
              <a:t> </a:t>
            </a:r>
            <a:r>
              <a:rPr lang="en-GB" sz="1200" i="1" dirty="0">
                <a:latin typeface="+mj-lt"/>
              </a:rPr>
              <a:t>“T</a:t>
            </a:r>
            <a:r>
              <a:rPr lang="en-GB" sz="1200" b="0" i="1" u="none" strike="noStrike" baseline="0" dirty="0">
                <a:latin typeface="+mj-lt"/>
              </a:rPr>
              <a:t>here can be people that are not angry but they’re just cross a lot of the time, and you would think to answer sometimes, whilst there’s other people that are very angry sometimes and then you would think about answering frequently, just because of the level…It’s more about how it sort of upsets the environment.  So, you know, if you have one person that comes up to you every other day and says, “I’m a bit upset about this,” maybe you’d say sometimes.  But if this other person, every other day, sort of shouts and throws things around, and actually walks up to someone and threatens them, I’d say frequently, just because of the intensity difference.” (SWAP03)</a:t>
            </a:r>
          </a:p>
          <a:p>
            <a:endParaRPr lang="en-GB" dirty="0"/>
          </a:p>
          <a:p>
            <a:endParaRPr lang="en-GB" b="1" dirty="0"/>
          </a:p>
        </p:txBody>
      </p:sp>
      <p:sp>
        <p:nvSpPr>
          <p:cNvPr id="4" name="Slide Number Placeholder 3"/>
          <p:cNvSpPr>
            <a:spLocks noGrp="1"/>
          </p:cNvSpPr>
          <p:nvPr>
            <p:ph type="sldNum" sz="quarter" idx="10"/>
          </p:nvPr>
        </p:nvSpPr>
        <p:spPr/>
        <p:txBody>
          <a:bodyPr/>
          <a:lstStyle/>
          <a:p>
            <a:fld id="{7B9096DF-BC8B-49C7-B4B4-777B9E9896BF}" type="slidenum">
              <a:rPr lang="en-GB" smtClean="0"/>
              <a:t>9</a:t>
            </a:fld>
            <a:endParaRPr lang="en-GB"/>
          </a:p>
        </p:txBody>
      </p:sp>
    </p:spTree>
    <p:extLst>
      <p:ext uri="{BB962C8B-B14F-4D97-AF65-F5344CB8AC3E}">
        <p14:creationId xmlns:p14="http://schemas.microsoft.com/office/powerpoint/2010/main" val="1077356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96BA9DD-CD4C-41E8-9AE4-6487F861FCE9}" type="datetimeFigureOut">
              <a:rPr lang="en-GB" smtClean="0"/>
              <a:t>24/06/2024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1632448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96BA9DD-CD4C-41E8-9AE4-6487F861FCE9}" type="datetimeFigureOut">
              <a:rPr lang="en-GB" smtClean="0"/>
              <a:t>24/06/2024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27826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96BA9DD-CD4C-41E8-9AE4-6487F861FCE9}" type="datetimeFigureOut">
              <a:rPr lang="en-GB" smtClean="0"/>
              <a:t>24/06/2024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797561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96BA9DD-CD4C-41E8-9AE4-6487F861FCE9}" type="datetimeFigureOut">
              <a:rPr lang="en-GB" smtClean="0"/>
              <a:t>24/06/2024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285818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6BA9DD-CD4C-41E8-9AE4-6487F861FCE9}" type="datetimeFigureOut">
              <a:rPr lang="en-GB" smtClean="0"/>
              <a:t>24/06/2024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2184124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96BA9DD-CD4C-41E8-9AE4-6487F861FCE9}" type="datetimeFigureOut">
              <a:rPr lang="en-GB" smtClean="0"/>
              <a:t>24/06/2024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1689623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96BA9DD-CD4C-41E8-9AE4-6487F861FCE9}" type="datetimeFigureOut">
              <a:rPr lang="en-GB" smtClean="0"/>
              <a:t>24/06/2024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2812378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96BA9DD-CD4C-41E8-9AE4-6487F861FCE9}" type="datetimeFigureOut">
              <a:rPr lang="en-GB" smtClean="0"/>
              <a:t>24/06/2024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3245100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BA9DD-CD4C-41E8-9AE4-6487F861FCE9}" type="datetimeFigureOut">
              <a:rPr lang="en-GB" smtClean="0"/>
              <a:t>24/06/2024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1088229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6BA9DD-CD4C-41E8-9AE4-6487F861FCE9}" type="datetimeFigureOut">
              <a:rPr lang="en-GB" smtClean="0"/>
              <a:t>24/06/2024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3441308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6BA9DD-CD4C-41E8-9AE4-6487F861FCE9}" type="datetimeFigureOut">
              <a:rPr lang="en-GB" smtClean="0"/>
              <a:t>24/06/2024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325072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6BA9DD-CD4C-41E8-9AE4-6487F861FCE9}" type="datetimeFigureOut">
              <a:rPr lang="en-GB" smtClean="0"/>
              <a:t>24/06/2024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BFC20-5936-4382-BBDC-6288116EE41B}" type="slidenum">
              <a:rPr lang="en-GB" smtClean="0"/>
              <a:t>‹#›</a:t>
            </a:fld>
            <a:endParaRPr lang="en-GB"/>
          </a:p>
        </p:txBody>
      </p:sp>
    </p:spTree>
    <p:extLst>
      <p:ext uri="{BB962C8B-B14F-4D97-AF65-F5344CB8AC3E}">
        <p14:creationId xmlns:p14="http://schemas.microsoft.com/office/powerpoint/2010/main" val="1652227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pikist.com/free-photo-iyezk"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3.jpeg"/><Relationship Id="rId2" Type="http://schemas.openxmlformats.org/officeDocument/2006/relationships/hyperlink" Target="mailto:s.e.rand@kent.ac.uk"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pikist.com/free-photo-iyezk"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998" y="418989"/>
            <a:ext cx="11557192" cy="1723709"/>
          </a:xfrm>
        </p:spPr>
        <p:txBody>
          <a:bodyPr>
            <a:normAutofit fontScale="90000"/>
          </a:bodyPr>
          <a:lstStyle/>
          <a:p>
            <a:pPr>
              <a:spcBef>
                <a:spcPts val="2400"/>
              </a:spcBef>
              <a:spcAft>
                <a:spcPts val="1800"/>
              </a:spcAft>
            </a:pPr>
            <a:r>
              <a:rPr lang="en-US" sz="4400" b="1" dirty="0">
                <a:solidFill>
                  <a:srgbClr val="002060"/>
                </a:solidFill>
                <a:latin typeface="+mn-lt"/>
              </a:rPr>
              <a:t/>
            </a:r>
            <a:br>
              <a:rPr lang="en-US" sz="4400" b="1" dirty="0">
                <a:solidFill>
                  <a:srgbClr val="002060"/>
                </a:solidFill>
                <a:latin typeface="+mn-lt"/>
              </a:rPr>
            </a:br>
            <a:r>
              <a:rPr lang="en-US" sz="4400" b="1" dirty="0">
                <a:solidFill>
                  <a:srgbClr val="002060"/>
                </a:solidFill>
              </a:rPr>
              <a:t/>
            </a:r>
            <a:br>
              <a:rPr lang="en-US" sz="4400" b="1" dirty="0">
                <a:solidFill>
                  <a:srgbClr val="002060"/>
                </a:solidFill>
              </a:rPr>
            </a:br>
            <a:r>
              <a:rPr lang="en-US" sz="4400" b="1" dirty="0">
                <a:solidFill>
                  <a:srgbClr val="002060"/>
                </a:solidFill>
              </a:rPr>
              <a:t/>
            </a:r>
            <a:br>
              <a:rPr lang="en-US" sz="4400" b="1" dirty="0">
                <a:solidFill>
                  <a:srgbClr val="002060"/>
                </a:solidFill>
              </a:rPr>
            </a:br>
            <a:r>
              <a:rPr lang="en-US" sz="4400" b="1" dirty="0">
                <a:solidFill>
                  <a:srgbClr val="002060"/>
                </a:solidFill>
                <a:latin typeface="+mn-lt"/>
              </a:rPr>
              <a:t>Considering resident-level quality of life in an older adult care home minimum data set</a:t>
            </a:r>
            <a:br>
              <a:rPr lang="en-US" sz="4400" b="1" dirty="0">
                <a:solidFill>
                  <a:srgbClr val="002060"/>
                </a:solidFill>
                <a:latin typeface="+mn-lt"/>
              </a:rPr>
            </a:br>
            <a:endParaRPr lang="en-US" sz="3200" dirty="0">
              <a:solidFill>
                <a:srgbClr val="002060"/>
              </a:solidFill>
              <a:latin typeface="+mn-lt"/>
            </a:endParaRPr>
          </a:p>
        </p:txBody>
      </p:sp>
      <p:sp>
        <p:nvSpPr>
          <p:cNvPr id="8" name="Subtitle 2"/>
          <p:cNvSpPr>
            <a:spLocks noGrp="1"/>
          </p:cNvSpPr>
          <p:nvPr>
            <p:ph type="subTitle" idx="1"/>
          </p:nvPr>
        </p:nvSpPr>
        <p:spPr>
          <a:xfrm>
            <a:off x="254069" y="2155406"/>
            <a:ext cx="11675495" cy="2568609"/>
          </a:xfrm>
        </p:spPr>
        <p:txBody>
          <a:bodyPr>
            <a:normAutofit lnSpcReduction="10000"/>
          </a:bodyPr>
          <a:lstStyle/>
          <a:p>
            <a:r>
              <a:rPr lang="en-US" sz="2800" b="1" dirty="0"/>
              <a:t>Stacey Rand, Personal Social Services Research Unit (PSSRU), </a:t>
            </a:r>
          </a:p>
          <a:p>
            <a:r>
              <a:rPr lang="en-US" sz="2800" b="1" dirty="0"/>
              <a:t>University of Kent</a:t>
            </a:r>
            <a:endParaRPr lang="en-US" b="1" dirty="0"/>
          </a:p>
          <a:p>
            <a:endParaRPr lang="en-US" dirty="0"/>
          </a:p>
          <a:p>
            <a:r>
              <a:rPr lang="en-US" dirty="0"/>
              <a:t>Ann-Marie Towers, Stephen Allan, Nick Smith, Sinead Palmer¹, Jenni Burton², </a:t>
            </a:r>
          </a:p>
          <a:p>
            <a:r>
              <a:rPr lang="en-US" dirty="0"/>
              <a:t>Rachael Carroll, Adam Gordon³, Claire Goodman† </a:t>
            </a:r>
          </a:p>
          <a:p>
            <a:pPr algn="l">
              <a:spcBef>
                <a:spcPts val="0"/>
              </a:spcBef>
            </a:pPr>
            <a:endParaRPr lang="en-US" sz="1500" dirty="0"/>
          </a:p>
          <a:p>
            <a:pPr algn="l">
              <a:spcBef>
                <a:spcPts val="0"/>
              </a:spcBef>
            </a:pPr>
            <a:r>
              <a:rPr lang="en-US" sz="1500" dirty="0"/>
              <a:t>¹ University of Kent; ² University of Glasgow; ³ University of Nottingham; † University of Hertfordshire</a:t>
            </a:r>
            <a:endParaRPr lang="en-GB" sz="1500" dirty="0"/>
          </a:p>
        </p:txBody>
      </p:sp>
      <p:pic>
        <p:nvPicPr>
          <p:cNvPr id="10" name="Picture 9">
            <a:extLst>
              <a:ext uri="{FF2B5EF4-FFF2-40B4-BE49-F238E27FC236}">
                <a16:creationId xmlns:a16="http://schemas.microsoft.com/office/drawing/2014/main" id="{9227F3B7-D4E4-4C17-87F5-D57FBE48189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3018"/>
          <a:stretch/>
        </p:blipFill>
        <p:spPr>
          <a:xfrm>
            <a:off x="3560746" y="5957121"/>
            <a:ext cx="8631254" cy="738554"/>
          </a:xfrm>
          <a:prstGeom prst="rect">
            <a:avLst/>
          </a:prstGeom>
        </p:spPr>
      </p:pic>
      <p:pic>
        <p:nvPicPr>
          <p:cNvPr id="11" name="Picture 10">
            <a:extLst>
              <a:ext uri="{FF2B5EF4-FFF2-40B4-BE49-F238E27FC236}">
                <a16:creationId xmlns:a16="http://schemas.microsoft.com/office/drawing/2014/main" id="{D659F7AA-46AD-1449-BB3C-3E20B80974B4}"/>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668824" y="5957121"/>
            <a:ext cx="1541094" cy="770021"/>
          </a:xfrm>
          <a:prstGeom prst="rect">
            <a:avLst/>
          </a:prstGeom>
        </p:spPr>
      </p:pic>
      <p:pic>
        <p:nvPicPr>
          <p:cNvPr id="12" name="Picture 11" descr="Timeline&#10;&#10;Description automatically generated">
            <a:extLst>
              <a:ext uri="{FF2B5EF4-FFF2-40B4-BE49-F238E27FC236}">
                <a16:creationId xmlns:a16="http://schemas.microsoft.com/office/drawing/2014/main" id="{69566D3B-A5AB-44E7-93BD-C78943B201B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2779" b="16288"/>
          <a:stretch/>
        </p:blipFill>
        <p:spPr>
          <a:xfrm>
            <a:off x="9311735" y="4724015"/>
            <a:ext cx="2436455" cy="1169439"/>
          </a:xfrm>
          <a:prstGeom prst="rect">
            <a:avLst/>
          </a:prstGeom>
        </p:spPr>
      </p:pic>
    </p:spTree>
    <p:extLst>
      <p:ext uri="{BB962C8B-B14F-4D97-AF65-F5344CB8AC3E}">
        <p14:creationId xmlns:p14="http://schemas.microsoft.com/office/powerpoint/2010/main" val="2303671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469" y="-76682"/>
            <a:ext cx="10515600" cy="954009"/>
          </a:xfrm>
        </p:spPr>
        <p:txBody>
          <a:bodyPr>
            <a:normAutofit/>
          </a:bodyPr>
          <a:lstStyle/>
          <a:p>
            <a:r>
              <a:rPr lang="en-US" sz="3200" b="1" dirty="0">
                <a:solidFill>
                  <a:srgbClr val="002060"/>
                </a:solidFill>
                <a:latin typeface="Arial" panose="020B0604020202020204"/>
              </a:rPr>
              <a:t>Summary and Conclusions </a:t>
            </a:r>
            <a:endParaRPr lang="en-GB" sz="3200" b="1" dirty="0">
              <a:solidFill>
                <a:srgbClr val="002060"/>
              </a:solidFill>
            </a:endParaRPr>
          </a:p>
        </p:txBody>
      </p:sp>
      <p:sp>
        <p:nvSpPr>
          <p:cNvPr id="4" name="TextBox 3"/>
          <p:cNvSpPr txBox="1"/>
          <p:nvPr/>
        </p:nvSpPr>
        <p:spPr>
          <a:xfrm>
            <a:off x="309468" y="714500"/>
            <a:ext cx="11440571" cy="6124754"/>
          </a:xfrm>
          <a:prstGeom prst="rect">
            <a:avLst/>
          </a:prstGeom>
          <a:noFill/>
        </p:spPr>
        <p:txBody>
          <a:bodyPr wrap="square" rtlCol="0">
            <a:spAutoFit/>
          </a:bodyPr>
          <a:lstStyle/>
          <a:p>
            <a:pPr marL="285750" indent="-285750">
              <a:buFont typeface="Arial" panose="020B0604020202020204" pitchFamily="34" charset="0"/>
              <a:buChar char="•"/>
            </a:pPr>
            <a:r>
              <a:rPr lang="en-GB" sz="2400" dirty="0" err="1"/>
              <a:t>QoL</a:t>
            </a:r>
            <a:r>
              <a:rPr lang="en-GB" sz="2400" dirty="0"/>
              <a:t> measurement in care homes </a:t>
            </a:r>
            <a:r>
              <a:rPr lang="en-GB" sz="2400" b="1" dirty="0"/>
              <a:t>is</a:t>
            </a:r>
            <a:r>
              <a:rPr lang="en-GB" sz="2400" dirty="0"/>
              <a:t> feasible and acceptable</a:t>
            </a:r>
          </a:p>
          <a:p>
            <a:pPr marL="285750" indent="-285750">
              <a:buFont typeface="Arial" panose="020B0604020202020204" pitchFamily="34" charset="0"/>
              <a:buChar char="•"/>
            </a:pPr>
            <a:r>
              <a:rPr lang="en-GB" sz="2400" dirty="0"/>
              <a:t>Shortlist of three measures: </a:t>
            </a:r>
            <a:r>
              <a:rPr lang="en-GB" sz="2400" b="1" dirty="0"/>
              <a:t>ASCOT-Proxy, ICECAP-O, EQ5D</a:t>
            </a:r>
            <a:endParaRPr lang="en-GB" sz="2400" dirty="0"/>
          </a:p>
          <a:p>
            <a:pPr marL="742950" lvl="1" indent="-285750">
              <a:buFont typeface="Arial" panose="020B0604020202020204" pitchFamily="34" charset="0"/>
              <a:buChar char="•"/>
            </a:pPr>
            <a:r>
              <a:rPr lang="en-GB" sz="2400" dirty="0"/>
              <a:t>Consideration is needed of, e.g., </a:t>
            </a:r>
          </a:p>
          <a:p>
            <a:pPr marL="1200150" lvl="2" indent="-285750">
              <a:buFont typeface="Arial" panose="020B0604020202020204" pitchFamily="34" charset="0"/>
              <a:buChar char="•"/>
            </a:pPr>
            <a:r>
              <a:rPr lang="en-GB" sz="2400" dirty="0"/>
              <a:t>Which measure(s) should be collected? </a:t>
            </a:r>
          </a:p>
          <a:p>
            <a:pPr marL="1657350" lvl="3" indent="-285750">
              <a:buFont typeface="Arial" panose="020B0604020202020204" pitchFamily="34" charset="0"/>
              <a:buChar char="•"/>
            </a:pPr>
            <a:r>
              <a:rPr lang="en-GB" sz="2000" dirty="0"/>
              <a:t>Acceptable and usable by stakeholders</a:t>
            </a:r>
          </a:p>
          <a:p>
            <a:pPr marL="1657350" lvl="3" indent="-285750">
              <a:buFont typeface="Arial" panose="020B0604020202020204" pitchFamily="34" charset="0"/>
              <a:buChar char="•"/>
            </a:pPr>
            <a:r>
              <a:rPr lang="en-GB" sz="2000" dirty="0"/>
              <a:t>Good measurement properties </a:t>
            </a:r>
          </a:p>
          <a:p>
            <a:pPr marL="1657350" lvl="3" indent="-285750">
              <a:buFont typeface="Arial" panose="020B0604020202020204" pitchFamily="34" charset="0"/>
              <a:buChar char="•"/>
            </a:pPr>
            <a:r>
              <a:rPr lang="en-GB" sz="2000" dirty="0"/>
              <a:t>Feasibility/acceptability of completion within routine care </a:t>
            </a:r>
          </a:p>
          <a:p>
            <a:pPr marL="1200150" lvl="2" indent="-285750">
              <a:buFont typeface="Arial" panose="020B0604020202020204" pitchFamily="34" charset="0"/>
              <a:buChar char="•"/>
            </a:pPr>
            <a:r>
              <a:rPr lang="en-GB" sz="2400" dirty="0"/>
              <a:t>Data collection by care staff proxy report </a:t>
            </a:r>
          </a:p>
          <a:p>
            <a:pPr marL="1657350" lvl="3" indent="-285750">
              <a:buFont typeface="Arial" panose="020B0604020202020204" pitchFamily="34" charset="0"/>
              <a:buChar char="•"/>
            </a:pPr>
            <a:r>
              <a:rPr lang="en-GB" sz="2000" dirty="0"/>
              <a:t>Not interchangeable with self/resident-report</a:t>
            </a:r>
          </a:p>
          <a:p>
            <a:pPr marL="1657350" lvl="3" indent="-285750">
              <a:buFont typeface="Arial" panose="020B0604020202020204" pitchFamily="34" charset="0"/>
              <a:buChar char="•"/>
            </a:pPr>
            <a:r>
              <a:rPr lang="en-GB" sz="2000" dirty="0"/>
              <a:t>Better coverage and consistent for all residents </a:t>
            </a:r>
            <a:endParaRPr lang="en-GB" sz="2000" dirty="0" smtClean="0"/>
          </a:p>
          <a:p>
            <a:pPr marL="2114550" lvl="4" indent="-285750">
              <a:buFont typeface="Arial" panose="020B0604020202020204" pitchFamily="34" charset="0"/>
              <a:buChar char="•"/>
            </a:pPr>
            <a:r>
              <a:rPr lang="en-GB" sz="2000" dirty="0" smtClean="0"/>
              <a:t>e.g</a:t>
            </a:r>
            <a:r>
              <a:rPr lang="en-GB" sz="2000" dirty="0"/>
              <a:t>. not exclude those unable to self-report, nor with family to report on their </a:t>
            </a:r>
            <a:r>
              <a:rPr lang="en-GB" sz="2000" dirty="0" smtClean="0"/>
              <a:t>behalf</a:t>
            </a:r>
            <a:endParaRPr lang="en-GB" sz="2000" dirty="0"/>
          </a:p>
          <a:p>
            <a:pPr marL="1657350" lvl="3" indent="-285750">
              <a:buFont typeface="Arial" panose="020B0604020202020204" pitchFamily="34" charset="0"/>
              <a:buChar char="•"/>
            </a:pPr>
            <a:r>
              <a:rPr lang="en-GB" sz="2000" dirty="0"/>
              <a:t>Ethical concerns expressed by staff – consistent with previous studies </a:t>
            </a:r>
            <a:r>
              <a:rPr lang="en-GB" sz="1400" dirty="0"/>
              <a:t>(e.g. Caiels </a:t>
            </a:r>
            <a:r>
              <a:rPr lang="en-GB" sz="1400" i="1" dirty="0"/>
              <a:t>et al</a:t>
            </a:r>
            <a:r>
              <a:rPr lang="en-GB" sz="1400" dirty="0"/>
              <a:t>, 2019) </a:t>
            </a:r>
          </a:p>
          <a:p>
            <a:pPr marL="1200150" lvl="2" indent="-285750">
              <a:buFont typeface="Arial" panose="020B0604020202020204" pitchFamily="34" charset="0"/>
              <a:buChar char="•"/>
            </a:pPr>
            <a:r>
              <a:rPr lang="en-GB" sz="2400" dirty="0"/>
              <a:t>Need for support/guidance for care staff to complete </a:t>
            </a:r>
            <a:r>
              <a:rPr lang="en-GB" sz="2400" dirty="0" smtClean="0"/>
              <a:t>questions </a:t>
            </a:r>
            <a:endParaRPr lang="en-GB" sz="2400" dirty="0"/>
          </a:p>
          <a:p>
            <a:endParaRPr lang="en-GB" sz="2400" b="1" u="sng" dirty="0"/>
          </a:p>
          <a:p>
            <a:pPr>
              <a:tabLst>
                <a:tab pos="5202238" algn="l"/>
              </a:tabLst>
            </a:pPr>
            <a:r>
              <a:rPr lang="en-GB" sz="2400" b="1" u="sng" dirty="0"/>
              <a:t>Why</a:t>
            </a:r>
            <a:r>
              <a:rPr lang="en-GB" sz="2400" b="1" dirty="0"/>
              <a:t> we are collecting these data… </a:t>
            </a:r>
          </a:p>
          <a:p>
            <a:r>
              <a:rPr lang="en-GB" sz="2400" b="1" dirty="0"/>
              <a:t>How is care supporting people to live as well as they can? </a:t>
            </a:r>
          </a:p>
          <a:p>
            <a:pPr marL="742950" lvl="1" indent="-285750">
              <a:buFont typeface="Arial" panose="020B0604020202020204" pitchFamily="34" charset="0"/>
              <a:buChar char="•"/>
            </a:pPr>
            <a:endParaRPr lang="en-GB" sz="2200" dirty="0"/>
          </a:p>
        </p:txBody>
      </p:sp>
      <p:pic>
        <p:nvPicPr>
          <p:cNvPr id="5" name="Picture 4" descr="A picture containing tree, outdoor, person, grass&#10;&#10;Description automatically generated">
            <a:extLst>
              <a:ext uri="{FF2B5EF4-FFF2-40B4-BE49-F238E27FC236}">
                <a16:creationId xmlns:a16="http://schemas.microsoft.com/office/drawing/2014/main" id="{859A50D7-8ECD-B8B4-96BC-CE64EBFCEF5D}"/>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 xmlns:a1611="http://schemas.microsoft.com/office/drawing/2016/11/main" r:id="rId4"/>
              </a:ext>
            </a:extLst>
          </a:blip>
          <a:srcRect l="9026" r="12025" b="-1"/>
          <a:stretch/>
        </p:blipFill>
        <p:spPr>
          <a:xfrm>
            <a:off x="8499230" y="126251"/>
            <a:ext cx="3147821" cy="2748688"/>
          </a:xfrm>
          <a:prstGeom prst="rect">
            <a:avLst/>
          </a:prstGeom>
        </p:spPr>
      </p:pic>
    </p:spTree>
    <p:extLst>
      <p:ext uri="{BB962C8B-B14F-4D97-AF65-F5344CB8AC3E}">
        <p14:creationId xmlns:p14="http://schemas.microsoft.com/office/powerpoint/2010/main" val="150953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171" y="3305241"/>
            <a:ext cx="7384309" cy="1936893"/>
          </a:xfrm>
        </p:spPr>
        <p:txBody>
          <a:bodyPr>
            <a:noAutofit/>
          </a:bodyPr>
          <a:lstStyle/>
          <a:p>
            <a:r>
              <a:rPr lang="en-US" sz="2400" b="1" dirty="0">
                <a:solidFill>
                  <a:srgbClr val="002060"/>
                </a:solidFill>
                <a:latin typeface="Arial" panose="020B0604020202020204" pitchFamily="34" charset="0"/>
                <a:cs typeface="Arial" panose="020B0604020202020204" pitchFamily="34" charset="0"/>
              </a:rPr>
              <a:t/>
            </a:r>
            <a:br>
              <a:rPr lang="en-US" sz="2400" b="1" dirty="0">
                <a:solidFill>
                  <a:srgbClr val="002060"/>
                </a:solidFill>
                <a:latin typeface="Arial" panose="020B0604020202020204" pitchFamily="34" charset="0"/>
                <a:cs typeface="Arial" panose="020B0604020202020204" pitchFamily="34" charset="0"/>
              </a:rPr>
            </a:br>
            <a:r>
              <a:rPr lang="en-US" sz="2400" dirty="0">
                <a:solidFill>
                  <a:srgbClr val="002060"/>
                </a:solidFill>
                <a:latin typeface="Arial" panose="020B0604020202020204" pitchFamily="34" charset="0"/>
                <a:cs typeface="Arial" panose="020B0604020202020204" pitchFamily="34" charset="0"/>
              </a:rPr>
              <a:t/>
            </a:r>
            <a:br>
              <a:rPr lang="en-US" sz="2400" dirty="0">
                <a:solidFill>
                  <a:srgbClr val="002060"/>
                </a:solidFill>
                <a:latin typeface="Arial" panose="020B0604020202020204" pitchFamily="34" charset="0"/>
                <a:cs typeface="Arial" panose="020B0604020202020204" pitchFamily="34" charset="0"/>
              </a:rPr>
            </a:br>
            <a:r>
              <a:rPr lang="en-US" sz="2400" dirty="0">
                <a:solidFill>
                  <a:srgbClr val="002060"/>
                </a:solidFill>
                <a:latin typeface="Arial" panose="020B0604020202020204" pitchFamily="34" charset="0"/>
                <a:cs typeface="Arial" panose="020B0604020202020204" pitchFamily="34" charset="0"/>
              </a:rPr>
              <a:t>	</a:t>
            </a:r>
            <a:r>
              <a:rPr lang="en-US" sz="2400" dirty="0">
                <a:solidFill>
                  <a:srgbClr val="002060"/>
                </a:solidFill>
                <a:latin typeface="Arial" panose="020B0604020202020204" pitchFamily="34" charset="0"/>
                <a:cs typeface="Arial" panose="020B0604020202020204" pitchFamily="34" charset="0"/>
                <a:hlinkClick r:id="rId2"/>
              </a:rPr>
              <a:t>s.e.rand@kent.ac.uk</a:t>
            </a:r>
            <a:r>
              <a:rPr lang="en-US" sz="2400" dirty="0">
                <a:solidFill>
                  <a:srgbClr val="002060"/>
                </a:solidFill>
                <a:latin typeface="Arial" panose="020B0604020202020204" pitchFamily="34" charset="0"/>
                <a:cs typeface="Arial" panose="020B0604020202020204" pitchFamily="34" charset="0"/>
              </a:rPr>
              <a:t/>
            </a:r>
            <a:br>
              <a:rPr lang="en-US" sz="2400" dirty="0">
                <a:solidFill>
                  <a:srgbClr val="002060"/>
                </a:solidFill>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a:t>
            </a:r>
            <a:r>
              <a:rPr lang="en-US" sz="2400" dirty="0">
                <a:solidFill>
                  <a:srgbClr val="002060"/>
                </a:solidFill>
                <a:latin typeface="Arial" panose="020B0604020202020204" pitchFamily="34" charset="0"/>
                <a:cs typeface="Arial" panose="020B0604020202020204" pitchFamily="34" charset="0"/>
              </a:rPr>
              <a:t>@</a:t>
            </a:r>
            <a:r>
              <a:rPr lang="en-US" sz="2400" dirty="0" err="1">
                <a:solidFill>
                  <a:srgbClr val="002060"/>
                </a:solidFill>
                <a:latin typeface="Arial" panose="020B0604020202020204" pitchFamily="34" charset="0"/>
                <a:cs typeface="Arial" panose="020B0604020202020204" pitchFamily="34" charset="0"/>
              </a:rPr>
              <a:t>DrStaceyRand</a:t>
            </a:r>
            <a:r>
              <a:rPr lang="en-US" sz="2400" dirty="0">
                <a:solidFill>
                  <a:srgbClr val="002060"/>
                </a:solidFill>
                <a:latin typeface="Arial" panose="020B0604020202020204" pitchFamily="34" charset="0"/>
                <a:cs typeface="Arial" panose="020B0604020202020204" pitchFamily="34" charset="0"/>
              </a:rPr>
              <a:t> </a:t>
            </a:r>
            <a:r>
              <a:rPr lang="en-US" sz="2200" dirty="0">
                <a:solidFill>
                  <a:srgbClr val="002060"/>
                </a:solidFill>
                <a:latin typeface="Arial" panose="020B0604020202020204" pitchFamily="34" charset="0"/>
                <a:cs typeface="Arial" panose="020B0604020202020204" pitchFamily="34" charset="0"/>
              </a:rPr>
              <a:t/>
            </a:r>
            <a:br>
              <a:rPr lang="en-US" sz="2200" dirty="0">
                <a:solidFill>
                  <a:srgbClr val="002060"/>
                </a:solidFill>
                <a:latin typeface="Arial" panose="020B0604020202020204" pitchFamily="34" charset="0"/>
                <a:cs typeface="Arial" panose="020B0604020202020204" pitchFamily="34" charset="0"/>
              </a:rPr>
            </a:br>
            <a:r>
              <a:rPr lang="en-US" sz="2200" dirty="0">
                <a:solidFill>
                  <a:srgbClr val="002060"/>
                </a:solidFill>
                <a:latin typeface="Arial" panose="020B0604020202020204" pitchFamily="34" charset="0"/>
                <a:cs typeface="Arial" panose="020B0604020202020204" pitchFamily="34" charset="0"/>
              </a:rPr>
              <a:t> </a:t>
            </a:r>
            <a:endParaRPr lang="en-GB" sz="2200" dirty="0">
              <a:solidFill>
                <a:srgbClr val="002060"/>
              </a:solidFill>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554" y="3786750"/>
            <a:ext cx="626101" cy="606879"/>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6939" y="4502762"/>
            <a:ext cx="823330" cy="668956"/>
          </a:xfrm>
          <a:prstGeom prst="rect">
            <a:avLst/>
          </a:prstGeom>
        </p:spPr>
      </p:pic>
      <p:sp>
        <p:nvSpPr>
          <p:cNvPr id="12" name="Title 1"/>
          <p:cNvSpPr txBox="1">
            <a:spLocks/>
          </p:cNvSpPr>
          <p:nvPr/>
        </p:nvSpPr>
        <p:spPr>
          <a:xfrm>
            <a:off x="3451913" y="1804617"/>
            <a:ext cx="5565964"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5200" b="1" dirty="0">
                <a:solidFill>
                  <a:srgbClr val="002060"/>
                </a:solidFill>
                <a:latin typeface="Arial" panose="020B0604020202020204" pitchFamily="34" charset="0"/>
                <a:cs typeface="Arial" panose="020B0604020202020204" pitchFamily="34" charset="0"/>
              </a:rPr>
              <a:t>Any questions? </a:t>
            </a:r>
          </a:p>
        </p:txBody>
      </p:sp>
      <p:pic>
        <p:nvPicPr>
          <p:cNvPr id="13" name="Picture 12">
            <a:extLst>
              <a:ext uri="{FF2B5EF4-FFF2-40B4-BE49-F238E27FC236}">
                <a16:creationId xmlns:a16="http://schemas.microsoft.com/office/drawing/2014/main" id="{9227F3B7-D4E4-4C17-87F5-D57FBE48189A}"/>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b="13018"/>
          <a:stretch/>
        </p:blipFill>
        <p:spPr>
          <a:xfrm>
            <a:off x="3560746" y="5988588"/>
            <a:ext cx="8631254" cy="738554"/>
          </a:xfrm>
          <a:prstGeom prst="rect">
            <a:avLst/>
          </a:prstGeom>
        </p:spPr>
      </p:pic>
      <p:pic>
        <p:nvPicPr>
          <p:cNvPr id="14" name="Picture 13">
            <a:extLst>
              <a:ext uri="{FF2B5EF4-FFF2-40B4-BE49-F238E27FC236}">
                <a16:creationId xmlns:a16="http://schemas.microsoft.com/office/drawing/2014/main" id="{D659F7AA-46AD-1449-BB3C-3E20B80974B4}"/>
              </a:ext>
            </a:extLst>
          </p:cNvPr>
          <p:cNvPicPr/>
          <p:nvPr/>
        </p:nvPicPr>
        <p:blipFill>
          <a:blip r:embed="rId6" cstate="print">
            <a:extLst>
              <a:ext uri="{28A0092B-C50C-407E-A947-70E740481C1C}">
                <a14:useLocalDpi xmlns:a14="http://schemas.microsoft.com/office/drawing/2010/main" val="0"/>
              </a:ext>
            </a:extLst>
          </a:blip>
          <a:stretch>
            <a:fillRect/>
          </a:stretch>
        </p:blipFill>
        <p:spPr>
          <a:xfrm>
            <a:off x="668824" y="5957121"/>
            <a:ext cx="1541094" cy="770021"/>
          </a:xfrm>
          <a:prstGeom prst="rect">
            <a:avLst/>
          </a:prstGeom>
        </p:spPr>
      </p:pic>
      <p:pic>
        <p:nvPicPr>
          <p:cNvPr id="15" name="Picture 14" descr="Timeline&#10;&#10;Description automatically generated">
            <a:extLst>
              <a:ext uri="{FF2B5EF4-FFF2-40B4-BE49-F238E27FC236}">
                <a16:creationId xmlns:a16="http://schemas.microsoft.com/office/drawing/2014/main" id="{69566D3B-A5AB-44E7-93BD-C78943B201B6}"/>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t="2779" b="16288"/>
          <a:stretch/>
        </p:blipFill>
        <p:spPr>
          <a:xfrm>
            <a:off x="9311735" y="4724015"/>
            <a:ext cx="2436455" cy="1169439"/>
          </a:xfrm>
          <a:prstGeom prst="rect">
            <a:avLst/>
          </a:prstGeom>
        </p:spPr>
      </p:pic>
    </p:spTree>
    <p:extLst>
      <p:ext uri="{BB962C8B-B14F-4D97-AF65-F5344CB8AC3E}">
        <p14:creationId xmlns:p14="http://schemas.microsoft.com/office/powerpoint/2010/main" val="2718696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986" y="383700"/>
            <a:ext cx="10515600" cy="812511"/>
          </a:xfrm>
        </p:spPr>
        <p:txBody>
          <a:bodyPr>
            <a:normAutofit/>
          </a:bodyPr>
          <a:lstStyle/>
          <a:p>
            <a:r>
              <a:rPr lang="en-US" sz="3200" b="1" dirty="0">
                <a:solidFill>
                  <a:srgbClr val="002060"/>
                </a:solidFill>
                <a:latin typeface="Arial" panose="020B0604020202020204" pitchFamily="34" charset="0"/>
                <a:cs typeface="Arial" panose="020B0604020202020204" pitchFamily="34" charset="0"/>
              </a:rPr>
              <a:t>Acknowledgements &amp; Disclaimer</a:t>
            </a:r>
            <a:endParaRPr lang="en-GB" sz="3200" b="1" dirty="0">
              <a:solidFill>
                <a:srgbClr val="00206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50986" y="1475957"/>
            <a:ext cx="10761146" cy="3109160"/>
          </a:xfrm>
        </p:spPr>
        <p:txBody>
          <a:bodyPr>
            <a:normAutofit lnSpcReduction="10000"/>
          </a:bodyPr>
          <a:lstStyle/>
          <a:p>
            <a:pPr marL="0" indent="0" algn="just">
              <a:buNone/>
            </a:pPr>
            <a:r>
              <a:rPr lang="en-GB" sz="1800" b="1" dirty="0"/>
              <a:t>Acknowledgements. </a:t>
            </a:r>
            <a:r>
              <a:rPr lang="en-GB" sz="1800" dirty="0"/>
              <a:t>DACHA team: Claire Goodman, Lisa Irvine, Gizdem Akdur, University of Hertfordshire; Sarah Kelly, University of Cambridge; Guy Peryer, Anne Killett, University of East Anglia; Barbara Hanratty, Vanessa Davey Newcastle University; Jenni Burton, University of Glasgow; Karen Spilsbury, University of Leeds; Adam Gordon, Rachael Carroll, University of Nottingham; Iain Lang, Jo Day University of Exeter; Ann-Marie Towers, Sinead Palmer, Lucy Webster, Stacey Rand, Stephen Allan, Nick Smith University of Kent; Therese Lloyd, Liz Crellin, Richard Brine, Freya Tracey, The Health Foundation; Liz Jones, Julienne Meyer, National Care Forum; Pamela Blades, PPIE; and NIHR ARC East of England.</a:t>
            </a:r>
          </a:p>
          <a:p>
            <a:pPr marL="0" indent="0" algn="just">
              <a:buNone/>
            </a:pPr>
            <a:endParaRPr lang="en-GB" sz="1800" dirty="0"/>
          </a:p>
          <a:p>
            <a:pPr marL="0" indent="0" algn="just">
              <a:buNone/>
            </a:pPr>
            <a:r>
              <a:rPr lang="en-GB" sz="1800" b="1" dirty="0"/>
              <a:t>Disclaimer. </a:t>
            </a:r>
            <a:r>
              <a:rPr lang="en-GB" sz="1800" dirty="0"/>
              <a:t>This study is funded by the National Institute for Health and Care Research (NIHR) (HS&amp;DR 127234/Health Service Delivery Research programme] and supported by NIHR ARC East of England. The views expressed are those of the author(s) and not necessarily those of the NIHR or the Department of Health and Social Care. </a:t>
            </a:r>
          </a:p>
          <a:p>
            <a:pPr marL="0" indent="0" algn="just">
              <a:buNone/>
            </a:pPr>
            <a:endParaRPr lang="en-GB" sz="1600" dirty="0"/>
          </a:p>
          <a:p>
            <a:pPr marL="457189" lvl="1" indent="0" algn="just">
              <a:buNone/>
            </a:pPr>
            <a:endParaRPr lang="en-US" sz="2200" dirty="0">
              <a:latin typeface="Arial" panose="020B0604020202020204" pitchFamily="34" charset="0"/>
              <a:cs typeface="Arial" panose="020B0604020202020204" pitchFamily="34" charset="0"/>
            </a:endParaRPr>
          </a:p>
          <a:p>
            <a:pPr marL="457189" lvl="1" indent="0" algn="just">
              <a:buNone/>
            </a:pPr>
            <a:endParaRPr lang="en-US" sz="2000" dirty="0">
              <a:latin typeface="Arial" panose="020B0604020202020204" pitchFamily="34" charset="0"/>
              <a:cs typeface="Arial" panose="020B0604020202020204" pitchFamily="34" charset="0"/>
            </a:endParaRPr>
          </a:p>
          <a:p>
            <a:pPr marL="457189" lvl="1" indent="0" algn="just">
              <a:buNone/>
            </a:pPr>
            <a:endParaRPr lang="en-US" sz="2000" dirty="0">
              <a:latin typeface="Arial" panose="020B0604020202020204" pitchFamily="34" charset="0"/>
              <a:cs typeface="Arial" panose="020B0604020202020204" pitchFamily="34" charset="0"/>
            </a:endParaRPr>
          </a:p>
          <a:p>
            <a:pPr marL="457189" lvl="1" indent="0" algn="just">
              <a:buNone/>
            </a:pPr>
            <a:endParaRPr lang="en-US" sz="2000" dirty="0">
              <a:latin typeface="Arial" panose="020B0604020202020204" pitchFamily="34" charset="0"/>
              <a:cs typeface="Arial" panose="020B0604020202020204" pitchFamily="34" charset="0"/>
            </a:endParaRPr>
          </a:p>
          <a:p>
            <a:pPr marL="457189" lvl="1" indent="0" algn="just">
              <a:buNone/>
            </a:pPr>
            <a:endParaRPr lang="en-US" sz="2000" dirty="0">
              <a:latin typeface="Arial" panose="020B0604020202020204" pitchFamily="34" charset="0"/>
              <a:cs typeface="Arial" panose="020B0604020202020204" pitchFamily="34" charset="0"/>
            </a:endParaRPr>
          </a:p>
          <a:p>
            <a:pPr marL="457189" lvl="1" indent="0" algn="just">
              <a:buNone/>
            </a:pPr>
            <a:endParaRPr lang="en-GB" sz="2000" dirty="0">
              <a:latin typeface="Arial" panose="020B0604020202020204" pitchFamily="34" charset="0"/>
              <a:cs typeface="Arial" panose="020B0604020202020204" pitchFamily="34" charset="0"/>
            </a:endParaRPr>
          </a:p>
          <a:p>
            <a:pPr marL="457189" lvl="1" indent="0">
              <a:buNone/>
            </a:pPr>
            <a:endParaRPr lang="en-US" dirty="0">
              <a:latin typeface="Arial" panose="020B0604020202020204" pitchFamily="34" charset="0"/>
              <a:cs typeface="Arial" panose="020B0604020202020204" pitchFamily="34" charset="0"/>
            </a:endParaRPr>
          </a:p>
        </p:txBody>
      </p:sp>
      <p:pic>
        <p:nvPicPr>
          <p:cNvPr id="12" name="Picture 11">
            <a:extLst>
              <a:ext uri="{FF2B5EF4-FFF2-40B4-BE49-F238E27FC236}">
                <a16:creationId xmlns:a16="http://schemas.microsoft.com/office/drawing/2014/main" id="{9227F3B7-D4E4-4C17-87F5-D57FBE48189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3018"/>
          <a:stretch/>
        </p:blipFill>
        <p:spPr>
          <a:xfrm>
            <a:off x="3560746" y="5988588"/>
            <a:ext cx="8631254" cy="738554"/>
          </a:xfrm>
          <a:prstGeom prst="rect">
            <a:avLst/>
          </a:prstGeom>
        </p:spPr>
      </p:pic>
      <p:pic>
        <p:nvPicPr>
          <p:cNvPr id="13" name="Picture 12">
            <a:extLst>
              <a:ext uri="{FF2B5EF4-FFF2-40B4-BE49-F238E27FC236}">
                <a16:creationId xmlns:a16="http://schemas.microsoft.com/office/drawing/2014/main" id="{D659F7AA-46AD-1449-BB3C-3E20B80974B4}"/>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668824" y="5957121"/>
            <a:ext cx="1541094" cy="770021"/>
          </a:xfrm>
          <a:prstGeom prst="rect">
            <a:avLst/>
          </a:prstGeom>
        </p:spPr>
      </p:pic>
      <p:pic>
        <p:nvPicPr>
          <p:cNvPr id="14" name="Picture 13" descr="Timeline&#10;&#10;Description automatically generated">
            <a:extLst>
              <a:ext uri="{FF2B5EF4-FFF2-40B4-BE49-F238E27FC236}">
                <a16:creationId xmlns:a16="http://schemas.microsoft.com/office/drawing/2014/main" id="{69566D3B-A5AB-44E7-93BD-C78943B201B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2779" b="16288"/>
          <a:stretch/>
        </p:blipFill>
        <p:spPr>
          <a:xfrm>
            <a:off x="9311735" y="4724015"/>
            <a:ext cx="2436455" cy="1169439"/>
          </a:xfrm>
          <a:prstGeom prst="rect">
            <a:avLst/>
          </a:prstGeom>
        </p:spPr>
      </p:pic>
    </p:spTree>
    <p:extLst>
      <p:ext uri="{BB962C8B-B14F-4D97-AF65-F5344CB8AC3E}">
        <p14:creationId xmlns:p14="http://schemas.microsoft.com/office/powerpoint/2010/main" val="195354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ree, outdoor, person, grass&#10;&#10;Description automatically generated">
            <a:extLst>
              <a:ext uri="{FF2B5EF4-FFF2-40B4-BE49-F238E27FC236}">
                <a16:creationId xmlns:a16="http://schemas.microsoft.com/office/drawing/2014/main" id="{859A50D7-8ECD-B8B4-96BC-CE64EBFCEF5D}"/>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 xmlns:a1611="http://schemas.microsoft.com/office/drawing/2016/11/main" r:id="rId4"/>
              </a:ext>
            </a:extLst>
          </a:blip>
          <a:srcRect l="9026" r="12025" b="-1"/>
          <a:stretch/>
        </p:blipFill>
        <p:spPr>
          <a:xfrm>
            <a:off x="5576322" y="480656"/>
            <a:ext cx="6457591" cy="5638790"/>
          </a:xfrm>
          <a:prstGeom prst="rect">
            <a:avLst/>
          </a:prstGeom>
        </p:spPr>
      </p:pic>
      <p:sp>
        <p:nvSpPr>
          <p:cNvPr id="8" name="TextBox 7"/>
          <p:cNvSpPr txBox="1"/>
          <p:nvPr/>
        </p:nvSpPr>
        <p:spPr>
          <a:xfrm>
            <a:off x="221049" y="339085"/>
            <a:ext cx="5355273" cy="5632311"/>
          </a:xfrm>
          <a:prstGeom prst="rect">
            <a:avLst/>
          </a:prstGeom>
          <a:noFill/>
        </p:spPr>
        <p:txBody>
          <a:bodyPr wrap="square" rtlCol="0">
            <a:spAutoFit/>
          </a:bodyPr>
          <a:lstStyle/>
          <a:p>
            <a:r>
              <a:rPr lang="en-GB" sz="2400" b="1" dirty="0"/>
              <a:t>Why include </a:t>
            </a:r>
            <a:r>
              <a:rPr lang="en-GB" sz="2400" b="1" dirty="0" err="1"/>
              <a:t>QoL</a:t>
            </a:r>
            <a:r>
              <a:rPr lang="en-GB" sz="2400" b="1" dirty="0"/>
              <a:t> in MDS? </a:t>
            </a:r>
          </a:p>
          <a:p>
            <a:endParaRPr lang="en-GB" sz="2400" dirty="0"/>
          </a:p>
          <a:p>
            <a:pPr marL="342900" indent="-342900">
              <a:buFont typeface="Arial" panose="020B0604020202020204" pitchFamily="34" charset="0"/>
              <a:buChar char="•"/>
            </a:pPr>
            <a:r>
              <a:rPr lang="en-GB" sz="2200" dirty="0"/>
              <a:t>Promoting older people’s </a:t>
            </a:r>
            <a:r>
              <a:rPr lang="en-GB" sz="2200" dirty="0" err="1"/>
              <a:t>QoL</a:t>
            </a:r>
            <a:r>
              <a:rPr lang="en-GB" sz="2200" dirty="0"/>
              <a:t> is a priority</a:t>
            </a:r>
          </a:p>
          <a:p>
            <a:pPr marL="342900" indent="-342900">
              <a:buFont typeface="Arial" panose="020B0604020202020204" pitchFamily="34" charset="0"/>
              <a:buChar char="•"/>
            </a:pPr>
            <a:r>
              <a:rPr lang="en-GB" sz="2000" dirty="0"/>
              <a:t>An important indicator of quality &amp; safety of care, from residents’ perspectives</a:t>
            </a:r>
          </a:p>
          <a:p>
            <a:pPr marL="342900" indent="-342900">
              <a:buFont typeface="Arial" panose="020B0604020202020204" pitchFamily="34" charset="0"/>
              <a:buChar char="•"/>
            </a:pPr>
            <a:endParaRPr lang="en-GB" sz="2400" dirty="0"/>
          </a:p>
          <a:p>
            <a:r>
              <a:rPr lang="en-GB" sz="2400" b="1" dirty="0"/>
              <a:t>What are the challenges? </a:t>
            </a:r>
          </a:p>
          <a:p>
            <a:endParaRPr lang="en-GB" sz="2400" dirty="0"/>
          </a:p>
          <a:p>
            <a:pPr marL="342900" indent="-342900">
              <a:buFont typeface="Arial" panose="020B0604020202020204" pitchFamily="34" charset="0"/>
              <a:buChar char="•"/>
            </a:pPr>
            <a:r>
              <a:rPr lang="en-GB" sz="2200" dirty="0"/>
              <a:t>No established consensus on how to measure </a:t>
            </a:r>
            <a:r>
              <a:rPr lang="en-GB" sz="2200" dirty="0" err="1"/>
              <a:t>QoL</a:t>
            </a:r>
            <a:r>
              <a:rPr lang="en-GB" sz="2200" dirty="0"/>
              <a:t> </a:t>
            </a:r>
          </a:p>
          <a:p>
            <a:pPr marL="800100" lvl="1" indent="-342900">
              <a:buFont typeface="Arial" panose="020B0604020202020204" pitchFamily="34" charset="0"/>
              <a:buChar char="•"/>
            </a:pPr>
            <a:r>
              <a:rPr lang="en-GB" sz="2000" dirty="0"/>
              <a:t>Although consensus is emerging… </a:t>
            </a:r>
          </a:p>
          <a:p>
            <a:pPr marL="342900" indent="-342900">
              <a:buFont typeface="Arial" panose="020B0604020202020204" pitchFamily="34" charset="0"/>
              <a:buChar char="•"/>
            </a:pPr>
            <a:r>
              <a:rPr lang="en-GB" sz="2200" dirty="0"/>
              <a:t>Availability of </a:t>
            </a:r>
            <a:r>
              <a:rPr lang="en-GB" sz="2200" dirty="0" err="1"/>
              <a:t>QoL</a:t>
            </a:r>
            <a:r>
              <a:rPr lang="en-GB" sz="2200" dirty="0"/>
              <a:t> measures developed and/or tested in care homes</a:t>
            </a:r>
          </a:p>
          <a:p>
            <a:pPr marL="342900" indent="-342900">
              <a:buFont typeface="Arial" panose="020B0604020202020204" pitchFamily="34" charset="0"/>
              <a:buChar char="•"/>
            </a:pPr>
            <a:r>
              <a:rPr lang="en-GB" sz="2200" dirty="0"/>
              <a:t>Self-report is challenging</a:t>
            </a:r>
          </a:p>
          <a:p>
            <a:endParaRPr lang="en-GB" sz="2400" dirty="0"/>
          </a:p>
          <a:p>
            <a:pPr marL="342900" indent="-342900">
              <a:buFont typeface="Arial" panose="020B0604020202020204" pitchFamily="34" charset="0"/>
              <a:buChar char="•"/>
            </a:pPr>
            <a:endParaRPr lang="en-GB" sz="2200" dirty="0"/>
          </a:p>
        </p:txBody>
      </p:sp>
    </p:spTree>
    <p:extLst>
      <p:ext uri="{BB962C8B-B14F-4D97-AF65-F5344CB8AC3E}">
        <p14:creationId xmlns:p14="http://schemas.microsoft.com/office/powerpoint/2010/main" val="3005110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62" y="169131"/>
            <a:ext cx="10515600" cy="954009"/>
          </a:xfrm>
        </p:spPr>
        <p:txBody>
          <a:bodyPr>
            <a:normAutofit/>
          </a:bodyPr>
          <a:lstStyle/>
          <a:p>
            <a:r>
              <a:rPr lang="en-US" sz="3200" b="1" dirty="0">
                <a:solidFill>
                  <a:srgbClr val="002060"/>
                </a:solidFill>
                <a:latin typeface="Arial" panose="020B0604020202020204"/>
              </a:rPr>
              <a:t>Selecting </a:t>
            </a:r>
            <a:r>
              <a:rPr lang="en-US" sz="3200" b="1" dirty="0" err="1">
                <a:solidFill>
                  <a:srgbClr val="002060"/>
                </a:solidFill>
                <a:latin typeface="Arial" panose="020B0604020202020204"/>
              </a:rPr>
              <a:t>QoL</a:t>
            </a:r>
            <a:r>
              <a:rPr lang="en-US" sz="3200" b="1" dirty="0">
                <a:solidFill>
                  <a:srgbClr val="002060"/>
                </a:solidFill>
                <a:latin typeface="Arial" panose="020B0604020202020204"/>
              </a:rPr>
              <a:t> measures for the DACHA MDS pilot</a:t>
            </a:r>
            <a:endParaRPr lang="en-GB" sz="3200" b="1" dirty="0">
              <a:solidFill>
                <a:srgbClr val="002060"/>
              </a:solidFill>
            </a:endParaRPr>
          </a:p>
        </p:txBody>
      </p:sp>
      <p:sp>
        <p:nvSpPr>
          <p:cNvPr id="3" name="Content Placeholder 2"/>
          <p:cNvSpPr>
            <a:spLocks noGrp="1"/>
          </p:cNvSpPr>
          <p:nvPr>
            <p:ph idx="1"/>
          </p:nvPr>
        </p:nvSpPr>
        <p:spPr>
          <a:xfrm>
            <a:off x="359439" y="1190548"/>
            <a:ext cx="6954150" cy="4677632"/>
          </a:xfrm>
        </p:spPr>
        <p:txBody>
          <a:bodyPr>
            <a:normAutofit lnSpcReduction="10000"/>
          </a:bodyPr>
          <a:lstStyle/>
          <a:p>
            <a:r>
              <a:rPr lang="en-GB" dirty="0"/>
              <a:t>Shortlist criteria based on stakeholder consultation (Round 1)† and systematic review </a:t>
            </a:r>
            <a:r>
              <a:rPr lang="en-GB" sz="1900" dirty="0"/>
              <a:t>(</a:t>
            </a:r>
            <a:r>
              <a:rPr lang="en-GB" sz="1900" dirty="0" err="1"/>
              <a:t>Siette</a:t>
            </a:r>
            <a:r>
              <a:rPr lang="en-GB" sz="1900" dirty="0"/>
              <a:t> </a:t>
            </a:r>
            <a:r>
              <a:rPr lang="en-GB" sz="1900" i="1" dirty="0"/>
              <a:t>et al</a:t>
            </a:r>
            <a:r>
              <a:rPr lang="en-GB" sz="1900" dirty="0"/>
              <a:t>, 2021) </a:t>
            </a:r>
          </a:p>
          <a:p>
            <a:pPr marL="457200" lvl="1" indent="0">
              <a:buNone/>
            </a:pPr>
            <a:endParaRPr lang="en-GB" dirty="0"/>
          </a:p>
          <a:p>
            <a:r>
              <a:rPr lang="en-GB" dirty="0"/>
              <a:t>Consultation (Round 2)† identified final list</a:t>
            </a:r>
          </a:p>
          <a:p>
            <a:pPr lvl="1"/>
            <a:r>
              <a:rPr lang="en-GB" sz="2200" b="1" dirty="0"/>
              <a:t>ASCOT-Proxy. </a:t>
            </a:r>
            <a:r>
              <a:rPr lang="en-GB" sz="2200" dirty="0"/>
              <a:t>Care-related </a:t>
            </a:r>
            <a:r>
              <a:rPr lang="en-GB" sz="2200" dirty="0" err="1"/>
              <a:t>QoL</a:t>
            </a:r>
            <a:endParaRPr lang="en-GB" sz="2200" dirty="0"/>
          </a:p>
          <a:p>
            <a:pPr lvl="1"/>
            <a:r>
              <a:rPr lang="en-GB" sz="2200" b="1" dirty="0"/>
              <a:t>ICECAP-O. </a:t>
            </a:r>
            <a:r>
              <a:rPr lang="en-GB" sz="2200" dirty="0"/>
              <a:t>Capability wellbeing for older adults </a:t>
            </a:r>
          </a:p>
          <a:p>
            <a:pPr lvl="1"/>
            <a:r>
              <a:rPr lang="en-GB" sz="2200" b="1" dirty="0"/>
              <a:t>EQ-5D-5L Proxy 2. </a:t>
            </a:r>
            <a:r>
              <a:rPr lang="en-GB" sz="2200" dirty="0"/>
              <a:t>Health-related </a:t>
            </a:r>
            <a:r>
              <a:rPr lang="en-GB" sz="2200" dirty="0" err="1"/>
              <a:t>QoL</a:t>
            </a:r>
            <a:endParaRPr lang="en-GB" sz="2200" dirty="0"/>
          </a:p>
          <a:p>
            <a:pPr lvl="1"/>
            <a:r>
              <a:rPr lang="en-GB" sz="2200" b="1" dirty="0"/>
              <a:t>QUALIDEM. </a:t>
            </a:r>
            <a:r>
              <a:rPr lang="en-GB" sz="2200" dirty="0"/>
              <a:t>Dementia specific </a:t>
            </a:r>
            <a:r>
              <a:rPr lang="en-GB" sz="2200" dirty="0" err="1"/>
              <a:t>QoL</a:t>
            </a:r>
            <a:r>
              <a:rPr lang="en-GB" sz="2200" dirty="0"/>
              <a:t> </a:t>
            </a:r>
          </a:p>
          <a:p>
            <a:pPr marL="457200" lvl="1" indent="0">
              <a:buNone/>
            </a:pPr>
            <a:endParaRPr lang="en-GB" dirty="0"/>
          </a:p>
          <a:p>
            <a:pPr marL="457200" lvl="1" indent="0">
              <a:buNone/>
            </a:pPr>
            <a:r>
              <a:rPr lang="en-GB" dirty="0"/>
              <a:t>All proxy-reported by care home staff via digital social care records (DSCRs)</a:t>
            </a:r>
          </a:p>
        </p:txBody>
      </p:sp>
      <p:pic>
        <p:nvPicPr>
          <p:cNvPr id="8" name="Picture 7"/>
          <p:cNvPicPr>
            <a:picLocks noChangeAspect="1"/>
          </p:cNvPicPr>
          <p:nvPr/>
        </p:nvPicPr>
        <p:blipFill rotWithShape="1">
          <a:blip r:embed="rId3"/>
          <a:srcRect l="45272" t="7650" r="6881" b="7862"/>
          <a:stretch/>
        </p:blipFill>
        <p:spPr>
          <a:xfrm>
            <a:off x="7397496" y="980590"/>
            <a:ext cx="4717346" cy="4685544"/>
          </a:xfrm>
          <a:prstGeom prst="rect">
            <a:avLst/>
          </a:prstGeom>
        </p:spPr>
      </p:pic>
      <p:sp>
        <p:nvSpPr>
          <p:cNvPr id="9" name="TextBox 8"/>
          <p:cNvSpPr txBox="1"/>
          <p:nvPr/>
        </p:nvSpPr>
        <p:spPr>
          <a:xfrm>
            <a:off x="7467425" y="5545015"/>
            <a:ext cx="4940983" cy="646331"/>
          </a:xfrm>
          <a:prstGeom prst="rect">
            <a:avLst/>
          </a:prstGeom>
          <a:noFill/>
        </p:spPr>
        <p:txBody>
          <a:bodyPr wrap="square" rtlCol="0">
            <a:spAutoFit/>
          </a:bodyPr>
          <a:lstStyle/>
          <a:p>
            <a:r>
              <a:rPr lang="en-US" dirty="0"/>
              <a:t>*</a:t>
            </a:r>
            <a:r>
              <a:rPr lang="en-US" b="1" dirty="0"/>
              <a:t>Outcomes </a:t>
            </a:r>
            <a:r>
              <a:rPr lang="en-US" dirty="0"/>
              <a:t>= </a:t>
            </a:r>
            <a:r>
              <a:rPr lang="en-US" b="1" dirty="0"/>
              <a:t>quality of life </a:t>
            </a:r>
            <a:r>
              <a:rPr lang="en-US" dirty="0"/>
              <a:t>= what matters to people in their lives, to live well</a:t>
            </a:r>
            <a:endParaRPr lang="en-GB" dirty="0"/>
          </a:p>
        </p:txBody>
      </p:sp>
      <p:sp>
        <p:nvSpPr>
          <p:cNvPr id="6" name="TextBox 5">
            <a:extLst>
              <a:ext uri="{FF2B5EF4-FFF2-40B4-BE49-F238E27FC236}">
                <a16:creationId xmlns:a16="http://schemas.microsoft.com/office/drawing/2014/main" id="{79341D6A-B1F4-D43F-2B46-EADAE2E2BE84}"/>
              </a:ext>
            </a:extLst>
          </p:cNvPr>
          <p:cNvSpPr txBox="1"/>
          <p:nvPr/>
        </p:nvSpPr>
        <p:spPr>
          <a:xfrm>
            <a:off x="205602" y="6067568"/>
            <a:ext cx="6661542" cy="584775"/>
          </a:xfrm>
          <a:prstGeom prst="rect">
            <a:avLst/>
          </a:prstGeom>
          <a:noFill/>
        </p:spPr>
        <p:txBody>
          <a:bodyPr wrap="square" rtlCol="0">
            <a:spAutoFit/>
          </a:bodyPr>
          <a:lstStyle/>
          <a:p>
            <a:r>
              <a:rPr lang="en-GB" sz="1600" dirty="0"/>
              <a:t>†Akdur et al (In press). </a:t>
            </a:r>
            <a:r>
              <a:rPr lang="en-GB" sz="1600" b="0" i="0" dirty="0">
                <a:effectLst/>
              </a:rPr>
              <a:t>National stakeholder consultation on measuring care home residents’ quality of life. </a:t>
            </a:r>
            <a:r>
              <a:rPr lang="en-GB" sz="1600" dirty="0">
                <a:effectLst/>
                <a:ea typeface="DengXian" panose="02010600030101010101" pitchFamily="2" charset="-122"/>
              </a:rPr>
              <a:t>NIHR Journals Library.</a:t>
            </a:r>
            <a:r>
              <a:rPr lang="en-GB" sz="1600" b="0" i="0" dirty="0">
                <a:effectLst/>
              </a:rPr>
              <a:t> </a:t>
            </a:r>
            <a:r>
              <a:rPr lang="en-GB" sz="1600" dirty="0"/>
              <a:t> </a:t>
            </a:r>
          </a:p>
        </p:txBody>
      </p:sp>
    </p:spTree>
    <p:extLst>
      <p:ext uri="{BB962C8B-B14F-4D97-AF65-F5344CB8AC3E}">
        <p14:creationId xmlns:p14="http://schemas.microsoft.com/office/powerpoint/2010/main" val="2332195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52" y="240727"/>
            <a:ext cx="10515600" cy="954009"/>
          </a:xfrm>
        </p:spPr>
        <p:txBody>
          <a:bodyPr>
            <a:normAutofit fontScale="90000"/>
          </a:bodyPr>
          <a:lstStyle/>
          <a:p>
            <a:r>
              <a:rPr lang="en-US" sz="3200" b="1" dirty="0">
                <a:solidFill>
                  <a:srgbClr val="002060"/>
                </a:solidFill>
                <a:latin typeface="Arial" panose="020B0604020202020204"/>
              </a:rPr>
              <a:t>Data Collection of </a:t>
            </a:r>
            <a:r>
              <a:rPr lang="en-US" sz="3200" b="1" dirty="0" err="1">
                <a:solidFill>
                  <a:srgbClr val="002060"/>
                </a:solidFill>
                <a:latin typeface="Arial" panose="020B0604020202020204"/>
              </a:rPr>
              <a:t>QoL</a:t>
            </a:r>
            <a:r>
              <a:rPr lang="en-US" sz="3200" b="1" dirty="0">
                <a:solidFill>
                  <a:srgbClr val="002060"/>
                </a:solidFill>
                <a:latin typeface="Arial" panose="020B0604020202020204"/>
              </a:rPr>
              <a:t> Measures in the DACHA MDS pilot</a:t>
            </a:r>
            <a:endParaRPr lang="en-GB" sz="3200" b="1" dirty="0">
              <a:solidFill>
                <a:srgbClr val="002060"/>
              </a:solidFill>
            </a:endParaRPr>
          </a:p>
        </p:txBody>
      </p:sp>
      <p:sp>
        <p:nvSpPr>
          <p:cNvPr id="3" name="Content Placeholder 2"/>
          <p:cNvSpPr>
            <a:spLocks noGrp="1"/>
          </p:cNvSpPr>
          <p:nvPr>
            <p:ph idx="1"/>
          </p:nvPr>
        </p:nvSpPr>
        <p:spPr>
          <a:xfrm>
            <a:off x="413126" y="2532115"/>
            <a:ext cx="6076066" cy="4069854"/>
          </a:xfrm>
        </p:spPr>
        <p:txBody>
          <a:bodyPr>
            <a:normAutofit/>
          </a:bodyPr>
          <a:lstStyle/>
          <a:p>
            <a:r>
              <a:rPr lang="en-US" sz="2200" dirty="0" err="1">
                <a:solidFill>
                  <a:srgbClr val="1C1C1C"/>
                </a:solidFill>
                <a:ea typeface="+mn-lt"/>
                <a:cs typeface="+mn-lt"/>
              </a:rPr>
              <a:t>QoL</a:t>
            </a:r>
            <a:r>
              <a:rPr lang="en-US" sz="2200" dirty="0">
                <a:solidFill>
                  <a:srgbClr val="1C1C1C"/>
                </a:solidFill>
                <a:ea typeface="+mn-lt"/>
                <a:cs typeface="+mn-lt"/>
              </a:rPr>
              <a:t> measures adapted from paper format into digital care record software </a:t>
            </a:r>
            <a:endParaRPr lang="en-US" sz="1800" dirty="0">
              <a:solidFill>
                <a:srgbClr val="1C1C1C"/>
              </a:solidFill>
              <a:ea typeface="+mn-lt"/>
              <a:cs typeface="+mn-lt"/>
            </a:endParaRPr>
          </a:p>
          <a:p>
            <a:r>
              <a:rPr lang="en-US" sz="2200" dirty="0">
                <a:solidFill>
                  <a:srgbClr val="1C1C1C"/>
                </a:solidFill>
                <a:ea typeface="+mn-lt"/>
                <a:cs typeface="+mn-lt"/>
              </a:rPr>
              <a:t>Data collection </a:t>
            </a:r>
          </a:p>
          <a:p>
            <a:pPr lvl="1"/>
            <a:r>
              <a:rPr lang="en-US" sz="2000" dirty="0">
                <a:solidFill>
                  <a:srgbClr val="1C1C1C"/>
                </a:solidFill>
                <a:ea typeface="+mn-lt"/>
                <a:cs typeface="+mn-lt"/>
              </a:rPr>
              <a:t>Two waves = Mar/Apr and Oct/Nov 2023</a:t>
            </a:r>
          </a:p>
          <a:p>
            <a:pPr lvl="1"/>
            <a:r>
              <a:rPr lang="en-US" sz="2000" dirty="0">
                <a:solidFill>
                  <a:srgbClr val="1C1C1C"/>
                </a:solidFill>
                <a:ea typeface="+mn-lt"/>
                <a:cs typeface="+mn-lt"/>
              </a:rPr>
              <a:t>Some support provided to care home staff – but minimal, to test feasibility of data entry/collection in practice</a:t>
            </a:r>
          </a:p>
          <a:p>
            <a:pPr lvl="1"/>
            <a:r>
              <a:rPr lang="en-US" sz="2000" dirty="0">
                <a:solidFill>
                  <a:srgbClr val="1C1C1C"/>
                </a:solidFill>
                <a:ea typeface="+mn-lt"/>
                <a:cs typeface="+mn-lt"/>
              </a:rPr>
              <a:t>Data extracted for </a:t>
            </a:r>
            <a:r>
              <a:rPr lang="en-US" sz="2000" b="1" dirty="0">
                <a:solidFill>
                  <a:srgbClr val="1C1C1C"/>
                </a:solidFill>
                <a:ea typeface="+mn-lt"/>
                <a:cs typeface="+mn-lt"/>
              </a:rPr>
              <a:t>748</a:t>
            </a:r>
            <a:r>
              <a:rPr lang="en-US" sz="2000" dirty="0">
                <a:solidFill>
                  <a:srgbClr val="1C1C1C"/>
                </a:solidFill>
                <a:ea typeface="+mn-lt"/>
                <a:cs typeface="+mn-lt"/>
              </a:rPr>
              <a:t> (Wave 1) and</a:t>
            </a:r>
            <a:r>
              <a:rPr lang="en-US" sz="2000" b="1" dirty="0">
                <a:solidFill>
                  <a:srgbClr val="1C1C1C"/>
                </a:solidFill>
                <a:ea typeface="+mn-lt"/>
                <a:cs typeface="+mn-lt"/>
              </a:rPr>
              <a:t> 711 </a:t>
            </a:r>
            <a:r>
              <a:rPr lang="en-US" sz="2000" dirty="0">
                <a:solidFill>
                  <a:srgbClr val="1C1C1C"/>
                </a:solidFill>
                <a:ea typeface="+mn-lt"/>
                <a:cs typeface="+mn-lt"/>
              </a:rPr>
              <a:t>(Wave 2) residents </a:t>
            </a:r>
          </a:p>
        </p:txBody>
      </p:sp>
      <p:pic>
        <p:nvPicPr>
          <p:cNvPr id="6" name="Picture 5" descr="A paper with text on it">
            <a:extLst>
              <a:ext uri="{FF2B5EF4-FFF2-40B4-BE49-F238E27FC236}">
                <a16:creationId xmlns:a16="http://schemas.microsoft.com/office/drawing/2014/main" id="{2FE1A43C-74A7-59B8-4DD8-59B53E92B9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8099" y="2241176"/>
            <a:ext cx="5083829" cy="3545970"/>
          </a:xfrm>
          <a:prstGeom prst="rect">
            <a:avLst/>
          </a:prstGeom>
        </p:spPr>
      </p:pic>
      <p:sp>
        <p:nvSpPr>
          <p:cNvPr id="7" name="TextBox 6">
            <a:extLst>
              <a:ext uri="{FF2B5EF4-FFF2-40B4-BE49-F238E27FC236}">
                <a16:creationId xmlns:a16="http://schemas.microsoft.com/office/drawing/2014/main" id="{7D6F70D2-86D2-783E-A643-218C99BB756A}"/>
              </a:ext>
            </a:extLst>
          </p:cNvPr>
          <p:cNvSpPr txBox="1"/>
          <p:nvPr/>
        </p:nvSpPr>
        <p:spPr>
          <a:xfrm>
            <a:off x="6920499" y="5832528"/>
            <a:ext cx="6234067" cy="769441"/>
          </a:xfrm>
          <a:prstGeom prst="rect">
            <a:avLst/>
          </a:prstGeom>
          <a:noFill/>
        </p:spPr>
        <p:txBody>
          <a:bodyPr wrap="square" rtlCol="0">
            <a:spAutoFit/>
          </a:bodyPr>
          <a:lstStyle/>
          <a:p>
            <a:r>
              <a:rPr lang="en-GB" sz="1100" dirty="0"/>
              <a:t>©Joanna Coast and Terry Flynn </a:t>
            </a:r>
          </a:p>
          <a:p>
            <a:r>
              <a:rPr lang="en-GB" sz="1100" dirty="0"/>
              <a:t>(https://www.bristol.ac.uk/media-library/sites/social-community-medicine/images/centres/heb/ICECAPO%20sample.pdf)</a:t>
            </a:r>
          </a:p>
          <a:p>
            <a:endParaRPr lang="en-GB" sz="1100" dirty="0"/>
          </a:p>
        </p:txBody>
      </p:sp>
      <p:sp>
        <p:nvSpPr>
          <p:cNvPr id="4" name="TextBox 3"/>
          <p:cNvSpPr txBox="1"/>
          <p:nvPr/>
        </p:nvSpPr>
        <p:spPr>
          <a:xfrm>
            <a:off x="568452" y="1194736"/>
            <a:ext cx="11411492" cy="1046440"/>
          </a:xfrm>
          <a:prstGeom prst="rect">
            <a:avLst/>
          </a:prstGeom>
          <a:noFill/>
        </p:spPr>
        <p:txBody>
          <a:bodyPr wrap="square" rtlCol="0">
            <a:spAutoFit/>
          </a:bodyPr>
          <a:lstStyle/>
          <a:p>
            <a:r>
              <a:rPr lang="en-US" sz="2200" b="1" dirty="0">
                <a:solidFill>
                  <a:srgbClr val="002060"/>
                </a:solidFill>
                <a:ea typeface="+mn-lt"/>
                <a:cs typeface="+mn-lt"/>
              </a:rPr>
              <a:t>Aim: </a:t>
            </a:r>
            <a:r>
              <a:rPr lang="en-US" sz="2200" dirty="0">
                <a:solidFill>
                  <a:srgbClr val="002060"/>
                </a:solidFill>
                <a:ea typeface="+mn-lt"/>
                <a:cs typeface="+mn-lt"/>
              </a:rPr>
              <a:t>To assess feasibility, validity, reliability, and usefulness of </a:t>
            </a:r>
            <a:r>
              <a:rPr lang="en-US" sz="2200" dirty="0" err="1">
                <a:solidFill>
                  <a:srgbClr val="002060"/>
                </a:solidFill>
                <a:ea typeface="+mn-lt"/>
                <a:cs typeface="+mn-lt"/>
              </a:rPr>
              <a:t>QoL</a:t>
            </a:r>
            <a:r>
              <a:rPr lang="en-US" sz="2200" dirty="0">
                <a:solidFill>
                  <a:srgbClr val="002060"/>
                </a:solidFill>
                <a:ea typeface="+mn-lt"/>
                <a:cs typeface="+mn-lt"/>
              </a:rPr>
              <a:t> measures, to inform which measure(s) to recommend for inclusion in an MDS</a:t>
            </a:r>
          </a:p>
          <a:p>
            <a:endParaRPr lang="en-GB" dirty="0"/>
          </a:p>
        </p:txBody>
      </p:sp>
    </p:spTree>
    <p:extLst>
      <p:ext uri="{BB962C8B-B14F-4D97-AF65-F5344CB8AC3E}">
        <p14:creationId xmlns:p14="http://schemas.microsoft.com/office/powerpoint/2010/main" val="2223961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058" y="305401"/>
            <a:ext cx="10515600" cy="954009"/>
          </a:xfrm>
        </p:spPr>
        <p:txBody>
          <a:bodyPr>
            <a:normAutofit/>
          </a:bodyPr>
          <a:lstStyle/>
          <a:p>
            <a:r>
              <a:rPr lang="en-US" sz="3200" b="1" dirty="0">
                <a:solidFill>
                  <a:srgbClr val="002060"/>
                </a:solidFill>
                <a:latin typeface="Arial" panose="020B0604020202020204"/>
              </a:rPr>
              <a:t>Psychometrics of </a:t>
            </a:r>
            <a:r>
              <a:rPr lang="en-US" sz="3200" b="1" dirty="0" err="1">
                <a:solidFill>
                  <a:srgbClr val="002060"/>
                </a:solidFill>
                <a:latin typeface="Arial" panose="020B0604020202020204"/>
              </a:rPr>
              <a:t>QoL</a:t>
            </a:r>
            <a:r>
              <a:rPr lang="en-US" sz="3200" b="1" dirty="0">
                <a:solidFill>
                  <a:srgbClr val="002060"/>
                </a:solidFill>
                <a:latin typeface="Arial" panose="020B0604020202020204"/>
              </a:rPr>
              <a:t> measures – do they ‘work’? </a:t>
            </a:r>
            <a:endParaRPr lang="en-GB" sz="3200" b="1" dirty="0">
              <a:solidFill>
                <a:srgbClr val="002060"/>
              </a:solidFill>
            </a:endParaRPr>
          </a:p>
        </p:txBody>
      </p:sp>
      <p:sp>
        <p:nvSpPr>
          <p:cNvPr id="3" name="Content Placeholder 2"/>
          <p:cNvSpPr>
            <a:spLocks noGrp="1"/>
          </p:cNvSpPr>
          <p:nvPr>
            <p:ph idx="1"/>
          </p:nvPr>
        </p:nvSpPr>
        <p:spPr>
          <a:xfrm>
            <a:off x="297745" y="1524632"/>
            <a:ext cx="8625777" cy="5063995"/>
          </a:xfrm>
        </p:spPr>
        <p:txBody>
          <a:bodyPr>
            <a:normAutofit/>
          </a:bodyPr>
          <a:lstStyle/>
          <a:p>
            <a:r>
              <a:rPr lang="en-US" sz="2400" dirty="0">
                <a:solidFill>
                  <a:srgbClr val="1C1C1C"/>
                </a:solidFill>
                <a:ea typeface="+mn-lt"/>
                <a:cs typeface="+mn-lt"/>
              </a:rPr>
              <a:t>Applied psychometric methods to assess the</a:t>
            </a:r>
            <a:r>
              <a:rPr lang="en-US" sz="2400" b="1" dirty="0">
                <a:solidFill>
                  <a:srgbClr val="1C1C1C"/>
                </a:solidFill>
                <a:ea typeface="+mn-lt"/>
                <a:cs typeface="+mn-lt"/>
              </a:rPr>
              <a:t> validity and internal consistency </a:t>
            </a:r>
            <a:r>
              <a:rPr lang="en-US" sz="1800" dirty="0">
                <a:solidFill>
                  <a:srgbClr val="1C1C1C"/>
                </a:solidFill>
                <a:ea typeface="+mn-lt"/>
                <a:cs typeface="+mn-lt"/>
              </a:rPr>
              <a:t>(Does they measure what we expect them to? Do the questions fit together as a scale?) </a:t>
            </a:r>
          </a:p>
          <a:p>
            <a:r>
              <a:rPr lang="en-US" sz="2400" dirty="0">
                <a:solidFill>
                  <a:srgbClr val="1C1C1C"/>
                </a:solidFill>
                <a:ea typeface="+mn-lt"/>
                <a:cs typeface="+mn-lt"/>
              </a:rPr>
              <a:t>Three of the four </a:t>
            </a:r>
            <a:r>
              <a:rPr lang="en-US" sz="2400" dirty="0" err="1">
                <a:solidFill>
                  <a:srgbClr val="1C1C1C"/>
                </a:solidFill>
                <a:ea typeface="+mn-lt"/>
                <a:cs typeface="+mn-lt"/>
              </a:rPr>
              <a:t>QoL</a:t>
            </a:r>
            <a:r>
              <a:rPr lang="en-US" sz="2400" dirty="0">
                <a:solidFill>
                  <a:srgbClr val="1C1C1C"/>
                </a:solidFill>
                <a:ea typeface="+mn-lt"/>
                <a:cs typeface="+mn-lt"/>
              </a:rPr>
              <a:t> measures had acceptable properties:</a:t>
            </a:r>
          </a:p>
          <a:p>
            <a:pPr lvl="1"/>
            <a:r>
              <a:rPr lang="en-US" b="1" dirty="0">
                <a:solidFill>
                  <a:srgbClr val="1C1C1C"/>
                </a:solidFill>
                <a:ea typeface="+mn-lt"/>
                <a:cs typeface="+mn-lt"/>
              </a:rPr>
              <a:t>ASCOT Proxy-Resident </a:t>
            </a:r>
          </a:p>
          <a:p>
            <a:pPr lvl="2"/>
            <a:r>
              <a:rPr lang="en-US" dirty="0">
                <a:solidFill>
                  <a:srgbClr val="1C1C1C"/>
                </a:solidFill>
                <a:ea typeface="+mn-lt"/>
                <a:cs typeface="+mn-lt"/>
              </a:rPr>
              <a:t>But not ASCOT-Proxy-Proxy. Consistent with another study of </a:t>
            </a:r>
            <a:r>
              <a:rPr lang="en-US" dirty="0" err="1">
                <a:solidFill>
                  <a:srgbClr val="1C1C1C"/>
                </a:solidFill>
                <a:ea typeface="+mn-lt"/>
                <a:cs typeface="+mn-lt"/>
              </a:rPr>
              <a:t>carers</a:t>
            </a:r>
            <a:r>
              <a:rPr lang="en-US" dirty="0">
                <a:solidFill>
                  <a:srgbClr val="1C1C1C"/>
                </a:solidFill>
                <a:ea typeface="+mn-lt"/>
                <a:cs typeface="+mn-lt"/>
              </a:rPr>
              <a:t> of people with dementia (Silarova, Rand et al, 2023). </a:t>
            </a:r>
          </a:p>
          <a:p>
            <a:pPr lvl="1"/>
            <a:r>
              <a:rPr lang="en-US" b="1" dirty="0">
                <a:solidFill>
                  <a:srgbClr val="1C1C1C"/>
                </a:solidFill>
                <a:ea typeface="+mn-lt"/>
                <a:cs typeface="+mn-lt"/>
              </a:rPr>
              <a:t>ICECAP-O</a:t>
            </a:r>
          </a:p>
          <a:p>
            <a:pPr lvl="1"/>
            <a:r>
              <a:rPr lang="en-US" b="1" dirty="0">
                <a:solidFill>
                  <a:srgbClr val="1C1C1C"/>
                </a:solidFill>
                <a:ea typeface="+mn-lt"/>
                <a:cs typeface="+mn-lt"/>
              </a:rPr>
              <a:t>EQ5D-Proxy</a:t>
            </a:r>
            <a:r>
              <a:rPr lang="en-US" dirty="0">
                <a:solidFill>
                  <a:srgbClr val="1C1C1C"/>
                </a:solidFill>
                <a:ea typeface="+mn-lt"/>
                <a:cs typeface="+mn-lt"/>
              </a:rPr>
              <a:t> </a:t>
            </a:r>
            <a:r>
              <a:rPr lang="en-US" b="1" dirty="0">
                <a:solidFill>
                  <a:srgbClr val="1C1C1C"/>
                </a:solidFill>
                <a:ea typeface="+mn-lt"/>
                <a:cs typeface="+mn-lt"/>
              </a:rPr>
              <a:t>2</a:t>
            </a:r>
          </a:p>
        </p:txBody>
      </p:sp>
      <p:pic>
        <p:nvPicPr>
          <p:cNvPr id="8" name="Picture 7" descr="Pen placed on top of a signature line">
            <a:extLst>
              <a:ext uri="{FF2B5EF4-FFF2-40B4-BE49-F238E27FC236}">
                <a16:creationId xmlns:a16="http://schemas.microsoft.com/office/drawing/2014/main" id="{73F41492-262F-A428-1C13-496C287F2696}"/>
              </a:ext>
            </a:extLst>
          </p:cNvPr>
          <p:cNvPicPr>
            <a:picLocks noChangeAspect="1"/>
          </p:cNvPicPr>
          <p:nvPr/>
        </p:nvPicPr>
        <p:blipFill rotWithShape="1">
          <a:blip r:embed="rId3"/>
          <a:srcRect l="52595" r="2837" b="-1"/>
          <a:stretch/>
        </p:blipFill>
        <p:spPr>
          <a:xfrm>
            <a:off x="8923523" y="1461163"/>
            <a:ext cx="3099602" cy="4642338"/>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23523" y="4507142"/>
            <a:ext cx="3099602" cy="2081485"/>
          </a:xfrm>
          <a:prstGeom prst="rect">
            <a:avLst/>
          </a:prstGeom>
        </p:spPr>
      </p:pic>
    </p:spTree>
    <p:extLst>
      <p:ext uri="{BB962C8B-B14F-4D97-AF65-F5344CB8AC3E}">
        <p14:creationId xmlns:p14="http://schemas.microsoft.com/office/powerpoint/2010/main" val="2958512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58" y="190910"/>
            <a:ext cx="10515600" cy="954009"/>
          </a:xfrm>
        </p:spPr>
        <p:txBody>
          <a:bodyPr>
            <a:normAutofit/>
          </a:bodyPr>
          <a:lstStyle/>
          <a:p>
            <a:r>
              <a:rPr lang="en-US" sz="3200" b="1" dirty="0">
                <a:solidFill>
                  <a:srgbClr val="002060"/>
                </a:solidFill>
                <a:latin typeface="Arial" panose="020B0604020202020204"/>
              </a:rPr>
              <a:t>Psychometrics of </a:t>
            </a:r>
            <a:r>
              <a:rPr lang="en-US" sz="3200" b="1" dirty="0" err="1">
                <a:solidFill>
                  <a:srgbClr val="002060"/>
                </a:solidFill>
                <a:latin typeface="Arial" panose="020B0604020202020204"/>
              </a:rPr>
              <a:t>QoL</a:t>
            </a:r>
            <a:r>
              <a:rPr lang="en-US" sz="3200" b="1" dirty="0">
                <a:solidFill>
                  <a:srgbClr val="002060"/>
                </a:solidFill>
                <a:latin typeface="Arial" panose="020B0604020202020204"/>
              </a:rPr>
              <a:t> measures – do they ‘work’? </a:t>
            </a:r>
            <a:endParaRPr lang="en-GB" sz="3200" b="1" dirty="0">
              <a:solidFill>
                <a:srgbClr val="002060"/>
              </a:solidFill>
            </a:endParaRPr>
          </a:p>
        </p:txBody>
      </p:sp>
      <p:sp>
        <p:nvSpPr>
          <p:cNvPr id="3" name="Content Placeholder 2"/>
          <p:cNvSpPr>
            <a:spLocks noGrp="1"/>
          </p:cNvSpPr>
          <p:nvPr>
            <p:ph idx="1"/>
          </p:nvPr>
        </p:nvSpPr>
        <p:spPr>
          <a:xfrm>
            <a:off x="279458" y="1250334"/>
            <a:ext cx="8754814" cy="5063995"/>
          </a:xfrm>
        </p:spPr>
        <p:txBody>
          <a:bodyPr>
            <a:normAutofit/>
          </a:bodyPr>
          <a:lstStyle/>
          <a:p>
            <a:pPr marL="0" indent="0">
              <a:buNone/>
            </a:pPr>
            <a:r>
              <a:rPr lang="en-US" sz="2200" b="1" dirty="0">
                <a:solidFill>
                  <a:srgbClr val="1C1C1C"/>
                </a:solidFill>
                <a:ea typeface="+mn-lt"/>
                <a:cs typeface="+mn-lt"/>
              </a:rPr>
              <a:t>QUALIDEM</a:t>
            </a:r>
            <a:r>
              <a:rPr lang="en-US" sz="2200" dirty="0">
                <a:solidFill>
                  <a:srgbClr val="1C1C1C"/>
                </a:solidFill>
                <a:ea typeface="+mn-lt"/>
                <a:cs typeface="+mn-lt"/>
              </a:rPr>
              <a:t> did not work as well as expected, based on previous research</a:t>
            </a:r>
          </a:p>
          <a:p>
            <a:pPr lvl="1"/>
            <a:endParaRPr lang="en-US" dirty="0">
              <a:solidFill>
                <a:srgbClr val="1C1C1C"/>
              </a:solidFill>
              <a:ea typeface="+mn-lt"/>
              <a:cs typeface="+mn-lt"/>
            </a:endParaRPr>
          </a:p>
          <a:p>
            <a:pPr lvl="1"/>
            <a:r>
              <a:rPr lang="en-US" dirty="0">
                <a:solidFill>
                  <a:srgbClr val="1C1C1C"/>
                </a:solidFill>
                <a:ea typeface="+mn-lt"/>
                <a:cs typeface="+mn-lt"/>
              </a:rPr>
              <a:t>The DACHA study is the first study that psychometrics of the English language version </a:t>
            </a:r>
          </a:p>
          <a:p>
            <a:pPr lvl="2"/>
            <a:r>
              <a:rPr lang="en-US" dirty="0">
                <a:solidFill>
                  <a:srgbClr val="1C1C1C"/>
                </a:solidFill>
                <a:ea typeface="+mn-lt"/>
                <a:cs typeface="+mn-lt"/>
              </a:rPr>
              <a:t>Original QUALIDEM measure developed in Dutch, with German and Danish translations also available </a:t>
            </a:r>
          </a:p>
          <a:p>
            <a:pPr lvl="1"/>
            <a:endParaRPr lang="en-US" dirty="0">
              <a:solidFill>
                <a:srgbClr val="1C1C1C"/>
              </a:solidFill>
              <a:ea typeface="+mn-lt"/>
              <a:cs typeface="+mn-lt"/>
            </a:endParaRPr>
          </a:p>
          <a:p>
            <a:pPr lvl="1"/>
            <a:r>
              <a:rPr lang="en-US" dirty="0">
                <a:solidFill>
                  <a:srgbClr val="1C1C1C"/>
                </a:solidFill>
                <a:ea typeface="+mn-lt"/>
                <a:cs typeface="+mn-lt"/>
              </a:rPr>
              <a:t>Excluded residents with very severe cognitive impairment</a:t>
            </a:r>
          </a:p>
          <a:p>
            <a:pPr lvl="2"/>
            <a:r>
              <a:rPr lang="en-US" dirty="0">
                <a:solidFill>
                  <a:srgbClr val="1C1C1C"/>
                </a:solidFill>
                <a:ea typeface="+mn-lt"/>
                <a:cs typeface="+mn-lt"/>
              </a:rPr>
              <a:t>Some questions </a:t>
            </a:r>
            <a:r>
              <a:rPr lang="en-US" dirty="0" smtClean="0">
                <a:solidFill>
                  <a:srgbClr val="1C1C1C"/>
                </a:solidFill>
                <a:ea typeface="+mn-lt"/>
                <a:cs typeface="+mn-lt"/>
              </a:rPr>
              <a:t>not </a:t>
            </a:r>
            <a:r>
              <a:rPr lang="en-US" dirty="0">
                <a:solidFill>
                  <a:srgbClr val="1C1C1C"/>
                </a:solidFill>
                <a:ea typeface="+mn-lt"/>
                <a:cs typeface="+mn-lt"/>
              </a:rPr>
              <a:t>suitable for these residents </a:t>
            </a:r>
          </a:p>
          <a:p>
            <a:pPr lvl="1"/>
            <a:r>
              <a:rPr lang="en-US" dirty="0">
                <a:solidFill>
                  <a:srgbClr val="1C1C1C"/>
                </a:solidFill>
                <a:ea typeface="+mn-lt"/>
                <a:cs typeface="+mn-lt"/>
              </a:rPr>
              <a:t>Items (questions) did not ‘group’ into expected subscales</a:t>
            </a:r>
          </a:p>
          <a:p>
            <a:pPr lvl="2"/>
            <a:r>
              <a:rPr lang="en-US" dirty="0">
                <a:solidFill>
                  <a:srgbClr val="1C1C1C"/>
                </a:solidFill>
                <a:ea typeface="+mn-lt"/>
                <a:cs typeface="+mn-lt"/>
              </a:rPr>
              <a:t>Only six subscales vs. nine original subscales proposed by developers </a:t>
            </a:r>
          </a:p>
          <a:p>
            <a:pPr lvl="1"/>
            <a:r>
              <a:rPr lang="en-US" dirty="0">
                <a:solidFill>
                  <a:srgbClr val="1C1C1C"/>
                </a:solidFill>
                <a:ea typeface="+mn-lt"/>
                <a:cs typeface="+mn-lt"/>
              </a:rPr>
              <a:t>Low internal consistency for one of six subscales</a:t>
            </a:r>
          </a:p>
        </p:txBody>
      </p:sp>
      <p:pic>
        <p:nvPicPr>
          <p:cNvPr id="8" name="Picture 7" descr="Pen placed on top of a signature line">
            <a:extLst>
              <a:ext uri="{FF2B5EF4-FFF2-40B4-BE49-F238E27FC236}">
                <a16:creationId xmlns:a16="http://schemas.microsoft.com/office/drawing/2014/main" id="{73F41492-262F-A428-1C13-496C287F2696}"/>
              </a:ext>
            </a:extLst>
          </p:cNvPr>
          <p:cNvPicPr>
            <a:picLocks noChangeAspect="1"/>
          </p:cNvPicPr>
          <p:nvPr/>
        </p:nvPicPr>
        <p:blipFill rotWithShape="1">
          <a:blip r:embed="rId3"/>
          <a:srcRect l="52595" r="2837" b="-1"/>
          <a:stretch/>
        </p:blipFill>
        <p:spPr>
          <a:xfrm>
            <a:off x="8923523" y="1461163"/>
            <a:ext cx="3099602" cy="4642338"/>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23523" y="4507142"/>
            <a:ext cx="3099602" cy="2081485"/>
          </a:xfrm>
          <a:prstGeom prst="rect">
            <a:avLst/>
          </a:prstGeom>
        </p:spPr>
      </p:pic>
    </p:spTree>
    <p:extLst>
      <p:ext uri="{BB962C8B-B14F-4D97-AF65-F5344CB8AC3E}">
        <p14:creationId xmlns:p14="http://schemas.microsoft.com/office/powerpoint/2010/main" val="215859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468" y="326052"/>
            <a:ext cx="11343269" cy="1022734"/>
          </a:xfrm>
        </p:spPr>
        <p:txBody>
          <a:bodyPr>
            <a:normAutofit/>
          </a:bodyPr>
          <a:lstStyle/>
          <a:p>
            <a:r>
              <a:rPr lang="en-US" sz="2800" b="1" dirty="0">
                <a:solidFill>
                  <a:srgbClr val="002060"/>
                </a:solidFill>
                <a:latin typeface="Arial" panose="020B0604020202020204"/>
              </a:rPr>
              <a:t>Psychometrics of </a:t>
            </a:r>
            <a:r>
              <a:rPr lang="en-US" sz="2800" b="1" dirty="0" err="1">
                <a:solidFill>
                  <a:srgbClr val="002060"/>
                </a:solidFill>
                <a:latin typeface="Arial" panose="020B0604020202020204"/>
              </a:rPr>
              <a:t>QoL</a:t>
            </a:r>
            <a:r>
              <a:rPr lang="en-US" sz="2800" b="1" dirty="0">
                <a:solidFill>
                  <a:srgbClr val="002060"/>
                </a:solidFill>
                <a:latin typeface="Arial" panose="020B0604020202020204"/>
              </a:rPr>
              <a:t> measures – are they feasible to complete? </a:t>
            </a:r>
            <a:endParaRPr lang="en-GB" sz="2800" b="1" dirty="0">
              <a:solidFill>
                <a:srgbClr val="002060"/>
              </a:solidFill>
            </a:endParaRPr>
          </a:p>
        </p:txBody>
      </p:sp>
      <p:sp>
        <p:nvSpPr>
          <p:cNvPr id="3" name="Content Placeholder 2"/>
          <p:cNvSpPr>
            <a:spLocks noGrp="1"/>
          </p:cNvSpPr>
          <p:nvPr>
            <p:ph idx="1"/>
          </p:nvPr>
        </p:nvSpPr>
        <p:spPr>
          <a:xfrm>
            <a:off x="309468" y="1348786"/>
            <a:ext cx="11343270" cy="4578869"/>
          </a:xfrm>
        </p:spPr>
        <p:txBody>
          <a:bodyPr>
            <a:normAutofit fontScale="92500" lnSpcReduction="10000"/>
          </a:bodyPr>
          <a:lstStyle/>
          <a:p>
            <a:r>
              <a:rPr lang="en-US" dirty="0">
                <a:solidFill>
                  <a:srgbClr val="1C1C1C"/>
                </a:solidFill>
                <a:ea typeface="+mn-lt"/>
                <a:cs typeface="+mn-lt"/>
              </a:rPr>
              <a:t>An indicator of feasibility and acceptability % missing data</a:t>
            </a:r>
          </a:p>
          <a:p>
            <a:pPr lvl="1"/>
            <a:r>
              <a:rPr lang="en-US" dirty="0">
                <a:solidFill>
                  <a:srgbClr val="1C1C1C"/>
                </a:solidFill>
                <a:ea typeface="+mn-lt"/>
                <a:cs typeface="+mn-lt"/>
              </a:rPr>
              <a:t>High % missing data for a question (item) can indicate an issue with that particular question</a:t>
            </a:r>
          </a:p>
          <a:p>
            <a:r>
              <a:rPr lang="en-US" dirty="0">
                <a:solidFill>
                  <a:srgbClr val="1C1C1C"/>
                </a:solidFill>
                <a:ea typeface="+mn-lt"/>
                <a:cs typeface="+mn-lt"/>
              </a:rPr>
              <a:t>Compared for </a:t>
            </a:r>
            <a:r>
              <a:rPr lang="en-US" b="1" dirty="0">
                <a:solidFill>
                  <a:srgbClr val="1C1C1C"/>
                </a:solidFill>
                <a:ea typeface="+mn-lt"/>
                <a:cs typeface="+mn-lt"/>
              </a:rPr>
              <a:t>Wave 1 only</a:t>
            </a:r>
          </a:p>
          <a:p>
            <a:pPr lvl="1"/>
            <a:r>
              <a:rPr lang="en-US" dirty="0">
                <a:solidFill>
                  <a:srgbClr val="1C1C1C"/>
                </a:solidFill>
                <a:ea typeface="+mn-lt"/>
                <a:cs typeface="+mn-lt"/>
              </a:rPr>
              <a:t>Wave 2 % missing data also affected by drop out of whole care homes, residents going into hospital or dying </a:t>
            </a:r>
          </a:p>
          <a:p>
            <a:r>
              <a:rPr lang="en-US" dirty="0">
                <a:solidFill>
                  <a:srgbClr val="1C1C1C"/>
                </a:solidFill>
                <a:ea typeface="+mn-lt"/>
                <a:cs typeface="+mn-lt"/>
              </a:rPr>
              <a:t>And only when </a:t>
            </a:r>
            <a:r>
              <a:rPr lang="en-US" b="1" dirty="0">
                <a:solidFill>
                  <a:srgbClr val="1C1C1C"/>
                </a:solidFill>
                <a:ea typeface="+mn-lt"/>
                <a:cs typeface="+mn-lt"/>
              </a:rPr>
              <a:t>care staff completed ≥1 item </a:t>
            </a:r>
            <a:r>
              <a:rPr lang="en-US" dirty="0">
                <a:solidFill>
                  <a:srgbClr val="1C1C1C"/>
                </a:solidFill>
                <a:ea typeface="+mn-lt"/>
                <a:cs typeface="+mn-lt"/>
              </a:rPr>
              <a:t>in each measure </a:t>
            </a:r>
          </a:p>
          <a:p>
            <a:pPr lvl="1"/>
            <a:r>
              <a:rPr lang="en-US" dirty="0">
                <a:solidFill>
                  <a:srgbClr val="1C1C1C"/>
                </a:solidFill>
                <a:ea typeface="+mn-lt"/>
                <a:cs typeface="+mn-lt"/>
              </a:rPr>
              <a:t>Missing data were low (&lt;5%) for all measures, except for… </a:t>
            </a:r>
          </a:p>
          <a:p>
            <a:pPr lvl="2"/>
            <a:r>
              <a:rPr lang="en-US" dirty="0">
                <a:solidFill>
                  <a:srgbClr val="1C1C1C"/>
                </a:solidFill>
                <a:ea typeface="+mn-lt"/>
                <a:cs typeface="+mn-lt"/>
              </a:rPr>
              <a:t>ASCOT-Proxy-Resident: </a:t>
            </a:r>
          </a:p>
          <a:p>
            <a:pPr lvl="3"/>
            <a:r>
              <a:rPr lang="en-US" dirty="0">
                <a:solidFill>
                  <a:srgbClr val="1C1C1C"/>
                </a:solidFill>
                <a:ea typeface="+mn-lt"/>
                <a:cs typeface="+mn-lt"/>
              </a:rPr>
              <a:t>Dignity (6.8%) and Control (5.1%)</a:t>
            </a:r>
          </a:p>
          <a:p>
            <a:pPr lvl="2"/>
            <a:r>
              <a:rPr lang="en-US" dirty="0">
                <a:solidFill>
                  <a:srgbClr val="1C1C1C"/>
                </a:solidFill>
                <a:ea typeface="+mn-lt"/>
                <a:cs typeface="+mn-lt"/>
              </a:rPr>
              <a:t>QUALIDEM 1: Positive and negative affect  </a:t>
            </a:r>
          </a:p>
          <a:p>
            <a:pPr lvl="3"/>
            <a:r>
              <a:rPr lang="en-US" dirty="0">
                <a:solidFill>
                  <a:srgbClr val="1C1C1C"/>
                </a:solidFill>
                <a:ea typeface="+mn-lt"/>
                <a:cs typeface="+mn-lt"/>
              </a:rPr>
              <a:t>Is cheerful (19.9%) </a:t>
            </a:r>
            <a:r>
              <a:rPr lang="en-US" dirty="0">
                <a:ea typeface="+mn-lt"/>
                <a:cs typeface="+mn-lt"/>
              </a:rPr>
              <a:t>– </a:t>
            </a:r>
            <a:r>
              <a:rPr lang="en-US" b="1" dirty="0">
                <a:ea typeface="+mn-lt"/>
                <a:cs typeface="+mn-lt"/>
              </a:rPr>
              <a:t>due to an error in software system!</a:t>
            </a:r>
          </a:p>
          <a:p>
            <a:pPr lvl="2"/>
            <a:r>
              <a:rPr lang="en-US" dirty="0">
                <a:solidFill>
                  <a:srgbClr val="1C1C1C"/>
                </a:solidFill>
                <a:ea typeface="+mn-lt"/>
                <a:cs typeface="+mn-lt"/>
              </a:rPr>
              <a:t>QUALIDEM 4: Boredom and disengagement  </a:t>
            </a:r>
          </a:p>
          <a:p>
            <a:pPr lvl="3"/>
            <a:r>
              <a:rPr lang="en-US" dirty="0">
                <a:solidFill>
                  <a:srgbClr val="1C1C1C"/>
                </a:solidFill>
                <a:ea typeface="+mn-lt"/>
                <a:cs typeface="+mn-lt"/>
              </a:rPr>
              <a:t>Not able to do anything (5.1%) </a:t>
            </a:r>
          </a:p>
          <a:p>
            <a:pPr lvl="2"/>
            <a:endParaRPr lang="en-US" dirty="0">
              <a:solidFill>
                <a:srgbClr val="1C1C1C"/>
              </a:solidFill>
              <a:ea typeface="+mn-lt"/>
              <a:cs typeface="+mn-lt"/>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3339"/>
          <a:stretch/>
        </p:blipFill>
        <p:spPr>
          <a:xfrm>
            <a:off x="7502769" y="4473358"/>
            <a:ext cx="4576527" cy="2267412"/>
          </a:xfrm>
          <a:prstGeom prst="rect">
            <a:avLst/>
          </a:prstGeom>
        </p:spPr>
      </p:pic>
    </p:spTree>
    <p:extLst>
      <p:ext uri="{BB962C8B-B14F-4D97-AF65-F5344CB8AC3E}">
        <p14:creationId xmlns:p14="http://schemas.microsoft.com/office/powerpoint/2010/main" val="2456023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469" y="326052"/>
            <a:ext cx="10515600" cy="954009"/>
          </a:xfrm>
        </p:spPr>
        <p:txBody>
          <a:bodyPr>
            <a:normAutofit/>
          </a:bodyPr>
          <a:lstStyle/>
          <a:p>
            <a:r>
              <a:rPr lang="en-US" sz="3200" b="1" dirty="0">
                <a:solidFill>
                  <a:srgbClr val="002060"/>
                </a:solidFill>
                <a:latin typeface="Arial" panose="020B0604020202020204"/>
              </a:rPr>
              <a:t>Cognitive interviews - </a:t>
            </a:r>
            <a:r>
              <a:rPr lang="en-US" sz="3200" b="1" dirty="0" smtClean="0">
                <a:solidFill>
                  <a:srgbClr val="002060"/>
                </a:solidFill>
                <a:latin typeface="Arial" panose="020B0604020202020204"/>
              </a:rPr>
              <a:t>feasibility/acceptability</a:t>
            </a:r>
            <a:endParaRPr lang="en-GB" sz="3200" b="1" dirty="0">
              <a:solidFill>
                <a:srgbClr val="002060"/>
              </a:solidFill>
            </a:endParaRPr>
          </a:p>
        </p:txBody>
      </p:sp>
      <p:sp>
        <p:nvSpPr>
          <p:cNvPr id="3" name="Content Placeholder 2"/>
          <p:cNvSpPr>
            <a:spLocks noGrp="1"/>
          </p:cNvSpPr>
          <p:nvPr>
            <p:ph idx="1"/>
          </p:nvPr>
        </p:nvSpPr>
        <p:spPr>
          <a:xfrm>
            <a:off x="592932" y="1280061"/>
            <a:ext cx="6585108" cy="4578869"/>
          </a:xfrm>
        </p:spPr>
        <p:txBody>
          <a:bodyPr>
            <a:normAutofit fontScale="77500" lnSpcReduction="20000"/>
          </a:bodyPr>
          <a:lstStyle/>
          <a:p>
            <a:r>
              <a:rPr lang="en-US" sz="2600" dirty="0">
                <a:solidFill>
                  <a:srgbClr val="1C1C1C"/>
                </a:solidFill>
                <a:ea typeface="+mn-lt"/>
                <a:cs typeface="+mn-lt"/>
              </a:rPr>
              <a:t>Cognitive interviews </a:t>
            </a:r>
            <a:r>
              <a:rPr lang="en-GB" sz="2600" dirty="0">
                <a:solidFill>
                  <a:srgbClr val="1C1C1C"/>
                </a:solidFill>
                <a:ea typeface="+mn-lt"/>
                <a:cs typeface="+mn-lt"/>
              </a:rPr>
              <a:t>focus </a:t>
            </a:r>
            <a:r>
              <a:rPr lang="en-GB" sz="2600" dirty="0" smtClean="0">
                <a:solidFill>
                  <a:srgbClr val="1C1C1C"/>
                </a:solidFill>
                <a:ea typeface="+mn-lt"/>
                <a:cs typeface="+mn-lt"/>
              </a:rPr>
              <a:t>on </a:t>
            </a:r>
            <a:r>
              <a:rPr lang="en-GB" sz="2600" b="1" i="1" dirty="0" smtClean="0">
                <a:solidFill>
                  <a:srgbClr val="1C1C1C"/>
                </a:solidFill>
                <a:ea typeface="+mn-lt"/>
                <a:cs typeface="+mn-lt"/>
              </a:rPr>
              <a:t>how</a:t>
            </a:r>
            <a:r>
              <a:rPr lang="en-GB" sz="2600" dirty="0" smtClean="0">
                <a:solidFill>
                  <a:srgbClr val="1C1C1C"/>
                </a:solidFill>
                <a:ea typeface="+mn-lt"/>
                <a:cs typeface="+mn-lt"/>
              </a:rPr>
              <a:t> people answer questions </a:t>
            </a:r>
            <a:r>
              <a:rPr lang="en-GB" sz="2600" dirty="0">
                <a:solidFill>
                  <a:srgbClr val="1C1C1C"/>
                </a:solidFill>
                <a:ea typeface="+mn-lt"/>
                <a:cs typeface="+mn-lt"/>
              </a:rPr>
              <a:t>rather than </a:t>
            </a:r>
            <a:r>
              <a:rPr lang="en-GB" sz="2600" dirty="0" smtClean="0">
                <a:solidFill>
                  <a:srgbClr val="1C1C1C"/>
                </a:solidFill>
                <a:ea typeface="+mn-lt"/>
                <a:cs typeface="+mn-lt"/>
              </a:rPr>
              <a:t>only their answer</a:t>
            </a:r>
          </a:p>
          <a:p>
            <a:pPr lvl="1"/>
            <a:r>
              <a:rPr lang="en-US" sz="2200" dirty="0" smtClean="0">
                <a:solidFill>
                  <a:srgbClr val="1C1C1C"/>
                </a:solidFill>
                <a:ea typeface="+mn-lt"/>
                <a:cs typeface="+mn-lt"/>
              </a:rPr>
              <a:t>Comprehension</a:t>
            </a:r>
          </a:p>
          <a:p>
            <a:pPr lvl="1"/>
            <a:r>
              <a:rPr lang="en-US" sz="2200" dirty="0" smtClean="0">
                <a:solidFill>
                  <a:srgbClr val="1C1C1C"/>
                </a:solidFill>
                <a:ea typeface="+mn-lt"/>
                <a:cs typeface="+mn-lt"/>
              </a:rPr>
              <a:t>Recall/retrieval from memory </a:t>
            </a:r>
          </a:p>
          <a:p>
            <a:pPr lvl="1"/>
            <a:r>
              <a:rPr lang="en-US" sz="2200" dirty="0" smtClean="0">
                <a:solidFill>
                  <a:srgbClr val="1C1C1C"/>
                </a:solidFill>
                <a:ea typeface="+mn-lt"/>
                <a:cs typeface="+mn-lt"/>
              </a:rPr>
              <a:t>Judgement</a:t>
            </a:r>
          </a:p>
          <a:p>
            <a:pPr lvl="1"/>
            <a:r>
              <a:rPr lang="en-US" sz="2200" dirty="0" smtClean="0">
                <a:solidFill>
                  <a:srgbClr val="1C1C1C"/>
                </a:solidFill>
                <a:ea typeface="+mn-lt"/>
                <a:cs typeface="+mn-lt"/>
              </a:rPr>
              <a:t>Response </a:t>
            </a:r>
          </a:p>
          <a:p>
            <a:r>
              <a:rPr lang="en-US" sz="2600" dirty="0" smtClean="0">
                <a:solidFill>
                  <a:srgbClr val="1C1C1C"/>
                </a:solidFill>
                <a:ea typeface="+mn-lt"/>
                <a:cs typeface="+mn-lt"/>
              </a:rPr>
              <a:t>Designed to improve survey design or explore the feasibility and acceptability of questions </a:t>
            </a:r>
          </a:p>
          <a:p>
            <a:pPr lvl="1"/>
            <a:r>
              <a:rPr lang="en-US" sz="2200" dirty="0" smtClean="0">
                <a:solidFill>
                  <a:srgbClr val="1C1C1C"/>
                </a:solidFill>
                <a:ea typeface="+mn-lt"/>
                <a:cs typeface="+mn-lt"/>
              </a:rPr>
              <a:t>In the study, the focus was feasibility/acceptability </a:t>
            </a:r>
          </a:p>
          <a:p>
            <a:pPr marL="0" indent="0">
              <a:buNone/>
            </a:pPr>
            <a:endParaRPr lang="en-US" sz="2600" dirty="0">
              <a:solidFill>
                <a:srgbClr val="1C1C1C"/>
              </a:solidFill>
              <a:ea typeface="+mn-lt"/>
              <a:cs typeface="+mn-lt"/>
            </a:endParaRPr>
          </a:p>
          <a:p>
            <a:pPr marL="0" indent="0">
              <a:buNone/>
            </a:pPr>
            <a:r>
              <a:rPr lang="en-US" sz="2600" b="1" dirty="0" smtClean="0">
                <a:solidFill>
                  <a:srgbClr val="1C1C1C"/>
                </a:solidFill>
                <a:ea typeface="+mn-lt"/>
                <a:cs typeface="+mn-lt"/>
              </a:rPr>
              <a:t>Aims: </a:t>
            </a:r>
            <a:r>
              <a:rPr lang="en-US" sz="2600" dirty="0" smtClean="0">
                <a:solidFill>
                  <a:srgbClr val="1C1C1C"/>
                </a:solidFill>
                <a:ea typeface="+mn-lt"/>
                <a:cs typeface="+mn-lt"/>
              </a:rPr>
              <a:t>How do care </a:t>
            </a:r>
            <a:r>
              <a:rPr lang="en-US" sz="2600" dirty="0">
                <a:solidFill>
                  <a:srgbClr val="1C1C1C"/>
                </a:solidFill>
                <a:ea typeface="+mn-lt"/>
                <a:cs typeface="+mn-lt"/>
              </a:rPr>
              <a:t>home staff </a:t>
            </a:r>
            <a:r>
              <a:rPr lang="en-US" sz="2600" dirty="0" smtClean="0">
                <a:solidFill>
                  <a:srgbClr val="1C1C1C"/>
                </a:solidFill>
                <a:ea typeface="+mn-lt"/>
                <a:cs typeface="+mn-lt"/>
              </a:rPr>
              <a:t>complete the </a:t>
            </a:r>
            <a:r>
              <a:rPr lang="en-US" sz="2600" dirty="0" err="1" smtClean="0">
                <a:solidFill>
                  <a:srgbClr val="1C1C1C"/>
                </a:solidFill>
                <a:ea typeface="+mn-lt"/>
                <a:cs typeface="+mn-lt"/>
              </a:rPr>
              <a:t>QoL</a:t>
            </a:r>
            <a:r>
              <a:rPr lang="en-US" sz="2600" dirty="0" smtClean="0">
                <a:solidFill>
                  <a:srgbClr val="1C1C1C"/>
                </a:solidFill>
                <a:ea typeface="+mn-lt"/>
                <a:cs typeface="+mn-lt"/>
              </a:rPr>
              <a:t> measures -  </a:t>
            </a:r>
            <a:r>
              <a:rPr lang="en-GB" sz="2600" dirty="0" smtClean="0">
                <a:solidFill>
                  <a:srgbClr val="1C1C1C"/>
                </a:solidFill>
                <a:ea typeface="+mn-lt"/>
                <a:cs typeface="+mn-lt"/>
              </a:rPr>
              <a:t>ASCOT-Proxy</a:t>
            </a:r>
            <a:r>
              <a:rPr lang="en-GB" sz="2600" dirty="0">
                <a:solidFill>
                  <a:srgbClr val="1C1C1C"/>
                </a:solidFill>
                <a:ea typeface="+mn-lt"/>
                <a:cs typeface="+mn-lt"/>
              </a:rPr>
              <a:t>, ICECAP-O, </a:t>
            </a:r>
            <a:r>
              <a:rPr lang="en-GB" sz="2600" dirty="0" smtClean="0">
                <a:solidFill>
                  <a:srgbClr val="1C1C1C"/>
                </a:solidFill>
                <a:ea typeface="+mn-lt"/>
                <a:cs typeface="+mn-lt"/>
              </a:rPr>
              <a:t>EQ-5D-5L </a:t>
            </a:r>
            <a:r>
              <a:rPr lang="en-GB" sz="2600" dirty="0">
                <a:solidFill>
                  <a:srgbClr val="1C1C1C"/>
                </a:solidFill>
                <a:ea typeface="+mn-lt"/>
                <a:cs typeface="+mn-lt"/>
              </a:rPr>
              <a:t>&amp; </a:t>
            </a:r>
            <a:r>
              <a:rPr lang="en-GB" sz="2600" dirty="0" smtClean="0">
                <a:solidFill>
                  <a:srgbClr val="1C1C1C"/>
                </a:solidFill>
                <a:ea typeface="+mn-lt"/>
                <a:cs typeface="+mn-lt"/>
              </a:rPr>
              <a:t>QUALIDEM? Are they feasible and acceptable? </a:t>
            </a:r>
            <a:endParaRPr lang="en-GB" sz="2600" dirty="0">
              <a:solidFill>
                <a:srgbClr val="1C1C1C"/>
              </a:solidFill>
              <a:ea typeface="+mn-lt"/>
              <a:cs typeface="+mn-lt"/>
            </a:endParaRPr>
          </a:p>
          <a:p>
            <a:r>
              <a:rPr lang="en-GB" sz="2600" dirty="0" smtClean="0">
                <a:solidFill>
                  <a:srgbClr val="1C1C1C"/>
                </a:solidFill>
                <a:ea typeface="+mn-lt"/>
                <a:cs typeface="+mn-lt"/>
              </a:rPr>
              <a:t>Nine </a:t>
            </a:r>
            <a:r>
              <a:rPr lang="en-GB" sz="2600" dirty="0">
                <a:solidFill>
                  <a:srgbClr val="1C1C1C"/>
                </a:solidFill>
                <a:ea typeface="+mn-lt"/>
                <a:cs typeface="+mn-lt"/>
              </a:rPr>
              <a:t>online interviews with care home staff who completed the </a:t>
            </a:r>
            <a:r>
              <a:rPr lang="en-GB" sz="2600" dirty="0" smtClean="0">
                <a:solidFill>
                  <a:srgbClr val="1C1C1C"/>
                </a:solidFill>
                <a:ea typeface="+mn-lt"/>
                <a:cs typeface="+mn-lt"/>
              </a:rPr>
              <a:t>MDS</a:t>
            </a:r>
            <a:endParaRPr lang="en-GB" sz="2600" dirty="0">
              <a:solidFill>
                <a:srgbClr val="1C1C1C"/>
              </a:solidFill>
              <a:ea typeface="+mn-lt"/>
              <a:cs typeface="+mn-lt"/>
            </a:endParaRPr>
          </a:p>
          <a:p>
            <a:r>
              <a:rPr lang="en-GB" sz="2600" dirty="0">
                <a:solidFill>
                  <a:srgbClr val="1C1C1C"/>
                </a:solidFill>
                <a:ea typeface="+mn-lt"/>
                <a:cs typeface="+mn-lt"/>
              </a:rPr>
              <a:t>Analysed using a modified version of </a:t>
            </a:r>
            <a:r>
              <a:rPr lang="en-GB" sz="2600" dirty="0" err="1">
                <a:solidFill>
                  <a:srgbClr val="1C1C1C"/>
                </a:solidFill>
                <a:ea typeface="+mn-lt"/>
                <a:cs typeface="+mn-lt"/>
              </a:rPr>
              <a:t>Tourangeau’s</a:t>
            </a:r>
            <a:r>
              <a:rPr lang="en-GB" sz="2600" dirty="0">
                <a:solidFill>
                  <a:srgbClr val="1C1C1C"/>
                </a:solidFill>
                <a:ea typeface="+mn-lt"/>
                <a:cs typeface="+mn-lt"/>
              </a:rPr>
              <a:t> </a:t>
            </a:r>
            <a:r>
              <a:rPr lang="en-GB" sz="2600" dirty="0" smtClean="0">
                <a:solidFill>
                  <a:srgbClr val="1C1C1C"/>
                </a:solidFill>
                <a:ea typeface="+mn-lt"/>
                <a:cs typeface="+mn-lt"/>
              </a:rPr>
              <a:t>model </a:t>
            </a:r>
            <a:r>
              <a:rPr lang="en-GB" sz="2600" dirty="0">
                <a:solidFill>
                  <a:srgbClr val="1C1C1C"/>
                </a:solidFill>
                <a:ea typeface="+mn-lt"/>
                <a:cs typeface="+mn-lt"/>
              </a:rPr>
              <a:t>of </a:t>
            </a:r>
            <a:r>
              <a:rPr lang="en-GB" sz="2600" dirty="0" smtClean="0">
                <a:solidFill>
                  <a:srgbClr val="1C1C1C"/>
                </a:solidFill>
                <a:ea typeface="+mn-lt"/>
                <a:cs typeface="+mn-lt"/>
              </a:rPr>
              <a:t>cognitive response process</a:t>
            </a:r>
          </a:p>
          <a:p>
            <a:endParaRPr lang="en-GB" sz="2600" dirty="0" smtClean="0">
              <a:solidFill>
                <a:srgbClr val="1C1C1C"/>
              </a:solidFill>
              <a:ea typeface="+mn-lt"/>
              <a:cs typeface="+mn-lt"/>
            </a:endParaRPr>
          </a:p>
          <a:p>
            <a:endParaRPr lang="en-US" dirty="0">
              <a:solidFill>
                <a:srgbClr val="1C1C1C"/>
              </a:solidFill>
              <a:ea typeface="+mn-lt"/>
              <a:cs typeface="+mn-lt"/>
            </a:endParaRPr>
          </a:p>
        </p:txBody>
      </p:sp>
      <p:pic>
        <p:nvPicPr>
          <p:cNvPr id="5" name="Picture 4" descr="A group of people sitting at a table&#10;&#10;Description automatically generated">
            <a:extLst>
              <a:ext uri="{FF2B5EF4-FFF2-40B4-BE49-F238E27FC236}">
                <a16:creationId xmlns:a16="http://schemas.microsoft.com/office/drawing/2014/main" id="{B8F8CA4A-C73D-3B45-D426-4F1E5EF61B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7249" y="1752600"/>
            <a:ext cx="4230157" cy="2819400"/>
          </a:xfrm>
          <a:prstGeom prst="rect">
            <a:avLst/>
          </a:prstGeom>
        </p:spPr>
      </p:pic>
      <p:sp>
        <p:nvSpPr>
          <p:cNvPr id="6" name="Rounded Rectangle 5"/>
          <p:cNvSpPr/>
          <p:nvPr/>
        </p:nvSpPr>
        <p:spPr>
          <a:xfrm>
            <a:off x="4270248" y="5858930"/>
            <a:ext cx="1554480" cy="7613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Comprehension</a:t>
            </a:r>
            <a:endParaRPr lang="en-GB" sz="1400" dirty="0"/>
          </a:p>
        </p:txBody>
      </p:sp>
      <p:sp>
        <p:nvSpPr>
          <p:cNvPr id="7" name="Rounded Rectangle 6"/>
          <p:cNvSpPr/>
          <p:nvPr/>
        </p:nvSpPr>
        <p:spPr>
          <a:xfrm>
            <a:off x="6178296" y="5858930"/>
            <a:ext cx="1554480" cy="7613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Recall/retrieval</a:t>
            </a:r>
            <a:endParaRPr lang="en-GB" sz="1400" dirty="0"/>
          </a:p>
        </p:txBody>
      </p:sp>
      <p:sp>
        <p:nvSpPr>
          <p:cNvPr id="8" name="Rounded Rectangle 7"/>
          <p:cNvSpPr/>
          <p:nvPr/>
        </p:nvSpPr>
        <p:spPr>
          <a:xfrm>
            <a:off x="8086344" y="5858930"/>
            <a:ext cx="1554480" cy="7613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Judgement</a:t>
            </a:r>
            <a:endParaRPr lang="en-GB" sz="1400" dirty="0"/>
          </a:p>
        </p:txBody>
      </p:sp>
      <p:sp>
        <p:nvSpPr>
          <p:cNvPr id="9" name="Rounded Rectangle 8"/>
          <p:cNvSpPr/>
          <p:nvPr/>
        </p:nvSpPr>
        <p:spPr>
          <a:xfrm>
            <a:off x="10042926" y="5858930"/>
            <a:ext cx="1554480" cy="7613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Response </a:t>
            </a:r>
            <a:endParaRPr lang="en-GB" sz="1400" dirty="0"/>
          </a:p>
        </p:txBody>
      </p:sp>
      <p:cxnSp>
        <p:nvCxnSpPr>
          <p:cNvPr id="11" name="Straight Arrow Connector 10"/>
          <p:cNvCxnSpPr/>
          <p:nvPr/>
        </p:nvCxnSpPr>
        <p:spPr>
          <a:xfrm>
            <a:off x="5824728" y="6239593"/>
            <a:ext cx="353568"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a:off x="7732776" y="6239930"/>
            <a:ext cx="353568"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 name="Straight Arrow Connector 12"/>
          <p:cNvCxnSpPr>
            <a:stCxn id="8" idx="3"/>
          </p:cNvCxnSpPr>
          <p:nvPr/>
        </p:nvCxnSpPr>
        <p:spPr>
          <a:xfrm>
            <a:off x="9640824" y="6239593"/>
            <a:ext cx="402102" cy="981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89543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469" y="326052"/>
            <a:ext cx="10515600" cy="954009"/>
          </a:xfrm>
        </p:spPr>
        <p:txBody>
          <a:bodyPr>
            <a:normAutofit/>
          </a:bodyPr>
          <a:lstStyle/>
          <a:p>
            <a:r>
              <a:rPr lang="en-US" sz="3200" b="1" dirty="0">
                <a:solidFill>
                  <a:srgbClr val="002060"/>
                </a:solidFill>
                <a:latin typeface="Arial" panose="020B0604020202020204"/>
              </a:rPr>
              <a:t>Cognitive interviews - feasibility/acceptability</a:t>
            </a:r>
            <a:endParaRPr lang="en-GB" sz="3200" b="1" dirty="0">
              <a:solidFill>
                <a:srgbClr val="002060"/>
              </a:solidFill>
            </a:endParaRPr>
          </a:p>
        </p:txBody>
      </p:sp>
      <p:sp>
        <p:nvSpPr>
          <p:cNvPr id="3" name="Content Placeholder 2"/>
          <p:cNvSpPr>
            <a:spLocks noGrp="1"/>
          </p:cNvSpPr>
          <p:nvPr>
            <p:ph idx="1"/>
          </p:nvPr>
        </p:nvSpPr>
        <p:spPr>
          <a:xfrm>
            <a:off x="592932" y="1280061"/>
            <a:ext cx="11166252" cy="4578869"/>
          </a:xfrm>
        </p:spPr>
        <p:txBody>
          <a:bodyPr>
            <a:normAutofit fontScale="77500" lnSpcReduction="20000"/>
          </a:bodyPr>
          <a:lstStyle/>
          <a:p>
            <a:r>
              <a:rPr lang="en-GB" b="1" dirty="0">
                <a:solidFill>
                  <a:srgbClr val="1C1C1C"/>
                </a:solidFill>
                <a:ea typeface="+mn-lt"/>
                <a:cs typeface="+mn-lt"/>
              </a:rPr>
              <a:t>Comprehension </a:t>
            </a:r>
            <a:r>
              <a:rPr lang="en-GB" b="1" dirty="0" smtClean="0">
                <a:solidFill>
                  <a:srgbClr val="1C1C1C"/>
                </a:solidFill>
                <a:ea typeface="+mn-lt"/>
                <a:cs typeface="+mn-lt"/>
              </a:rPr>
              <a:t>of </a:t>
            </a:r>
            <a:r>
              <a:rPr lang="en-GB" b="1" dirty="0">
                <a:solidFill>
                  <a:srgbClr val="1C1C1C"/>
                </a:solidFill>
                <a:ea typeface="+mn-lt"/>
                <a:cs typeface="+mn-lt"/>
              </a:rPr>
              <a:t>question: </a:t>
            </a:r>
            <a:r>
              <a:rPr lang="en-GB" dirty="0">
                <a:solidFill>
                  <a:srgbClr val="1C1C1C"/>
                </a:solidFill>
                <a:ea typeface="+mn-lt"/>
                <a:cs typeface="+mn-lt"/>
              </a:rPr>
              <a:t>comprehension of </a:t>
            </a:r>
            <a:r>
              <a:rPr lang="en-GB" dirty="0" smtClean="0">
                <a:solidFill>
                  <a:srgbClr val="1C1C1C"/>
                </a:solidFill>
                <a:ea typeface="+mn-lt"/>
                <a:cs typeface="+mn-lt"/>
              </a:rPr>
              <a:t>questions </a:t>
            </a:r>
            <a:r>
              <a:rPr lang="en-GB" dirty="0">
                <a:solidFill>
                  <a:srgbClr val="1C1C1C"/>
                </a:solidFill>
                <a:ea typeface="+mn-lt"/>
                <a:cs typeface="+mn-lt"/>
              </a:rPr>
              <a:t>often as </a:t>
            </a:r>
            <a:r>
              <a:rPr lang="en-GB" dirty="0" smtClean="0">
                <a:solidFill>
                  <a:srgbClr val="1C1C1C"/>
                </a:solidFill>
                <a:ea typeface="+mn-lt"/>
                <a:cs typeface="+mn-lt"/>
              </a:rPr>
              <a:t>intended; however, </a:t>
            </a:r>
            <a:r>
              <a:rPr lang="en-GB" dirty="0">
                <a:solidFill>
                  <a:srgbClr val="1C1C1C"/>
                </a:solidFill>
                <a:ea typeface="+mn-lt"/>
                <a:cs typeface="+mn-lt"/>
              </a:rPr>
              <a:t>some </a:t>
            </a:r>
            <a:r>
              <a:rPr lang="en-GB" dirty="0" smtClean="0">
                <a:solidFill>
                  <a:srgbClr val="1C1C1C"/>
                </a:solidFill>
                <a:ea typeface="+mn-lt"/>
                <a:cs typeface="+mn-lt"/>
              </a:rPr>
              <a:t>issues identified with specific terms – </a:t>
            </a:r>
            <a:r>
              <a:rPr lang="en-GB" dirty="0">
                <a:solidFill>
                  <a:srgbClr val="1C1C1C"/>
                </a:solidFill>
                <a:ea typeface="+mn-lt"/>
                <a:cs typeface="+mn-lt"/>
              </a:rPr>
              <a:t>such as the ICECAP-O “future” item being about the next 5-10 </a:t>
            </a:r>
            <a:r>
              <a:rPr lang="en-GB" dirty="0" smtClean="0">
                <a:solidFill>
                  <a:srgbClr val="1C1C1C"/>
                </a:solidFill>
                <a:ea typeface="+mn-lt"/>
                <a:cs typeface="+mn-lt"/>
              </a:rPr>
              <a:t>minutes</a:t>
            </a:r>
            <a:r>
              <a:rPr lang="en-GB" dirty="0">
                <a:solidFill>
                  <a:srgbClr val="1C1C1C"/>
                </a:solidFill>
                <a:ea typeface="+mn-lt"/>
                <a:cs typeface="+mn-lt"/>
              </a:rPr>
              <a:t>.</a:t>
            </a:r>
          </a:p>
          <a:p>
            <a:endParaRPr lang="en-GB" dirty="0">
              <a:solidFill>
                <a:srgbClr val="1C1C1C"/>
              </a:solidFill>
              <a:ea typeface="+mn-lt"/>
              <a:cs typeface="+mn-lt"/>
            </a:endParaRPr>
          </a:p>
          <a:p>
            <a:r>
              <a:rPr lang="en-GB" b="1" dirty="0" smtClean="0">
                <a:solidFill>
                  <a:srgbClr val="1C1C1C"/>
                </a:solidFill>
                <a:ea typeface="+mn-lt"/>
                <a:cs typeface="+mn-lt"/>
              </a:rPr>
              <a:t>Recall/retrieval </a:t>
            </a:r>
            <a:r>
              <a:rPr lang="en-GB" b="1" dirty="0">
                <a:solidFill>
                  <a:srgbClr val="1C1C1C"/>
                </a:solidFill>
                <a:ea typeface="+mn-lt"/>
                <a:cs typeface="+mn-lt"/>
              </a:rPr>
              <a:t>of relevant information: </a:t>
            </a:r>
            <a:r>
              <a:rPr lang="en-GB" dirty="0">
                <a:solidFill>
                  <a:srgbClr val="1C1C1C"/>
                </a:solidFill>
                <a:ea typeface="+mn-lt"/>
                <a:cs typeface="+mn-lt"/>
              </a:rPr>
              <a:t>data collection method used by care homes influenced by question type and </a:t>
            </a:r>
            <a:r>
              <a:rPr lang="en-GB" dirty="0" smtClean="0">
                <a:solidFill>
                  <a:srgbClr val="1C1C1C"/>
                </a:solidFill>
                <a:ea typeface="+mn-lt"/>
                <a:cs typeface="+mn-lt"/>
              </a:rPr>
              <a:t>staff perception of whether resident could answer the question (with help).  </a:t>
            </a:r>
            <a:endParaRPr lang="en-GB" dirty="0">
              <a:solidFill>
                <a:srgbClr val="1C1C1C"/>
              </a:solidFill>
              <a:ea typeface="+mn-lt"/>
              <a:cs typeface="+mn-lt"/>
            </a:endParaRPr>
          </a:p>
          <a:p>
            <a:endParaRPr lang="en-GB" dirty="0">
              <a:solidFill>
                <a:srgbClr val="1C1C1C"/>
              </a:solidFill>
              <a:ea typeface="+mn-lt"/>
              <a:cs typeface="+mn-lt"/>
            </a:endParaRPr>
          </a:p>
          <a:p>
            <a:r>
              <a:rPr lang="en-GB" b="1" dirty="0">
                <a:solidFill>
                  <a:srgbClr val="1C1C1C"/>
                </a:solidFill>
                <a:ea typeface="+mn-lt"/>
                <a:cs typeface="+mn-lt"/>
              </a:rPr>
              <a:t>Judgment/estimation process: </a:t>
            </a:r>
            <a:r>
              <a:rPr lang="en-GB" dirty="0">
                <a:solidFill>
                  <a:srgbClr val="1C1C1C"/>
                </a:solidFill>
                <a:ea typeface="+mn-lt"/>
                <a:cs typeface="+mn-lt"/>
              </a:rPr>
              <a:t>recognition from some participants that questions reflect the </a:t>
            </a:r>
            <a:r>
              <a:rPr lang="en-GB" dirty="0" smtClean="0">
                <a:solidFill>
                  <a:srgbClr val="1C1C1C"/>
                </a:solidFill>
                <a:ea typeface="+mn-lt"/>
                <a:cs typeface="+mn-lt"/>
              </a:rPr>
              <a:t>quality of care </a:t>
            </a:r>
            <a:r>
              <a:rPr lang="en-GB" dirty="0">
                <a:solidFill>
                  <a:srgbClr val="1C1C1C"/>
                </a:solidFill>
                <a:ea typeface="+mn-lt"/>
                <a:cs typeface="+mn-lt"/>
              </a:rPr>
              <a:t>provided by the care home, leading to potential bias.  </a:t>
            </a:r>
          </a:p>
          <a:p>
            <a:endParaRPr lang="en-GB" b="1" dirty="0">
              <a:solidFill>
                <a:srgbClr val="1C1C1C"/>
              </a:solidFill>
              <a:ea typeface="+mn-lt"/>
              <a:cs typeface="+mn-lt"/>
            </a:endParaRPr>
          </a:p>
          <a:p>
            <a:r>
              <a:rPr lang="en-GB" b="1" dirty="0">
                <a:solidFill>
                  <a:srgbClr val="1C1C1C"/>
                </a:solidFill>
                <a:ea typeface="+mn-lt"/>
                <a:cs typeface="+mn-lt"/>
              </a:rPr>
              <a:t>Response process: </a:t>
            </a:r>
            <a:r>
              <a:rPr lang="en-GB" dirty="0">
                <a:solidFill>
                  <a:srgbClr val="1C1C1C"/>
                </a:solidFill>
                <a:ea typeface="+mn-lt"/>
                <a:cs typeface="+mn-lt"/>
              </a:rPr>
              <a:t>usually adequate response </a:t>
            </a:r>
            <a:r>
              <a:rPr lang="en-GB" dirty="0" smtClean="0">
                <a:solidFill>
                  <a:srgbClr val="1C1C1C"/>
                </a:solidFill>
                <a:ea typeface="+mn-lt"/>
                <a:cs typeface="+mn-lt"/>
              </a:rPr>
              <a:t>options; </a:t>
            </a:r>
            <a:r>
              <a:rPr lang="en-GB" dirty="0">
                <a:solidFill>
                  <a:srgbClr val="1C1C1C"/>
                </a:solidFill>
                <a:ea typeface="+mn-lt"/>
                <a:cs typeface="+mn-lt"/>
              </a:rPr>
              <a:t>however, occasional issues mapping views to answers </a:t>
            </a:r>
            <a:r>
              <a:rPr lang="en-GB" dirty="0" smtClean="0">
                <a:solidFill>
                  <a:srgbClr val="1C1C1C"/>
                </a:solidFill>
                <a:ea typeface="+mn-lt"/>
                <a:cs typeface="+mn-lt"/>
              </a:rPr>
              <a:t>options. </a:t>
            </a:r>
          </a:p>
          <a:p>
            <a:pPr lvl="1"/>
            <a:r>
              <a:rPr lang="en-GB" dirty="0" smtClean="0">
                <a:solidFill>
                  <a:srgbClr val="1C1C1C"/>
                </a:solidFill>
                <a:ea typeface="+mn-lt"/>
                <a:cs typeface="+mn-lt"/>
              </a:rPr>
              <a:t>E.g., QUALIDEM </a:t>
            </a:r>
            <a:r>
              <a:rPr lang="en-GB" dirty="0">
                <a:solidFill>
                  <a:srgbClr val="1C1C1C"/>
                </a:solidFill>
                <a:ea typeface="+mn-lt"/>
                <a:cs typeface="+mn-lt"/>
              </a:rPr>
              <a:t>“is angry</a:t>
            </a:r>
            <a:r>
              <a:rPr lang="en-GB" dirty="0" smtClean="0">
                <a:solidFill>
                  <a:srgbClr val="1C1C1C"/>
                </a:solidFill>
                <a:ea typeface="+mn-lt"/>
                <a:cs typeface="+mn-lt"/>
              </a:rPr>
              <a:t>”. </a:t>
            </a:r>
            <a:r>
              <a:rPr lang="en-GB" dirty="0">
                <a:solidFill>
                  <a:srgbClr val="1C1C1C"/>
                </a:solidFill>
                <a:ea typeface="+mn-lt"/>
                <a:cs typeface="+mn-lt"/>
              </a:rPr>
              <a:t>Answer scale based on frequency, </a:t>
            </a:r>
            <a:r>
              <a:rPr lang="en-GB" dirty="0" smtClean="0">
                <a:solidFill>
                  <a:srgbClr val="1C1C1C"/>
                </a:solidFill>
                <a:ea typeface="+mn-lt"/>
                <a:cs typeface="+mn-lt"/>
              </a:rPr>
              <a:t>but participant answer </a:t>
            </a:r>
            <a:r>
              <a:rPr lang="en-GB" dirty="0">
                <a:solidFill>
                  <a:srgbClr val="1C1C1C"/>
                </a:solidFill>
                <a:ea typeface="+mn-lt"/>
                <a:cs typeface="+mn-lt"/>
              </a:rPr>
              <a:t>based both on frequency </a:t>
            </a:r>
            <a:r>
              <a:rPr lang="en-GB" u="sng" dirty="0">
                <a:solidFill>
                  <a:srgbClr val="1C1C1C"/>
                </a:solidFill>
                <a:ea typeface="+mn-lt"/>
                <a:cs typeface="+mn-lt"/>
              </a:rPr>
              <a:t>and</a:t>
            </a:r>
            <a:r>
              <a:rPr lang="en-GB" dirty="0">
                <a:solidFill>
                  <a:srgbClr val="1C1C1C"/>
                </a:solidFill>
                <a:ea typeface="+mn-lt"/>
                <a:cs typeface="+mn-lt"/>
              </a:rPr>
              <a:t> intensity.  </a:t>
            </a:r>
            <a:endParaRPr lang="en-GB" dirty="0"/>
          </a:p>
          <a:p>
            <a:endParaRPr lang="en-US" dirty="0">
              <a:solidFill>
                <a:srgbClr val="1C1C1C"/>
              </a:solidFill>
              <a:ea typeface="+mn-lt"/>
              <a:cs typeface="+mn-lt"/>
            </a:endParaRPr>
          </a:p>
        </p:txBody>
      </p:sp>
    </p:spTree>
    <p:extLst>
      <p:ext uri="{BB962C8B-B14F-4D97-AF65-F5344CB8AC3E}">
        <p14:creationId xmlns:p14="http://schemas.microsoft.com/office/powerpoint/2010/main" val="776161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C60AE6480C8D49900E7A4362DC978A" ma:contentTypeVersion="11" ma:contentTypeDescription="Create a new document." ma:contentTypeScope="" ma:versionID="f1d905e5a04d76123bf54c8017ffa839">
  <xsd:schema xmlns:xsd="http://www.w3.org/2001/XMLSchema" xmlns:xs="http://www.w3.org/2001/XMLSchema" xmlns:p="http://schemas.microsoft.com/office/2006/metadata/properties" xmlns:ns3="40d8dcd0-4b95-4e4d-9aa5-be2e8658acc5" xmlns:ns4="3244cbb2-9f52-4273-9113-8cc2cecf4979" targetNamespace="http://schemas.microsoft.com/office/2006/metadata/properties" ma:root="true" ma:fieldsID="f03c70778cd825b8e56c2dafb81fef73" ns3:_="" ns4:_="">
    <xsd:import namespace="40d8dcd0-4b95-4e4d-9aa5-be2e8658acc5"/>
    <xsd:import namespace="3244cbb2-9f52-4273-9113-8cc2cecf497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d8dcd0-4b95-4e4d-9aa5-be2e8658ac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244cbb2-9f52-4273-9113-8cc2cecf497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3ADA370-7744-410A-BE49-865D779073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d8dcd0-4b95-4e4d-9aa5-be2e8658acc5"/>
    <ds:schemaRef ds:uri="3244cbb2-9f52-4273-9113-8cc2cecf49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BAF8956-EA4A-4DB5-B5C1-02520B9D05CC}">
  <ds:schemaRefs>
    <ds:schemaRef ds:uri="http://schemas.microsoft.com/sharepoint/v3/contenttype/forms"/>
  </ds:schemaRefs>
</ds:datastoreItem>
</file>

<file path=customXml/itemProps3.xml><?xml version="1.0" encoding="utf-8"?>
<ds:datastoreItem xmlns:ds="http://schemas.openxmlformats.org/officeDocument/2006/customXml" ds:itemID="{B47377F5-46A1-4344-B76E-B832DD6A6B54}">
  <ds:schemaRefs>
    <ds:schemaRef ds:uri="3244cbb2-9f52-4273-9113-8cc2cecf4979"/>
    <ds:schemaRef ds:uri="http://purl.org/dc/terms/"/>
    <ds:schemaRef ds:uri="http://schemas.openxmlformats.org/package/2006/metadata/core-properties"/>
    <ds:schemaRef ds:uri="http://purl.org/dc/dcmitype/"/>
    <ds:schemaRef ds:uri="40d8dcd0-4b95-4e4d-9aa5-be2e8658acc5"/>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1882</TotalTime>
  <Words>1683</Words>
  <Application>Microsoft Office PowerPoint</Application>
  <PresentationFormat>Widescreen</PresentationFormat>
  <Paragraphs>153</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DengXian</vt:lpstr>
      <vt:lpstr>Office Theme</vt:lpstr>
      <vt:lpstr>   Considering resident-level quality of life in an older adult care home minimum data set </vt:lpstr>
      <vt:lpstr>PowerPoint Presentation</vt:lpstr>
      <vt:lpstr>Selecting QoL measures for the DACHA MDS pilot</vt:lpstr>
      <vt:lpstr>Data Collection of QoL Measures in the DACHA MDS pilot</vt:lpstr>
      <vt:lpstr>Psychometrics of QoL measures – do they ‘work’? </vt:lpstr>
      <vt:lpstr>Psychometrics of QoL measures – do they ‘work’? </vt:lpstr>
      <vt:lpstr>Psychometrics of QoL measures – are they feasible to complete? </vt:lpstr>
      <vt:lpstr>Cognitive interviews - feasibility/acceptability</vt:lpstr>
      <vt:lpstr>Cognitive interviews - feasibility/acceptability</vt:lpstr>
      <vt:lpstr>Summary and Conclusions </vt:lpstr>
      <vt:lpstr>   s.e.rand@kent.ac.uk   @DrStaceyRand   </vt:lpstr>
      <vt:lpstr>Acknowledgements &amp; 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and applying social care outcomes</dc:title>
  <dc:creator>Stacey Rand</dc:creator>
  <cp:lastModifiedBy>Stacey Rand</cp:lastModifiedBy>
  <cp:revision>648</cp:revision>
  <dcterms:created xsi:type="dcterms:W3CDTF">2020-08-18T09:47:47Z</dcterms:created>
  <dcterms:modified xsi:type="dcterms:W3CDTF">2024-06-24T12:34:56Z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0x01010007C60AE6480C8D49900E7A4362DC978A</vt:lpwstr>
  </property>
</Properties>
</file>