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82" r:id="rId3"/>
    <p:sldId id="276" r:id="rId4"/>
    <p:sldId id="456" r:id="rId5"/>
    <p:sldId id="435" r:id="rId6"/>
    <p:sldId id="483" r:id="rId7"/>
    <p:sldId id="436" r:id="rId8"/>
    <p:sldId id="437" r:id="rId9"/>
    <p:sldId id="440" r:id="rId10"/>
    <p:sldId id="457" r:id="rId11"/>
    <p:sldId id="458" r:id="rId12"/>
    <p:sldId id="459" r:id="rId13"/>
    <p:sldId id="460" r:id="rId14"/>
    <p:sldId id="461" r:id="rId15"/>
    <p:sldId id="447" r:id="rId16"/>
    <p:sldId id="463" r:id="rId17"/>
    <p:sldId id="464" r:id="rId18"/>
    <p:sldId id="465" r:id="rId19"/>
    <p:sldId id="468" r:id="rId20"/>
    <p:sldId id="469" r:id="rId21"/>
    <p:sldId id="467" r:id="rId22"/>
    <p:sldId id="47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62A41-F8C0-42ED-8C4C-C4E2F5195DB4}" v="22" dt="2022-11-16T19:33:30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E0236-6C2D-4D25-B793-F572FDBC9E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8288BE-8522-4234-92C6-98F26A2F3078}">
      <dgm:prSet/>
      <dgm:spPr/>
      <dgm:t>
        <a:bodyPr/>
        <a:lstStyle/>
        <a:p>
          <a:r>
            <a:rPr lang="en-GB"/>
            <a:t>Uses simplified wording and pictures to aid understanding and support participation for longer.</a:t>
          </a:r>
          <a:endParaRPr lang="en-US"/>
        </a:p>
      </dgm:t>
    </dgm:pt>
    <dgm:pt modelId="{780C3ECB-9A5D-4A0E-A0C4-D61E7FA45D81}" type="parTrans" cxnId="{E36DAF0D-4895-469B-AEE4-95C6EF9284EE}">
      <dgm:prSet/>
      <dgm:spPr/>
      <dgm:t>
        <a:bodyPr/>
        <a:lstStyle/>
        <a:p>
          <a:endParaRPr lang="en-US"/>
        </a:p>
      </dgm:t>
    </dgm:pt>
    <dgm:pt modelId="{93CF6F54-D1F1-443A-B376-76D87E18FFE0}" type="sibTrans" cxnId="{E36DAF0D-4895-469B-AEE4-95C6EF9284EE}">
      <dgm:prSet/>
      <dgm:spPr/>
      <dgm:t>
        <a:bodyPr/>
        <a:lstStyle/>
        <a:p>
          <a:endParaRPr lang="en-US"/>
        </a:p>
      </dgm:t>
    </dgm:pt>
    <dgm:pt modelId="{9EF85040-A078-44E6-997B-D49D338A7F06}">
      <dgm:prSet/>
      <dgm:spPr/>
      <dgm:t>
        <a:bodyPr/>
        <a:lstStyle/>
        <a:p>
          <a:r>
            <a:rPr lang="en-GB"/>
            <a:t>Developed and tested with adults with learning disabilities and autism.</a:t>
          </a:r>
          <a:endParaRPr lang="en-US"/>
        </a:p>
      </dgm:t>
    </dgm:pt>
    <dgm:pt modelId="{6C35EE2A-CBE0-452A-BBED-5F41AD64BCFC}" type="parTrans" cxnId="{F8BF43C1-23B3-40F3-91EF-B8B765CDFC97}">
      <dgm:prSet/>
      <dgm:spPr/>
      <dgm:t>
        <a:bodyPr/>
        <a:lstStyle/>
        <a:p>
          <a:endParaRPr lang="en-US"/>
        </a:p>
      </dgm:t>
    </dgm:pt>
    <dgm:pt modelId="{3488CD98-542E-483F-BF10-37BDC5353BED}" type="sibTrans" cxnId="{F8BF43C1-23B3-40F3-91EF-B8B765CDFC97}">
      <dgm:prSet/>
      <dgm:spPr/>
      <dgm:t>
        <a:bodyPr/>
        <a:lstStyle/>
        <a:p>
          <a:endParaRPr lang="en-US"/>
        </a:p>
      </dgm:t>
    </dgm:pt>
    <dgm:pt modelId="{F1D2D40A-FE3A-4EE9-8E99-C0F53B2BF1AE}">
      <dgm:prSet/>
      <dgm:spPr/>
      <dgm:t>
        <a:bodyPr/>
        <a:lstStyle/>
        <a:p>
          <a:r>
            <a:rPr lang="en-GB"/>
            <a:t>Many requests to use this tool with older people living in their own homes and receiving social care.</a:t>
          </a:r>
          <a:endParaRPr lang="en-US"/>
        </a:p>
      </dgm:t>
    </dgm:pt>
    <dgm:pt modelId="{B380E8A9-B021-488F-B6FD-230FF50DD910}" type="parTrans" cxnId="{D6DE6E1D-171D-42D6-B243-7B6508772C52}">
      <dgm:prSet/>
      <dgm:spPr/>
      <dgm:t>
        <a:bodyPr/>
        <a:lstStyle/>
        <a:p>
          <a:endParaRPr lang="en-US"/>
        </a:p>
      </dgm:t>
    </dgm:pt>
    <dgm:pt modelId="{5A25FB93-E830-48FC-B920-0C43D459B910}" type="sibTrans" cxnId="{D6DE6E1D-171D-42D6-B243-7B6508772C52}">
      <dgm:prSet/>
      <dgm:spPr/>
      <dgm:t>
        <a:bodyPr/>
        <a:lstStyle/>
        <a:p>
          <a:endParaRPr lang="en-US"/>
        </a:p>
      </dgm:t>
    </dgm:pt>
    <dgm:pt modelId="{8E7A0266-CB7D-43F1-BFB6-58B7FB1DD01A}" type="pres">
      <dgm:prSet presAssocID="{6A9E0236-6C2D-4D25-B793-F572FDBC9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6A773C-9218-489F-A463-A816B3712EAA}" type="pres">
      <dgm:prSet presAssocID="{7F8288BE-8522-4234-92C6-98F26A2F30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80097-4059-45BB-AF58-5A1FD083F74A}" type="pres">
      <dgm:prSet presAssocID="{93CF6F54-D1F1-443A-B376-76D87E18FFE0}" presName="spacer" presStyleCnt="0"/>
      <dgm:spPr/>
    </dgm:pt>
    <dgm:pt modelId="{6440E135-3670-4304-BFD3-2F50189EDCC1}" type="pres">
      <dgm:prSet presAssocID="{9EF85040-A078-44E6-997B-D49D338A7F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E0CE-DA4F-4CE1-9DCE-1E77A790672E}" type="pres">
      <dgm:prSet presAssocID="{3488CD98-542E-483F-BF10-37BDC5353BED}" presName="spacer" presStyleCnt="0"/>
      <dgm:spPr/>
    </dgm:pt>
    <dgm:pt modelId="{63207DE1-78D0-4317-9437-C7AE59E0CD8D}" type="pres">
      <dgm:prSet presAssocID="{F1D2D40A-FE3A-4EE9-8E99-C0F53B2BF1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E6E1D-171D-42D6-B243-7B6508772C52}" srcId="{6A9E0236-6C2D-4D25-B793-F572FDBC9EAD}" destId="{F1D2D40A-FE3A-4EE9-8E99-C0F53B2BF1AE}" srcOrd="2" destOrd="0" parTransId="{B380E8A9-B021-488F-B6FD-230FF50DD910}" sibTransId="{5A25FB93-E830-48FC-B920-0C43D459B910}"/>
    <dgm:cxn modelId="{9147423A-AE5B-4967-A02F-B9FBBD3BAFAD}" type="presOf" srcId="{9EF85040-A078-44E6-997B-D49D338A7F06}" destId="{6440E135-3670-4304-BFD3-2F50189EDCC1}" srcOrd="0" destOrd="0" presId="urn:microsoft.com/office/officeart/2005/8/layout/vList2"/>
    <dgm:cxn modelId="{8469A276-C772-4841-B369-63EB2864B7D9}" type="presOf" srcId="{6A9E0236-6C2D-4D25-B793-F572FDBC9EAD}" destId="{8E7A0266-CB7D-43F1-BFB6-58B7FB1DD01A}" srcOrd="0" destOrd="0" presId="urn:microsoft.com/office/officeart/2005/8/layout/vList2"/>
    <dgm:cxn modelId="{E36DAF0D-4895-469B-AEE4-95C6EF9284EE}" srcId="{6A9E0236-6C2D-4D25-B793-F572FDBC9EAD}" destId="{7F8288BE-8522-4234-92C6-98F26A2F3078}" srcOrd="0" destOrd="0" parTransId="{780C3ECB-9A5D-4A0E-A0C4-D61E7FA45D81}" sibTransId="{93CF6F54-D1F1-443A-B376-76D87E18FFE0}"/>
    <dgm:cxn modelId="{FD2060E3-7C93-447A-B571-9336E6870334}" type="presOf" srcId="{F1D2D40A-FE3A-4EE9-8E99-C0F53B2BF1AE}" destId="{63207DE1-78D0-4317-9437-C7AE59E0CD8D}" srcOrd="0" destOrd="0" presId="urn:microsoft.com/office/officeart/2005/8/layout/vList2"/>
    <dgm:cxn modelId="{8950D749-9DC0-47D0-B7BC-57193F3505D9}" type="presOf" srcId="{7F8288BE-8522-4234-92C6-98F26A2F3078}" destId="{CE6A773C-9218-489F-A463-A816B3712EAA}" srcOrd="0" destOrd="0" presId="urn:microsoft.com/office/officeart/2005/8/layout/vList2"/>
    <dgm:cxn modelId="{F8BF43C1-23B3-40F3-91EF-B8B765CDFC97}" srcId="{6A9E0236-6C2D-4D25-B793-F572FDBC9EAD}" destId="{9EF85040-A078-44E6-997B-D49D338A7F06}" srcOrd="1" destOrd="0" parTransId="{6C35EE2A-CBE0-452A-BBED-5F41AD64BCFC}" sibTransId="{3488CD98-542E-483F-BF10-37BDC5353BED}"/>
    <dgm:cxn modelId="{D8499B0C-EDE2-458C-A093-6981343B09FB}" type="presParOf" srcId="{8E7A0266-CB7D-43F1-BFB6-58B7FB1DD01A}" destId="{CE6A773C-9218-489F-A463-A816B3712EAA}" srcOrd="0" destOrd="0" presId="urn:microsoft.com/office/officeart/2005/8/layout/vList2"/>
    <dgm:cxn modelId="{376B2F26-88CB-4511-9157-5180F12A7511}" type="presParOf" srcId="{8E7A0266-CB7D-43F1-BFB6-58B7FB1DD01A}" destId="{20180097-4059-45BB-AF58-5A1FD083F74A}" srcOrd="1" destOrd="0" presId="urn:microsoft.com/office/officeart/2005/8/layout/vList2"/>
    <dgm:cxn modelId="{98400C89-4B6D-422B-86E8-6D70B78803A5}" type="presParOf" srcId="{8E7A0266-CB7D-43F1-BFB6-58B7FB1DD01A}" destId="{6440E135-3670-4304-BFD3-2F50189EDCC1}" srcOrd="2" destOrd="0" presId="urn:microsoft.com/office/officeart/2005/8/layout/vList2"/>
    <dgm:cxn modelId="{F446C897-C5DD-4AF9-B3AD-12DCE0EFDC57}" type="presParOf" srcId="{8E7A0266-CB7D-43F1-BFB6-58B7FB1DD01A}" destId="{C106E0CE-DA4F-4CE1-9DCE-1E77A790672E}" srcOrd="3" destOrd="0" presId="urn:microsoft.com/office/officeart/2005/8/layout/vList2"/>
    <dgm:cxn modelId="{1FBA27B8-4419-499C-AA7F-BEAEFFBB8FD5}" type="presParOf" srcId="{8E7A0266-CB7D-43F1-BFB6-58B7FB1DD01A}" destId="{63207DE1-78D0-4317-9437-C7AE59E0CD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62BC7-DF96-45CA-A952-E593E519D81C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51EBD-0BD1-4313-839E-7439A5F9EBE8}">
      <dgm:prSet/>
      <dgm:spPr/>
      <dgm:t>
        <a:bodyPr/>
        <a:lstStyle/>
        <a:p>
          <a:r>
            <a:rPr lang="en-US"/>
            <a:t>Adapt</a:t>
          </a:r>
        </a:p>
      </dgm:t>
    </dgm:pt>
    <dgm:pt modelId="{7D5875E3-BC2F-4B2D-9626-A2A887300911}" type="parTrans" cxnId="{5200B587-8C9D-4E45-9993-1303D99DF4F3}">
      <dgm:prSet/>
      <dgm:spPr/>
      <dgm:t>
        <a:bodyPr/>
        <a:lstStyle/>
        <a:p>
          <a:endParaRPr lang="en-US"/>
        </a:p>
      </dgm:t>
    </dgm:pt>
    <dgm:pt modelId="{174786AF-61A2-45AB-AD2A-825BFD9FE949}" type="sibTrans" cxnId="{5200B587-8C9D-4E45-9993-1303D99DF4F3}">
      <dgm:prSet/>
      <dgm:spPr/>
      <dgm:t>
        <a:bodyPr/>
        <a:lstStyle/>
        <a:p>
          <a:endParaRPr lang="en-US"/>
        </a:p>
      </dgm:t>
    </dgm:pt>
    <dgm:pt modelId="{4B1A8A97-8937-410A-BBBF-03BD8D9A667D}">
      <dgm:prSet/>
      <dgm:spPr/>
      <dgm:t>
        <a:bodyPr/>
        <a:lstStyle/>
        <a:p>
          <a:r>
            <a:rPr lang="en-US"/>
            <a:t>Adapt the ASCOT-ER for and with older social care users.</a:t>
          </a:r>
        </a:p>
      </dgm:t>
    </dgm:pt>
    <dgm:pt modelId="{6BDDAE09-2D09-49DF-ADCC-2DD5EE6FFCFC}" type="parTrans" cxnId="{52294566-08F6-4209-AD9F-8819E34BBA04}">
      <dgm:prSet/>
      <dgm:spPr/>
      <dgm:t>
        <a:bodyPr/>
        <a:lstStyle/>
        <a:p>
          <a:endParaRPr lang="en-US"/>
        </a:p>
      </dgm:t>
    </dgm:pt>
    <dgm:pt modelId="{7C4E03A2-979C-44BE-A54B-2B1BB3945761}" type="sibTrans" cxnId="{52294566-08F6-4209-AD9F-8819E34BBA04}">
      <dgm:prSet/>
      <dgm:spPr/>
      <dgm:t>
        <a:bodyPr/>
        <a:lstStyle/>
        <a:p>
          <a:endParaRPr lang="en-US"/>
        </a:p>
      </dgm:t>
    </dgm:pt>
    <dgm:pt modelId="{4B958AAB-B6E3-4F68-A792-FC7837A20315}">
      <dgm:prSet/>
      <dgm:spPr/>
      <dgm:t>
        <a:bodyPr/>
        <a:lstStyle/>
        <a:p>
          <a:r>
            <a:rPr lang="en-US"/>
            <a:t>Test</a:t>
          </a:r>
        </a:p>
      </dgm:t>
    </dgm:pt>
    <dgm:pt modelId="{80628344-4951-490E-BBC7-DEB58FD1719C}" type="parTrans" cxnId="{007084EB-724D-4D15-A41F-602DC167B9DF}">
      <dgm:prSet/>
      <dgm:spPr/>
      <dgm:t>
        <a:bodyPr/>
        <a:lstStyle/>
        <a:p>
          <a:endParaRPr lang="en-US"/>
        </a:p>
      </dgm:t>
    </dgm:pt>
    <dgm:pt modelId="{F4857798-C356-4DE9-B48F-EE4BFE79BD5B}" type="sibTrans" cxnId="{007084EB-724D-4D15-A41F-602DC167B9DF}">
      <dgm:prSet/>
      <dgm:spPr/>
      <dgm:t>
        <a:bodyPr/>
        <a:lstStyle/>
        <a:p>
          <a:endParaRPr lang="en-US"/>
        </a:p>
      </dgm:t>
    </dgm:pt>
    <dgm:pt modelId="{7F84A1A8-1A9D-46B0-80F5-8F93AECA6F57}">
      <dgm:prSet/>
      <dgm:spPr/>
      <dgm:t>
        <a:bodyPr/>
        <a:lstStyle/>
        <a:p>
          <a:r>
            <a:rPr lang="en-US"/>
            <a:t>Test whether our changes help people understand and give their views.</a:t>
          </a:r>
        </a:p>
      </dgm:t>
    </dgm:pt>
    <dgm:pt modelId="{1D9914D3-D0A4-4AF9-A65F-BE7CAC139638}" type="parTrans" cxnId="{EDCDA5BA-E412-4AE6-9C91-100711DA95E8}">
      <dgm:prSet/>
      <dgm:spPr/>
      <dgm:t>
        <a:bodyPr/>
        <a:lstStyle/>
        <a:p>
          <a:endParaRPr lang="en-US"/>
        </a:p>
      </dgm:t>
    </dgm:pt>
    <dgm:pt modelId="{49E05E6E-56F3-4A75-8EB6-4F340F630833}" type="sibTrans" cxnId="{EDCDA5BA-E412-4AE6-9C91-100711DA95E8}">
      <dgm:prSet/>
      <dgm:spPr/>
      <dgm:t>
        <a:bodyPr/>
        <a:lstStyle/>
        <a:p>
          <a:endParaRPr lang="en-US"/>
        </a:p>
      </dgm:t>
    </dgm:pt>
    <dgm:pt modelId="{8D5F4E88-C6AF-4F81-87C2-A07265F30248}">
      <dgm:prSet/>
      <dgm:spPr/>
      <dgm:t>
        <a:bodyPr/>
        <a:lstStyle/>
        <a:p>
          <a:r>
            <a:rPr lang="en-US"/>
            <a:t>Explore</a:t>
          </a:r>
        </a:p>
      </dgm:t>
    </dgm:pt>
    <dgm:pt modelId="{0666A63D-4138-4227-95EA-926551D74084}" type="parTrans" cxnId="{F872E104-27DF-4290-A17E-171724CC5F39}">
      <dgm:prSet/>
      <dgm:spPr/>
      <dgm:t>
        <a:bodyPr/>
        <a:lstStyle/>
        <a:p>
          <a:endParaRPr lang="en-US"/>
        </a:p>
      </dgm:t>
    </dgm:pt>
    <dgm:pt modelId="{4DDA2129-D395-41AB-9589-ABDA235E17A6}" type="sibTrans" cxnId="{F872E104-27DF-4290-A17E-171724CC5F39}">
      <dgm:prSet/>
      <dgm:spPr/>
      <dgm:t>
        <a:bodyPr/>
        <a:lstStyle/>
        <a:p>
          <a:endParaRPr lang="en-US"/>
        </a:p>
      </dgm:t>
    </dgm:pt>
    <dgm:pt modelId="{C9451E23-9A6C-4EED-B557-3624E04D9B94}">
      <dgm:prSet/>
      <dgm:spPr/>
      <dgm:t>
        <a:bodyPr/>
        <a:lstStyle/>
        <a:p>
          <a:r>
            <a:rPr lang="en-US"/>
            <a:t>Explore whether people need additional support and what types of support are needed</a:t>
          </a:r>
        </a:p>
      </dgm:t>
    </dgm:pt>
    <dgm:pt modelId="{875F4B46-CA49-490D-B57D-B14A84931B8F}" type="parTrans" cxnId="{7C6BD5AC-662E-4874-94AA-F234A59138C0}">
      <dgm:prSet/>
      <dgm:spPr/>
      <dgm:t>
        <a:bodyPr/>
        <a:lstStyle/>
        <a:p>
          <a:endParaRPr lang="en-US"/>
        </a:p>
      </dgm:t>
    </dgm:pt>
    <dgm:pt modelId="{D4D9B6AA-5044-47FA-9561-75A36E496E79}" type="sibTrans" cxnId="{7C6BD5AC-662E-4874-94AA-F234A59138C0}">
      <dgm:prSet/>
      <dgm:spPr/>
      <dgm:t>
        <a:bodyPr/>
        <a:lstStyle/>
        <a:p>
          <a:endParaRPr lang="en-US"/>
        </a:p>
      </dgm:t>
    </dgm:pt>
    <dgm:pt modelId="{06022F51-5D9F-479D-8762-479A2C85F944}" type="pres">
      <dgm:prSet presAssocID="{D0262BC7-DF96-45CA-A952-E593E519D8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6B719-6204-42D9-85A3-0BF2CB844D5A}" type="pres">
      <dgm:prSet presAssocID="{28851EBD-0BD1-4313-839E-7439A5F9EBE8}" presName="composite" presStyleCnt="0"/>
      <dgm:spPr/>
    </dgm:pt>
    <dgm:pt modelId="{278F857C-3378-487C-A4C7-2233B1B248E7}" type="pres">
      <dgm:prSet presAssocID="{28851EBD-0BD1-4313-839E-7439A5F9EBE8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411BC2-B4D1-4F28-847E-8D46E823C260}" type="pres">
      <dgm:prSet presAssocID="{28851EBD-0BD1-4313-839E-7439A5F9EBE8}" presName="desTx" presStyleLbl="alignAccFollowNode1" presStyleIdx="0" presStyleCnt="3">
        <dgm:presLayoutVars/>
      </dgm:prSet>
      <dgm:spPr/>
      <dgm:t>
        <a:bodyPr/>
        <a:lstStyle/>
        <a:p>
          <a:endParaRPr lang="en-US"/>
        </a:p>
      </dgm:t>
    </dgm:pt>
    <dgm:pt modelId="{E2712A8B-9F5A-48F5-B6F9-4DAE7B1C4DA1}" type="pres">
      <dgm:prSet presAssocID="{174786AF-61A2-45AB-AD2A-825BFD9FE949}" presName="space" presStyleCnt="0"/>
      <dgm:spPr/>
    </dgm:pt>
    <dgm:pt modelId="{A2F8B9D1-8733-4B93-9155-986CF94A18C7}" type="pres">
      <dgm:prSet presAssocID="{4B958AAB-B6E3-4F68-A792-FC7837A20315}" presName="composite" presStyleCnt="0"/>
      <dgm:spPr/>
    </dgm:pt>
    <dgm:pt modelId="{D79B5F76-E7EC-4385-AE95-106D4DAF202E}" type="pres">
      <dgm:prSet presAssocID="{4B958AAB-B6E3-4F68-A792-FC7837A20315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14F9304-EE39-4D94-897B-F179427F67B3}" type="pres">
      <dgm:prSet presAssocID="{4B958AAB-B6E3-4F68-A792-FC7837A20315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29CB90E3-4EF6-4C5B-9399-3CDD7B578F21}" type="pres">
      <dgm:prSet presAssocID="{F4857798-C356-4DE9-B48F-EE4BFE79BD5B}" presName="space" presStyleCnt="0"/>
      <dgm:spPr/>
    </dgm:pt>
    <dgm:pt modelId="{205B67C7-0C8A-4CFA-AF4F-40A53511CD68}" type="pres">
      <dgm:prSet presAssocID="{8D5F4E88-C6AF-4F81-87C2-A07265F30248}" presName="composite" presStyleCnt="0"/>
      <dgm:spPr/>
    </dgm:pt>
    <dgm:pt modelId="{2E7642D7-7820-4F87-97DA-CEA7C1BFA506}" type="pres">
      <dgm:prSet presAssocID="{8D5F4E88-C6AF-4F81-87C2-A07265F30248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D2775B-D3D4-4F5E-9C74-ABE243FDF633}" type="pres">
      <dgm:prSet presAssocID="{8D5F4E88-C6AF-4F81-87C2-A07265F30248}" presName="desTx" presStyleLbl="alignAccFollowNode1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65F0DECE-5266-4777-B581-9ABC16F13413}" type="presOf" srcId="{4B1A8A97-8937-410A-BBBF-03BD8D9A667D}" destId="{EB411BC2-B4D1-4F28-847E-8D46E823C260}" srcOrd="0" destOrd="0" presId="urn:microsoft.com/office/officeart/2016/7/layout/HorizontalActionList"/>
    <dgm:cxn modelId="{F872E104-27DF-4290-A17E-171724CC5F39}" srcId="{D0262BC7-DF96-45CA-A952-E593E519D81C}" destId="{8D5F4E88-C6AF-4F81-87C2-A07265F30248}" srcOrd="2" destOrd="0" parTransId="{0666A63D-4138-4227-95EA-926551D74084}" sibTransId="{4DDA2129-D395-41AB-9589-ABDA235E17A6}"/>
    <dgm:cxn modelId="{3FEAEE3B-FCB5-417E-956B-08703FFDF529}" type="presOf" srcId="{8D5F4E88-C6AF-4F81-87C2-A07265F30248}" destId="{2E7642D7-7820-4F87-97DA-CEA7C1BFA506}" srcOrd="0" destOrd="0" presId="urn:microsoft.com/office/officeart/2016/7/layout/HorizontalActionList"/>
    <dgm:cxn modelId="{5200B587-8C9D-4E45-9993-1303D99DF4F3}" srcId="{D0262BC7-DF96-45CA-A952-E593E519D81C}" destId="{28851EBD-0BD1-4313-839E-7439A5F9EBE8}" srcOrd="0" destOrd="0" parTransId="{7D5875E3-BC2F-4B2D-9626-A2A887300911}" sibTransId="{174786AF-61A2-45AB-AD2A-825BFD9FE949}"/>
    <dgm:cxn modelId="{1C8A027E-B921-4166-B4FB-4019C6899461}" type="presOf" srcId="{C9451E23-9A6C-4EED-B557-3624E04D9B94}" destId="{A0D2775B-D3D4-4F5E-9C74-ABE243FDF633}" srcOrd="0" destOrd="0" presId="urn:microsoft.com/office/officeart/2016/7/layout/HorizontalActionList"/>
    <dgm:cxn modelId="{76CB7707-607C-419D-BC0A-405A10419031}" type="presOf" srcId="{4B958AAB-B6E3-4F68-A792-FC7837A20315}" destId="{D79B5F76-E7EC-4385-AE95-106D4DAF202E}" srcOrd="0" destOrd="0" presId="urn:microsoft.com/office/officeart/2016/7/layout/HorizontalActionList"/>
    <dgm:cxn modelId="{8A49B8AE-74CC-453C-BEF4-4863C5361FAB}" type="presOf" srcId="{28851EBD-0BD1-4313-839E-7439A5F9EBE8}" destId="{278F857C-3378-487C-A4C7-2233B1B248E7}" srcOrd="0" destOrd="0" presId="urn:microsoft.com/office/officeart/2016/7/layout/HorizontalActionList"/>
    <dgm:cxn modelId="{EDCDA5BA-E412-4AE6-9C91-100711DA95E8}" srcId="{4B958AAB-B6E3-4F68-A792-FC7837A20315}" destId="{7F84A1A8-1A9D-46B0-80F5-8F93AECA6F57}" srcOrd="0" destOrd="0" parTransId="{1D9914D3-D0A4-4AF9-A65F-BE7CAC139638}" sibTransId="{49E05E6E-56F3-4A75-8EB6-4F340F630833}"/>
    <dgm:cxn modelId="{ED160DE5-A4EA-431E-8BA5-BC49AD9665F5}" type="presOf" srcId="{D0262BC7-DF96-45CA-A952-E593E519D81C}" destId="{06022F51-5D9F-479D-8762-479A2C85F944}" srcOrd="0" destOrd="0" presId="urn:microsoft.com/office/officeart/2016/7/layout/HorizontalActionList"/>
    <dgm:cxn modelId="{52294566-08F6-4209-AD9F-8819E34BBA04}" srcId="{28851EBD-0BD1-4313-839E-7439A5F9EBE8}" destId="{4B1A8A97-8937-410A-BBBF-03BD8D9A667D}" srcOrd="0" destOrd="0" parTransId="{6BDDAE09-2D09-49DF-ADCC-2DD5EE6FFCFC}" sibTransId="{7C4E03A2-979C-44BE-A54B-2B1BB3945761}"/>
    <dgm:cxn modelId="{007084EB-724D-4D15-A41F-602DC167B9DF}" srcId="{D0262BC7-DF96-45CA-A952-E593E519D81C}" destId="{4B958AAB-B6E3-4F68-A792-FC7837A20315}" srcOrd="1" destOrd="0" parTransId="{80628344-4951-490E-BBC7-DEB58FD1719C}" sibTransId="{F4857798-C356-4DE9-B48F-EE4BFE79BD5B}"/>
    <dgm:cxn modelId="{615F23F6-6B92-4842-80BF-2A4A6B73ECCE}" type="presOf" srcId="{7F84A1A8-1A9D-46B0-80F5-8F93AECA6F57}" destId="{A14F9304-EE39-4D94-897B-F179427F67B3}" srcOrd="0" destOrd="0" presId="urn:microsoft.com/office/officeart/2016/7/layout/HorizontalActionList"/>
    <dgm:cxn modelId="{7C6BD5AC-662E-4874-94AA-F234A59138C0}" srcId="{8D5F4E88-C6AF-4F81-87C2-A07265F30248}" destId="{C9451E23-9A6C-4EED-B557-3624E04D9B94}" srcOrd="0" destOrd="0" parTransId="{875F4B46-CA49-490D-B57D-B14A84931B8F}" sibTransId="{D4D9B6AA-5044-47FA-9561-75A36E496E79}"/>
    <dgm:cxn modelId="{263B3668-DD77-43CE-BFAC-81F443EA57F8}" type="presParOf" srcId="{06022F51-5D9F-479D-8762-479A2C85F944}" destId="{6596B719-6204-42D9-85A3-0BF2CB844D5A}" srcOrd="0" destOrd="0" presId="urn:microsoft.com/office/officeart/2016/7/layout/HorizontalActionList"/>
    <dgm:cxn modelId="{FB176DB5-E48E-4AD3-A274-563BD9C790B3}" type="presParOf" srcId="{6596B719-6204-42D9-85A3-0BF2CB844D5A}" destId="{278F857C-3378-487C-A4C7-2233B1B248E7}" srcOrd="0" destOrd="0" presId="urn:microsoft.com/office/officeart/2016/7/layout/HorizontalActionList"/>
    <dgm:cxn modelId="{42A32EF4-55EB-4A01-8A6C-17F5649F3233}" type="presParOf" srcId="{6596B719-6204-42D9-85A3-0BF2CB844D5A}" destId="{EB411BC2-B4D1-4F28-847E-8D46E823C260}" srcOrd="1" destOrd="0" presId="urn:microsoft.com/office/officeart/2016/7/layout/HorizontalActionList"/>
    <dgm:cxn modelId="{3BC01D95-EEA1-4FF1-B941-4005F72E3FDF}" type="presParOf" srcId="{06022F51-5D9F-479D-8762-479A2C85F944}" destId="{E2712A8B-9F5A-48F5-B6F9-4DAE7B1C4DA1}" srcOrd="1" destOrd="0" presId="urn:microsoft.com/office/officeart/2016/7/layout/HorizontalActionList"/>
    <dgm:cxn modelId="{EE10C9F0-08BD-455A-AFA5-C24F4C5B68E3}" type="presParOf" srcId="{06022F51-5D9F-479D-8762-479A2C85F944}" destId="{A2F8B9D1-8733-4B93-9155-986CF94A18C7}" srcOrd="2" destOrd="0" presId="urn:microsoft.com/office/officeart/2016/7/layout/HorizontalActionList"/>
    <dgm:cxn modelId="{52A21D6D-072C-496D-B6C4-61924DD5BDA0}" type="presParOf" srcId="{A2F8B9D1-8733-4B93-9155-986CF94A18C7}" destId="{D79B5F76-E7EC-4385-AE95-106D4DAF202E}" srcOrd="0" destOrd="0" presId="urn:microsoft.com/office/officeart/2016/7/layout/HorizontalActionList"/>
    <dgm:cxn modelId="{8D2588BD-FFB0-451A-A5F2-71F79BFF27B9}" type="presParOf" srcId="{A2F8B9D1-8733-4B93-9155-986CF94A18C7}" destId="{A14F9304-EE39-4D94-897B-F179427F67B3}" srcOrd="1" destOrd="0" presId="urn:microsoft.com/office/officeart/2016/7/layout/HorizontalActionList"/>
    <dgm:cxn modelId="{DB16C459-193C-4B08-BC13-D90294F79A71}" type="presParOf" srcId="{06022F51-5D9F-479D-8762-479A2C85F944}" destId="{29CB90E3-4EF6-4C5B-9399-3CDD7B578F21}" srcOrd="3" destOrd="0" presId="urn:microsoft.com/office/officeart/2016/7/layout/HorizontalActionList"/>
    <dgm:cxn modelId="{125B544F-E989-4F0E-8A49-C1522D36DA24}" type="presParOf" srcId="{06022F51-5D9F-479D-8762-479A2C85F944}" destId="{205B67C7-0C8A-4CFA-AF4F-40A53511CD68}" srcOrd="4" destOrd="0" presId="urn:microsoft.com/office/officeart/2016/7/layout/HorizontalActionList"/>
    <dgm:cxn modelId="{620F2342-4D76-4F5C-B90C-B55A364C0117}" type="presParOf" srcId="{205B67C7-0C8A-4CFA-AF4F-40A53511CD68}" destId="{2E7642D7-7820-4F87-97DA-CEA7C1BFA506}" srcOrd="0" destOrd="0" presId="urn:microsoft.com/office/officeart/2016/7/layout/HorizontalActionList"/>
    <dgm:cxn modelId="{2F64969C-7F2D-4E62-AA88-DDD7ED948218}" type="presParOf" srcId="{205B67C7-0C8A-4CFA-AF4F-40A53511CD68}" destId="{A0D2775B-D3D4-4F5E-9C74-ABE243FDF63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C2985-927B-43E1-A26A-993C75DA09C3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AB444A-8CF4-40E4-B09D-5F9B52788AFD}">
      <dgm:prSet phldrT="[Text]"/>
      <dgm:spPr/>
      <dgm:t>
        <a:bodyPr/>
        <a:lstStyle/>
        <a:p>
          <a:r>
            <a:rPr lang="en-GB"/>
            <a:t>Co-production working group 6-8 people living with dementia and their supporters</a:t>
          </a:r>
        </a:p>
      </dgm:t>
    </dgm:pt>
    <dgm:pt modelId="{D9DFC101-DF06-46D7-931B-9BD734E029FF}" type="parTrans" cxnId="{EEB19955-7679-4D14-A272-1D17A8BCC4FA}">
      <dgm:prSet/>
      <dgm:spPr/>
      <dgm:t>
        <a:bodyPr/>
        <a:lstStyle/>
        <a:p>
          <a:endParaRPr lang="en-GB"/>
        </a:p>
      </dgm:t>
    </dgm:pt>
    <dgm:pt modelId="{55A15D08-4088-415E-BA08-0C11BA85AFB6}" type="sibTrans" cxnId="{EEB19955-7679-4D14-A272-1D17A8BCC4FA}">
      <dgm:prSet/>
      <dgm:spPr/>
      <dgm:t>
        <a:bodyPr/>
        <a:lstStyle/>
        <a:p>
          <a:endParaRPr lang="en-GB"/>
        </a:p>
      </dgm:t>
    </dgm:pt>
    <dgm:pt modelId="{F2A7F27E-19EA-4426-966A-30669CE939B1}">
      <dgm:prSet phldrT="[Text]"/>
      <dgm:spPr/>
      <dgm:t>
        <a:bodyPr/>
        <a:lstStyle/>
        <a:p>
          <a:r>
            <a:rPr lang="en-GB"/>
            <a:t>Meetings 1-3: review the ASCOT-ER, adapt, review again until ready for cognitive testing.</a:t>
          </a:r>
        </a:p>
      </dgm:t>
    </dgm:pt>
    <dgm:pt modelId="{0BABA494-0660-492F-A2B1-1A6F402C3788}" type="parTrans" cxnId="{BAD16E61-A1CD-4C7D-B0CF-8C19A07223FD}">
      <dgm:prSet/>
      <dgm:spPr/>
      <dgm:t>
        <a:bodyPr/>
        <a:lstStyle/>
        <a:p>
          <a:endParaRPr lang="en-GB"/>
        </a:p>
      </dgm:t>
    </dgm:pt>
    <dgm:pt modelId="{9E6F5195-A286-4BF9-90AD-FDE95A0306DA}" type="sibTrans" cxnId="{BAD16E61-A1CD-4C7D-B0CF-8C19A07223FD}">
      <dgm:prSet/>
      <dgm:spPr/>
      <dgm:t>
        <a:bodyPr/>
        <a:lstStyle/>
        <a:p>
          <a:endParaRPr lang="en-GB"/>
        </a:p>
      </dgm:t>
    </dgm:pt>
    <dgm:pt modelId="{B661A192-3BC5-4CDA-8FFC-3960335147E9}">
      <dgm:prSet phldrT="[Text]"/>
      <dgm:spPr/>
      <dgm:t>
        <a:bodyPr/>
        <a:lstStyle/>
        <a:p>
          <a:r>
            <a:rPr lang="en-GB"/>
            <a:t>7-10 cognitive interviews</a:t>
          </a:r>
        </a:p>
      </dgm:t>
    </dgm:pt>
    <dgm:pt modelId="{45BE4BDC-D476-4493-BD43-A672B3B77E50}" type="parTrans" cxnId="{CD2D0C78-4D65-4348-9FAA-30431645FC65}">
      <dgm:prSet/>
      <dgm:spPr/>
      <dgm:t>
        <a:bodyPr/>
        <a:lstStyle/>
        <a:p>
          <a:endParaRPr lang="en-GB"/>
        </a:p>
      </dgm:t>
    </dgm:pt>
    <dgm:pt modelId="{17BA7664-1555-4421-A923-8FF2074B9285}" type="sibTrans" cxnId="{CD2D0C78-4D65-4348-9FAA-30431645FC65}">
      <dgm:prSet/>
      <dgm:spPr/>
      <dgm:t>
        <a:bodyPr/>
        <a:lstStyle/>
        <a:p>
          <a:endParaRPr lang="en-GB"/>
        </a:p>
      </dgm:t>
    </dgm:pt>
    <dgm:pt modelId="{53900ECE-7748-44F5-9AC0-3BD566C8BEF8}">
      <dgm:prSet phldrT="[Text]"/>
      <dgm:spPr/>
      <dgm:t>
        <a:bodyPr/>
        <a:lstStyle/>
        <a:p>
          <a:r>
            <a:rPr lang="en-GB"/>
            <a:t>Co-production WG meeting to review and refine.</a:t>
          </a:r>
        </a:p>
      </dgm:t>
    </dgm:pt>
    <dgm:pt modelId="{CE47FFD7-B3C2-4FCC-AC7C-73466957B286}" type="parTrans" cxnId="{654B73D2-E7E6-484C-B713-0D46BDE365D4}">
      <dgm:prSet/>
      <dgm:spPr/>
      <dgm:t>
        <a:bodyPr/>
        <a:lstStyle/>
        <a:p>
          <a:endParaRPr lang="en-GB"/>
        </a:p>
      </dgm:t>
    </dgm:pt>
    <dgm:pt modelId="{745FC61E-00B8-4D6C-ABF3-8A8A03503275}" type="sibTrans" cxnId="{654B73D2-E7E6-484C-B713-0D46BDE365D4}">
      <dgm:prSet/>
      <dgm:spPr/>
      <dgm:t>
        <a:bodyPr/>
        <a:lstStyle/>
        <a:p>
          <a:endParaRPr lang="en-GB"/>
        </a:p>
      </dgm:t>
    </dgm:pt>
    <dgm:pt modelId="{997DA546-D623-41EE-A4EF-2B9EE5022FB5}">
      <dgm:prSet phldrT="[Text]"/>
      <dgm:spPr/>
      <dgm:t>
        <a:bodyPr/>
        <a:lstStyle/>
        <a:p>
          <a:r>
            <a:rPr lang="en-GB"/>
            <a:t>7-10 cognitive interviews</a:t>
          </a:r>
        </a:p>
      </dgm:t>
    </dgm:pt>
    <dgm:pt modelId="{1C5D7651-D4BA-495C-A8DA-1F4805BFB48B}" type="parTrans" cxnId="{1A82528D-CC31-4B0E-B7DB-502B1DAABF9A}">
      <dgm:prSet/>
      <dgm:spPr/>
      <dgm:t>
        <a:bodyPr/>
        <a:lstStyle/>
        <a:p>
          <a:endParaRPr lang="en-GB"/>
        </a:p>
      </dgm:t>
    </dgm:pt>
    <dgm:pt modelId="{518343C8-3655-4FC9-94D7-46BEB8CD48A8}" type="sibTrans" cxnId="{1A82528D-CC31-4B0E-B7DB-502B1DAABF9A}">
      <dgm:prSet/>
      <dgm:spPr/>
      <dgm:t>
        <a:bodyPr/>
        <a:lstStyle/>
        <a:p>
          <a:endParaRPr lang="en-GB"/>
        </a:p>
      </dgm:t>
    </dgm:pt>
    <dgm:pt modelId="{9F729801-EA4A-4F80-9AAA-F61370FD719D}">
      <dgm:prSet/>
      <dgm:spPr/>
      <dgm:t>
        <a:bodyPr/>
        <a:lstStyle/>
        <a:p>
          <a:r>
            <a:rPr lang="en-GB"/>
            <a:t>Co-production WG to review and refine.</a:t>
          </a:r>
        </a:p>
      </dgm:t>
    </dgm:pt>
    <dgm:pt modelId="{FD8B7797-C4A5-4CEC-882C-4962564AAEA5}" type="parTrans" cxnId="{C49AC274-7527-4E10-99E0-93B73F173EDE}">
      <dgm:prSet/>
      <dgm:spPr/>
      <dgm:t>
        <a:bodyPr/>
        <a:lstStyle/>
        <a:p>
          <a:endParaRPr lang="en-GB"/>
        </a:p>
      </dgm:t>
    </dgm:pt>
    <dgm:pt modelId="{7BFBA54D-5BF0-449D-B4CB-36870FD0039E}" type="sibTrans" cxnId="{C49AC274-7527-4E10-99E0-93B73F173EDE}">
      <dgm:prSet/>
      <dgm:spPr/>
      <dgm:t>
        <a:bodyPr/>
        <a:lstStyle/>
        <a:p>
          <a:endParaRPr lang="en-GB"/>
        </a:p>
      </dgm:t>
    </dgm:pt>
    <dgm:pt modelId="{58B711DA-22E5-4FC0-919C-4341D6572393}">
      <dgm:prSet/>
      <dgm:spPr/>
      <dgm:t>
        <a:bodyPr/>
        <a:lstStyle/>
        <a:p>
          <a:r>
            <a:rPr lang="en-GB"/>
            <a:t>7-10 cognitive interviews.</a:t>
          </a:r>
        </a:p>
      </dgm:t>
    </dgm:pt>
    <dgm:pt modelId="{CC663D93-FF50-43ED-8B5D-13E183DB253A}" type="parTrans" cxnId="{BA4C016E-B98A-4022-A715-9E08CC727B7B}">
      <dgm:prSet/>
      <dgm:spPr/>
      <dgm:t>
        <a:bodyPr/>
        <a:lstStyle/>
        <a:p>
          <a:endParaRPr lang="en-GB"/>
        </a:p>
      </dgm:t>
    </dgm:pt>
    <dgm:pt modelId="{0A395F59-77A9-4B8D-A34E-64944DFFF8BF}" type="sibTrans" cxnId="{BA4C016E-B98A-4022-A715-9E08CC727B7B}">
      <dgm:prSet/>
      <dgm:spPr/>
      <dgm:t>
        <a:bodyPr/>
        <a:lstStyle/>
        <a:p>
          <a:endParaRPr lang="en-GB"/>
        </a:p>
      </dgm:t>
    </dgm:pt>
    <dgm:pt modelId="{3EEAC6C5-BCDC-47F7-8A38-B3C87E3E84A0}">
      <dgm:prSet/>
      <dgm:spPr/>
      <dgm:t>
        <a:bodyPr/>
        <a:lstStyle/>
        <a:p>
          <a:r>
            <a:rPr lang="en-GB"/>
            <a:t>Final version agreed with WG .</a:t>
          </a:r>
        </a:p>
      </dgm:t>
    </dgm:pt>
    <dgm:pt modelId="{E93D5709-FAC6-4524-B5E2-C345C6551833}" type="parTrans" cxnId="{FBA082FC-324C-4D5B-9396-CE6AC57307D1}">
      <dgm:prSet/>
      <dgm:spPr/>
      <dgm:t>
        <a:bodyPr/>
        <a:lstStyle/>
        <a:p>
          <a:endParaRPr lang="en-GB"/>
        </a:p>
      </dgm:t>
    </dgm:pt>
    <dgm:pt modelId="{DB6FEE57-473F-4893-9ED0-34E2E23DD780}" type="sibTrans" cxnId="{FBA082FC-324C-4D5B-9396-CE6AC57307D1}">
      <dgm:prSet/>
      <dgm:spPr/>
      <dgm:t>
        <a:bodyPr/>
        <a:lstStyle/>
        <a:p>
          <a:endParaRPr lang="en-GB"/>
        </a:p>
      </dgm:t>
    </dgm:pt>
    <dgm:pt modelId="{115D312A-45AC-40FF-9440-84AC479C8787}" type="pres">
      <dgm:prSet presAssocID="{339C2985-927B-43E1-A26A-993C75DA09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D18C3-CF16-48F3-9996-EEFBDC66377F}" type="pres">
      <dgm:prSet presAssocID="{2DAB444A-8CF4-40E4-B09D-5F9B52788AF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D46F9-67FC-43D2-8EB9-EC8D444A7A0D}" type="pres">
      <dgm:prSet presAssocID="{55A15D08-4088-415E-BA08-0C11BA85AFB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AECC844-5028-47C7-A0CD-612D98BAF58B}" type="pres">
      <dgm:prSet presAssocID="{55A15D08-4088-415E-BA08-0C11BA85AFB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36A454C-E94F-4694-86A1-8A13499AA1EA}" type="pres">
      <dgm:prSet presAssocID="{F2A7F27E-19EA-4426-966A-30669CE939B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B2087-CB4E-45B3-962A-62E3F436DEBE}" type="pres">
      <dgm:prSet presAssocID="{9E6F5195-A286-4BF9-90AD-FDE95A0306DA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3A78BFB-25FC-44DF-AC6E-D4A84E02127F}" type="pres">
      <dgm:prSet presAssocID="{9E6F5195-A286-4BF9-90AD-FDE95A0306D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B2A5836-461A-456E-9E7A-D6D3A7070081}" type="pres">
      <dgm:prSet presAssocID="{B661A192-3BC5-4CDA-8FFC-3960335147E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F7150-4181-43BA-8369-1FDF0AED1CC0}" type="pres">
      <dgm:prSet presAssocID="{17BA7664-1555-4421-A923-8FF2074B928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B58B825-B0DC-4FAB-AFDE-4D1AF8BD583B}" type="pres">
      <dgm:prSet presAssocID="{17BA7664-1555-4421-A923-8FF2074B928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F366D42-E1F9-4E55-8E89-4F4D3A04F33C}" type="pres">
      <dgm:prSet presAssocID="{53900ECE-7748-44F5-9AC0-3BD566C8BEF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8EAB3-3343-44CC-941F-B55152642BC6}" type="pres">
      <dgm:prSet presAssocID="{745FC61E-00B8-4D6C-ABF3-8A8A0350327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7BF2EF0D-90A0-4205-AD47-8F1963F6F524}" type="pres">
      <dgm:prSet presAssocID="{745FC61E-00B8-4D6C-ABF3-8A8A0350327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DC31D24-F8FB-42C8-B5E9-2484E0E6599D}" type="pres">
      <dgm:prSet presAssocID="{997DA546-D623-41EE-A4EF-2B9EE5022FB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0BBBF-948F-4F38-BA03-4C0221420E87}" type="pres">
      <dgm:prSet presAssocID="{518343C8-3655-4FC9-94D7-46BEB8CD48A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0DCD8FC5-883A-4CEE-9394-90BAB54AAC6A}" type="pres">
      <dgm:prSet presAssocID="{518343C8-3655-4FC9-94D7-46BEB8CD48A8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57DF2D0-DDFF-4267-8479-D339AD6D2461}" type="pres">
      <dgm:prSet presAssocID="{9F729801-EA4A-4F80-9AAA-F61370FD719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497C-E0FE-4C94-B736-307A84A5ED94}" type="pres">
      <dgm:prSet presAssocID="{7BFBA54D-5BF0-449D-B4CB-36870FD0039E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B8EB97C-AE47-424C-A386-AFCB05EF8AF0}" type="pres">
      <dgm:prSet presAssocID="{7BFBA54D-5BF0-449D-B4CB-36870FD0039E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9D50D12-371F-4FA0-90E0-3080075FF580}" type="pres">
      <dgm:prSet presAssocID="{58B711DA-22E5-4FC0-919C-4341D657239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919A-A382-4B47-82A5-1D05D7C24278}" type="pres">
      <dgm:prSet presAssocID="{0A395F59-77A9-4B8D-A34E-64944DFFF8BF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34F2512-434C-4C70-9915-C46EA629658D}" type="pres">
      <dgm:prSet presAssocID="{0A395F59-77A9-4B8D-A34E-64944DFFF8B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91992F3-8465-4796-A0FB-2CE8128ECA1C}" type="pres">
      <dgm:prSet presAssocID="{3EEAC6C5-BCDC-47F7-8A38-B3C87E3E84A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082FC-324C-4D5B-9396-CE6AC57307D1}" srcId="{339C2985-927B-43E1-A26A-993C75DA09C3}" destId="{3EEAC6C5-BCDC-47F7-8A38-B3C87E3E84A0}" srcOrd="7" destOrd="0" parTransId="{E93D5709-FAC6-4524-B5E2-C345C6551833}" sibTransId="{DB6FEE57-473F-4893-9ED0-34E2E23DD780}"/>
    <dgm:cxn modelId="{ECE220AB-B9EE-4927-882E-5380165230CF}" type="presOf" srcId="{9E6F5195-A286-4BF9-90AD-FDE95A0306DA}" destId="{909B2087-CB4E-45B3-962A-62E3F436DEBE}" srcOrd="0" destOrd="0" presId="urn:microsoft.com/office/officeart/2005/8/layout/process5"/>
    <dgm:cxn modelId="{5EC5F884-81D5-4753-8EBC-A3941205BD7C}" type="presOf" srcId="{17BA7664-1555-4421-A923-8FF2074B9285}" destId="{7B58B825-B0DC-4FAB-AFDE-4D1AF8BD583B}" srcOrd="1" destOrd="0" presId="urn:microsoft.com/office/officeart/2005/8/layout/process5"/>
    <dgm:cxn modelId="{BA92919F-8E44-469F-83B0-5AD4862A688B}" type="presOf" srcId="{B661A192-3BC5-4CDA-8FFC-3960335147E9}" destId="{2B2A5836-461A-456E-9E7A-D6D3A7070081}" srcOrd="0" destOrd="0" presId="urn:microsoft.com/office/officeart/2005/8/layout/process5"/>
    <dgm:cxn modelId="{977C663D-9269-416C-83E1-C89D3F758014}" type="presOf" srcId="{745FC61E-00B8-4D6C-ABF3-8A8A03503275}" destId="{EF58EAB3-3343-44CC-941F-B55152642BC6}" srcOrd="0" destOrd="0" presId="urn:microsoft.com/office/officeart/2005/8/layout/process5"/>
    <dgm:cxn modelId="{421B12A3-D996-4893-BD06-1C991DE840D8}" type="presOf" srcId="{9E6F5195-A286-4BF9-90AD-FDE95A0306DA}" destId="{E3A78BFB-25FC-44DF-AC6E-D4A84E02127F}" srcOrd="1" destOrd="0" presId="urn:microsoft.com/office/officeart/2005/8/layout/process5"/>
    <dgm:cxn modelId="{654B73D2-E7E6-484C-B713-0D46BDE365D4}" srcId="{339C2985-927B-43E1-A26A-993C75DA09C3}" destId="{53900ECE-7748-44F5-9AC0-3BD566C8BEF8}" srcOrd="3" destOrd="0" parTransId="{CE47FFD7-B3C2-4FCC-AC7C-73466957B286}" sibTransId="{745FC61E-00B8-4D6C-ABF3-8A8A03503275}"/>
    <dgm:cxn modelId="{BA4C016E-B98A-4022-A715-9E08CC727B7B}" srcId="{339C2985-927B-43E1-A26A-993C75DA09C3}" destId="{58B711DA-22E5-4FC0-919C-4341D6572393}" srcOrd="6" destOrd="0" parTransId="{CC663D93-FF50-43ED-8B5D-13E183DB253A}" sibTransId="{0A395F59-77A9-4B8D-A34E-64944DFFF8BF}"/>
    <dgm:cxn modelId="{CD2D0C78-4D65-4348-9FAA-30431645FC65}" srcId="{339C2985-927B-43E1-A26A-993C75DA09C3}" destId="{B661A192-3BC5-4CDA-8FFC-3960335147E9}" srcOrd="2" destOrd="0" parTransId="{45BE4BDC-D476-4493-BD43-A672B3B77E50}" sibTransId="{17BA7664-1555-4421-A923-8FF2074B9285}"/>
    <dgm:cxn modelId="{083033CC-2B9F-4AD5-A6AC-88255265E38C}" type="presOf" srcId="{7BFBA54D-5BF0-449D-B4CB-36870FD0039E}" destId="{E0F8497C-E0FE-4C94-B736-307A84A5ED94}" srcOrd="0" destOrd="0" presId="urn:microsoft.com/office/officeart/2005/8/layout/process5"/>
    <dgm:cxn modelId="{91A029ED-1E27-4C94-A93C-32C2B36E2B0F}" type="presOf" srcId="{F2A7F27E-19EA-4426-966A-30669CE939B1}" destId="{C36A454C-E94F-4694-86A1-8A13499AA1EA}" srcOrd="0" destOrd="0" presId="urn:microsoft.com/office/officeart/2005/8/layout/process5"/>
    <dgm:cxn modelId="{1A82528D-CC31-4B0E-B7DB-502B1DAABF9A}" srcId="{339C2985-927B-43E1-A26A-993C75DA09C3}" destId="{997DA546-D623-41EE-A4EF-2B9EE5022FB5}" srcOrd="4" destOrd="0" parTransId="{1C5D7651-D4BA-495C-A8DA-1F4805BFB48B}" sibTransId="{518343C8-3655-4FC9-94D7-46BEB8CD48A8}"/>
    <dgm:cxn modelId="{9493B692-17F0-45A6-9413-64248A09E606}" type="presOf" srcId="{2DAB444A-8CF4-40E4-B09D-5F9B52788AFD}" destId="{625D18C3-CF16-48F3-9996-EEFBDC66377F}" srcOrd="0" destOrd="0" presId="urn:microsoft.com/office/officeart/2005/8/layout/process5"/>
    <dgm:cxn modelId="{B054A66D-4185-4386-9DD8-3E46EFC584D7}" type="presOf" srcId="{0A395F59-77A9-4B8D-A34E-64944DFFF8BF}" destId="{7138919A-A382-4B47-82A5-1D05D7C24278}" srcOrd="0" destOrd="0" presId="urn:microsoft.com/office/officeart/2005/8/layout/process5"/>
    <dgm:cxn modelId="{08B691FA-5360-4B0E-B8D0-48170F092CA6}" type="presOf" srcId="{518343C8-3655-4FC9-94D7-46BEB8CD48A8}" destId="{3880BBBF-948F-4F38-BA03-4C0221420E87}" srcOrd="0" destOrd="0" presId="urn:microsoft.com/office/officeart/2005/8/layout/process5"/>
    <dgm:cxn modelId="{909A48C8-1C11-4771-9CC1-27A7CD86F9B8}" type="presOf" srcId="{3EEAC6C5-BCDC-47F7-8A38-B3C87E3E84A0}" destId="{391992F3-8465-4796-A0FB-2CE8128ECA1C}" srcOrd="0" destOrd="0" presId="urn:microsoft.com/office/officeart/2005/8/layout/process5"/>
    <dgm:cxn modelId="{A9E7F067-9045-440E-B039-C533D9E10490}" type="presOf" srcId="{55A15D08-4088-415E-BA08-0C11BA85AFB6}" destId="{5AECC844-5028-47C7-A0CD-612D98BAF58B}" srcOrd="1" destOrd="0" presId="urn:microsoft.com/office/officeart/2005/8/layout/process5"/>
    <dgm:cxn modelId="{F2ED870E-0049-440B-8089-77D74192FDC4}" type="presOf" srcId="{53900ECE-7748-44F5-9AC0-3BD566C8BEF8}" destId="{6F366D42-E1F9-4E55-8E89-4F4D3A04F33C}" srcOrd="0" destOrd="0" presId="urn:microsoft.com/office/officeart/2005/8/layout/process5"/>
    <dgm:cxn modelId="{5F2C2DD2-5E76-47E8-B05F-0C0D87F5DF9A}" type="presOf" srcId="{745FC61E-00B8-4D6C-ABF3-8A8A03503275}" destId="{7BF2EF0D-90A0-4205-AD47-8F1963F6F524}" srcOrd="1" destOrd="0" presId="urn:microsoft.com/office/officeart/2005/8/layout/process5"/>
    <dgm:cxn modelId="{84DC2DA3-1826-4738-A41A-6D5138F9FEC0}" type="presOf" srcId="{7BFBA54D-5BF0-449D-B4CB-36870FD0039E}" destId="{FB8EB97C-AE47-424C-A386-AFCB05EF8AF0}" srcOrd="1" destOrd="0" presId="urn:microsoft.com/office/officeart/2005/8/layout/process5"/>
    <dgm:cxn modelId="{C49AC274-7527-4E10-99E0-93B73F173EDE}" srcId="{339C2985-927B-43E1-A26A-993C75DA09C3}" destId="{9F729801-EA4A-4F80-9AAA-F61370FD719D}" srcOrd="5" destOrd="0" parTransId="{FD8B7797-C4A5-4CEC-882C-4962564AAEA5}" sibTransId="{7BFBA54D-5BF0-449D-B4CB-36870FD0039E}"/>
    <dgm:cxn modelId="{EEB19955-7679-4D14-A272-1D17A8BCC4FA}" srcId="{339C2985-927B-43E1-A26A-993C75DA09C3}" destId="{2DAB444A-8CF4-40E4-B09D-5F9B52788AFD}" srcOrd="0" destOrd="0" parTransId="{D9DFC101-DF06-46D7-931B-9BD734E029FF}" sibTransId="{55A15D08-4088-415E-BA08-0C11BA85AFB6}"/>
    <dgm:cxn modelId="{BAD16E61-A1CD-4C7D-B0CF-8C19A07223FD}" srcId="{339C2985-927B-43E1-A26A-993C75DA09C3}" destId="{F2A7F27E-19EA-4426-966A-30669CE939B1}" srcOrd="1" destOrd="0" parTransId="{0BABA494-0660-492F-A2B1-1A6F402C3788}" sibTransId="{9E6F5195-A286-4BF9-90AD-FDE95A0306DA}"/>
    <dgm:cxn modelId="{E2E77EDB-AD17-4128-AD1F-F2D8CC6A50B7}" type="presOf" srcId="{339C2985-927B-43E1-A26A-993C75DA09C3}" destId="{115D312A-45AC-40FF-9440-84AC479C8787}" srcOrd="0" destOrd="0" presId="urn:microsoft.com/office/officeart/2005/8/layout/process5"/>
    <dgm:cxn modelId="{E55D3B04-7DF3-4BF7-971B-731626BA55CD}" type="presOf" srcId="{0A395F59-77A9-4B8D-A34E-64944DFFF8BF}" destId="{F34F2512-434C-4C70-9915-C46EA629658D}" srcOrd="1" destOrd="0" presId="urn:microsoft.com/office/officeart/2005/8/layout/process5"/>
    <dgm:cxn modelId="{CB17F71E-C649-40F8-8720-6ED39A21D228}" type="presOf" srcId="{17BA7664-1555-4421-A923-8FF2074B9285}" destId="{0CCF7150-4181-43BA-8369-1FDF0AED1CC0}" srcOrd="0" destOrd="0" presId="urn:microsoft.com/office/officeart/2005/8/layout/process5"/>
    <dgm:cxn modelId="{D1858397-491A-40F2-A221-629D5D7CEA3E}" type="presOf" srcId="{55A15D08-4088-415E-BA08-0C11BA85AFB6}" destId="{5E1D46F9-67FC-43D2-8EB9-EC8D444A7A0D}" srcOrd="0" destOrd="0" presId="urn:microsoft.com/office/officeart/2005/8/layout/process5"/>
    <dgm:cxn modelId="{D756A45A-FA0B-46D5-B0BE-11E3BE301136}" type="presOf" srcId="{518343C8-3655-4FC9-94D7-46BEB8CD48A8}" destId="{0DCD8FC5-883A-4CEE-9394-90BAB54AAC6A}" srcOrd="1" destOrd="0" presId="urn:microsoft.com/office/officeart/2005/8/layout/process5"/>
    <dgm:cxn modelId="{5E548A8B-BF0C-41EB-8AA9-051EE33E73EA}" type="presOf" srcId="{997DA546-D623-41EE-A4EF-2B9EE5022FB5}" destId="{0DC31D24-F8FB-42C8-B5E9-2484E0E6599D}" srcOrd="0" destOrd="0" presId="urn:microsoft.com/office/officeart/2005/8/layout/process5"/>
    <dgm:cxn modelId="{3AC5BFFC-FE5D-4D41-8E86-2B36A2326DA8}" type="presOf" srcId="{9F729801-EA4A-4F80-9AAA-F61370FD719D}" destId="{D57DF2D0-DDFF-4267-8479-D339AD6D2461}" srcOrd="0" destOrd="0" presId="urn:microsoft.com/office/officeart/2005/8/layout/process5"/>
    <dgm:cxn modelId="{47B8D7D1-D889-4B72-90CE-83CE7E14DB46}" type="presOf" srcId="{58B711DA-22E5-4FC0-919C-4341D6572393}" destId="{D9D50D12-371F-4FA0-90E0-3080075FF580}" srcOrd="0" destOrd="0" presId="urn:microsoft.com/office/officeart/2005/8/layout/process5"/>
    <dgm:cxn modelId="{7D148C6E-8D14-4B03-BB08-318EBE0FCBEB}" type="presParOf" srcId="{115D312A-45AC-40FF-9440-84AC479C8787}" destId="{625D18C3-CF16-48F3-9996-EEFBDC66377F}" srcOrd="0" destOrd="0" presId="urn:microsoft.com/office/officeart/2005/8/layout/process5"/>
    <dgm:cxn modelId="{A7BBA04A-4316-4165-9F99-D1CA58B9A3D6}" type="presParOf" srcId="{115D312A-45AC-40FF-9440-84AC479C8787}" destId="{5E1D46F9-67FC-43D2-8EB9-EC8D444A7A0D}" srcOrd="1" destOrd="0" presId="urn:microsoft.com/office/officeart/2005/8/layout/process5"/>
    <dgm:cxn modelId="{47C3241F-206D-4452-B123-800149B93646}" type="presParOf" srcId="{5E1D46F9-67FC-43D2-8EB9-EC8D444A7A0D}" destId="{5AECC844-5028-47C7-A0CD-612D98BAF58B}" srcOrd="0" destOrd="0" presId="urn:microsoft.com/office/officeart/2005/8/layout/process5"/>
    <dgm:cxn modelId="{CD890075-121E-4D47-8691-2D950F7E3C53}" type="presParOf" srcId="{115D312A-45AC-40FF-9440-84AC479C8787}" destId="{C36A454C-E94F-4694-86A1-8A13499AA1EA}" srcOrd="2" destOrd="0" presId="urn:microsoft.com/office/officeart/2005/8/layout/process5"/>
    <dgm:cxn modelId="{416DF5DB-82A0-4319-9FB7-98C4EA10DE66}" type="presParOf" srcId="{115D312A-45AC-40FF-9440-84AC479C8787}" destId="{909B2087-CB4E-45B3-962A-62E3F436DEBE}" srcOrd="3" destOrd="0" presId="urn:microsoft.com/office/officeart/2005/8/layout/process5"/>
    <dgm:cxn modelId="{4C0E9D31-F612-4A57-BE7C-376004687175}" type="presParOf" srcId="{909B2087-CB4E-45B3-962A-62E3F436DEBE}" destId="{E3A78BFB-25FC-44DF-AC6E-D4A84E02127F}" srcOrd="0" destOrd="0" presId="urn:microsoft.com/office/officeart/2005/8/layout/process5"/>
    <dgm:cxn modelId="{8E695B69-BC05-4D21-ABE2-71ABF019B112}" type="presParOf" srcId="{115D312A-45AC-40FF-9440-84AC479C8787}" destId="{2B2A5836-461A-456E-9E7A-D6D3A7070081}" srcOrd="4" destOrd="0" presId="urn:microsoft.com/office/officeart/2005/8/layout/process5"/>
    <dgm:cxn modelId="{DA321C7C-EBC5-4D9D-881A-88153216F569}" type="presParOf" srcId="{115D312A-45AC-40FF-9440-84AC479C8787}" destId="{0CCF7150-4181-43BA-8369-1FDF0AED1CC0}" srcOrd="5" destOrd="0" presId="urn:microsoft.com/office/officeart/2005/8/layout/process5"/>
    <dgm:cxn modelId="{26656A2F-E930-4C5C-B921-556E1638EE9E}" type="presParOf" srcId="{0CCF7150-4181-43BA-8369-1FDF0AED1CC0}" destId="{7B58B825-B0DC-4FAB-AFDE-4D1AF8BD583B}" srcOrd="0" destOrd="0" presId="urn:microsoft.com/office/officeart/2005/8/layout/process5"/>
    <dgm:cxn modelId="{C4754D56-37E0-46B9-8439-67EB58EF1371}" type="presParOf" srcId="{115D312A-45AC-40FF-9440-84AC479C8787}" destId="{6F366D42-E1F9-4E55-8E89-4F4D3A04F33C}" srcOrd="6" destOrd="0" presId="urn:microsoft.com/office/officeart/2005/8/layout/process5"/>
    <dgm:cxn modelId="{984939EC-CC67-442C-BC35-632C9094F2A4}" type="presParOf" srcId="{115D312A-45AC-40FF-9440-84AC479C8787}" destId="{EF58EAB3-3343-44CC-941F-B55152642BC6}" srcOrd="7" destOrd="0" presId="urn:microsoft.com/office/officeart/2005/8/layout/process5"/>
    <dgm:cxn modelId="{45072833-592A-4145-8847-EA6A9D083716}" type="presParOf" srcId="{EF58EAB3-3343-44CC-941F-B55152642BC6}" destId="{7BF2EF0D-90A0-4205-AD47-8F1963F6F524}" srcOrd="0" destOrd="0" presId="urn:microsoft.com/office/officeart/2005/8/layout/process5"/>
    <dgm:cxn modelId="{087B8C55-0FA5-4DEF-93DA-792F3B0047D1}" type="presParOf" srcId="{115D312A-45AC-40FF-9440-84AC479C8787}" destId="{0DC31D24-F8FB-42C8-B5E9-2484E0E6599D}" srcOrd="8" destOrd="0" presId="urn:microsoft.com/office/officeart/2005/8/layout/process5"/>
    <dgm:cxn modelId="{E6A4D3A7-0F9B-4CB3-89E6-96F5986D0AF8}" type="presParOf" srcId="{115D312A-45AC-40FF-9440-84AC479C8787}" destId="{3880BBBF-948F-4F38-BA03-4C0221420E87}" srcOrd="9" destOrd="0" presId="urn:microsoft.com/office/officeart/2005/8/layout/process5"/>
    <dgm:cxn modelId="{45391C52-E804-42EC-A76B-696E932B2DF8}" type="presParOf" srcId="{3880BBBF-948F-4F38-BA03-4C0221420E87}" destId="{0DCD8FC5-883A-4CEE-9394-90BAB54AAC6A}" srcOrd="0" destOrd="0" presId="urn:microsoft.com/office/officeart/2005/8/layout/process5"/>
    <dgm:cxn modelId="{2540B019-0F0A-441D-8D8E-AECF3F410752}" type="presParOf" srcId="{115D312A-45AC-40FF-9440-84AC479C8787}" destId="{D57DF2D0-DDFF-4267-8479-D339AD6D2461}" srcOrd="10" destOrd="0" presId="urn:microsoft.com/office/officeart/2005/8/layout/process5"/>
    <dgm:cxn modelId="{3A2E9572-3B05-4A95-863F-D439416AF525}" type="presParOf" srcId="{115D312A-45AC-40FF-9440-84AC479C8787}" destId="{E0F8497C-E0FE-4C94-B736-307A84A5ED94}" srcOrd="11" destOrd="0" presId="urn:microsoft.com/office/officeart/2005/8/layout/process5"/>
    <dgm:cxn modelId="{8BCA5FA3-B411-4E43-B22D-8C910A53B66B}" type="presParOf" srcId="{E0F8497C-E0FE-4C94-B736-307A84A5ED94}" destId="{FB8EB97C-AE47-424C-A386-AFCB05EF8AF0}" srcOrd="0" destOrd="0" presId="urn:microsoft.com/office/officeart/2005/8/layout/process5"/>
    <dgm:cxn modelId="{A768FD85-D2F5-431C-9225-E98311EE1620}" type="presParOf" srcId="{115D312A-45AC-40FF-9440-84AC479C8787}" destId="{D9D50D12-371F-4FA0-90E0-3080075FF580}" srcOrd="12" destOrd="0" presId="urn:microsoft.com/office/officeart/2005/8/layout/process5"/>
    <dgm:cxn modelId="{A2F04FD4-69E4-400A-9FE4-42EBDE445409}" type="presParOf" srcId="{115D312A-45AC-40FF-9440-84AC479C8787}" destId="{7138919A-A382-4B47-82A5-1D05D7C24278}" srcOrd="13" destOrd="0" presId="urn:microsoft.com/office/officeart/2005/8/layout/process5"/>
    <dgm:cxn modelId="{36F95DB4-6480-4A42-953C-4BFE49F6D9FC}" type="presParOf" srcId="{7138919A-A382-4B47-82A5-1D05D7C24278}" destId="{F34F2512-434C-4C70-9915-C46EA629658D}" srcOrd="0" destOrd="0" presId="urn:microsoft.com/office/officeart/2005/8/layout/process5"/>
    <dgm:cxn modelId="{BD730F88-EC38-47C2-B8E4-C8710A90C459}" type="presParOf" srcId="{115D312A-45AC-40FF-9440-84AC479C8787}" destId="{391992F3-8465-4796-A0FB-2CE8128ECA1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A773C-9218-489F-A463-A816B3712EAA}">
      <dsp:nvSpPr>
        <dsp:cNvPr id="0" name=""/>
        <dsp:cNvSpPr/>
      </dsp:nvSpPr>
      <dsp:spPr>
        <a:xfrm>
          <a:off x="0" y="339783"/>
          <a:ext cx="5029199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Uses simplified wording and pictures to aid understanding and support participation for longer.</a:t>
          </a:r>
          <a:endParaRPr lang="en-US" sz="2500" kern="1200"/>
        </a:p>
      </dsp:txBody>
      <dsp:txXfrm>
        <a:off x="67110" y="406893"/>
        <a:ext cx="4894979" cy="1240530"/>
      </dsp:txXfrm>
    </dsp:sp>
    <dsp:sp modelId="{6440E135-3670-4304-BFD3-2F50189EDCC1}">
      <dsp:nvSpPr>
        <dsp:cNvPr id="0" name=""/>
        <dsp:cNvSpPr/>
      </dsp:nvSpPr>
      <dsp:spPr>
        <a:xfrm>
          <a:off x="0" y="1786534"/>
          <a:ext cx="5029199" cy="13747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Developed and tested with adults with learning disabilities and autism.</a:t>
          </a:r>
          <a:endParaRPr lang="en-US" sz="2500" kern="1200"/>
        </a:p>
      </dsp:txBody>
      <dsp:txXfrm>
        <a:off x="67110" y="1853644"/>
        <a:ext cx="4894979" cy="1240530"/>
      </dsp:txXfrm>
    </dsp:sp>
    <dsp:sp modelId="{63207DE1-78D0-4317-9437-C7AE59E0CD8D}">
      <dsp:nvSpPr>
        <dsp:cNvPr id="0" name=""/>
        <dsp:cNvSpPr/>
      </dsp:nvSpPr>
      <dsp:spPr>
        <a:xfrm>
          <a:off x="0" y="3233284"/>
          <a:ext cx="5029199" cy="1374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Many requests to use this tool with older people living in their own homes and receiving social care.</a:t>
          </a:r>
          <a:endParaRPr lang="en-US" sz="2500" kern="1200"/>
        </a:p>
      </dsp:txBody>
      <dsp:txXfrm>
        <a:off x="67110" y="3300394"/>
        <a:ext cx="4894979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F857C-3378-487C-A4C7-2233B1B248E7}">
      <dsp:nvSpPr>
        <dsp:cNvPr id="0" name=""/>
        <dsp:cNvSpPr/>
      </dsp:nvSpPr>
      <dsp:spPr>
        <a:xfrm>
          <a:off x="10090" y="415800"/>
          <a:ext cx="3426543" cy="10279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Adapt</a:t>
          </a:r>
        </a:p>
      </dsp:txBody>
      <dsp:txXfrm>
        <a:off x="10090" y="415800"/>
        <a:ext cx="3426543" cy="1027963"/>
      </dsp:txXfrm>
    </dsp:sp>
    <dsp:sp modelId="{EB411BC2-B4D1-4F28-847E-8D46E823C260}">
      <dsp:nvSpPr>
        <dsp:cNvPr id="0" name=""/>
        <dsp:cNvSpPr/>
      </dsp:nvSpPr>
      <dsp:spPr>
        <a:xfrm>
          <a:off x="10090" y="1443763"/>
          <a:ext cx="3426543" cy="24917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Adapt the ASCOT-ER for and with older social care users.</a:t>
          </a:r>
        </a:p>
      </dsp:txBody>
      <dsp:txXfrm>
        <a:off x="10090" y="1443763"/>
        <a:ext cx="3426543" cy="2491773"/>
      </dsp:txXfrm>
    </dsp:sp>
    <dsp:sp modelId="{D79B5F76-E7EC-4385-AE95-106D4DAF202E}">
      <dsp:nvSpPr>
        <dsp:cNvPr id="0" name=""/>
        <dsp:cNvSpPr/>
      </dsp:nvSpPr>
      <dsp:spPr>
        <a:xfrm>
          <a:off x="3544528" y="415800"/>
          <a:ext cx="3426543" cy="102796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Test</a:t>
          </a:r>
        </a:p>
      </dsp:txBody>
      <dsp:txXfrm>
        <a:off x="3544528" y="415800"/>
        <a:ext cx="3426543" cy="1027963"/>
      </dsp:txXfrm>
    </dsp:sp>
    <dsp:sp modelId="{A14F9304-EE39-4D94-897B-F179427F67B3}">
      <dsp:nvSpPr>
        <dsp:cNvPr id="0" name=""/>
        <dsp:cNvSpPr/>
      </dsp:nvSpPr>
      <dsp:spPr>
        <a:xfrm>
          <a:off x="3544528" y="1443763"/>
          <a:ext cx="3426543" cy="249177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Test whether our changes help people understand and give their views.</a:t>
          </a:r>
        </a:p>
      </dsp:txBody>
      <dsp:txXfrm>
        <a:off x="3544528" y="1443763"/>
        <a:ext cx="3426543" cy="2491773"/>
      </dsp:txXfrm>
    </dsp:sp>
    <dsp:sp modelId="{2E7642D7-7820-4F87-97DA-CEA7C1BFA506}">
      <dsp:nvSpPr>
        <dsp:cNvPr id="0" name=""/>
        <dsp:cNvSpPr/>
      </dsp:nvSpPr>
      <dsp:spPr>
        <a:xfrm>
          <a:off x="7078966" y="415800"/>
          <a:ext cx="3426543" cy="102796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Explore</a:t>
          </a:r>
        </a:p>
      </dsp:txBody>
      <dsp:txXfrm>
        <a:off x="7078966" y="415800"/>
        <a:ext cx="3426543" cy="1027963"/>
      </dsp:txXfrm>
    </dsp:sp>
    <dsp:sp modelId="{A0D2775B-D3D4-4F5E-9C74-ABE243FDF633}">
      <dsp:nvSpPr>
        <dsp:cNvPr id="0" name=""/>
        <dsp:cNvSpPr/>
      </dsp:nvSpPr>
      <dsp:spPr>
        <a:xfrm>
          <a:off x="7078966" y="1443763"/>
          <a:ext cx="3426543" cy="249177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Explore whether people need additional support and what types of support are needed</a:t>
          </a:r>
        </a:p>
      </dsp:txBody>
      <dsp:txXfrm>
        <a:off x="7078966" y="1443763"/>
        <a:ext cx="3426543" cy="2491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D18C3-CF16-48F3-9996-EEFBDC66377F}">
      <dsp:nvSpPr>
        <dsp:cNvPr id="0" name=""/>
        <dsp:cNvSpPr/>
      </dsp:nvSpPr>
      <dsp:spPr>
        <a:xfrm>
          <a:off x="4621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Co-production working group 6-8 people living with dementia and their supporters</a:t>
          </a:r>
        </a:p>
      </dsp:txBody>
      <dsp:txXfrm>
        <a:off x="40127" y="594812"/>
        <a:ext cx="1949441" cy="1141260"/>
      </dsp:txXfrm>
    </dsp:sp>
    <dsp:sp modelId="{5E1D46F9-67FC-43D2-8EB9-EC8D444A7A0D}">
      <dsp:nvSpPr>
        <dsp:cNvPr id="0" name=""/>
        <dsp:cNvSpPr/>
      </dsp:nvSpPr>
      <dsp:spPr>
        <a:xfrm>
          <a:off x="220287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202874" y="1015120"/>
        <a:ext cx="299835" cy="300644"/>
      </dsp:txXfrm>
    </dsp:sp>
    <dsp:sp modelId="{C36A454C-E94F-4694-86A1-8A13499AA1EA}">
      <dsp:nvSpPr>
        <dsp:cNvPr id="0" name=""/>
        <dsp:cNvSpPr/>
      </dsp:nvSpPr>
      <dsp:spPr>
        <a:xfrm>
          <a:off x="2833255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Meetings 1-3: review the ASCOT-ER, adapt, review again until ready for cognitive testing.</a:t>
          </a:r>
        </a:p>
      </dsp:txBody>
      <dsp:txXfrm>
        <a:off x="2868761" y="594812"/>
        <a:ext cx="1949441" cy="1141260"/>
      </dsp:txXfrm>
    </dsp:sp>
    <dsp:sp modelId="{909B2087-CB4E-45B3-962A-62E3F436DEBE}">
      <dsp:nvSpPr>
        <dsp:cNvPr id="0" name=""/>
        <dsp:cNvSpPr/>
      </dsp:nvSpPr>
      <dsp:spPr>
        <a:xfrm>
          <a:off x="5031509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031509" y="1015120"/>
        <a:ext cx="299835" cy="300644"/>
      </dsp:txXfrm>
    </dsp:sp>
    <dsp:sp modelId="{2B2A5836-461A-456E-9E7A-D6D3A7070081}">
      <dsp:nvSpPr>
        <dsp:cNvPr id="0" name=""/>
        <dsp:cNvSpPr/>
      </dsp:nvSpPr>
      <dsp:spPr>
        <a:xfrm>
          <a:off x="5661890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7-10 cognitive interviews</a:t>
          </a:r>
        </a:p>
      </dsp:txBody>
      <dsp:txXfrm>
        <a:off x="5697396" y="594812"/>
        <a:ext cx="1949441" cy="1141260"/>
      </dsp:txXfrm>
    </dsp:sp>
    <dsp:sp modelId="{0CCF7150-4181-43BA-8369-1FDF0AED1CC0}">
      <dsp:nvSpPr>
        <dsp:cNvPr id="0" name=""/>
        <dsp:cNvSpPr/>
      </dsp:nvSpPr>
      <dsp:spPr>
        <a:xfrm>
          <a:off x="786014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860144" y="1015120"/>
        <a:ext cx="299835" cy="300644"/>
      </dsp:txXfrm>
    </dsp:sp>
    <dsp:sp modelId="{6F366D42-E1F9-4E55-8E89-4F4D3A04F33C}">
      <dsp:nvSpPr>
        <dsp:cNvPr id="0" name=""/>
        <dsp:cNvSpPr/>
      </dsp:nvSpPr>
      <dsp:spPr>
        <a:xfrm>
          <a:off x="8490525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Co-production WG meeting to review and refine.</a:t>
          </a:r>
        </a:p>
      </dsp:txBody>
      <dsp:txXfrm>
        <a:off x="8526031" y="594812"/>
        <a:ext cx="1949441" cy="1141260"/>
      </dsp:txXfrm>
    </dsp:sp>
    <dsp:sp modelId="{EF58EAB3-3343-44CC-941F-B55152642BC6}">
      <dsp:nvSpPr>
        <dsp:cNvPr id="0" name=""/>
        <dsp:cNvSpPr/>
      </dsp:nvSpPr>
      <dsp:spPr>
        <a:xfrm rot="5400000">
          <a:off x="9286584" y="1913010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9350431" y="1949378"/>
        <a:ext cx="300644" cy="299835"/>
      </dsp:txXfrm>
    </dsp:sp>
    <dsp:sp modelId="{0DC31D24-F8FB-42C8-B5E9-2484E0E6599D}">
      <dsp:nvSpPr>
        <dsp:cNvPr id="0" name=""/>
        <dsp:cNvSpPr/>
      </dsp:nvSpPr>
      <dsp:spPr>
        <a:xfrm>
          <a:off x="8490525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7-10 cognitive interviews</a:t>
          </a:r>
        </a:p>
      </dsp:txBody>
      <dsp:txXfrm>
        <a:off x="8526031" y="2615265"/>
        <a:ext cx="1949441" cy="1141260"/>
      </dsp:txXfrm>
    </dsp:sp>
    <dsp:sp modelId="{3880BBBF-948F-4F38-BA03-4C0221420E87}">
      <dsp:nvSpPr>
        <dsp:cNvPr id="0" name=""/>
        <dsp:cNvSpPr/>
      </dsp:nvSpPr>
      <dsp:spPr>
        <a:xfrm rot="10800000">
          <a:off x="788438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8012890" y="3035573"/>
        <a:ext cx="299835" cy="300644"/>
      </dsp:txXfrm>
    </dsp:sp>
    <dsp:sp modelId="{D57DF2D0-DDFF-4267-8479-D339AD6D2461}">
      <dsp:nvSpPr>
        <dsp:cNvPr id="0" name=""/>
        <dsp:cNvSpPr/>
      </dsp:nvSpPr>
      <dsp:spPr>
        <a:xfrm>
          <a:off x="5661890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Co-production WG to review and refine.</a:t>
          </a:r>
        </a:p>
      </dsp:txBody>
      <dsp:txXfrm>
        <a:off x="5697396" y="2615265"/>
        <a:ext cx="1949441" cy="1141260"/>
      </dsp:txXfrm>
    </dsp:sp>
    <dsp:sp modelId="{E0F8497C-E0FE-4C94-B736-307A84A5ED94}">
      <dsp:nvSpPr>
        <dsp:cNvPr id="0" name=""/>
        <dsp:cNvSpPr/>
      </dsp:nvSpPr>
      <dsp:spPr>
        <a:xfrm rot="10800000">
          <a:off x="5055754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5184255" y="3035573"/>
        <a:ext cx="299835" cy="300644"/>
      </dsp:txXfrm>
    </dsp:sp>
    <dsp:sp modelId="{D9D50D12-371F-4FA0-90E0-3080075FF580}">
      <dsp:nvSpPr>
        <dsp:cNvPr id="0" name=""/>
        <dsp:cNvSpPr/>
      </dsp:nvSpPr>
      <dsp:spPr>
        <a:xfrm>
          <a:off x="2833255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7-10 cognitive interviews.</a:t>
          </a:r>
        </a:p>
      </dsp:txBody>
      <dsp:txXfrm>
        <a:off x="2868761" y="2615265"/>
        <a:ext cx="1949441" cy="1141260"/>
      </dsp:txXfrm>
    </dsp:sp>
    <dsp:sp modelId="{7138919A-A382-4B47-82A5-1D05D7C24278}">
      <dsp:nvSpPr>
        <dsp:cNvPr id="0" name=""/>
        <dsp:cNvSpPr/>
      </dsp:nvSpPr>
      <dsp:spPr>
        <a:xfrm rot="10800000">
          <a:off x="222711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355620" y="3035573"/>
        <a:ext cx="299835" cy="300644"/>
      </dsp:txXfrm>
    </dsp:sp>
    <dsp:sp modelId="{391992F3-8465-4796-A0FB-2CE8128ECA1C}">
      <dsp:nvSpPr>
        <dsp:cNvPr id="0" name=""/>
        <dsp:cNvSpPr/>
      </dsp:nvSpPr>
      <dsp:spPr>
        <a:xfrm>
          <a:off x="4621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Final version agreed with WG .</a:t>
          </a:r>
        </a:p>
      </dsp:txBody>
      <dsp:txXfrm>
        <a:off x="40127" y="2615265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8F14E-B70A-443F-9722-AC2B6C0CF1C5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AA57-81F8-454A-90D1-60ECD0F68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6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Participatory, qualitative design.</a:t>
            </a:r>
          </a:p>
        </p:txBody>
      </p:sp>
    </p:spTree>
    <p:extLst>
      <p:ext uri="{BB962C8B-B14F-4D97-AF65-F5344CB8AC3E}">
        <p14:creationId xmlns:p14="http://schemas.microsoft.com/office/powerpoint/2010/main" val="296957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841B-1789-4675-9F57-053A36BCD7E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2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46B8-8F2F-0282-7A45-46B4F9312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30285-D75B-5B86-9B16-577B965A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9FE9-3B55-3EBD-DB2B-224AD1DB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FBB7-C0F3-1B82-6397-CE5E33E7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16F54-E0B9-6AB6-806B-E4CDED36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2944-1574-07DC-8701-581677C7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C3E3E-34DC-016D-CA65-98509293E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772E-88D2-906D-DEC7-1C382A0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D530-FE2B-86A3-85B0-85E24E99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D9FDF-4A48-1B94-55A3-DB311D70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5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FD713-DB07-228D-DA1F-F7B85046C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BA8B5-31F1-BB51-3A31-6AA3EA05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3B20-221D-E7EF-F65D-C561F553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8E6F1-03F7-46A0-8BF4-97812882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6029E-8C5C-2F34-62FE-99628C5D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3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85B1-ED61-3A51-D67B-79638528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CBDF-9935-FE10-3A47-E0FC6572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9FD0A-49F0-D95E-B247-A68E5D25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AE0F-DFA3-FC09-C62E-92A93D5A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504D-1563-5E25-7F66-BA8015BC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0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43D4-9810-6EC4-9E90-D6D953B7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6D19C-6EE6-6194-5857-61590CA0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F7CE-6167-3B65-CF6D-82A23F20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B67E-4A58-49FC-393A-CD601083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34DE1-B9B9-226B-4232-3DD76E1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8A52-3B39-CAF2-1997-AC14A3DD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B3FB-DA99-B363-02AA-06B0EC191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65280-3AE2-B0DC-F291-47D0A7A5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2BD8-42C1-2CF8-690B-B725391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7292C-3B8D-D09E-6B48-2B1ADA82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E5AAA-BFCF-6226-405F-92864808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4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770C-189A-4535-9A03-8C119ADF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7269-627A-AC39-8D5F-9A7FE04E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71A29-D32A-E978-27B5-0EE61E4EA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B9517-B10B-9252-579A-0D41FE9EA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7178F-785B-66BA-80B4-3571AF731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3664A-021E-2ABB-7389-FC4CC275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6307B-9A03-9C91-2792-B365A329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5C7A1-3D8D-35AA-7B78-C2A43876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7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F6E4-7E98-767E-9144-EEC35417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C63FC-CCD9-130B-F7F7-E5B31321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63156-B3A0-AC80-3A0E-591CDEBD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6EFCA-4DCC-5D52-25C8-EDEECA39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01718-7627-9456-70CD-7EC46FE4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6F1B1-DA46-370D-32C4-87602245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5E6C5-4313-05D1-2739-2866754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2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0BF5-734B-2A62-00BA-F1222C1F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FCAF-DAAF-4D5D-100D-F29FE804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CE32C-1CE4-6C10-E3DE-17F4FC197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360E-D67B-37CC-FEA7-C774E09E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91C2B-4481-794A-1F35-F632BF6F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260CE-B431-013D-7A74-0B01303B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4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3537-4A39-C182-8FE6-9197DFEE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1EF80-9C8D-02B3-05EB-7EF387145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36D13-1740-ADA1-8025-29832922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1E168-BDA1-F187-43D4-26061850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CC8CA-BD30-D5BA-4510-3A237C75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6288-9969-94E3-3666-C0754F90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EF69E-FBBF-4554-623C-90CA7C8B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D39A-F67C-901E-6871-3867C436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6CDF-3A5E-476E-43CB-50FACB87F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6F0B-C1E2-4CC4-B33D-C9C7A9B8A2B9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25EBB-8E95-876D-5C97-8C6A0B292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6DEED-23E1-7FF6-EFB3-AD0321F91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DE85-949D-4468-AFA4-5016EEFB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1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sru.ac.uk/ascot" TargetMode="External"/><Relationship Id="rId2" Type="http://schemas.openxmlformats.org/officeDocument/2006/relationships/hyperlink" Target="mailto:A.Towers@kent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ssru.ac.uk/ascot/tool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1A41E-9D18-69E2-9CFB-5FC4BC85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148" y="2515850"/>
            <a:ext cx="7803400" cy="2275205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MT"/>
                <a:ea typeface="+mj-ea"/>
                <a:cs typeface="+mj-cs"/>
                <a:sym typeface="Wingdings" pitchFamily="2" charset="2"/>
              </a:rPr>
              <a:t>Adapting the Easy Read Adult Social Care Outcomes Toolkit for older social care users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1B767-DEBB-6281-751F-C217CEFAA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148" y="4738432"/>
            <a:ext cx="6727351" cy="1714044"/>
          </a:xfrm>
        </p:spPr>
        <p:txBody>
          <a:bodyPr anchor="t">
            <a:normAutofit/>
          </a:bodyPr>
          <a:lstStyle/>
          <a:p>
            <a:pPr algn="l"/>
            <a:endParaRPr lang="en-GB" sz="1300" dirty="0">
              <a:solidFill>
                <a:schemeClr val="tx2"/>
              </a:solidFill>
            </a:endParaRPr>
          </a:p>
          <a:p>
            <a:pPr algn="l"/>
            <a:r>
              <a:rPr lang="en-GB" sz="1800" dirty="0" smtClean="0">
                <a:solidFill>
                  <a:schemeClr val="tx2"/>
                </a:solidFill>
              </a:rPr>
              <a:t>James </a:t>
            </a:r>
            <a:r>
              <a:rPr lang="en-GB" sz="1800" dirty="0">
                <a:solidFill>
                  <a:schemeClr val="tx2"/>
                </a:solidFill>
              </a:rPr>
              <a:t>Caiels, Ann-Marie </a:t>
            </a:r>
            <a:r>
              <a:rPr lang="en-GB" sz="1800" dirty="0" smtClean="0">
                <a:solidFill>
                  <a:schemeClr val="tx2"/>
                </a:solidFill>
              </a:rPr>
              <a:t>Towers, </a:t>
            </a:r>
            <a:r>
              <a:rPr lang="en-GB" sz="1800" dirty="0">
                <a:solidFill>
                  <a:schemeClr val="tx2"/>
                </a:solidFill>
              </a:rPr>
              <a:t>Stacey Rand, Rasa Mikelyte, Elizabeth Field and Lucy Webster </a:t>
            </a:r>
          </a:p>
          <a:p>
            <a:pPr algn="l"/>
            <a:endParaRPr lang="en-GB" sz="1800" dirty="0">
              <a:solidFill>
                <a:schemeClr val="tx2"/>
              </a:solidFill>
            </a:endParaRPr>
          </a:p>
          <a:p>
            <a:pPr algn="l"/>
            <a:endParaRPr lang="en-GB" sz="1300" dirty="0">
              <a:solidFill>
                <a:schemeClr val="tx2"/>
              </a:solidFill>
            </a:endParaRPr>
          </a:p>
          <a:p>
            <a:pPr algn="l"/>
            <a:endParaRPr lang="en-GB" sz="1300" dirty="0">
              <a:solidFill>
                <a:schemeClr val="tx2"/>
              </a:solidFill>
            </a:endParaRPr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F927044-4167-4277-4642-58371EA033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33" y="364774"/>
            <a:ext cx="2634585" cy="757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33" y="453748"/>
            <a:ext cx="2797830" cy="5006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33" y="285944"/>
            <a:ext cx="1790146" cy="8362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18" y="253885"/>
            <a:ext cx="1655045" cy="9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5" y="1401858"/>
            <a:ext cx="4130185" cy="405428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Co-production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working group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240" y="305819"/>
            <a:ext cx="7775273" cy="6246360"/>
          </a:xfrm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Comprises </a:t>
            </a:r>
            <a:r>
              <a:rPr lang="en-GB" dirty="0">
                <a:solidFill>
                  <a:schemeClr val="tx2"/>
                </a:solidFill>
              </a:rPr>
              <a:t>nine </a:t>
            </a:r>
            <a:r>
              <a:rPr lang="en-GB" dirty="0" smtClean="0">
                <a:solidFill>
                  <a:schemeClr val="tx2"/>
                </a:solidFill>
              </a:rPr>
              <a:t>people who have mild </a:t>
            </a:r>
            <a:r>
              <a:rPr lang="en-GB" dirty="0">
                <a:solidFill>
                  <a:schemeClr val="tx2"/>
                </a:solidFill>
              </a:rPr>
              <a:t>to moderate dementia, or are caring for someone who </a:t>
            </a:r>
            <a:r>
              <a:rPr lang="en-GB" dirty="0" smtClean="0">
                <a:solidFill>
                  <a:schemeClr val="tx2"/>
                </a:solidFill>
              </a:rPr>
              <a:t>does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Integral part of iterative development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Members suggest, discuss, and reach consensus on the tool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Contribution of the group is highly valued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Changes to the ASCOT-ER have included: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New (more relatable) illustrations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Re-ordering of, or additional (more relevant) prompts for </a:t>
            </a:r>
            <a:r>
              <a:rPr lang="en-GB" dirty="0" smtClean="0">
                <a:solidFill>
                  <a:schemeClr val="tx2"/>
                </a:solidFill>
              </a:rPr>
              <a:t>questions</a:t>
            </a:r>
          </a:p>
          <a:p>
            <a:pPr lvl="1" fontAlgn="base"/>
            <a:r>
              <a:rPr lang="en-GB" dirty="0">
                <a:solidFill>
                  <a:schemeClr val="tx2"/>
                </a:solidFill>
              </a:rPr>
              <a:t>Changes to the wording of response options</a:t>
            </a:r>
            <a:endParaRPr lang="en-GB" sz="4000" dirty="0">
              <a:solidFill>
                <a:schemeClr val="tx2"/>
              </a:solidFill>
            </a:endParaRPr>
          </a:p>
          <a:p>
            <a:pPr lvl="1"/>
            <a:r>
              <a:rPr lang="en-GB" dirty="0">
                <a:solidFill>
                  <a:schemeClr val="tx2"/>
                </a:solidFill>
              </a:rPr>
              <a:t>Excluding qualifiers in response options </a:t>
            </a:r>
            <a:r>
              <a:rPr lang="en-GB" dirty="0" smtClean="0">
                <a:solidFill>
                  <a:schemeClr val="tx2"/>
                </a:solidFill>
              </a:rPr>
              <a:t>(“It </a:t>
            </a:r>
            <a:r>
              <a:rPr lang="en-GB" dirty="0">
                <a:solidFill>
                  <a:schemeClr val="tx2"/>
                </a:solidFill>
              </a:rPr>
              <a:t>is </a:t>
            </a:r>
            <a:r>
              <a:rPr lang="en-GB" dirty="0" smtClean="0">
                <a:solidFill>
                  <a:schemeClr val="tx2"/>
                </a:solidFill>
              </a:rPr>
              <a:t>ok.”)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52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5" y="1401858"/>
            <a:ext cx="4130185" cy="405428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Co-production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working group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(ASCOT-ER illustrations)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448" y="305819"/>
            <a:ext cx="7621569" cy="624636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Disliked illustrations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Not relevant or relatable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Could alienate responders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Reinforcing stereotypes (that older people need help)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Food and drink unclear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tx2"/>
                </a:solidFill>
              </a:rPr>
              <a:t>“Is </a:t>
            </a:r>
            <a:r>
              <a:rPr lang="en-GB" dirty="0">
                <a:solidFill>
                  <a:schemeClr val="tx2"/>
                </a:solidFill>
              </a:rPr>
              <a:t>it about health, or a balanced diet?”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“Too busy, not big enough”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Too much detail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Disliked style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‘Emoji style’ </a:t>
            </a:r>
            <a:r>
              <a:rPr lang="en-GB" dirty="0" smtClean="0">
                <a:solidFill>
                  <a:schemeClr val="tx2"/>
                </a:solidFill>
              </a:rPr>
              <a:t>happy/sad </a:t>
            </a:r>
            <a:r>
              <a:rPr lang="en-GB" dirty="0">
                <a:solidFill>
                  <a:schemeClr val="tx2"/>
                </a:solidFill>
              </a:rPr>
              <a:t>faces for response options </a:t>
            </a:r>
            <a:r>
              <a:rPr lang="en-GB" dirty="0" smtClean="0">
                <a:solidFill>
                  <a:schemeClr val="tx2"/>
                </a:solidFill>
              </a:rPr>
              <a:t>were thought to be helpful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11" y="-12678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2"/>
                </a:solidFill>
                <a:latin typeface="+mn-lt"/>
              </a:rPr>
              <a:t>Illustration change – example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52" y="1198775"/>
            <a:ext cx="4331102" cy="2702643"/>
          </a:xfrm>
          <a:prstGeom prst="rect">
            <a:avLst/>
          </a:prstGeom>
        </p:spPr>
      </p:pic>
      <p:pic>
        <p:nvPicPr>
          <p:cNvPr id="7" name="Picture 2" descr="Drinking Mug Woman Sitti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1808285"/>
            <a:ext cx="20764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ood Buffe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46" y="2028244"/>
            <a:ext cx="20859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32" y="3901418"/>
            <a:ext cx="4845050" cy="273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55725" y="1437091"/>
            <a:ext cx="103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112469" y="935421"/>
            <a:ext cx="236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ASCOT-ER for people with ID and autism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79148" y="4903815"/>
            <a:ext cx="308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ASCOT-ER for older social care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5" y="1401858"/>
            <a:ext cx="4130185" cy="405428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Co-production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working group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(ASCOT-ER wording)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448" y="305819"/>
            <a:ext cx="7621569" cy="624636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</a:rPr>
              <a:t>Less need for lengthy or ‘wordy’ questions and response options.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</a:rPr>
              <a:t>Move back towards standard ASCOT questions.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</a:rPr>
              <a:t>Some words changed / added due to risk of misinterpretation or relevance.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</a:rPr>
              <a:t>Some word ordering changed to reflect </a:t>
            </a:r>
            <a:r>
              <a:rPr lang="en-GB" dirty="0" smtClean="0">
                <a:solidFill>
                  <a:schemeClr val="tx2"/>
                </a:solidFill>
              </a:rPr>
              <a:t>the concerns of </a:t>
            </a:r>
            <a:r>
              <a:rPr lang="en-GB" dirty="0">
                <a:solidFill>
                  <a:schemeClr val="tx2"/>
                </a:solidFill>
              </a:rPr>
              <a:t>older </a:t>
            </a:r>
            <a:r>
              <a:rPr lang="en-GB" dirty="0" smtClean="0">
                <a:solidFill>
                  <a:schemeClr val="tx2"/>
                </a:solidFill>
              </a:rPr>
              <a:t>people.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0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5" y="1401858"/>
            <a:ext cx="4130185" cy="405428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1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33" y="564253"/>
            <a:ext cx="7621569" cy="619169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  <a:ea typeface="Times New Roman" panose="02020603050405020304" pitchFamily="18" charset="0"/>
              </a:rPr>
              <a:t>Conducted </a:t>
            </a:r>
            <a:r>
              <a:rPr lang="en-US" sz="2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six interviews</a:t>
            </a:r>
            <a:endParaRPr lang="en-US" sz="25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Areas covered included: Kent (3), Hampshire (1), Sussex (1) and London (1)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Higher end of cognitive impairment (as measured by mini cog)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ea typeface="Times New Roman" panose="02020603050405020304" pitchFamily="18" charset="0"/>
              </a:rPr>
              <a:t>Scores ranged from 0-3 (out of 5)</a:t>
            </a:r>
          </a:p>
          <a:p>
            <a:pPr marL="285750" indent="-285750"/>
            <a:r>
              <a:rPr lang="en-US" sz="2400" dirty="0">
                <a:solidFill>
                  <a:schemeClr val="tx2"/>
                </a:solidFill>
              </a:rPr>
              <a:t>Of the </a:t>
            </a:r>
            <a:r>
              <a:rPr lang="en-US" sz="2400" dirty="0" smtClean="0">
                <a:solidFill>
                  <a:schemeClr val="tx2"/>
                </a:solidFill>
              </a:rPr>
              <a:t>six </a:t>
            </a:r>
            <a:r>
              <a:rPr lang="en-US" sz="2400" dirty="0">
                <a:solidFill>
                  <a:schemeClr val="tx2"/>
                </a:solidFill>
              </a:rPr>
              <a:t>people interviewed: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6 white British, 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4 female, 2 male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Aged 72-89 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Social care use: </a:t>
            </a:r>
            <a:endParaRPr lang="en-US" dirty="0" smtClean="0">
              <a:solidFill>
                <a:schemeClr val="tx2"/>
              </a:solidFill>
            </a:endParaRPr>
          </a:p>
          <a:p>
            <a:pPr marL="1200150" lvl="2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5 </a:t>
            </a:r>
            <a:r>
              <a:rPr lang="en-US" dirty="0">
                <a:solidFill>
                  <a:schemeClr val="tx2"/>
                </a:solidFill>
              </a:rPr>
              <a:t>using home care, 2 using community activities, 3 </a:t>
            </a:r>
            <a:r>
              <a:rPr lang="en-US" dirty="0" smtClean="0">
                <a:solidFill>
                  <a:schemeClr val="tx2"/>
                </a:solidFill>
              </a:rPr>
              <a:t>using equipment </a:t>
            </a:r>
            <a:r>
              <a:rPr lang="en-US" dirty="0">
                <a:solidFill>
                  <a:schemeClr val="tx2"/>
                </a:solidFill>
              </a:rPr>
              <a:t>(e.g. walking aids), 3 home adaptions, 2 </a:t>
            </a:r>
            <a:r>
              <a:rPr lang="en-US" dirty="0" smtClean="0">
                <a:solidFill>
                  <a:schemeClr val="tx2"/>
                </a:solidFill>
              </a:rPr>
              <a:t>other support </a:t>
            </a:r>
            <a:r>
              <a:rPr lang="en-US" dirty="0">
                <a:solidFill>
                  <a:schemeClr val="tx2"/>
                </a:solidFill>
              </a:rPr>
              <a:t>(dementia support group)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5 pay for their </a:t>
            </a:r>
            <a:r>
              <a:rPr lang="en-US" dirty="0" smtClean="0">
                <a:solidFill>
                  <a:schemeClr val="tx2"/>
                </a:solidFill>
              </a:rPr>
              <a:t>own social </a:t>
            </a:r>
            <a:r>
              <a:rPr lang="en-US" dirty="0">
                <a:solidFill>
                  <a:schemeClr val="tx2"/>
                </a:solidFill>
              </a:rPr>
              <a:t>care, 1 pays a contribution</a:t>
            </a:r>
            <a:endParaRPr lang="en-US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4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3E9D-850A-0D79-F3A9-71BA7F48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Mini-cog tool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3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842"/>
            <a:ext cx="5033170" cy="50331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00" y="1514842"/>
            <a:ext cx="4079370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" y="348232"/>
            <a:ext cx="10508914" cy="97234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1 – question ordering 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113678" y="1910769"/>
            <a:ext cx="3898776" cy="4221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Control over daily life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Personal cleanliness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Food and drink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Accommodation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Safety inside the home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Safety outside the home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Social Participation (life)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Occupation (how you spend your time)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Dignity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3600" dirty="0"/>
          </a:p>
          <a:p>
            <a:pPr marL="285750" indent="-285750"/>
            <a:endParaRPr lang="en-US" sz="2400" dirty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500" dirty="0">
              <a:ea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627233" y="1910768"/>
            <a:ext cx="3898776" cy="4221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003A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Control over daily life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Personal cleanliness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Food and drink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Accommodation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Social Participation (life)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Safety inside the home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Safety outside the home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Occupation (how you spend your time)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Dignity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3600" dirty="0"/>
          </a:p>
          <a:p>
            <a:pPr marL="285750" indent="-285750"/>
            <a:endParaRPr lang="en-US" sz="2400" dirty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500" dirty="0">
              <a:ea typeface="Times New Roman" panose="02020603050405020304" pitchFamily="18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4478913" y="3682751"/>
            <a:ext cx="1008112" cy="86409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" y="348232"/>
            <a:ext cx="10508914" cy="97234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1 – tick boxes and response prompts 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1" y="1511520"/>
            <a:ext cx="7147474" cy="483322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75689" y="3197647"/>
            <a:ext cx="1800200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" y="348232"/>
            <a:ext cx="10508914" cy="97234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1 – tick boxes and response prompts 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59" y="1352587"/>
            <a:ext cx="6358444" cy="48448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84411" y="3333636"/>
            <a:ext cx="442365" cy="2223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745297" y="3202069"/>
            <a:ext cx="90108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" y="348232"/>
            <a:ext cx="10508914" cy="97234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1 – tick boxes and response prompts 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26" y="1320574"/>
            <a:ext cx="6294041" cy="464461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48521" y="2948268"/>
            <a:ext cx="1390183" cy="2757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340406" y="1758126"/>
            <a:ext cx="0" cy="1080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2EEB68-848D-BDCD-BB98-EF9DFDAD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251" y="2962528"/>
            <a:ext cx="7781191" cy="9329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Study Overview: </a:t>
            </a:r>
            <a:br>
              <a:rPr lang="en-US" sz="52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Aims and Methods</a:t>
            </a: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52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" y="348232"/>
            <a:ext cx="10508914" cy="97234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1 – tick boxes and response prompts 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89" y="1590374"/>
            <a:ext cx="6228184" cy="46144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39634" y="2975295"/>
            <a:ext cx="1152128" cy="2370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55" y="1401858"/>
            <a:ext cx="4130185" cy="405428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2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33" y="564253"/>
            <a:ext cx="7621569" cy="6191694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  <a:ea typeface="Times New Roman" panose="02020603050405020304" pitchFamily="18" charset="0"/>
              </a:rPr>
              <a:t>Conducted </a:t>
            </a:r>
            <a:r>
              <a:rPr lang="en-US" sz="2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seven interviews</a:t>
            </a:r>
            <a:endParaRPr lang="en-US" sz="25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Areas covered included: Kent (3), </a:t>
            </a:r>
            <a:r>
              <a:rPr lang="en-US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Surrey 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(1), Sussex (1) and London </a:t>
            </a:r>
            <a:r>
              <a:rPr lang="en-US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(2)</a:t>
            </a:r>
            <a:endParaRPr lang="en-US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More medium 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end of cognitive impairment (as measured by mini cog)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ea typeface="Times New Roman" panose="02020603050405020304" pitchFamily="18" charset="0"/>
              </a:rPr>
              <a:t>Scores ranged from </a:t>
            </a:r>
            <a:r>
              <a:rPr lang="en-US" sz="22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1-5 </a:t>
            </a:r>
            <a:r>
              <a:rPr lang="en-US" sz="2200" dirty="0">
                <a:solidFill>
                  <a:schemeClr val="tx2"/>
                </a:solidFill>
                <a:ea typeface="Times New Roman" panose="02020603050405020304" pitchFamily="18" charset="0"/>
              </a:rPr>
              <a:t>(out of 5</a:t>
            </a:r>
            <a:r>
              <a:rPr lang="en-US" sz="22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)</a:t>
            </a:r>
          </a:p>
          <a:p>
            <a:pPr lvl="2">
              <a:spcAft>
                <a:spcPts val="600"/>
              </a:spcAft>
            </a:pPr>
            <a:r>
              <a:rPr lang="en-US" sz="22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One unable due to visual impairment</a:t>
            </a:r>
            <a:endParaRPr lang="en-US" sz="22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85750" indent="-285750"/>
            <a:r>
              <a:rPr lang="en-US" sz="2400" dirty="0">
                <a:solidFill>
                  <a:schemeClr val="tx2"/>
                </a:solidFill>
              </a:rPr>
              <a:t>Of the </a:t>
            </a:r>
            <a:r>
              <a:rPr lang="en-US" sz="2400" dirty="0" smtClean="0">
                <a:solidFill>
                  <a:schemeClr val="tx2"/>
                </a:solidFill>
              </a:rPr>
              <a:t>7 </a:t>
            </a:r>
            <a:r>
              <a:rPr lang="en-US" sz="2400" dirty="0">
                <a:solidFill>
                  <a:schemeClr val="tx2"/>
                </a:solidFill>
              </a:rPr>
              <a:t>people interviewed: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6 w</a:t>
            </a:r>
            <a:r>
              <a:rPr lang="en-US" dirty="0" smtClean="0">
                <a:solidFill>
                  <a:schemeClr val="tx2"/>
                </a:solidFill>
              </a:rPr>
              <a:t>hite British (or English), 1 white German</a:t>
            </a:r>
            <a:endParaRPr lang="en-US" dirty="0">
              <a:solidFill>
                <a:schemeClr val="tx2"/>
              </a:solidFill>
            </a:endParaRP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4 female, </a:t>
            </a:r>
            <a:r>
              <a:rPr lang="en-US" dirty="0" smtClean="0">
                <a:solidFill>
                  <a:schemeClr val="tx2"/>
                </a:solidFill>
              </a:rPr>
              <a:t>3 </a:t>
            </a:r>
            <a:r>
              <a:rPr lang="en-US" dirty="0">
                <a:solidFill>
                  <a:schemeClr val="tx2"/>
                </a:solidFill>
              </a:rPr>
              <a:t>male</a:t>
            </a: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Aged </a:t>
            </a:r>
            <a:r>
              <a:rPr lang="en-US" dirty="0" smtClean="0">
                <a:solidFill>
                  <a:schemeClr val="tx2"/>
                </a:solidFill>
              </a:rPr>
              <a:t>75 (3) - 88 </a:t>
            </a:r>
            <a:endParaRPr lang="en-US" dirty="0">
              <a:solidFill>
                <a:schemeClr val="tx2"/>
              </a:solidFill>
            </a:endParaRPr>
          </a:p>
          <a:p>
            <a:pPr marL="971550" lvl="1"/>
            <a:r>
              <a:rPr lang="en-US" dirty="0">
                <a:solidFill>
                  <a:schemeClr val="tx2"/>
                </a:solidFill>
              </a:rPr>
              <a:t>Social care use: </a:t>
            </a:r>
            <a:endParaRPr lang="en-US" dirty="0" smtClean="0">
              <a:solidFill>
                <a:schemeClr val="tx2"/>
              </a:solidFill>
            </a:endParaRPr>
          </a:p>
          <a:p>
            <a:pPr marL="1200150" lvl="2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3 </a:t>
            </a:r>
            <a:r>
              <a:rPr lang="en-US" dirty="0">
                <a:solidFill>
                  <a:schemeClr val="tx2"/>
                </a:solidFill>
              </a:rPr>
              <a:t>using home care, 2 using community activities, </a:t>
            </a:r>
            <a:r>
              <a:rPr lang="en-US" dirty="0" smtClean="0">
                <a:solidFill>
                  <a:schemeClr val="tx2"/>
                </a:solidFill>
              </a:rPr>
              <a:t>4  using equipment </a:t>
            </a:r>
            <a:r>
              <a:rPr lang="en-US" dirty="0">
                <a:solidFill>
                  <a:schemeClr val="tx2"/>
                </a:solidFill>
              </a:rPr>
              <a:t>(e.g. walking aids), </a:t>
            </a:r>
            <a:r>
              <a:rPr lang="en-US" dirty="0" smtClean="0">
                <a:solidFill>
                  <a:schemeClr val="tx2"/>
                </a:solidFill>
              </a:rPr>
              <a:t>4 </a:t>
            </a:r>
            <a:r>
              <a:rPr lang="en-US" dirty="0">
                <a:solidFill>
                  <a:schemeClr val="tx2"/>
                </a:solidFill>
              </a:rPr>
              <a:t>home adaptions, </a:t>
            </a:r>
            <a:r>
              <a:rPr lang="en-US" dirty="0" smtClean="0">
                <a:solidFill>
                  <a:schemeClr val="tx2"/>
                </a:solidFill>
              </a:rPr>
              <a:t>3 </a:t>
            </a:r>
            <a:r>
              <a:rPr lang="en-US" dirty="0">
                <a:solidFill>
                  <a:schemeClr val="tx2"/>
                </a:solidFill>
              </a:rPr>
              <a:t>other </a:t>
            </a:r>
            <a:r>
              <a:rPr lang="en-US" dirty="0" smtClean="0">
                <a:solidFill>
                  <a:schemeClr val="tx2"/>
                </a:solidFill>
              </a:rPr>
              <a:t>support (Age </a:t>
            </a:r>
            <a:r>
              <a:rPr lang="en-US" dirty="0">
                <a:solidFill>
                  <a:schemeClr val="tx2"/>
                </a:solidFill>
              </a:rPr>
              <a:t>UK </a:t>
            </a:r>
            <a:r>
              <a:rPr lang="en-US" dirty="0" smtClean="0">
                <a:solidFill>
                  <a:schemeClr val="tx2"/>
                </a:solidFill>
              </a:rPr>
              <a:t>advisor, </a:t>
            </a:r>
            <a:r>
              <a:rPr lang="en-US" dirty="0">
                <a:solidFill>
                  <a:schemeClr val="tx2"/>
                </a:solidFill>
              </a:rPr>
              <a:t>singing for dementia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marL="971550" lvl="1"/>
            <a:r>
              <a:rPr lang="en-US" dirty="0" smtClean="0">
                <a:solidFill>
                  <a:schemeClr val="tx2"/>
                </a:solidFill>
              </a:rPr>
              <a:t>4 </a:t>
            </a:r>
            <a:r>
              <a:rPr lang="en-US" dirty="0">
                <a:solidFill>
                  <a:schemeClr val="tx2"/>
                </a:solidFill>
              </a:rPr>
              <a:t>pay for </a:t>
            </a:r>
            <a:r>
              <a:rPr lang="en-US" dirty="0" smtClean="0">
                <a:solidFill>
                  <a:schemeClr val="tx2"/>
                </a:solidFill>
              </a:rPr>
              <a:t>their </a:t>
            </a:r>
            <a:r>
              <a:rPr lang="en-US" dirty="0">
                <a:solidFill>
                  <a:schemeClr val="tx2"/>
                </a:solidFill>
              </a:rPr>
              <a:t>social care, </a:t>
            </a:r>
            <a:r>
              <a:rPr lang="en-US" dirty="0" smtClean="0">
                <a:solidFill>
                  <a:schemeClr val="tx2"/>
                </a:solidFill>
              </a:rPr>
              <a:t>3 non-charging support</a:t>
            </a:r>
            <a:endParaRPr lang="en-US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4" y="348232"/>
            <a:ext cx="10508914" cy="97234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Cognitive testing round 2 – potential changes taken to working group 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76711" y="1575642"/>
            <a:ext cx="93667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Universal changes</a:t>
            </a:r>
          </a:p>
          <a:p>
            <a:pPr marL="51435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Removing all illustrations</a:t>
            </a:r>
          </a:p>
          <a:p>
            <a:pPr marL="51435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Removing response option illustrations (faces)</a:t>
            </a:r>
          </a:p>
          <a:p>
            <a:pPr marL="5715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Safety </a:t>
            </a:r>
            <a:r>
              <a:rPr lang="en-US" sz="2400" dirty="0">
                <a:solidFill>
                  <a:schemeClr val="tx2"/>
                </a:solidFill>
              </a:rPr>
              <a:t>outside </a:t>
            </a:r>
            <a:r>
              <a:rPr lang="en-US" sz="2400" dirty="0" smtClean="0">
                <a:solidFill>
                  <a:schemeClr val="tx2"/>
                </a:solidFill>
              </a:rPr>
              <a:t>question</a:t>
            </a:r>
          </a:p>
          <a:p>
            <a:pPr marL="51435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Clarify: the places you usually go and who you go with</a:t>
            </a:r>
            <a:endParaRPr lang="en-US" sz="2000" dirty="0">
              <a:solidFill>
                <a:schemeClr val="tx2"/>
              </a:solidFill>
            </a:endParaRPr>
          </a:p>
          <a:p>
            <a:pPr marL="5715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Occupation </a:t>
            </a:r>
            <a:r>
              <a:rPr lang="en-US" sz="2400" dirty="0" smtClean="0">
                <a:solidFill>
                  <a:schemeClr val="tx2"/>
                </a:solidFill>
              </a:rPr>
              <a:t>question</a:t>
            </a:r>
          </a:p>
          <a:p>
            <a:pPr marL="51435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Emphasise</a:t>
            </a:r>
            <a:r>
              <a:rPr lang="en-US" sz="2000" dirty="0" smtClean="0">
                <a:solidFill>
                  <a:schemeClr val="tx2"/>
                </a:solidFill>
              </a:rPr>
              <a:t> potential activities such as hobbies and leisure activities (including passive- watching TV; reading)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Dignity question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Clarify who we mean by paid support (</a:t>
            </a:r>
            <a:r>
              <a:rPr lang="en-GB" sz="2000" dirty="0">
                <a:solidFill>
                  <a:schemeClr val="tx2"/>
                </a:solidFill>
              </a:rPr>
              <a:t>By paid support we mean anyone that is paid by you, or anyone </a:t>
            </a:r>
            <a:r>
              <a:rPr lang="en-GB" sz="2000" dirty="0" smtClean="0">
                <a:solidFill>
                  <a:schemeClr val="tx2"/>
                </a:solidFill>
              </a:rPr>
              <a:t>else, including </a:t>
            </a:r>
            <a:r>
              <a:rPr lang="en-GB" sz="2000" dirty="0">
                <a:solidFill>
                  <a:schemeClr val="tx2"/>
                </a:solidFill>
              </a:rPr>
              <a:t>the </a:t>
            </a:r>
            <a:r>
              <a:rPr lang="en-GB" sz="2000" dirty="0" smtClean="0">
                <a:solidFill>
                  <a:schemeClr val="tx2"/>
                </a:solidFill>
              </a:rPr>
              <a:t>council, </a:t>
            </a:r>
            <a:r>
              <a:rPr lang="en-GB" sz="2000" dirty="0">
                <a:solidFill>
                  <a:schemeClr val="tx2"/>
                </a:solidFill>
              </a:rPr>
              <a:t>to support you.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66" y="1496611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Disclaimer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329677"/>
            <a:ext cx="9544192" cy="108992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This </a:t>
            </a:r>
            <a:r>
              <a:rPr lang="en-GB" sz="2400" b="0" i="0" dirty="0" smtClean="0">
                <a:solidFill>
                  <a:srgbClr val="000000"/>
                </a:solidFill>
                <a:effectLst/>
              </a:rPr>
              <a:t>study 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is funded by the NIHR Research for Social Care (</a:t>
            </a:r>
            <a:r>
              <a:rPr lang="en-GB" sz="2400" b="0" i="0" dirty="0" smtClean="0">
                <a:solidFill>
                  <a:srgbClr val="000000"/>
                </a:solidFill>
                <a:effectLst/>
              </a:rPr>
              <a:t>NIHR23334).</a:t>
            </a:r>
          </a:p>
          <a:p>
            <a:pPr marL="0" indent="0" algn="l">
              <a:buNone/>
            </a:pPr>
            <a:r>
              <a:rPr lang="en-GB" sz="2400" b="0" i="0" dirty="0" smtClean="0">
                <a:solidFill>
                  <a:srgbClr val="000000"/>
                </a:solidFill>
                <a:effectLst/>
              </a:rPr>
              <a:t>The 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views expressed are those of the author(s) and not necessarily those of the NIHR or the Department of Health and Social Care.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Thank you for listening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.Caiels@kent.ac.uk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ascot_pssru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GB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pssru_Kent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CHSS_Kent</a:t>
            </a: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www.pssru.ac.uk/ascot</a:t>
            </a:r>
            <a:endParaRPr lang="en-GB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348" y="509587"/>
            <a:ext cx="7621569" cy="5838825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The ASCOT designed to measure social care-related quality of life (</a:t>
            </a:r>
            <a:r>
              <a:rPr lang="en-GB" dirty="0" err="1">
                <a:solidFill>
                  <a:schemeClr val="tx2"/>
                </a:solidFill>
              </a:rPr>
              <a:t>SCRQoL</a:t>
            </a:r>
            <a:r>
              <a:rPr lang="en-GB" dirty="0">
                <a:solidFill>
                  <a:schemeClr val="tx2"/>
                </a:solidFill>
              </a:rPr>
              <a:t>).</a:t>
            </a:r>
          </a:p>
          <a:p>
            <a:r>
              <a:rPr lang="en-GB" dirty="0">
                <a:solidFill>
                  <a:schemeClr val="tx2"/>
                </a:solidFill>
              </a:rPr>
              <a:t>Eight domains of </a:t>
            </a:r>
            <a:r>
              <a:rPr lang="en-GB" dirty="0" err="1">
                <a:solidFill>
                  <a:schemeClr val="tx2"/>
                </a:solidFill>
              </a:rPr>
              <a:t>SCRQoL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r>
              <a:rPr lang="en-GB" dirty="0">
                <a:solidFill>
                  <a:schemeClr val="tx2"/>
                </a:solidFill>
              </a:rPr>
              <a:t>Structured questionnaire, quantitative analysis.</a:t>
            </a:r>
          </a:p>
          <a:p>
            <a:r>
              <a:rPr lang="en-GB" dirty="0">
                <a:solidFill>
                  <a:schemeClr val="tx2"/>
                </a:solidFill>
              </a:rPr>
              <a:t>Developed and tested with older social care users</a:t>
            </a:r>
          </a:p>
          <a:p>
            <a:pPr lvl="1"/>
            <a:r>
              <a:rPr lang="en-GB" sz="2800" dirty="0">
                <a:solidFill>
                  <a:schemeClr val="tx2"/>
                </a:solidFill>
              </a:rPr>
              <a:t>Could self-report (home care users)</a:t>
            </a:r>
          </a:p>
          <a:p>
            <a:pPr lvl="1"/>
            <a:r>
              <a:rPr lang="en-GB" sz="2800" dirty="0">
                <a:solidFill>
                  <a:schemeClr val="tx2"/>
                </a:solidFill>
              </a:rPr>
              <a:t>Able to take part in user experience surveys and interviews</a:t>
            </a:r>
          </a:p>
          <a:p>
            <a:r>
              <a:rPr lang="en-GB" dirty="0">
                <a:solidFill>
                  <a:schemeClr val="tx2"/>
                </a:solidFill>
              </a:rPr>
              <a:t>View the tools here: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https://www.pssru.ac.uk/ascot/tools/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FF927044-4167-4277-4642-58371EA033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1" y="3254916"/>
            <a:ext cx="2586330" cy="7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0"/>
          <a:stretch/>
        </p:blipFill>
        <p:spPr bwMode="auto">
          <a:xfrm>
            <a:off x="1643022" y="916398"/>
            <a:ext cx="9022208" cy="445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FF927044-4167-4277-4642-58371EA033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0" y="5742646"/>
            <a:ext cx="2586330" cy="7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2146073"/>
            <a:ext cx="3743325" cy="244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chemeClr val="tx2"/>
                </a:solidFill>
              </a:rPr>
              <a:t>Barriers to self-report in older adults</a:t>
            </a:r>
            <a:endParaRPr lang="en-GB" sz="44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38771" y="801866"/>
            <a:ext cx="6181753" cy="55048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solidFill>
                  <a:schemeClr val="tx2"/>
                </a:solidFill>
              </a:rPr>
              <a:t>Comprehension</a:t>
            </a:r>
            <a:r>
              <a:rPr lang="en-GB" sz="2000" dirty="0" smtClean="0">
                <a:solidFill>
                  <a:schemeClr val="tx2"/>
                </a:solidFill>
              </a:rPr>
              <a:t>: understanding the questions and response options.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Manageability: </a:t>
            </a:r>
            <a:r>
              <a:rPr lang="en-GB" sz="2000" dirty="0" smtClean="0">
                <a:solidFill>
                  <a:schemeClr val="tx2"/>
                </a:solidFill>
              </a:rPr>
              <a:t>too long, too structured, difficulty choosing a response option. 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Physical and sensory barriers:</a:t>
            </a:r>
            <a:r>
              <a:rPr lang="en-GB" sz="2000" dirty="0" smtClean="0">
                <a:solidFill>
                  <a:schemeClr val="tx2"/>
                </a:solidFill>
              </a:rPr>
              <a:t> need someone to read the questions, be their scribe, alternate formats needed (braille).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Recent report found that the following groups faced particular barriers to participation in surveys: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Older </a:t>
            </a:r>
            <a:r>
              <a:rPr lang="en-GB" sz="2000" dirty="0" smtClean="0">
                <a:solidFill>
                  <a:schemeClr val="tx2"/>
                </a:solidFill>
              </a:rPr>
              <a:t>social care users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Those with cognitive decline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(Aznar et al, 2021.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Representativeness of Adult Social Care Surveys: Main Report)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85FE63-E7CB-9D07-E5C4-A1AD2133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58" y="1930957"/>
            <a:ext cx="3659777" cy="282090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tx2"/>
                </a:solidFill>
              </a:rPr>
              <a:t>ASCOT-ER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ECD0B0-AAE1-2AA5-8236-34D97AE86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216012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5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4ADDD-B08F-DACB-3F67-AEC2B78C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Study aims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1C908C5-4D95-7888-AC7A-8D1FCB662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6103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6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2E477-E6A6-6079-5C23-948C496A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Methods (24 month study)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BD81-2DFD-5CAD-A413-A4F1FF3D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01D961-04C6-98B9-4E50-7F0BBFF16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710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4193931"/>
            <a:ext cx="2268415" cy="1617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2EEB68-848D-BDCD-BB98-EF9DFDAD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285" y="2708031"/>
            <a:ext cx="7781191" cy="1366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Study Findings and Changes </a:t>
            </a: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35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1083</Words>
  <Application>Microsoft Office PowerPoint</Application>
  <PresentationFormat>Widescreen</PresentationFormat>
  <Paragraphs>144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ArialMT</vt:lpstr>
      <vt:lpstr>Calibri</vt:lpstr>
      <vt:lpstr>Calibri Light</vt:lpstr>
      <vt:lpstr>Times New Roman</vt:lpstr>
      <vt:lpstr>Wingdings</vt:lpstr>
      <vt:lpstr>Office Theme</vt:lpstr>
      <vt:lpstr>Adapting the Easy Read Adult Social Care Outcomes Toolkit for older social care users</vt:lpstr>
      <vt:lpstr>Study Overview:  Aims and Methods</vt:lpstr>
      <vt:lpstr>PowerPoint Presentation</vt:lpstr>
      <vt:lpstr>PowerPoint Presentation</vt:lpstr>
      <vt:lpstr>PowerPoint Presentation</vt:lpstr>
      <vt:lpstr>ASCOT-ER</vt:lpstr>
      <vt:lpstr>Study aims</vt:lpstr>
      <vt:lpstr>Methods (24 month study)</vt:lpstr>
      <vt:lpstr>Study Findings and Changes </vt:lpstr>
      <vt:lpstr>Co-production working group</vt:lpstr>
      <vt:lpstr>Co-production working group (ASCOT-ER illustrations)</vt:lpstr>
      <vt:lpstr>Illustration change – example</vt:lpstr>
      <vt:lpstr>Co-production working group (ASCOT-ER wording)</vt:lpstr>
      <vt:lpstr>Cognitive testing round 1</vt:lpstr>
      <vt:lpstr>Mini-cog tool</vt:lpstr>
      <vt:lpstr>Cognitive testing round 1 – question ordering </vt:lpstr>
      <vt:lpstr>Cognitive testing round 1 – tick boxes and response prompts </vt:lpstr>
      <vt:lpstr>Cognitive testing round 1 – tick boxes and response prompts </vt:lpstr>
      <vt:lpstr>Cognitive testing round 1 – tick boxes and response prompts </vt:lpstr>
      <vt:lpstr>Cognitive testing round 1 – tick boxes and response prompts </vt:lpstr>
      <vt:lpstr>Cognitive testing round 2</vt:lpstr>
      <vt:lpstr>Cognitive testing round 2 – potential changes taken to working group </vt:lpstr>
      <vt:lpstr>Disclaimer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the Easy Read Adult Social Care Outcomes Toolkit for older social care users</dc:title>
  <dc:creator>Ann-Marie Towers</dc:creator>
  <cp:lastModifiedBy>James Caiels</cp:lastModifiedBy>
  <cp:revision>51</cp:revision>
  <dcterms:created xsi:type="dcterms:W3CDTF">2022-11-15T13:13:42Z</dcterms:created>
  <dcterms:modified xsi:type="dcterms:W3CDTF">2023-06-30T08:20:04Z</dcterms:modified>
</cp:coreProperties>
</file>