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2" r:id="rId2"/>
    <p:sldMasterId id="2147483654" r:id="rId3"/>
    <p:sldMasterId id="2147483656" r:id="rId4"/>
    <p:sldMasterId id="2147483658" r:id="rId5"/>
    <p:sldMasterId id="2147483660" r:id="rId6"/>
  </p:sldMasterIdLst>
  <p:handoutMasterIdLst>
    <p:handoutMasterId r:id="rId8"/>
  </p:handoutMasterIdLst>
  <p:sldIdLst>
    <p:sldId id="264" r:id="rId7"/>
  </p:sldIdLst>
  <p:sldSz cx="21388388" cy="30275213"/>
  <p:notesSz cx="6797675" cy="9928225"/>
  <p:defaultText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62">
          <p15:clr>
            <a:srgbClr val="A4A3A4"/>
          </p15:clr>
        </p15:guide>
        <p15:guide id="3" orient="horz" pos="17790">
          <p15:clr>
            <a:srgbClr val="A4A3A4"/>
          </p15:clr>
        </p15:guide>
        <p15:guide id="4" pos="4458">
          <p15:clr>
            <a:srgbClr val="A4A3A4"/>
          </p15:clr>
        </p15:guide>
        <p15:guide id="6" pos="12894">
          <p15:clr>
            <a:srgbClr val="A4A3A4"/>
          </p15:clr>
        </p15:guide>
        <p15:guide id="7" pos="8676">
          <p15:clr>
            <a:srgbClr val="A4A3A4"/>
          </p15:clr>
        </p15:guide>
        <p15:guide id="9" pos="901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FFFFF"/>
    <a:srgbClr val="6F5098"/>
    <a:srgbClr val="101921"/>
    <a:srgbClr val="FD5000"/>
    <a:srgbClr val="FFCF00"/>
    <a:srgbClr val="002F70"/>
    <a:srgbClr val="042755"/>
    <a:srgbClr val="A97D1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39"/>
    <p:restoredTop sz="96327" autoAdjust="0"/>
  </p:normalViewPr>
  <p:slideViewPr>
    <p:cSldViewPr snapToObjects="1">
      <p:cViewPr>
        <p:scale>
          <a:sx n="40" d="100"/>
          <a:sy n="40" d="100"/>
        </p:scale>
        <p:origin x="1472" y="-2880"/>
      </p:cViewPr>
      <p:guideLst>
        <p:guide orient="horz" pos="18062"/>
        <p:guide orient="horz" pos="17790"/>
        <p:guide pos="4458"/>
        <p:guide pos="12894"/>
        <p:guide pos="8676"/>
        <p:guide pos="901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3F4C0A1C-DC79-5D42-9736-9886AA21667C}" type="datetimeFigureOut">
              <a:rPr lang="en-US" smtClean="0"/>
              <a:t>6/6/2024</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BE600869-9B2F-1542-972E-F38C3AC00D73}" type="slidenum">
              <a:rPr lang="en-US" smtClean="0"/>
              <a:t>‹#›</a:t>
            </a:fld>
            <a:endParaRPr lang="en-US"/>
          </a:p>
        </p:txBody>
      </p:sp>
    </p:spTree>
    <p:extLst>
      <p:ext uri="{BB962C8B-B14F-4D97-AF65-F5344CB8AC3E}">
        <p14:creationId xmlns:p14="http://schemas.microsoft.com/office/powerpoint/2010/main" val="12237251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5"/>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bg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bg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2987071368"/>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4"/>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bg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bg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4119087528"/>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3"/>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bg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bg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695988785"/>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1"/>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bg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bg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2732568565"/>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2"/>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tx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tx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1100376781"/>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Picture Placeholder 17"/>
          <p:cNvSpPr>
            <a:spLocks noGrp="1"/>
          </p:cNvSpPr>
          <p:nvPr>
            <p:ph type="pic" sz="quarter" idx="12"/>
          </p:nvPr>
        </p:nvSpPr>
        <p:spPr>
          <a:xfrm>
            <a:off x="972000" y="20610214"/>
            <a:ext cx="12801149" cy="7056784"/>
          </a:xfrm>
          <a:prstGeom prst="rect">
            <a:avLst/>
          </a:prstGeom>
        </p:spPr>
        <p:txBody>
          <a:bodyPr vert="horz"/>
          <a:lstStyle>
            <a:lvl1pPr marL="0" indent="0">
              <a:buFontTx/>
              <a:buNone/>
              <a:defRPr sz="4800">
                <a:latin typeface="Arial"/>
              </a:defRPr>
            </a:lvl1pPr>
          </a:lstStyle>
          <a:p>
            <a:endParaRPr lang="en-US" dirty="0"/>
          </a:p>
        </p:txBody>
      </p:sp>
      <p:sp>
        <p:nvSpPr>
          <p:cNvPr id="24" name="Table Placeholder 23"/>
          <p:cNvSpPr>
            <a:spLocks noGrp="1"/>
          </p:cNvSpPr>
          <p:nvPr>
            <p:ph type="tbl" sz="quarter" idx="14"/>
          </p:nvPr>
        </p:nvSpPr>
        <p:spPr>
          <a:xfrm>
            <a:off x="14311313" y="6064598"/>
            <a:ext cx="6157912" cy="6553200"/>
          </a:xfrm>
          <a:prstGeom prst="rect">
            <a:avLst/>
          </a:prstGeom>
        </p:spPr>
        <p:txBody>
          <a:bodyPr vert="horz"/>
          <a:lstStyle>
            <a:lvl1pPr marL="0" indent="0">
              <a:buFontTx/>
              <a:buNone/>
              <a:defRPr sz="4800" baseline="0">
                <a:latin typeface="Arial"/>
              </a:defRPr>
            </a:lvl1pPr>
          </a:lstStyle>
          <a:p>
            <a:endParaRPr lang="en-US" dirty="0"/>
          </a:p>
        </p:txBody>
      </p:sp>
      <p:sp>
        <p:nvSpPr>
          <p:cNvPr id="26" name="Chart Placeholder 25"/>
          <p:cNvSpPr>
            <a:spLocks noGrp="1"/>
          </p:cNvSpPr>
          <p:nvPr>
            <p:ph type="chart" sz="quarter" idx="15"/>
          </p:nvPr>
        </p:nvSpPr>
        <p:spPr>
          <a:xfrm>
            <a:off x="7648574" y="15209366"/>
            <a:ext cx="6124575" cy="4176712"/>
          </a:xfrm>
          <a:prstGeom prst="rect">
            <a:avLst/>
          </a:prstGeom>
        </p:spPr>
        <p:txBody>
          <a:bodyPr vert="horz"/>
          <a:lstStyle>
            <a:lvl1pPr marL="0" indent="0">
              <a:buFontTx/>
              <a:buNone/>
              <a:defRPr sz="4800">
                <a:latin typeface="Arial"/>
              </a:defRPr>
            </a:lvl1pPr>
          </a:lstStyle>
          <a:p>
            <a:endParaRPr lang="en-US" dirty="0"/>
          </a:p>
        </p:txBody>
      </p:sp>
      <p:sp>
        <p:nvSpPr>
          <p:cNvPr id="4" name="TextBox 3">
            <a:extLst>
              <a:ext uri="{FF2B5EF4-FFF2-40B4-BE49-F238E27FC236}">
                <a16:creationId xmlns:a16="http://schemas.microsoft.com/office/drawing/2014/main" id="{D8F7EFD7-B5B8-5850-D61B-2B000EBD51F9}"/>
              </a:ext>
            </a:extLst>
          </p:cNvPr>
          <p:cNvSpPr txBox="1"/>
          <p:nvPr userDrawn="1"/>
        </p:nvSpPr>
        <p:spPr>
          <a:xfrm>
            <a:off x="0" y="28249049"/>
            <a:ext cx="13810708" cy="2032150"/>
          </a:xfrm>
          <a:custGeom>
            <a:avLst/>
            <a:gdLst>
              <a:gd name="connsiteX0" fmla="*/ 0 w 13810708"/>
              <a:gd name="connsiteY0" fmla="*/ 0 h 2032150"/>
              <a:gd name="connsiteX1" fmla="*/ 13810708 w 13810708"/>
              <a:gd name="connsiteY1" fmla="*/ 0 h 2032150"/>
              <a:gd name="connsiteX2" fmla="*/ 12819562 w 13810708"/>
              <a:gd name="connsiteY2" fmla="*/ 2032150 h 2032150"/>
              <a:gd name="connsiteX3" fmla="*/ 0 w 13810708"/>
              <a:gd name="connsiteY3" fmla="*/ 2032150 h 2032150"/>
              <a:gd name="connsiteX4" fmla="*/ 0 w 13810708"/>
              <a:gd name="connsiteY4" fmla="*/ 0 h 203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10708" h="2032150">
                <a:moveTo>
                  <a:pt x="0" y="0"/>
                </a:moveTo>
                <a:lnTo>
                  <a:pt x="13810708" y="0"/>
                </a:lnTo>
                <a:lnTo>
                  <a:pt x="12819562" y="2032150"/>
                </a:lnTo>
                <a:lnTo>
                  <a:pt x="0" y="2032150"/>
                </a:lnTo>
                <a:lnTo>
                  <a:pt x="0" y="0"/>
                </a:lnTo>
                <a:close/>
              </a:path>
            </a:pathLst>
          </a:custGeom>
          <a:solidFill>
            <a:schemeClr val="accent6"/>
          </a:solidFill>
        </p:spPr>
        <p:txBody>
          <a:bodyPr wrap="square" rtlCol="0">
            <a:noAutofit/>
          </a:bodyPr>
          <a:lstStyle/>
          <a:p>
            <a:endParaRPr lang="en-US" dirty="0"/>
          </a:p>
        </p:txBody>
      </p:sp>
      <p:sp>
        <p:nvSpPr>
          <p:cNvPr id="12" name="Text Placeholder 11">
            <a:extLst>
              <a:ext uri="{FF2B5EF4-FFF2-40B4-BE49-F238E27FC236}">
                <a16:creationId xmlns:a16="http://schemas.microsoft.com/office/drawing/2014/main" id="{A4DAAEC2-67B7-6471-86CD-BEDD0814F004}"/>
              </a:ext>
            </a:extLst>
          </p:cNvPr>
          <p:cNvSpPr>
            <a:spLocks noGrp="1"/>
          </p:cNvSpPr>
          <p:nvPr>
            <p:ph type="body" sz="quarter" idx="17" hasCustomPrompt="1"/>
          </p:nvPr>
        </p:nvSpPr>
        <p:spPr>
          <a:xfrm>
            <a:off x="973138" y="900001"/>
            <a:ext cx="14545592" cy="916126"/>
          </a:xfrm>
          <a:prstGeom prst="rect">
            <a:avLst/>
          </a:prstGeom>
        </p:spPr>
        <p:txBody>
          <a:bodyPr lIns="0" tIns="0" rIns="0" bIns="0"/>
          <a:lstStyle>
            <a:lvl1pPr marL="0" indent="0">
              <a:buNone/>
              <a:defRPr sz="3200" b="1" i="0">
                <a:solidFill>
                  <a:schemeClr val="bg1"/>
                </a:solidFill>
                <a:latin typeface="Overpass SemiBold" pitchFamily="2" charset="77"/>
              </a:defRPr>
            </a:lvl1pPr>
            <a:lvl2pPr marL="1294150" indent="0">
              <a:buNone/>
              <a:defRPr sz="3200" b="1" i="0">
                <a:solidFill>
                  <a:schemeClr val="bg1"/>
                </a:solidFill>
                <a:latin typeface="Overpass SemiBold" pitchFamily="2" charset="77"/>
              </a:defRPr>
            </a:lvl2pPr>
            <a:lvl3pPr marL="2588301" indent="0">
              <a:buNone/>
              <a:defRPr sz="3200" b="1" i="0">
                <a:solidFill>
                  <a:schemeClr val="bg1"/>
                </a:solidFill>
                <a:latin typeface="Overpass SemiBold" pitchFamily="2" charset="77"/>
              </a:defRPr>
            </a:lvl3pPr>
            <a:lvl4pPr marL="3882451" indent="0">
              <a:buNone/>
              <a:defRPr sz="3200" b="1" i="0">
                <a:solidFill>
                  <a:schemeClr val="bg1"/>
                </a:solidFill>
                <a:latin typeface="Overpass SemiBold" pitchFamily="2" charset="77"/>
              </a:defRPr>
            </a:lvl4pPr>
            <a:lvl5pPr marL="5176601" indent="0">
              <a:buNone/>
              <a:defRPr sz="3200" b="1" i="0">
                <a:solidFill>
                  <a:schemeClr val="bg1"/>
                </a:solidFill>
                <a:latin typeface="Overpass SemiBold" pitchFamily="2" charset="77"/>
              </a:defRPr>
            </a:lvl5pPr>
          </a:lstStyle>
          <a:p>
            <a:pPr lvl="0"/>
            <a:r>
              <a:rPr lang="en-GB" dirty="0"/>
              <a:t>School of …………  add your School/Department/Centre here</a:t>
            </a:r>
            <a:endParaRPr lang="en-US" dirty="0"/>
          </a:p>
        </p:txBody>
      </p:sp>
      <p:sp>
        <p:nvSpPr>
          <p:cNvPr id="16" name="Text Placeholder 15">
            <a:extLst>
              <a:ext uri="{FF2B5EF4-FFF2-40B4-BE49-F238E27FC236}">
                <a16:creationId xmlns:a16="http://schemas.microsoft.com/office/drawing/2014/main" id="{3F936C1B-B506-0473-0F14-C22040221D5E}"/>
              </a:ext>
            </a:extLst>
          </p:cNvPr>
          <p:cNvSpPr>
            <a:spLocks noGrp="1"/>
          </p:cNvSpPr>
          <p:nvPr>
            <p:ph type="body" sz="quarter" idx="18" hasCustomPrompt="1"/>
          </p:nvPr>
        </p:nvSpPr>
        <p:spPr>
          <a:xfrm>
            <a:off x="972000" y="3960000"/>
            <a:ext cx="14733125" cy="880462"/>
          </a:xfrm>
          <a:prstGeom prst="rect">
            <a:avLst/>
          </a:prstGeom>
        </p:spPr>
        <p:txBody>
          <a:bodyPr lIns="0" tIns="0" rIns="0" bIns="0"/>
          <a:lstStyle>
            <a:lvl1pPr marL="0" indent="0">
              <a:buNone/>
              <a:defRPr sz="2400" b="0" i="0">
                <a:solidFill>
                  <a:schemeClr val="bg1"/>
                </a:solidFill>
                <a:latin typeface="Overpass Medium" pitchFamily="2" charset="77"/>
              </a:defRPr>
            </a:lvl1pPr>
          </a:lstStyle>
          <a:p>
            <a:pPr lvl="0"/>
            <a:r>
              <a:rPr lang="en-GB" dirty="0"/>
              <a:t>Add authors here (</a:t>
            </a:r>
            <a:r>
              <a:rPr lang="en-GB" dirty="0" err="1"/>
              <a:t>J.Bloggs@kent.ac.uk</a:t>
            </a:r>
            <a:r>
              <a:rPr lang="en-GB" dirty="0"/>
              <a:t>)</a:t>
            </a:r>
            <a:endParaRPr lang="en-US" dirty="0"/>
          </a:p>
        </p:txBody>
      </p:sp>
      <p:sp>
        <p:nvSpPr>
          <p:cNvPr id="19" name="Text Placeholder 18">
            <a:extLst>
              <a:ext uri="{FF2B5EF4-FFF2-40B4-BE49-F238E27FC236}">
                <a16:creationId xmlns:a16="http://schemas.microsoft.com/office/drawing/2014/main" id="{35FE740F-B876-904E-40B6-B93CEF0017AA}"/>
              </a:ext>
            </a:extLst>
          </p:cNvPr>
          <p:cNvSpPr>
            <a:spLocks noGrp="1"/>
          </p:cNvSpPr>
          <p:nvPr>
            <p:ph type="body" sz="quarter" idx="19" hasCustomPrompt="1"/>
          </p:nvPr>
        </p:nvSpPr>
        <p:spPr>
          <a:xfrm>
            <a:off x="972000" y="1800000"/>
            <a:ext cx="14531567" cy="2016224"/>
          </a:xfrm>
          <a:prstGeom prst="rect">
            <a:avLst/>
          </a:prstGeom>
        </p:spPr>
        <p:txBody>
          <a:bodyPr lIns="0" tIns="0" rIns="0" bIns="0"/>
          <a:lstStyle>
            <a:lvl1pPr marL="0" indent="0">
              <a:lnSpc>
                <a:spcPts val="6600"/>
              </a:lnSpc>
              <a:buNone/>
              <a:defRPr sz="6600" b="1" i="0" spc="-100" baseline="0">
                <a:solidFill>
                  <a:schemeClr val="bg1"/>
                </a:solidFill>
                <a:latin typeface="Overpass ExtraBold" pitchFamily="2" charset="77"/>
              </a:defRPr>
            </a:lvl1pPr>
          </a:lstStyle>
          <a:p>
            <a:pPr lvl="0"/>
            <a:r>
              <a:rPr lang="en-GB" dirty="0"/>
              <a:t>Basic poster template for you </a:t>
            </a:r>
            <a:br>
              <a:rPr lang="en-GB" dirty="0"/>
            </a:br>
            <a:r>
              <a:rPr lang="en-GB" dirty="0"/>
              <a:t>to adapt</a:t>
            </a:r>
            <a:endParaRPr lang="en-US" dirty="0"/>
          </a:p>
        </p:txBody>
      </p:sp>
      <p:sp>
        <p:nvSpPr>
          <p:cNvPr id="22" name="Text Placeholder 21">
            <a:extLst>
              <a:ext uri="{FF2B5EF4-FFF2-40B4-BE49-F238E27FC236}">
                <a16:creationId xmlns:a16="http://schemas.microsoft.com/office/drawing/2014/main" id="{7F2B0803-4683-0CE1-5552-C68258CE1CAA}"/>
              </a:ext>
            </a:extLst>
          </p:cNvPr>
          <p:cNvSpPr>
            <a:spLocks noGrp="1"/>
          </p:cNvSpPr>
          <p:nvPr>
            <p:ph type="body" sz="quarter" idx="20" hasCustomPrompt="1"/>
          </p:nvPr>
        </p:nvSpPr>
        <p:spPr>
          <a:xfrm>
            <a:off x="972000" y="28587039"/>
            <a:ext cx="8856836" cy="520119"/>
          </a:xfrm>
          <a:prstGeom prst="rect">
            <a:avLst/>
          </a:prstGeom>
        </p:spPr>
        <p:txBody>
          <a:bodyPr lIns="0" tIns="0" rIns="0" bIns="0"/>
          <a:lstStyle>
            <a:lvl1pPr marL="0" indent="0">
              <a:buNone/>
              <a:defRPr sz="3600" b="1" i="0" spc="-50" baseline="0">
                <a:solidFill>
                  <a:schemeClr val="tx1"/>
                </a:solidFill>
                <a:latin typeface="Overpass" pitchFamily="2" charset="77"/>
              </a:defRPr>
            </a:lvl1pPr>
            <a:lvl2pPr marL="1294150" indent="0">
              <a:buNone/>
              <a:defRPr sz="3600" b="1" i="0" spc="-50" baseline="0">
                <a:latin typeface="Overpass" pitchFamily="2" charset="77"/>
              </a:defRPr>
            </a:lvl2pPr>
            <a:lvl3pPr marL="2588301" indent="0">
              <a:buNone/>
              <a:defRPr sz="3600" b="1" i="0" spc="-50" baseline="0">
                <a:latin typeface="Overpass" pitchFamily="2" charset="77"/>
              </a:defRPr>
            </a:lvl3pPr>
            <a:lvl4pPr marL="3882451" indent="0">
              <a:buNone/>
              <a:defRPr sz="3600" b="1" i="0" spc="-50" baseline="0">
                <a:latin typeface="Overpass" pitchFamily="2" charset="77"/>
              </a:defRPr>
            </a:lvl4pPr>
            <a:lvl5pPr marL="5176601" indent="0">
              <a:buNone/>
              <a:defRPr sz="3600" b="1" i="0" spc="-50" baseline="0">
                <a:latin typeface="Overpass" pitchFamily="2" charset="77"/>
              </a:defRPr>
            </a:lvl5pPr>
          </a:lstStyle>
          <a:p>
            <a:pPr lvl="0"/>
            <a:r>
              <a:rPr lang="en-GB" dirty="0" err="1"/>
              <a:t>kent.ac.uk</a:t>
            </a:r>
            <a:r>
              <a:rPr lang="en-GB" dirty="0"/>
              <a:t>/</a:t>
            </a:r>
          </a:p>
        </p:txBody>
      </p:sp>
      <p:sp>
        <p:nvSpPr>
          <p:cNvPr id="23" name="Text Placeholder 15">
            <a:extLst>
              <a:ext uri="{FF2B5EF4-FFF2-40B4-BE49-F238E27FC236}">
                <a16:creationId xmlns:a16="http://schemas.microsoft.com/office/drawing/2014/main" id="{8D2B188B-1DF2-B3D7-5271-10A56BDF1A67}"/>
              </a:ext>
            </a:extLst>
          </p:cNvPr>
          <p:cNvSpPr>
            <a:spLocks noGrp="1"/>
          </p:cNvSpPr>
          <p:nvPr>
            <p:ph type="body" sz="quarter" idx="21" hasCustomPrompt="1"/>
          </p:nvPr>
        </p:nvSpPr>
        <p:spPr>
          <a:xfrm>
            <a:off x="973139" y="29273287"/>
            <a:ext cx="11881296" cy="1001926"/>
          </a:xfrm>
          <a:prstGeom prst="rect">
            <a:avLst/>
          </a:prstGeom>
        </p:spPr>
        <p:txBody>
          <a:bodyPr lIns="0" tIns="0" rIns="0" bIns="0"/>
          <a:lstStyle>
            <a:lvl1pPr marL="0" indent="0">
              <a:buNone/>
              <a:defRPr sz="2000" b="0" i="0">
                <a:solidFill>
                  <a:schemeClr val="tx1"/>
                </a:solidFill>
                <a:latin typeface="Overpass Medium" pitchFamily="2" charset="77"/>
              </a:defRPr>
            </a:lvl1pPr>
          </a:lstStyle>
          <a:p>
            <a:pPr lvl="0"/>
            <a:r>
              <a:rPr lang="en-GB" dirty="0"/>
              <a:t>School of ?????????, University of Kent, Canterbury, Kent CT2 ???</a:t>
            </a:r>
            <a:endParaRPr lang="en-US" dirty="0"/>
          </a:p>
        </p:txBody>
      </p:sp>
    </p:spTree>
    <p:extLst>
      <p:ext uri="{BB962C8B-B14F-4D97-AF65-F5344CB8AC3E}">
        <p14:creationId xmlns:p14="http://schemas.microsoft.com/office/powerpoint/2010/main" val="3370920003"/>
      </p:ext>
    </p:extLst>
  </p:cSld>
  <p:clrMapOvr>
    <a:masterClrMapping/>
  </p:clrMapOvr>
  <p:extLst>
    <p:ext uri="{DCECCB84-F9BA-43D5-87BE-67443E8EF086}">
      <p15:sldGuideLst xmlns:p15="http://schemas.microsoft.com/office/powerpoint/2012/main">
        <p15:guide id="1" orient="horz" pos="3775" userDrawn="1">
          <p15:clr>
            <a:srgbClr val="FBAE40"/>
          </p15:clr>
        </p15:guide>
        <p15:guide id="2" pos="61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descr="Uok_Logo_white small.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822986" y="1086077"/>
            <a:ext cx="2421595" cy="1316084"/>
          </a:xfrm>
          <a:prstGeom prst="rect">
            <a:avLst/>
          </a:prstGeom>
        </p:spPr>
      </p:pic>
    </p:spTree>
    <p:extLst>
      <p:ext uri="{BB962C8B-B14F-4D97-AF65-F5344CB8AC3E}">
        <p14:creationId xmlns:p14="http://schemas.microsoft.com/office/powerpoint/2010/main" val="1996498913"/>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descr="Uok_Logo_white small.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822986" y="1086077"/>
            <a:ext cx="2421595" cy="1316084"/>
          </a:xfrm>
          <a:prstGeom prst="rect">
            <a:avLst/>
          </a:prstGeom>
        </p:spPr>
      </p:pic>
    </p:spTree>
    <p:extLst>
      <p:ext uri="{BB962C8B-B14F-4D97-AF65-F5344CB8AC3E}">
        <p14:creationId xmlns:p14="http://schemas.microsoft.com/office/powerpoint/2010/main" val="4147276240"/>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descr="Uok_Logo_white small.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822986" y="1086077"/>
            <a:ext cx="2421595" cy="1316084"/>
          </a:xfrm>
          <a:prstGeom prst="rect">
            <a:avLst/>
          </a:prstGeom>
        </p:spPr>
      </p:pic>
    </p:spTree>
    <p:extLst>
      <p:ext uri="{BB962C8B-B14F-4D97-AF65-F5344CB8AC3E}">
        <p14:creationId xmlns:p14="http://schemas.microsoft.com/office/powerpoint/2010/main" val="281974534"/>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descr="Uok_Logo_white small.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822986" y="1086077"/>
            <a:ext cx="2421595" cy="1316084"/>
          </a:xfrm>
          <a:prstGeom prst="rect">
            <a:avLst/>
          </a:prstGeom>
        </p:spPr>
      </p:pic>
    </p:spTree>
    <p:extLst>
      <p:ext uri="{BB962C8B-B14F-4D97-AF65-F5344CB8AC3E}">
        <p14:creationId xmlns:p14="http://schemas.microsoft.com/office/powerpoint/2010/main" val="4133360707"/>
      </p:ext>
    </p:extLst>
  </p:cSld>
  <p:clrMap bg1="lt1" tx1="dk1" bg2="lt2" tx2="dk2" accent1="accent1" accent2="accent2" accent3="accent3" accent4="accent4" accent5="accent5" accent6="accent6" hlink="hlink" folHlink="folHlink"/>
  <p:sldLayoutIdLst>
    <p:sldLayoutId id="2147483657"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p:cNvPicPr>
            <a:picLocks noChangeAspect="1"/>
          </p:cNvPicPr>
          <p:nvPr userDrawn="1"/>
        </p:nvPicPr>
        <p:blipFill>
          <a:blip r:embed="rId3"/>
          <a:srcRect/>
          <a:stretch/>
        </p:blipFill>
        <p:spPr>
          <a:xfrm>
            <a:off x="17867071" y="1086077"/>
            <a:ext cx="2333425" cy="1316084"/>
          </a:xfrm>
          <a:prstGeom prst="rect">
            <a:avLst/>
          </a:prstGeom>
        </p:spPr>
      </p:pic>
    </p:spTree>
    <p:extLst>
      <p:ext uri="{BB962C8B-B14F-4D97-AF65-F5344CB8AC3E}">
        <p14:creationId xmlns:p14="http://schemas.microsoft.com/office/powerpoint/2010/main" val="3593154211"/>
      </p:ext>
    </p:extLst>
  </p:cSld>
  <p:clrMap bg1="lt1" tx1="dk1" bg2="lt2" tx2="dk2" accent1="accent1" accent2="accent2" accent3="accent3" accent4="accent4" accent5="accent5" accent6="accent6" hlink="hlink" folHlink="folHlink"/>
  <p:sldLayoutIdLst>
    <p:sldLayoutId id="2147483659"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0"/>
            <a:ext cx="21388388" cy="4860000"/>
          </a:xfrm>
          <a:prstGeom prst="rect">
            <a:avLst/>
          </a:prstGeom>
          <a:solidFill>
            <a:srgbClr val="101921"/>
          </a:solidFill>
        </p:spPr>
        <p:txBody>
          <a:bodyPr wrap="square" rtlCol="0">
            <a:noAutofit/>
          </a:bodyPr>
          <a:lstStyle/>
          <a:p>
            <a:endParaRPr lang="en-US" dirty="0"/>
          </a:p>
        </p:txBody>
      </p:sp>
      <p:sp>
        <p:nvSpPr>
          <p:cNvPr id="9" name="Freeform 8">
            <a:extLst>
              <a:ext uri="{FF2B5EF4-FFF2-40B4-BE49-F238E27FC236}">
                <a16:creationId xmlns:a16="http://schemas.microsoft.com/office/drawing/2014/main" id="{842ABDE5-21E9-59C2-2FE8-5F12DA83429A}"/>
              </a:ext>
            </a:extLst>
          </p:cNvPr>
          <p:cNvSpPr/>
          <p:nvPr userDrawn="1"/>
        </p:nvSpPr>
        <p:spPr>
          <a:xfrm rot="1560000">
            <a:off x="16191807" y="-707864"/>
            <a:ext cx="6481062" cy="4372303"/>
          </a:xfrm>
          <a:custGeom>
            <a:avLst/>
            <a:gdLst>
              <a:gd name="connsiteX0" fmla="*/ 0 w 6481062"/>
              <a:gd name="connsiteY0" fmla="*/ 2121919 h 4372303"/>
              <a:gd name="connsiteX1" fmla="*/ 4350579 w 6481062"/>
              <a:gd name="connsiteY1" fmla="*/ 0 h 4372303"/>
              <a:gd name="connsiteX2" fmla="*/ 6481062 w 6481062"/>
              <a:gd name="connsiteY2" fmla="*/ 4368139 h 4372303"/>
              <a:gd name="connsiteX3" fmla="*/ 6472524 w 6481062"/>
              <a:gd name="connsiteY3" fmla="*/ 4372303 h 4372303"/>
              <a:gd name="connsiteX4" fmla="*/ 1097586 w 6481062"/>
              <a:gd name="connsiteY4" fmla="*/ 4372303 h 4372303"/>
              <a:gd name="connsiteX5" fmla="*/ 0 w 6481062"/>
              <a:gd name="connsiteY5" fmla="*/ 2121919 h 437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1062" h="4372303">
                <a:moveTo>
                  <a:pt x="0" y="2121919"/>
                </a:moveTo>
                <a:lnTo>
                  <a:pt x="4350579" y="0"/>
                </a:lnTo>
                <a:lnTo>
                  <a:pt x="6481062" y="4368139"/>
                </a:lnTo>
                <a:lnTo>
                  <a:pt x="6472524" y="4372303"/>
                </a:lnTo>
                <a:lnTo>
                  <a:pt x="1097586" y="4372303"/>
                </a:lnTo>
                <a:lnTo>
                  <a:pt x="0" y="2121919"/>
                </a:lnTo>
                <a:close/>
              </a:path>
            </a:pathLst>
          </a:cu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8" name="Rectangle 7"/>
          <p:cNvSpPr>
            <a:spLocks noGrp="1" noChangeArrowheads="1"/>
          </p:cNvSpPr>
          <p:nvPr/>
        </p:nvSpPr>
        <p:spPr bwMode="auto">
          <a:xfrm>
            <a:off x="9986931" y="14706077"/>
            <a:ext cx="2274887" cy="2844155"/>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marL="390525" indent="-390525" algn="l" defTabSz="1042988" rtl="0" fontAlgn="base">
              <a:spcBef>
                <a:spcPct val="20000"/>
              </a:spcBef>
              <a:spcAft>
                <a:spcPct val="0"/>
              </a:spcAft>
              <a:buChar char="•"/>
              <a:defRPr sz="3700">
                <a:solidFill>
                  <a:schemeClr val="tx1"/>
                </a:solidFill>
                <a:latin typeface="+mn-lt"/>
                <a:ea typeface="+mn-ea"/>
                <a:cs typeface="+mn-cs"/>
              </a:defRPr>
            </a:lvl1pPr>
            <a:lvl2pPr marL="847725" indent="-325438" algn="l" defTabSz="1042988" rtl="0" fontAlgn="base">
              <a:spcBef>
                <a:spcPct val="20000"/>
              </a:spcBef>
              <a:spcAft>
                <a:spcPct val="0"/>
              </a:spcAft>
              <a:buChar char="–"/>
              <a:defRPr sz="3200">
                <a:solidFill>
                  <a:schemeClr val="tx1"/>
                </a:solidFill>
                <a:latin typeface="+mn-lt"/>
              </a:defRPr>
            </a:lvl2pPr>
            <a:lvl3pPr marL="1303338" indent="-260350" algn="l" defTabSz="1042988" rtl="0" fontAlgn="base">
              <a:spcBef>
                <a:spcPct val="20000"/>
              </a:spcBef>
              <a:spcAft>
                <a:spcPct val="0"/>
              </a:spcAft>
              <a:buChar char="•"/>
              <a:defRPr sz="2700">
                <a:solidFill>
                  <a:schemeClr val="tx1"/>
                </a:solidFill>
                <a:latin typeface="+mn-lt"/>
              </a:defRPr>
            </a:lvl3pPr>
            <a:lvl4pPr marL="1825625" indent="-260350" algn="l" defTabSz="1042988" rtl="0" fontAlgn="base">
              <a:spcBef>
                <a:spcPct val="20000"/>
              </a:spcBef>
              <a:spcAft>
                <a:spcPct val="0"/>
              </a:spcAft>
              <a:buChar char="–"/>
              <a:defRPr sz="2300">
                <a:solidFill>
                  <a:schemeClr val="tx1"/>
                </a:solidFill>
                <a:latin typeface="+mn-lt"/>
              </a:defRPr>
            </a:lvl4pPr>
            <a:lvl5pPr marL="2346325" indent="-260350" algn="l" defTabSz="1042988" rtl="0" fontAlgn="base">
              <a:spcBef>
                <a:spcPct val="20000"/>
              </a:spcBef>
              <a:spcAft>
                <a:spcPct val="0"/>
              </a:spcAft>
              <a:buChar char="»"/>
              <a:defRPr sz="2300">
                <a:solidFill>
                  <a:schemeClr val="tx1"/>
                </a:solidFill>
                <a:latin typeface="+mn-lt"/>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a:lstStyle>
          <a:p>
            <a:endParaRPr lang="en-US" sz="1000" dirty="0"/>
          </a:p>
        </p:txBody>
      </p:sp>
      <p:pic>
        <p:nvPicPr>
          <p:cNvPr id="5" name="Picture 4"/>
          <p:cNvPicPr>
            <a:picLocks noChangeAspect="1"/>
          </p:cNvPicPr>
          <p:nvPr userDrawn="1"/>
        </p:nvPicPr>
        <p:blipFill>
          <a:blip r:embed="rId3"/>
          <a:srcRect/>
          <a:stretch/>
        </p:blipFill>
        <p:spPr>
          <a:xfrm>
            <a:off x="17867071" y="1086077"/>
            <a:ext cx="2333425" cy="1316084"/>
          </a:xfrm>
          <a:prstGeom prst="rect">
            <a:avLst/>
          </a:prstGeom>
        </p:spPr>
      </p:pic>
    </p:spTree>
    <p:extLst>
      <p:ext uri="{BB962C8B-B14F-4D97-AF65-F5344CB8AC3E}">
        <p14:creationId xmlns:p14="http://schemas.microsoft.com/office/powerpoint/2010/main" val="158093625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294150" rtl="0" eaLnBrk="1" latinLnBrk="0" hangingPunct="1">
        <a:spcBef>
          <a:spcPct val="0"/>
        </a:spcBef>
        <a:buNone/>
        <a:defRPr sz="9600" kern="1200">
          <a:solidFill>
            <a:schemeClr val="tx1"/>
          </a:solidFill>
          <a:latin typeface="+mj-lt"/>
          <a:ea typeface="+mj-ea"/>
          <a:cs typeface="+mj-cs"/>
        </a:defRPr>
      </a:lvl1pPr>
    </p:titleStyle>
    <p:bodyStyle>
      <a:lvl1pPr marL="970613" indent="-970613" algn="l" defTabSz="1294150" rtl="0" eaLnBrk="1" latinLnBrk="0" hangingPunct="1">
        <a:spcBef>
          <a:spcPct val="20000"/>
        </a:spcBef>
        <a:buFont typeface="Arial"/>
        <a:buChar char="•"/>
        <a:defRPr sz="9100" kern="1200">
          <a:solidFill>
            <a:schemeClr val="tx1"/>
          </a:solidFill>
          <a:latin typeface="+mn-lt"/>
          <a:ea typeface="+mn-ea"/>
          <a:cs typeface="+mn-cs"/>
        </a:defRPr>
      </a:lvl1pPr>
      <a:lvl2pPr marL="2102994" indent="-808844" algn="l" defTabSz="1294150" rtl="0" eaLnBrk="1" latinLnBrk="0" hangingPunct="1">
        <a:spcBef>
          <a:spcPct val="20000"/>
        </a:spcBef>
        <a:buFont typeface="Arial"/>
        <a:buChar char="–"/>
        <a:defRPr sz="7900" kern="1200">
          <a:solidFill>
            <a:schemeClr val="tx1"/>
          </a:solidFill>
          <a:latin typeface="+mn-lt"/>
          <a:ea typeface="+mn-ea"/>
          <a:cs typeface="+mn-cs"/>
        </a:defRPr>
      </a:lvl2pPr>
      <a:lvl3pPr marL="3235376" indent="-647075" algn="l" defTabSz="1294150" rtl="0" eaLnBrk="1" latinLnBrk="0" hangingPunct="1">
        <a:spcBef>
          <a:spcPct val="20000"/>
        </a:spcBef>
        <a:buFont typeface="Arial"/>
        <a:buChar char="•"/>
        <a:defRPr sz="6800" kern="1200">
          <a:solidFill>
            <a:schemeClr val="tx1"/>
          </a:solidFill>
          <a:latin typeface="+mn-lt"/>
          <a:ea typeface="+mn-ea"/>
          <a:cs typeface="+mn-cs"/>
        </a:defRPr>
      </a:lvl3pPr>
      <a:lvl4pPr marL="4529526" indent="-647075" algn="l" defTabSz="1294150" rtl="0" eaLnBrk="1" latinLnBrk="0" hangingPunct="1">
        <a:spcBef>
          <a:spcPct val="20000"/>
        </a:spcBef>
        <a:buFont typeface="Arial"/>
        <a:buChar char="–"/>
        <a:defRPr sz="5700" kern="1200">
          <a:solidFill>
            <a:schemeClr val="tx1"/>
          </a:solidFill>
          <a:latin typeface="+mn-lt"/>
          <a:ea typeface="+mn-ea"/>
          <a:cs typeface="+mn-cs"/>
        </a:defRPr>
      </a:lvl4pPr>
      <a:lvl5pPr marL="5823676" indent="-647075" algn="l" defTabSz="1294150" rtl="0" eaLnBrk="1" latinLnBrk="0" hangingPunct="1">
        <a:spcBef>
          <a:spcPct val="20000"/>
        </a:spcBef>
        <a:buFont typeface="Arial"/>
        <a:buChar char="»"/>
        <a:defRPr sz="5700" kern="1200">
          <a:solidFill>
            <a:schemeClr val="tx1"/>
          </a:solidFill>
          <a:latin typeface="+mn-lt"/>
          <a:ea typeface="+mn-ea"/>
          <a:cs typeface="+mn-cs"/>
        </a:defRPr>
      </a:lvl5pPr>
      <a:lvl6pPr marL="7117827" indent="-647075" algn="l" defTabSz="1294150" rtl="0" eaLnBrk="1" latinLnBrk="0" hangingPunct="1">
        <a:spcBef>
          <a:spcPct val="20000"/>
        </a:spcBef>
        <a:buFont typeface="Arial"/>
        <a:buChar char="•"/>
        <a:defRPr sz="5700" kern="1200">
          <a:solidFill>
            <a:schemeClr val="tx1"/>
          </a:solidFill>
          <a:latin typeface="+mn-lt"/>
          <a:ea typeface="+mn-ea"/>
          <a:cs typeface="+mn-cs"/>
        </a:defRPr>
      </a:lvl6pPr>
      <a:lvl7pPr marL="8411977" indent="-647075" algn="l" defTabSz="1294150" rtl="0" eaLnBrk="1" latinLnBrk="0" hangingPunct="1">
        <a:spcBef>
          <a:spcPct val="20000"/>
        </a:spcBef>
        <a:buFont typeface="Arial"/>
        <a:buChar char="•"/>
        <a:defRPr sz="5700" kern="1200">
          <a:solidFill>
            <a:schemeClr val="tx1"/>
          </a:solidFill>
          <a:latin typeface="+mn-lt"/>
          <a:ea typeface="+mn-ea"/>
          <a:cs typeface="+mn-cs"/>
        </a:defRPr>
      </a:lvl7pPr>
      <a:lvl8pPr marL="9706127" indent="-647075" algn="l" defTabSz="1294150" rtl="0" eaLnBrk="1" latinLnBrk="0" hangingPunct="1">
        <a:spcBef>
          <a:spcPct val="20000"/>
        </a:spcBef>
        <a:buFont typeface="Arial"/>
        <a:buChar char="•"/>
        <a:defRPr sz="5700" kern="1200">
          <a:solidFill>
            <a:schemeClr val="tx1"/>
          </a:solidFill>
          <a:latin typeface="+mn-lt"/>
          <a:ea typeface="+mn-ea"/>
          <a:cs typeface="+mn-cs"/>
        </a:defRPr>
      </a:lvl8pPr>
      <a:lvl9pPr marL="11000278" indent="-647075" algn="l" defTabSz="1294150" rtl="0" eaLnBrk="1" latinLnBrk="0" hangingPunct="1">
        <a:spcBef>
          <a:spcPct val="20000"/>
        </a:spcBef>
        <a:buFont typeface="Arial"/>
        <a:buChar char="•"/>
        <a:defRPr sz="5700" kern="1200">
          <a:solidFill>
            <a:schemeClr val="tx1"/>
          </a:solidFill>
          <a:latin typeface="+mn-lt"/>
          <a:ea typeface="+mn-ea"/>
          <a:cs typeface="+mn-cs"/>
        </a:defRPr>
      </a:lvl9pPr>
    </p:bodyStyle>
    <p:otherStyle>
      <a:defPPr>
        <a:defRPr lang="en-US"/>
      </a:defPPr>
      <a:lvl1pPr marL="0" algn="l" defTabSz="1294150" rtl="0" eaLnBrk="1" latinLnBrk="0" hangingPunct="1">
        <a:defRPr sz="5100" kern="1200">
          <a:solidFill>
            <a:schemeClr val="tx1"/>
          </a:solidFill>
          <a:latin typeface="+mn-lt"/>
          <a:ea typeface="+mn-ea"/>
          <a:cs typeface="+mn-cs"/>
        </a:defRPr>
      </a:lvl1pPr>
      <a:lvl2pPr marL="1294150" algn="l" defTabSz="1294150" rtl="0" eaLnBrk="1" latinLnBrk="0" hangingPunct="1">
        <a:defRPr sz="5100" kern="1200">
          <a:solidFill>
            <a:schemeClr val="tx1"/>
          </a:solidFill>
          <a:latin typeface="+mn-lt"/>
          <a:ea typeface="+mn-ea"/>
          <a:cs typeface="+mn-cs"/>
        </a:defRPr>
      </a:lvl2pPr>
      <a:lvl3pPr marL="2588301" algn="l" defTabSz="1294150" rtl="0" eaLnBrk="1" latinLnBrk="0" hangingPunct="1">
        <a:defRPr sz="5100" kern="1200">
          <a:solidFill>
            <a:schemeClr val="tx1"/>
          </a:solidFill>
          <a:latin typeface="+mn-lt"/>
          <a:ea typeface="+mn-ea"/>
          <a:cs typeface="+mn-cs"/>
        </a:defRPr>
      </a:lvl3pPr>
      <a:lvl4pPr marL="3882451" algn="l" defTabSz="1294150" rtl="0" eaLnBrk="1" latinLnBrk="0" hangingPunct="1">
        <a:defRPr sz="5100" kern="1200">
          <a:solidFill>
            <a:schemeClr val="tx1"/>
          </a:solidFill>
          <a:latin typeface="+mn-lt"/>
          <a:ea typeface="+mn-ea"/>
          <a:cs typeface="+mn-cs"/>
        </a:defRPr>
      </a:lvl4pPr>
      <a:lvl5pPr marL="5176601" algn="l" defTabSz="1294150" rtl="0" eaLnBrk="1" latinLnBrk="0" hangingPunct="1">
        <a:defRPr sz="5100" kern="1200">
          <a:solidFill>
            <a:schemeClr val="tx1"/>
          </a:solidFill>
          <a:latin typeface="+mn-lt"/>
          <a:ea typeface="+mn-ea"/>
          <a:cs typeface="+mn-cs"/>
        </a:defRPr>
      </a:lvl5pPr>
      <a:lvl6pPr marL="6470752" algn="l" defTabSz="1294150" rtl="0" eaLnBrk="1" latinLnBrk="0" hangingPunct="1">
        <a:defRPr sz="5100" kern="1200">
          <a:solidFill>
            <a:schemeClr val="tx1"/>
          </a:solidFill>
          <a:latin typeface="+mn-lt"/>
          <a:ea typeface="+mn-ea"/>
          <a:cs typeface="+mn-cs"/>
        </a:defRPr>
      </a:lvl6pPr>
      <a:lvl7pPr marL="7764902" algn="l" defTabSz="1294150" rtl="0" eaLnBrk="1" latinLnBrk="0" hangingPunct="1">
        <a:defRPr sz="5100" kern="1200">
          <a:solidFill>
            <a:schemeClr val="tx1"/>
          </a:solidFill>
          <a:latin typeface="+mn-lt"/>
          <a:ea typeface="+mn-ea"/>
          <a:cs typeface="+mn-cs"/>
        </a:defRPr>
      </a:lvl7pPr>
      <a:lvl8pPr marL="9059052" algn="l" defTabSz="1294150" rtl="0" eaLnBrk="1" latinLnBrk="0" hangingPunct="1">
        <a:defRPr sz="5100" kern="1200">
          <a:solidFill>
            <a:schemeClr val="tx1"/>
          </a:solidFill>
          <a:latin typeface="+mn-lt"/>
          <a:ea typeface="+mn-ea"/>
          <a:cs typeface="+mn-cs"/>
        </a:defRPr>
      </a:lvl8pPr>
      <a:lvl9pPr marL="10353203" algn="l" defTabSz="1294150" rtl="0" eaLnBrk="1" latinLnBrk="0" hangingPunct="1">
        <a:defRPr sz="5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5" userDrawn="1">
          <p15:clr>
            <a:srgbClr val="F26B43"/>
          </p15:clr>
        </p15:guide>
        <p15:guide id="2" pos="6736" userDrawn="1">
          <p15:clr>
            <a:srgbClr val="F26B43"/>
          </p15:clr>
        </p15:guide>
        <p15:guide id="3" orient="horz" pos="17791" userDrawn="1">
          <p15:clr>
            <a:srgbClr val="F26B43"/>
          </p15:clr>
        </p15:guide>
        <p15:guide id="4" pos="12905" userDrawn="1">
          <p15:clr>
            <a:srgbClr val="F26B43"/>
          </p15:clr>
        </p15:guide>
        <p15:guide id="5" pos="8687" userDrawn="1">
          <p15:clr>
            <a:srgbClr val="F26B43"/>
          </p15:clr>
        </p15:guide>
        <p15:guide id="6" pos="478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hyperlink" Target="designandprintcentre@kent.ac.uk" TargetMode="External"/><Relationship Id="rId7" Type="http://schemas.openxmlformats.org/officeDocument/2006/relationships/image" Target="../media/image4.png"/><Relationship Id="rId2" Type="http://schemas.openxmlformats.org/officeDocument/2006/relationships/hyperlink" Target="mailto:s.meadows@kent.ac.uk" TargetMode="External"/><Relationship Id="rId1" Type="http://schemas.openxmlformats.org/officeDocument/2006/relationships/slideLayout" Target="../slideLayouts/slideLayout4.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hyperlink" Target="mailto:designandprintcentre@kent.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FA62A11-9D03-46B9-403E-B1CCAE5A7235}"/>
              </a:ext>
            </a:extLst>
          </p:cNvPr>
          <p:cNvSpPr>
            <a:spLocks noGrp="1"/>
          </p:cNvSpPr>
          <p:nvPr>
            <p:ph type="body" sz="quarter" idx="17"/>
          </p:nvPr>
        </p:nvSpPr>
        <p:spPr/>
        <p:txBody>
          <a:bodyPr/>
          <a:lstStyle/>
          <a:p>
            <a:r>
              <a:rPr lang="en-US" i="1" dirty="0"/>
              <a:t>School of Sport &amp; Exercise Sciences</a:t>
            </a:r>
          </a:p>
        </p:txBody>
      </p:sp>
      <p:sp>
        <p:nvSpPr>
          <p:cNvPr id="7" name="Text Placeholder 6">
            <a:extLst>
              <a:ext uri="{FF2B5EF4-FFF2-40B4-BE49-F238E27FC236}">
                <a16:creationId xmlns:a16="http://schemas.microsoft.com/office/drawing/2014/main" id="{418230DA-903E-CA8E-6022-891B3A64377D}"/>
              </a:ext>
            </a:extLst>
          </p:cNvPr>
          <p:cNvSpPr>
            <a:spLocks noGrp="1"/>
          </p:cNvSpPr>
          <p:nvPr>
            <p:ph type="body" sz="quarter" idx="19"/>
          </p:nvPr>
        </p:nvSpPr>
        <p:spPr>
          <a:xfrm>
            <a:off x="972000" y="1799999"/>
            <a:ext cx="14531567" cy="1906193"/>
          </a:xfrm>
        </p:spPr>
        <p:txBody>
          <a:bodyPr/>
          <a:lstStyle/>
          <a:p>
            <a:r>
              <a:rPr lang="en-GB" sz="4000" b="1" kern="100" dirty="0">
                <a:effectLst/>
                <a:latin typeface="Arial" panose="020B0604020202020204" pitchFamily="34" charset="0"/>
                <a:ea typeface="DengXian" panose="02010600030101010101" pitchFamily="2" charset="-122"/>
                <a:cs typeface="Times New Roman" panose="02020603050405020304" pitchFamily="18" charset="0"/>
              </a:rPr>
              <a:t>The Effect of the 6-Minute Walk Test on Post-Exercise Blood Pressure in Phase IV Cardiac Rehabilitation Participants</a:t>
            </a:r>
            <a:endParaRPr lang="en-GB" sz="4000" kern="100" dirty="0">
              <a:effectLst/>
              <a:latin typeface="Aptos" panose="020B0004020202020204" pitchFamily="34" charset="0"/>
              <a:ea typeface="DengXian" panose="02010600030101010101" pitchFamily="2" charset="-122"/>
              <a:cs typeface="Times New Roman" panose="02020603050405020304" pitchFamily="18" charset="0"/>
            </a:endParaRPr>
          </a:p>
          <a:p>
            <a:endParaRPr lang="en-US" dirty="0"/>
          </a:p>
        </p:txBody>
      </p:sp>
      <p:sp>
        <p:nvSpPr>
          <p:cNvPr id="8" name="Text Placeholder 7">
            <a:extLst>
              <a:ext uri="{FF2B5EF4-FFF2-40B4-BE49-F238E27FC236}">
                <a16:creationId xmlns:a16="http://schemas.microsoft.com/office/drawing/2014/main" id="{31CBED7A-39C7-3C13-C42E-B141538B01C2}"/>
              </a:ext>
            </a:extLst>
          </p:cNvPr>
          <p:cNvSpPr>
            <a:spLocks noGrp="1"/>
          </p:cNvSpPr>
          <p:nvPr>
            <p:ph type="body" sz="quarter" idx="20"/>
          </p:nvPr>
        </p:nvSpPr>
        <p:spPr>
          <a:xfrm>
            <a:off x="181026" y="28636292"/>
            <a:ext cx="8856836" cy="520119"/>
          </a:xfrm>
        </p:spPr>
        <p:txBody>
          <a:bodyPr/>
          <a:lstStyle/>
          <a:p>
            <a:endParaRPr lang="en-US" dirty="0"/>
          </a:p>
        </p:txBody>
      </p:sp>
      <p:sp>
        <p:nvSpPr>
          <p:cNvPr id="9" name="Text Placeholder 8">
            <a:extLst>
              <a:ext uri="{FF2B5EF4-FFF2-40B4-BE49-F238E27FC236}">
                <a16:creationId xmlns:a16="http://schemas.microsoft.com/office/drawing/2014/main" id="{7D897E8E-102B-2827-2F10-18D853704D0A}"/>
              </a:ext>
            </a:extLst>
          </p:cNvPr>
          <p:cNvSpPr>
            <a:spLocks noGrp="1"/>
          </p:cNvSpPr>
          <p:nvPr>
            <p:ph type="body" sz="quarter" idx="21"/>
          </p:nvPr>
        </p:nvSpPr>
        <p:spPr>
          <a:xfrm>
            <a:off x="181026" y="29273287"/>
            <a:ext cx="12673409" cy="1001926"/>
          </a:xfrm>
        </p:spPr>
        <p:txBody>
          <a:bodyPr/>
          <a:lstStyle/>
          <a:p>
            <a:r>
              <a:rPr lang="en-US" sz="2800" b="1" dirty="0"/>
              <a:t>School of Sport &amp; Exercise Sciences, University of Kent, Canterbury, Kent. CT2  7NZ.</a:t>
            </a:r>
          </a:p>
        </p:txBody>
      </p:sp>
      <p:sp>
        <p:nvSpPr>
          <p:cNvPr id="10" name="TextBox 9">
            <a:extLst>
              <a:ext uri="{FF2B5EF4-FFF2-40B4-BE49-F238E27FC236}">
                <a16:creationId xmlns:a16="http://schemas.microsoft.com/office/drawing/2014/main" id="{AEDCD558-2782-0AF3-CEEF-C439F34C6087}"/>
              </a:ext>
            </a:extLst>
          </p:cNvPr>
          <p:cNvSpPr txBox="1"/>
          <p:nvPr/>
        </p:nvSpPr>
        <p:spPr>
          <a:xfrm>
            <a:off x="14006702" y="28910744"/>
            <a:ext cx="6645721" cy="1008112"/>
          </a:xfrm>
          <a:prstGeom prst="rect">
            <a:avLst/>
          </a:prstGeom>
          <a:solidFill>
            <a:schemeClr val="accent6">
              <a:lumMod val="60000"/>
              <a:lumOff val="40000"/>
            </a:schemeClr>
          </a:solidFill>
        </p:spPr>
        <p:txBody>
          <a:bodyPr wrap="none" lIns="0" tIns="0" rIns="0" bIns="0" rtlCol="0" anchor="ctr" anchorCtr="0">
            <a:noAutofit/>
          </a:bodyPr>
          <a:lstStyle/>
          <a:p>
            <a:pPr lvl="0" algn="ctr"/>
            <a:r>
              <a:rPr lang="en-US" sz="2800" b="1" dirty="0">
                <a:latin typeface="Overpass" pitchFamily="2" charset="77"/>
                <a:cs typeface="Arial" pitchFamily="34" charset="0"/>
              </a:rPr>
              <a:t>Correspondence: </a:t>
            </a:r>
          </a:p>
          <a:p>
            <a:pPr lvl="0" algn="ctr"/>
            <a:r>
              <a:rPr lang="en-US" sz="2800" b="1" dirty="0">
                <a:latin typeface="Overpass" pitchFamily="2" charset="77"/>
                <a:cs typeface="Arial" pitchFamily="34" charset="0"/>
                <a:hlinkClick r:id="rId2"/>
              </a:rPr>
              <a:t>s.meadows@kent.ac.uk</a:t>
            </a:r>
            <a:r>
              <a:rPr lang="en-US" sz="2800" b="1" dirty="0">
                <a:latin typeface="Overpass" pitchFamily="2" charset="77"/>
                <a:cs typeface="Arial" pitchFamily="34" charset="0"/>
              </a:rPr>
              <a:t> </a:t>
            </a:r>
          </a:p>
        </p:txBody>
      </p:sp>
      <p:sp>
        <p:nvSpPr>
          <p:cNvPr id="11" name="Rectangle 10">
            <a:extLst>
              <a:ext uri="{FF2B5EF4-FFF2-40B4-BE49-F238E27FC236}">
                <a16:creationId xmlns:a16="http://schemas.microsoft.com/office/drawing/2014/main" id="{C623FF9D-73BC-ABCE-59F9-EA242C3B1005}"/>
              </a:ext>
            </a:extLst>
          </p:cNvPr>
          <p:cNvSpPr/>
          <p:nvPr/>
        </p:nvSpPr>
        <p:spPr>
          <a:xfrm>
            <a:off x="343074" y="5098128"/>
            <a:ext cx="6499071" cy="10768219"/>
          </a:xfrm>
          <a:prstGeom prst="rect">
            <a:avLst/>
          </a:prstGeom>
        </p:spPr>
        <p:txBody>
          <a:bodyPr wrap="square" lIns="0" tIns="0" rIns="0" bIns="0">
            <a:noAutofit/>
          </a:bodyPr>
          <a:lstStyle/>
          <a:p>
            <a:pPr>
              <a:spcAft>
                <a:spcPts val="1200"/>
              </a:spcAft>
            </a:pPr>
            <a:r>
              <a:rPr lang="en-GB" sz="4000" b="1" dirty="0">
                <a:solidFill>
                  <a:schemeClr val="accent1"/>
                </a:solidFill>
                <a:latin typeface="Overpass" pitchFamily="2" charset="77"/>
                <a:cs typeface="Arial"/>
              </a:rPr>
              <a:t>Introduction</a:t>
            </a:r>
          </a:p>
          <a:p>
            <a:pPr>
              <a:spcAft>
                <a:spcPts val="1200"/>
              </a:spcAft>
            </a:pPr>
            <a:r>
              <a:rPr lang="en-GB" sz="2800" kern="100" dirty="0">
                <a:effectLst/>
                <a:latin typeface="Overpass Medium"/>
                <a:ea typeface="DengXian" panose="02010600030101010101" pitchFamily="2" charset="-122"/>
                <a:cs typeface="Arial"/>
              </a:rPr>
              <a:t>H</a:t>
            </a:r>
            <a:r>
              <a:rPr lang="en-GB" sz="2800" kern="100" dirty="0">
                <a:effectLst/>
                <a:latin typeface="Overpass Medium"/>
                <a:ea typeface="DengXian" panose="02010600030101010101" pitchFamily="2" charset="-122"/>
                <a:cs typeface="Times New Roman" panose="02020603050405020304" pitchFamily="18" charset="0"/>
              </a:rPr>
              <a:t>ypertension (HTN) is diagnosed when blood pressure (BP) measurements are consistently high, with systolic blood pressure (SBP) ≥ 140mmHg &amp;/or diastolic blood pressure (DBP) ≥ 90mmHg. Physical activity (PA) is recommended for healthy BP management &amp; a post-exercise hypotension (PEH) response has been reported as an acute effect following PA.</a:t>
            </a:r>
          </a:p>
          <a:p>
            <a:pPr>
              <a:spcAft>
                <a:spcPts val="1200"/>
              </a:spcAft>
            </a:pPr>
            <a:endParaRPr lang="en-GB" sz="1000" b="1" dirty="0">
              <a:solidFill>
                <a:schemeClr val="accent1"/>
              </a:solidFill>
              <a:latin typeface="Overpass" pitchFamily="2" charset="77"/>
              <a:cs typeface="Arial"/>
            </a:endParaRPr>
          </a:p>
          <a:p>
            <a:pPr>
              <a:spcAft>
                <a:spcPts val="1200"/>
              </a:spcAft>
            </a:pPr>
            <a:r>
              <a:rPr lang="en-GB" sz="4000" b="1" dirty="0">
                <a:solidFill>
                  <a:schemeClr val="accent1"/>
                </a:solidFill>
                <a:latin typeface="Overpass" pitchFamily="2" charset="77"/>
                <a:cs typeface="Arial"/>
              </a:rPr>
              <a:t>Purpose</a:t>
            </a:r>
          </a:p>
          <a:p>
            <a:pPr>
              <a:spcAft>
                <a:spcPts val="1200"/>
              </a:spcAft>
            </a:pPr>
            <a:r>
              <a:rPr lang="en-GB" sz="2800" kern="100" dirty="0">
                <a:effectLst/>
                <a:latin typeface="Overpass Medium"/>
                <a:ea typeface="DengXian" panose="02010600030101010101" pitchFamily="2" charset="-122"/>
                <a:cs typeface="Times New Roman" panose="02020603050405020304" pitchFamily="18" charset="0"/>
              </a:rPr>
              <a:t>Would 6-minutes of walking (6-minute </a:t>
            </a:r>
            <a:r>
              <a:rPr lang="en-GB" sz="2800" kern="100" dirty="0">
                <a:latin typeface="Overpass Medium"/>
                <a:ea typeface="DengXian" panose="02010600030101010101" pitchFamily="2" charset="-122"/>
                <a:cs typeface="Times New Roman" panose="02020603050405020304" pitchFamily="18" charset="0"/>
              </a:rPr>
              <a:t>w</a:t>
            </a:r>
            <a:r>
              <a:rPr lang="en-GB" sz="2800" kern="100" dirty="0">
                <a:effectLst/>
                <a:latin typeface="Overpass Medium"/>
                <a:ea typeface="DengXian" panose="02010600030101010101" pitchFamily="2" charset="-122"/>
                <a:cs typeface="Times New Roman" panose="02020603050405020304" pitchFamily="18" charset="0"/>
              </a:rPr>
              <a:t>alking </a:t>
            </a:r>
            <a:r>
              <a:rPr lang="en-GB" sz="2800" kern="100" dirty="0">
                <a:latin typeface="Overpass Medium"/>
                <a:ea typeface="DengXian" panose="02010600030101010101" pitchFamily="2" charset="-122"/>
                <a:cs typeface="Times New Roman" panose="02020603050405020304" pitchFamily="18" charset="0"/>
              </a:rPr>
              <a:t>t</a:t>
            </a:r>
            <a:r>
              <a:rPr lang="en-GB" sz="2800" kern="100" dirty="0">
                <a:effectLst/>
                <a:latin typeface="Overpass Medium"/>
                <a:ea typeface="DengXian" panose="02010600030101010101" pitchFamily="2" charset="-122"/>
                <a:cs typeface="Times New Roman" panose="02020603050405020304" pitchFamily="18" charset="0"/>
              </a:rPr>
              <a:t>est – 6MWT) reduce SBP below resting baseline values (PEH response) in a Phase IV cardiac rehabilitation population</a:t>
            </a:r>
            <a:r>
              <a:rPr lang="en-GB" sz="2800" kern="100" dirty="0">
                <a:latin typeface="Arial" panose="020B0604020202020204" pitchFamily="34" charset="0"/>
                <a:ea typeface="DengXian" panose="02010600030101010101" pitchFamily="2" charset="-122"/>
                <a:cs typeface="Times New Roman" panose="02020603050405020304" pitchFamily="18" charset="0"/>
              </a:rPr>
              <a:t>.</a:t>
            </a:r>
          </a:p>
          <a:p>
            <a:pPr>
              <a:spcAft>
                <a:spcPts val="1200"/>
              </a:spcAft>
            </a:pPr>
            <a:endParaRPr lang="en-GB" sz="1000" b="1" dirty="0">
              <a:solidFill>
                <a:schemeClr val="accent1"/>
              </a:solidFill>
              <a:latin typeface="Overpass" pitchFamily="2" charset="77"/>
              <a:cs typeface="Arial"/>
            </a:endParaRPr>
          </a:p>
          <a:p>
            <a:pPr>
              <a:spcAft>
                <a:spcPts val="1200"/>
              </a:spcAft>
            </a:pPr>
            <a:r>
              <a:rPr lang="en-GB" sz="4000" b="1" dirty="0">
                <a:solidFill>
                  <a:schemeClr val="accent1"/>
                </a:solidFill>
                <a:latin typeface="Overpass" pitchFamily="2" charset="77"/>
                <a:cs typeface="Arial"/>
              </a:rPr>
              <a:t>Methods</a:t>
            </a:r>
          </a:p>
          <a:p>
            <a:pPr>
              <a:spcAft>
                <a:spcPts val="1200"/>
              </a:spcAft>
            </a:pPr>
            <a:r>
              <a:rPr lang="en-GB" sz="2800" dirty="0">
                <a:effectLst/>
                <a:latin typeface="Overpass Medium"/>
                <a:ea typeface="DengXian" panose="02010600030101010101" pitchFamily="2" charset="-122"/>
              </a:rPr>
              <a:t>29 participants (20 male; 9 female; see Table 1.) participating in Phase IV cardiac rehabilitation exercise performed the 6MWT, with seated BP measurements recorded pre (baseline) &amp; 20-minutes post-6MWT at 5-minute intervals. Repeated ANOVA used to check statistical significance (p&lt;0.05).</a:t>
            </a:r>
            <a:endParaRPr lang="en-GB" sz="2800" b="1" dirty="0">
              <a:solidFill>
                <a:schemeClr val="accent1"/>
              </a:solidFill>
              <a:latin typeface="Overpass Medium"/>
              <a:cs typeface="Arial"/>
            </a:endParaRPr>
          </a:p>
          <a:p>
            <a:pPr>
              <a:spcAft>
                <a:spcPts val="1698"/>
              </a:spcAft>
            </a:pPr>
            <a:endParaRPr lang="en-GB" sz="3200" b="1" dirty="0">
              <a:latin typeface="Overpass" pitchFamily="2" charset="77"/>
              <a:cs typeface="Arial"/>
            </a:endParaRPr>
          </a:p>
          <a:p>
            <a:pPr>
              <a:spcAft>
                <a:spcPts val="1698"/>
              </a:spcAft>
            </a:pPr>
            <a:endParaRPr lang="en-GB" sz="3200" b="1" dirty="0">
              <a:solidFill>
                <a:schemeClr val="accent1"/>
              </a:solidFill>
              <a:latin typeface="Overpass" pitchFamily="2" charset="77"/>
              <a:cs typeface="Arial"/>
            </a:endParaRPr>
          </a:p>
          <a:p>
            <a:endParaRPr lang="en-GB" sz="2400" dirty="0">
              <a:latin typeface="Overpass Light" pitchFamily="2" charset="77"/>
              <a:cs typeface="Arial"/>
            </a:endParaRPr>
          </a:p>
          <a:p>
            <a:endParaRPr lang="en-GB" sz="2400" dirty="0">
              <a:latin typeface="Arial"/>
              <a:cs typeface="Arial"/>
            </a:endParaRPr>
          </a:p>
        </p:txBody>
      </p:sp>
      <p:sp>
        <p:nvSpPr>
          <p:cNvPr id="12" name="Rectangle 11">
            <a:extLst>
              <a:ext uri="{FF2B5EF4-FFF2-40B4-BE49-F238E27FC236}">
                <a16:creationId xmlns:a16="http://schemas.microsoft.com/office/drawing/2014/main" id="{979695D0-F188-4CC3-F47B-E6CA0DD4F85A}"/>
              </a:ext>
            </a:extLst>
          </p:cNvPr>
          <p:cNvSpPr/>
          <p:nvPr/>
        </p:nvSpPr>
        <p:spPr>
          <a:xfrm>
            <a:off x="7283515" y="5140555"/>
            <a:ext cx="6499071" cy="8193021"/>
          </a:xfrm>
          <a:prstGeom prst="rect">
            <a:avLst/>
          </a:prstGeom>
        </p:spPr>
        <p:txBody>
          <a:bodyPr wrap="square" lIns="0" tIns="0" rIns="0" bIns="0">
            <a:noAutofit/>
          </a:bodyPr>
          <a:lstStyle/>
          <a:p>
            <a:pPr>
              <a:spcAft>
                <a:spcPts val="1200"/>
              </a:spcAft>
            </a:pPr>
            <a:r>
              <a:rPr lang="en-GB" sz="4000" b="1" dirty="0">
                <a:solidFill>
                  <a:schemeClr val="accent1"/>
                </a:solidFill>
                <a:latin typeface="Overpass" pitchFamily="2" charset="77"/>
                <a:cs typeface="Arial"/>
              </a:rPr>
              <a:t>Results</a:t>
            </a:r>
          </a:p>
          <a:p>
            <a:pPr>
              <a:spcAft>
                <a:spcPts val="1200"/>
              </a:spcAft>
            </a:pPr>
            <a:r>
              <a:rPr lang="en-GB" sz="2800" dirty="0">
                <a:effectLst/>
                <a:latin typeface="Overpass Medium"/>
                <a:ea typeface="DengXian" panose="02010600030101010101" pitchFamily="2" charset="-122"/>
              </a:rPr>
              <a:t>Baseline resting values for SBP achieved within 10-minutes post-6MWT in all participants (see Figure 1.). Mean SBP significantly reduced below baseline value within 20-minutes post-6MWT (mean 8.36mmHg, p=&lt;0.001). 86.2% of participants experienced PEH in SBP in the 20-minutes post-6MWT recovery period. A greater average total reduction in SBP (9.50 mmHg vs 7.30 mmHg) was observed in those with HTN at baseline (mean SBP 146.9 ±3.94 mmHg, n=11), compared to those who were normotensive (mean SBP 124.4±8.33 mmHg, n=18) – see Figure 2. DBP increased from rest to post-exercise, remaining elevated above baseline values after 20 minutes of recovery (1.38mmHg, p=&lt;0.001) – see Figure 1. </a:t>
            </a:r>
          </a:p>
          <a:p>
            <a:pPr>
              <a:spcAft>
                <a:spcPts val="1200"/>
              </a:spcAft>
            </a:pPr>
            <a:endParaRPr lang="en-GB" sz="1600" b="1" dirty="0">
              <a:solidFill>
                <a:schemeClr val="accent1"/>
              </a:solidFill>
              <a:latin typeface="Overpass" pitchFamily="2" charset="77"/>
              <a:cs typeface="Arial"/>
            </a:endParaRPr>
          </a:p>
          <a:p>
            <a:pPr>
              <a:spcAft>
                <a:spcPts val="1200"/>
              </a:spcAft>
            </a:pPr>
            <a:r>
              <a:rPr lang="en-GB" sz="4000" b="1" dirty="0">
                <a:solidFill>
                  <a:schemeClr val="accent1"/>
                </a:solidFill>
                <a:latin typeface="Overpass" pitchFamily="2" charset="77"/>
                <a:cs typeface="Arial"/>
              </a:rPr>
              <a:t>Discussion</a:t>
            </a:r>
          </a:p>
          <a:p>
            <a:pPr>
              <a:spcAft>
                <a:spcPts val="1200"/>
              </a:spcAft>
            </a:pPr>
            <a:r>
              <a:rPr lang="en-GB" sz="2800" dirty="0">
                <a:latin typeface="Overpass Medium"/>
                <a:ea typeface="DengXian" panose="02010600030101010101" pitchFamily="2" charset="-122"/>
                <a:cs typeface="Aptos" panose="020B0004020202020204" pitchFamily="34" charset="0"/>
              </a:rPr>
              <a:t>The rate of SBP recovery post-exercise has been used as a prognostic tool; findings suggest delayed reduction of SBP increases risk of developing HTN (Singh et al., 1999). The </a:t>
            </a:r>
            <a:r>
              <a:rPr lang="en-GB" sz="2800" dirty="0">
                <a:effectLst/>
                <a:latin typeface="Overpass Medium"/>
                <a:ea typeface="DengXian" panose="02010600030101010101" pitchFamily="2" charset="-122"/>
                <a:cs typeface="Aptos" panose="020B0004020202020204" pitchFamily="34" charset="0"/>
              </a:rPr>
              <a:t>normotensive group recovered back to baseline SBP faster than the HTN group (5 mins. vs 10 mins.). This could be explained by vascular changes that occur with HTN, e.g. arterial remodelling &amp; increased vascular contraction associated with abnormal vascular reactivity (</a:t>
            </a:r>
            <a:r>
              <a:rPr lang="en-GB" sz="2800" dirty="0" err="1">
                <a:effectLst/>
                <a:latin typeface="Overpass Medium"/>
                <a:ea typeface="DengXian" panose="02010600030101010101" pitchFamily="2" charset="-122"/>
                <a:cs typeface="Aptos" panose="020B0004020202020204" pitchFamily="34" charset="0"/>
              </a:rPr>
              <a:t>Touyz</a:t>
            </a:r>
            <a:r>
              <a:rPr lang="en-GB" sz="2800" dirty="0">
                <a:effectLst/>
                <a:latin typeface="Overpass Medium"/>
                <a:ea typeface="DengXian" panose="02010600030101010101" pitchFamily="2" charset="-122"/>
                <a:cs typeface="Aptos" panose="020B0004020202020204" pitchFamily="34" charset="0"/>
              </a:rPr>
              <a:t> et al., 2018). This suggests a higher degree of vascular responsiveness amongst normotensive individuals could be responsible for the faster SBP recovery post-exercise. </a:t>
            </a:r>
            <a:endParaRPr lang="en-GB" sz="3200" dirty="0">
              <a:latin typeface="Overpass Medium"/>
              <a:cs typeface="Arial"/>
            </a:endParaRPr>
          </a:p>
        </p:txBody>
      </p:sp>
      <p:sp>
        <p:nvSpPr>
          <p:cNvPr id="13" name="Rectangle 12">
            <a:extLst>
              <a:ext uri="{FF2B5EF4-FFF2-40B4-BE49-F238E27FC236}">
                <a16:creationId xmlns:a16="http://schemas.microsoft.com/office/drawing/2014/main" id="{CADCA0AC-3589-4829-8373-E8B7A1128E5C}"/>
              </a:ext>
            </a:extLst>
          </p:cNvPr>
          <p:cNvSpPr/>
          <p:nvPr/>
        </p:nvSpPr>
        <p:spPr>
          <a:xfrm>
            <a:off x="14274665" y="5140555"/>
            <a:ext cx="6499071" cy="6898061"/>
          </a:xfrm>
          <a:prstGeom prst="rect">
            <a:avLst/>
          </a:prstGeom>
        </p:spPr>
        <p:txBody>
          <a:bodyPr wrap="square" lIns="0" tIns="0" rIns="0" bIns="0">
            <a:noAutofit/>
          </a:bodyPr>
          <a:lstStyle/>
          <a:p>
            <a:pPr>
              <a:spcAft>
                <a:spcPts val="1200"/>
              </a:spcAft>
            </a:pPr>
            <a:r>
              <a:rPr lang="en-GB" sz="4000" b="1" dirty="0">
                <a:solidFill>
                  <a:schemeClr val="accent1"/>
                </a:solidFill>
                <a:latin typeface="Overpass" pitchFamily="2" charset="77"/>
                <a:cs typeface="Arial"/>
              </a:rPr>
              <a:t>Discussion (cont’d)</a:t>
            </a:r>
          </a:p>
          <a:p>
            <a:pPr>
              <a:spcAft>
                <a:spcPts val="1200"/>
              </a:spcAft>
            </a:pPr>
            <a:r>
              <a:rPr lang="en-GB" sz="2800" dirty="0">
                <a:effectLst/>
                <a:latin typeface="Overpass Medium"/>
                <a:ea typeface="DengXian" panose="02010600030101010101" pitchFamily="2" charset="-122"/>
                <a:cs typeface="Aptos" panose="020B0004020202020204" pitchFamily="34" charset="0"/>
              </a:rPr>
              <a:t>The findings from this study support this; those with HTN took longer to return to </a:t>
            </a:r>
            <a:r>
              <a:rPr lang="en-GB" sz="2800" dirty="0">
                <a:latin typeface="Overpass Medium"/>
                <a:ea typeface="DengXian" panose="02010600030101010101" pitchFamily="2" charset="-122"/>
                <a:cs typeface="Aptos" panose="020B0004020202020204" pitchFamily="34" charset="0"/>
              </a:rPr>
              <a:t>baseline </a:t>
            </a:r>
            <a:r>
              <a:rPr lang="en-GB" sz="2800" dirty="0">
                <a:effectLst/>
                <a:latin typeface="Overpass Medium"/>
                <a:ea typeface="DengXian" panose="02010600030101010101" pitchFamily="2" charset="-122"/>
                <a:cs typeface="Aptos" panose="020B0004020202020204" pitchFamily="34" charset="0"/>
              </a:rPr>
              <a:t>SBP (see Figure 2). The HTN individuals also demonstrated a greater SBP increase from rest to </a:t>
            </a:r>
            <a:r>
              <a:rPr lang="en-GB" sz="2800" dirty="0">
                <a:latin typeface="Overpass Medium"/>
                <a:ea typeface="DengXian" panose="02010600030101010101" pitchFamily="2" charset="-122"/>
                <a:cs typeface="Aptos" panose="020B0004020202020204" pitchFamily="34" charset="0"/>
              </a:rPr>
              <a:t>the first </a:t>
            </a:r>
            <a:r>
              <a:rPr lang="en-GB" sz="2800" dirty="0">
                <a:effectLst/>
                <a:latin typeface="Overpass Medium"/>
                <a:ea typeface="DengXian" panose="02010600030101010101" pitchFamily="2" charset="-122"/>
                <a:cs typeface="Aptos" panose="020B0004020202020204" pitchFamily="34" charset="0"/>
              </a:rPr>
              <a:t>post-exercise measurement compared to their normotensive counterparts (12.90 vs 7.30 mmHg). This is also supported in previous research, as individuals with HTN have been found to have more significant changes to mean arterial pressure and </a:t>
            </a:r>
            <a:r>
              <a:rPr lang="en-GB" sz="2800" dirty="0" err="1">
                <a:effectLst/>
                <a:latin typeface="Overpass Medium"/>
                <a:ea typeface="DengXian" panose="02010600030101010101" pitchFamily="2" charset="-122"/>
                <a:cs typeface="Aptos" panose="020B0004020202020204" pitchFamily="34" charset="0"/>
              </a:rPr>
              <a:t>sympathoexcitation</a:t>
            </a:r>
            <a:r>
              <a:rPr lang="en-GB" sz="2800" dirty="0">
                <a:effectLst/>
                <a:latin typeface="Overpass Medium"/>
                <a:ea typeface="DengXian" panose="02010600030101010101" pitchFamily="2" charset="-122"/>
                <a:cs typeface="Aptos" panose="020B0004020202020204" pitchFamily="34" charset="0"/>
              </a:rPr>
              <a:t> (Sidhu et al., 2019). </a:t>
            </a:r>
          </a:p>
          <a:p>
            <a:pPr>
              <a:spcAft>
                <a:spcPts val="1200"/>
              </a:spcAft>
            </a:pPr>
            <a:r>
              <a:rPr lang="en-GB" sz="2800" dirty="0">
                <a:effectLst/>
                <a:latin typeface="Overpass Medium"/>
                <a:ea typeface="DengXian" panose="02010600030101010101" pitchFamily="2" charset="-122"/>
                <a:cs typeface="Aptos" panose="020B0004020202020204" pitchFamily="34" charset="0"/>
              </a:rPr>
              <a:t>Most importantly, the HTN group experienced a greater reduction </a:t>
            </a:r>
            <a:r>
              <a:rPr lang="en-GB" sz="2800" dirty="0">
                <a:latin typeface="Overpass Medium"/>
                <a:ea typeface="DengXian" panose="02010600030101010101" pitchFamily="2" charset="-122"/>
                <a:cs typeface="Aptos" panose="020B0004020202020204" pitchFamily="34" charset="0"/>
              </a:rPr>
              <a:t>in</a:t>
            </a:r>
            <a:r>
              <a:rPr lang="en-GB" sz="2800" dirty="0">
                <a:effectLst/>
                <a:latin typeface="Overpass Medium"/>
                <a:ea typeface="DengXian" panose="02010600030101010101" pitchFamily="2" charset="-122"/>
                <a:cs typeface="Aptos" panose="020B0004020202020204" pitchFamily="34" charset="0"/>
              </a:rPr>
              <a:t> SBP (9.50 vs 7.70 mmHg) in the post-exercise period, reducing SBP below 140 mmHg. This suggests the clinical significance of walking  in reducing SBP to a normotensive level. </a:t>
            </a:r>
          </a:p>
          <a:p>
            <a:pPr>
              <a:spcAft>
                <a:spcPts val="1200"/>
              </a:spcAft>
            </a:pPr>
            <a:endParaRPr lang="en-GB" sz="1000" b="1" dirty="0">
              <a:solidFill>
                <a:schemeClr val="accent1"/>
              </a:solidFill>
              <a:latin typeface="Overpass" pitchFamily="2" charset="77"/>
              <a:cs typeface="Arial"/>
            </a:endParaRPr>
          </a:p>
          <a:p>
            <a:pPr>
              <a:spcAft>
                <a:spcPts val="1200"/>
              </a:spcAft>
            </a:pPr>
            <a:r>
              <a:rPr lang="en-GB" sz="4000" b="1" dirty="0">
                <a:solidFill>
                  <a:schemeClr val="accent1"/>
                </a:solidFill>
                <a:latin typeface="Overpass" pitchFamily="2" charset="77"/>
                <a:cs typeface="Arial"/>
              </a:rPr>
              <a:t>Conclusions</a:t>
            </a:r>
          </a:p>
          <a:p>
            <a:pPr>
              <a:spcAft>
                <a:spcPts val="1200"/>
              </a:spcAft>
            </a:pPr>
            <a:r>
              <a:rPr lang="en-GB" sz="2800" dirty="0">
                <a:effectLst/>
                <a:latin typeface="Overpass Medium"/>
                <a:ea typeface="DengXian" panose="02010600030101010101" pitchFamily="2" charset="-122"/>
              </a:rPr>
              <a:t>6-minutes of walking at a light-moderate intensity (mean walking speed 2.98 ±0.66 mph; mean METS 3.45 ±0.85) can significantly reduce SBP, with greater PEH effect observed within 20-minutes post-exercise amongst individuals with higher baseline SBP.  Short bouts of walking have the potential for BP management, especially in those with SBP in a HTN range. </a:t>
            </a:r>
          </a:p>
          <a:p>
            <a:endParaRPr lang="en-GB" sz="2000" b="1" dirty="0">
              <a:solidFill>
                <a:schemeClr val="accent1"/>
              </a:solidFill>
              <a:latin typeface="Overpass" pitchFamily="2" charset="77"/>
              <a:cs typeface="Arial"/>
            </a:endParaRPr>
          </a:p>
          <a:p>
            <a:r>
              <a:rPr lang="en-GB" sz="4000" b="1" dirty="0">
                <a:solidFill>
                  <a:schemeClr val="accent1"/>
                </a:solidFill>
                <a:latin typeface="Overpass" pitchFamily="2" charset="77"/>
                <a:cs typeface="Arial"/>
              </a:rPr>
              <a:t>References</a:t>
            </a:r>
          </a:p>
          <a:p>
            <a:r>
              <a:rPr lang="en-GB" sz="1200" kern="100" dirty="0">
                <a:effectLst/>
                <a:latin typeface="Arial" panose="020B0604020202020204" pitchFamily="34" charset="0"/>
                <a:ea typeface="DengXian" panose="02010600030101010101" pitchFamily="2" charset="-122"/>
                <a:cs typeface="Times New Roman" panose="02020603050405020304" pitchFamily="18" charset="0"/>
              </a:rPr>
              <a:t>Sidhu, S., </a:t>
            </a:r>
            <a:r>
              <a:rPr lang="en-GB" sz="1200" kern="100" dirty="0" err="1">
                <a:effectLst/>
                <a:latin typeface="Arial" panose="020B0604020202020204" pitchFamily="34" charset="0"/>
                <a:ea typeface="DengXian" panose="02010600030101010101" pitchFamily="2" charset="-122"/>
                <a:cs typeface="Times New Roman" panose="02020603050405020304" pitchFamily="18" charset="0"/>
              </a:rPr>
              <a:t>Weavil</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J., Rossman, M., Jessop, J., Bledsoe, A. &amp; Buys, M. (2019). The exercise pressor reflex contributes to the cardiovascular abnormalities characterizing hypertensive humans during exercise. </a:t>
            </a:r>
            <a:r>
              <a:rPr lang="en-GB" sz="1200" i="1" kern="100" dirty="0">
                <a:effectLst/>
                <a:latin typeface="Arial" panose="020B0604020202020204" pitchFamily="34" charset="0"/>
                <a:ea typeface="DengXian" panose="02010600030101010101" pitchFamily="2" charset="-122"/>
                <a:cs typeface="Times New Roman" panose="02020603050405020304" pitchFamily="18" charset="0"/>
              </a:rPr>
              <a:t>Hypertension, 74(6),</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1468-1475.</a:t>
            </a:r>
          </a:p>
          <a:p>
            <a:endParaRPr lang="en-GB" sz="1200" kern="100" dirty="0">
              <a:effectLst/>
              <a:latin typeface="Arial" panose="020B0604020202020204" pitchFamily="34" charset="0"/>
              <a:ea typeface="DengXian" panose="02010600030101010101" pitchFamily="2" charset="-122"/>
              <a:cs typeface="Times New Roman" panose="02020603050405020304" pitchFamily="18" charset="0"/>
            </a:endParaRPr>
          </a:p>
          <a:p>
            <a:r>
              <a:rPr lang="en-GB" sz="1200" kern="100" dirty="0">
                <a:effectLst/>
                <a:latin typeface="Arial" panose="020B0604020202020204" pitchFamily="34" charset="0"/>
                <a:ea typeface="DengXian" panose="02010600030101010101" pitchFamily="2" charset="-122"/>
                <a:cs typeface="Times New Roman" panose="02020603050405020304" pitchFamily="18" charset="0"/>
              </a:rPr>
              <a:t>Singh, J., Larson, M., Manolio, T., O’Donnell, C., Lauer, M. &amp; Evans, J. (1999). Blood pressure response during treadmill testing as a risk factor for new-onset hypertension. The Framingham Heart Study. </a:t>
            </a:r>
            <a:r>
              <a:rPr lang="en-GB" sz="1200" i="1" kern="100" dirty="0">
                <a:effectLst/>
                <a:latin typeface="Arial" panose="020B0604020202020204" pitchFamily="34" charset="0"/>
                <a:ea typeface="DengXian" panose="02010600030101010101" pitchFamily="2" charset="-122"/>
                <a:cs typeface="Times New Roman" panose="02020603050405020304" pitchFamily="18" charset="0"/>
              </a:rPr>
              <a:t>Circulation, 99(14),</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1831-1836.</a:t>
            </a:r>
          </a:p>
          <a:p>
            <a:endParaRPr lang="en-GB" sz="1200" kern="100" dirty="0">
              <a:effectLst/>
              <a:latin typeface="Arial" panose="020B0604020202020204" pitchFamily="34" charset="0"/>
              <a:ea typeface="DengXian" panose="02010600030101010101" pitchFamily="2" charset="-122"/>
              <a:cs typeface="Times New Roman" panose="02020603050405020304" pitchFamily="18" charset="0"/>
            </a:endParaRPr>
          </a:p>
          <a:p>
            <a:r>
              <a:rPr lang="en-GB" sz="1200" kern="100" dirty="0" err="1">
                <a:effectLst/>
                <a:latin typeface="Arial" panose="020B0604020202020204" pitchFamily="34" charset="0"/>
                <a:ea typeface="DengXian" panose="02010600030101010101" pitchFamily="2" charset="-122"/>
                <a:cs typeface="Times New Roman" panose="02020603050405020304" pitchFamily="18" charset="0"/>
              </a:rPr>
              <a:t>Touyz</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R., Alves-Lopes, R., Rios, F., Camargo, L., </a:t>
            </a:r>
            <a:r>
              <a:rPr lang="en-GB" sz="1200" kern="100" dirty="0" err="1">
                <a:effectLst/>
                <a:latin typeface="Arial" panose="020B0604020202020204" pitchFamily="34" charset="0"/>
                <a:ea typeface="DengXian" panose="02010600030101010101" pitchFamily="2" charset="-122"/>
                <a:cs typeface="Times New Roman" panose="02020603050405020304" pitchFamily="18" charset="0"/>
              </a:rPr>
              <a:t>Anagnostopoulou</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A., </a:t>
            </a:r>
            <a:r>
              <a:rPr lang="en-GB" sz="1200" kern="100" dirty="0" err="1">
                <a:effectLst/>
                <a:latin typeface="Arial" panose="020B0604020202020204" pitchFamily="34" charset="0"/>
                <a:ea typeface="DengXian" panose="02010600030101010101" pitchFamily="2" charset="-122"/>
                <a:cs typeface="Times New Roman" panose="02020603050405020304" pitchFamily="18" charset="0"/>
              </a:rPr>
              <a:t>Arner</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 A. et al. (2018). Vascular smooth muscle contraction in hypertension. </a:t>
            </a:r>
            <a:r>
              <a:rPr lang="en-GB" sz="1200" i="1" kern="100">
                <a:effectLst/>
                <a:latin typeface="Arial" panose="020B0604020202020204" pitchFamily="34" charset="0"/>
                <a:ea typeface="DengXian" panose="02010600030101010101" pitchFamily="2" charset="-122"/>
                <a:cs typeface="Times New Roman" panose="02020603050405020304" pitchFamily="18" charset="0"/>
              </a:rPr>
              <a:t>Cardiovascular Research</a:t>
            </a:r>
            <a:r>
              <a:rPr lang="en-GB" sz="1200" i="1" kern="100" dirty="0">
                <a:effectLst/>
                <a:latin typeface="Arial" panose="020B0604020202020204" pitchFamily="34" charset="0"/>
                <a:ea typeface="DengXian" panose="02010600030101010101" pitchFamily="2" charset="-122"/>
                <a:cs typeface="Times New Roman" panose="02020603050405020304" pitchFamily="18" charset="0"/>
              </a:rPr>
              <a:t>, 114(4), </a:t>
            </a:r>
            <a:r>
              <a:rPr lang="en-GB" sz="1200" kern="100" dirty="0">
                <a:effectLst/>
                <a:latin typeface="Arial" panose="020B0604020202020204" pitchFamily="34" charset="0"/>
                <a:ea typeface="DengXian" panose="02010600030101010101" pitchFamily="2" charset="-122"/>
                <a:cs typeface="Times New Roman" panose="02020603050405020304" pitchFamily="18" charset="0"/>
              </a:rPr>
              <a:t>529-539.</a:t>
            </a:r>
            <a:endParaRPr lang="en-GB" sz="1200" kern="100" dirty="0">
              <a:effectLst/>
              <a:latin typeface="Calibri" panose="020F0502020204030204" pitchFamily="34" charset="0"/>
              <a:ea typeface="DengXian" panose="02010600030101010101" pitchFamily="2" charset="-122"/>
              <a:cs typeface="Times New Roman" panose="02020603050405020304" pitchFamily="18" charset="0"/>
            </a:endParaRPr>
          </a:p>
          <a:p>
            <a:pPr>
              <a:spcAft>
                <a:spcPts val="1200"/>
              </a:spcAft>
            </a:pPr>
            <a:endParaRPr lang="en-GB" sz="1200" kern="100" dirty="0">
              <a:effectLst/>
              <a:latin typeface="Calibri" panose="020F0502020204030204" pitchFamily="34" charset="0"/>
              <a:ea typeface="DengXian" panose="02010600030101010101" pitchFamily="2" charset="-122"/>
              <a:cs typeface="Times New Roman" panose="02020603050405020304" pitchFamily="18" charset="0"/>
            </a:endParaRPr>
          </a:p>
          <a:p>
            <a:pPr>
              <a:spcAft>
                <a:spcPts val="1200"/>
              </a:spcAft>
            </a:pPr>
            <a:endParaRPr lang="en-GB" sz="2800" b="1" dirty="0">
              <a:solidFill>
                <a:schemeClr val="accent1"/>
              </a:solidFill>
              <a:latin typeface="Overpass" pitchFamily="2" charset="77"/>
              <a:cs typeface="Arial"/>
            </a:endParaRPr>
          </a:p>
        </p:txBody>
      </p:sp>
      <p:grpSp>
        <p:nvGrpSpPr>
          <p:cNvPr id="14" name="Group 13">
            <a:extLst>
              <a:ext uri="{FF2B5EF4-FFF2-40B4-BE49-F238E27FC236}">
                <a16:creationId xmlns:a16="http://schemas.microsoft.com/office/drawing/2014/main" id="{24ABEDA1-8CE4-1438-567F-5FBE0B475990}"/>
              </a:ext>
            </a:extLst>
          </p:cNvPr>
          <p:cNvGrpSpPr/>
          <p:nvPr/>
        </p:nvGrpSpPr>
        <p:grpSpPr>
          <a:xfrm>
            <a:off x="-5434535" y="19386078"/>
            <a:ext cx="4678392" cy="4320480"/>
            <a:chOff x="-7271912" y="20610214"/>
            <a:chExt cx="6516834" cy="6018275"/>
          </a:xfrm>
        </p:grpSpPr>
        <p:sp>
          <p:nvSpPr>
            <p:cNvPr id="15" name="Rectangle 14">
              <a:extLst>
                <a:ext uri="{FF2B5EF4-FFF2-40B4-BE49-F238E27FC236}">
                  <a16:creationId xmlns:a16="http://schemas.microsoft.com/office/drawing/2014/main" id="{60E511D4-016A-E8E5-08DF-6ABB481151E9}"/>
                </a:ext>
              </a:extLst>
            </p:cNvPr>
            <p:cNvSpPr/>
            <p:nvPr/>
          </p:nvSpPr>
          <p:spPr>
            <a:xfrm>
              <a:off x="-7271912" y="20613249"/>
              <a:ext cx="2016224" cy="1814380"/>
            </a:xfrm>
            <a:prstGeom prst="rect">
              <a:avLst/>
            </a:prstGeom>
            <a:solidFill>
              <a:srgbClr val="6F509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74763EF-7D77-0807-3103-141104F71612}"/>
                </a:ext>
              </a:extLst>
            </p:cNvPr>
            <p:cNvSpPr/>
            <p:nvPr/>
          </p:nvSpPr>
          <p:spPr>
            <a:xfrm>
              <a:off x="-7271912" y="22681859"/>
              <a:ext cx="2016224" cy="1814380"/>
            </a:xfrm>
            <a:prstGeom prst="rect">
              <a:avLst/>
            </a:prstGeom>
            <a:solidFill>
              <a:srgbClr val="002F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3383266-C5B7-B1A3-DF61-56A860C89EE9}"/>
                </a:ext>
              </a:extLst>
            </p:cNvPr>
            <p:cNvSpPr/>
            <p:nvPr/>
          </p:nvSpPr>
          <p:spPr>
            <a:xfrm>
              <a:off x="-7271912" y="24814109"/>
              <a:ext cx="2016224" cy="1814380"/>
            </a:xfrm>
            <a:prstGeom prst="rect">
              <a:avLst/>
            </a:prstGeom>
            <a:solidFill>
              <a:srgbClr val="FFC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5C7C5C6-E589-03F4-2049-3BB1C360F39B}"/>
                </a:ext>
              </a:extLst>
            </p:cNvPr>
            <p:cNvSpPr/>
            <p:nvPr/>
          </p:nvSpPr>
          <p:spPr>
            <a:xfrm>
              <a:off x="-5021607" y="24777595"/>
              <a:ext cx="2016224" cy="1814380"/>
            </a:xfrm>
            <a:prstGeom prst="rect">
              <a:avLst/>
            </a:prstGeom>
            <a:solidFill>
              <a:srgbClr val="FD5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46F1E44-CF9B-F9D4-C105-FF34B44EDD36}"/>
                </a:ext>
              </a:extLst>
            </p:cNvPr>
            <p:cNvSpPr/>
            <p:nvPr/>
          </p:nvSpPr>
          <p:spPr>
            <a:xfrm>
              <a:off x="-5021607" y="20640375"/>
              <a:ext cx="2016224" cy="181438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49DB766-F3C3-4D27-2655-0C6A50F9A3A4}"/>
                </a:ext>
              </a:extLst>
            </p:cNvPr>
            <p:cNvSpPr/>
            <p:nvPr/>
          </p:nvSpPr>
          <p:spPr>
            <a:xfrm>
              <a:off x="-5021607" y="22708985"/>
              <a:ext cx="2016224" cy="1814380"/>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F4307DC-94CF-6615-62FB-4330DA606AA6}"/>
                </a:ext>
              </a:extLst>
            </p:cNvPr>
            <p:cNvSpPr/>
            <p:nvPr/>
          </p:nvSpPr>
          <p:spPr>
            <a:xfrm>
              <a:off x="-2771302" y="20610214"/>
              <a:ext cx="2016224" cy="181438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F006CA3-AF3C-28D8-2464-B0B19690204C}"/>
                </a:ext>
              </a:extLst>
            </p:cNvPr>
            <p:cNvSpPr/>
            <p:nvPr/>
          </p:nvSpPr>
          <p:spPr>
            <a:xfrm>
              <a:off x="-2771302" y="22678824"/>
              <a:ext cx="2016224" cy="181438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920BD0F-4B55-20C6-9D8E-93D03C1F7A51}"/>
                </a:ext>
              </a:extLst>
            </p:cNvPr>
            <p:cNvSpPr/>
            <p:nvPr/>
          </p:nvSpPr>
          <p:spPr>
            <a:xfrm>
              <a:off x="-2771302" y="24814109"/>
              <a:ext cx="2016224" cy="1814380"/>
            </a:xfrm>
            <a:prstGeom prst="rect">
              <a:avLst/>
            </a:prstGeom>
            <a:solidFill>
              <a:srgbClr val="10192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TextBox 23">
            <a:hlinkClick r:id="rId3" action="ppaction://hlinkfile"/>
            <a:extLst>
              <a:ext uri="{FF2B5EF4-FFF2-40B4-BE49-F238E27FC236}">
                <a16:creationId xmlns:a16="http://schemas.microsoft.com/office/drawing/2014/main" id="{944AED51-BBB1-C823-D5C0-D4B1EFE3A1B2}"/>
              </a:ext>
            </a:extLst>
          </p:cNvPr>
          <p:cNvSpPr txBox="1"/>
          <p:nvPr/>
        </p:nvSpPr>
        <p:spPr>
          <a:xfrm>
            <a:off x="-5723630" y="4840462"/>
            <a:ext cx="5256583" cy="14396308"/>
          </a:xfrm>
          <a:prstGeom prst="rect">
            <a:avLst/>
          </a:prstGeom>
          <a:solidFill>
            <a:schemeClr val="bg1"/>
          </a:solidFill>
        </p:spPr>
        <p:txBody>
          <a:bodyPr wrap="square" rtlCol="0">
            <a:noAutofit/>
          </a:bodyPr>
          <a:lstStyle/>
          <a:p>
            <a:r>
              <a:rPr lang="en-GB" sz="2400" dirty="0">
                <a:latin typeface="Overpass" pitchFamily="2" charset="77"/>
                <a:cs typeface="Arial"/>
              </a:rPr>
              <a:t>Select the section of text you want to update and type/insert your poster copy.</a:t>
            </a:r>
          </a:p>
          <a:p>
            <a:endParaRPr lang="en-GB" sz="2400" dirty="0">
              <a:solidFill>
                <a:srgbClr val="A97D19"/>
              </a:solidFill>
              <a:latin typeface="Overpass" pitchFamily="2" charset="77"/>
              <a:cs typeface="Arial"/>
            </a:endParaRPr>
          </a:p>
          <a:p>
            <a:r>
              <a:rPr lang="en-GB" sz="2400" b="1" dirty="0">
                <a:solidFill>
                  <a:schemeClr val="accent4"/>
                </a:solidFill>
                <a:latin typeface="Overpass" pitchFamily="2" charset="77"/>
                <a:cs typeface="Arial"/>
              </a:rPr>
              <a:t>If cutting and pasting from another file, click on the mini clipboard icon after pasting and select “Keep Text Only” to preserve the font style in this template. </a:t>
            </a:r>
          </a:p>
          <a:p>
            <a:endParaRPr lang="en-GB" sz="2400" dirty="0">
              <a:solidFill>
                <a:srgbClr val="FF0000"/>
              </a:solidFill>
              <a:latin typeface="Overpass" pitchFamily="2" charset="77"/>
              <a:cs typeface="Arial"/>
            </a:endParaRPr>
          </a:p>
          <a:p>
            <a:r>
              <a:rPr lang="en-GB" sz="2400" b="1" dirty="0">
                <a:latin typeface="Overpass" pitchFamily="2" charset="77"/>
                <a:cs typeface="Arial"/>
              </a:rPr>
              <a:t>Do’s</a:t>
            </a:r>
          </a:p>
          <a:p>
            <a:pPr marL="285750" indent="-285750">
              <a:buFont typeface="Arial"/>
              <a:buChar char="•"/>
            </a:pPr>
            <a:r>
              <a:rPr lang="en-GB" sz="2400" dirty="0">
                <a:latin typeface="Overpass" pitchFamily="2" charset="77"/>
                <a:cs typeface="Arial"/>
              </a:rPr>
              <a:t>Only use the approved </a:t>
            </a:r>
            <a:br>
              <a:rPr lang="en-GB" sz="2400" dirty="0">
                <a:latin typeface="Overpass" pitchFamily="2" charset="77"/>
                <a:cs typeface="Arial"/>
              </a:rPr>
            </a:br>
            <a:r>
              <a:rPr lang="en-GB" sz="2400" dirty="0">
                <a:latin typeface="Overpass" pitchFamily="2" charset="77"/>
                <a:cs typeface="Arial"/>
              </a:rPr>
              <a:t>fonts, Overpass or Verdana</a:t>
            </a:r>
          </a:p>
          <a:p>
            <a:pPr marL="285750" indent="-285750">
              <a:buFont typeface="Arial"/>
              <a:buChar char="•"/>
            </a:pPr>
            <a:r>
              <a:rPr lang="en-GB" sz="2400" dirty="0">
                <a:latin typeface="Overpass" pitchFamily="2" charset="77"/>
                <a:cs typeface="Arial"/>
              </a:rPr>
              <a:t>Only use one highlight colour per poster (except in charts)</a:t>
            </a:r>
          </a:p>
          <a:p>
            <a:pPr marL="285750" indent="-285750">
              <a:buFont typeface="Arial"/>
              <a:buChar char="•"/>
            </a:pPr>
            <a:r>
              <a:rPr lang="en-GB" sz="2400" dirty="0">
                <a:latin typeface="Overpass" pitchFamily="2" charset="77"/>
                <a:cs typeface="Arial"/>
              </a:rPr>
              <a:t>Keep your copy short and concise</a:t>
            </a:r>
          </a:p>
          <a:p>
            <a:pPr marL="285750" indent="-285750">
              <a:buFont typeface="Arial"/>
              <a:buChar char="•"/>
            </a:pPr>
            <a:r>
              <a:rPr lang="en-GB" sz="2400" dirty="0">
                <a:latin typeface="Overpass" pitchFamily="2" charset="77"/>
                <a:cs typeface="Arial"/>
              </a:rPr>
              <a:t>Only use good quality images</a:t>
            </a:r>
          </a:p>
          <a:p>
            <a:pPr marL="285750" indent="-285750">
              <a:buFont typeface="Arial"/>
              <a:buChar char="•"/>
            </a:pPr>
            <a:r>
              <a:rPr lang="en-GB" sz="2400" dirty="0">
                <a:latin typeface="Overpass" pitchFamily="2" charset="77"/>
                <a:cs typeface="Arial"/>
              </a:rPr>
              <a:t>Make sure your image is correctly proportioned, check – Picture format &gt; Size &gt; Scale – the height and width % should be the same</a:t>
            </a:r>
          </a:p>
          <a:p>
            <a:pPr marL="285750" indent="-285750">
              <a:buFont typeface="Arial"/>
              <a:buChar char="•"/>
            </a:pPr>
            <a:r>
              <a:rPr lang="en-GB" sz="2400" dirty="0">
                <a:latin typeface="Overpass" pitchFamily="2" charset="77"/>
                <a:cs typeface="Arial"/>
              </a:rPr>
              <a:t>Make sure your have copyright permission to use the image</a:t>
            </a:r>
          </a:p>
          <a:p>
            <a:pPr marL="285750" indent="-285750">
              <a:buFont typeface="Arial"/>
              <a:buChar char="•"/>
            </a:pPr>
            <a:endParaRPr lang="en-GB" sz="2400" dirty="0">
              <a:latin typeface="Overpass" pitchFamily="2" charset="77"/>
              <a:cs typeface="Arial"/>
            </a:endParaRPr>
          </a:p>
          <a:p>
            <a:endParaRPr lang="en-GB" sz="2400" dirty="0">
              <a:latin typeface="Overpass" pitchFamily="2" charset="77"/>
              <a:cs typeface="Arial"/>
            </a:endParaRPr>
          </a:p>
          <a:p>
            <a:r>
              <a:rPr lang="en-GB" sz="2400" b="1" dirty="0">
                <a:latin typeface="Overpass" pitchFamily="2" charset="77"/>
                <a:cs typeface="Arial"/>
              </a:rPr>
              <a:t>Printing</a:t>
            </a:r>
          </a:p>
          <a:p>
            <a:r>
              <a:rPr lang="en-GB" sz="2400" dirty="0">
                <a:latin typeface="Overpass" pitchFamily="2" charset="77"/>
                <a:cs typeface="Arial"/>
              </a:rPr>
              <a:t>When you are happy with the content of the poster save it as a PDF. The file is set up at A1, once saved as a PDF it can be scaled when printing to A0 or A2.</a:t>
            </a:r>
          </a:p>
          <a:p>
            <a:endParaRPr lang="en-GB" sz="2400" dirty="0">
              <a:latin typeface="Overpass" pitchFamily="2" charset="77"/>
              <a:cs typeface="Arial"/>
            </a:endParaRPr>
          </a:p>
          <a:p>
            <a:r>
              <a:rPr lang="en-GB" sz="2400" dirty="0">
                <a:latin typeface="Overpass" pitchFamily="2" charset="77"/>
                <a:cs typeface="Arial"/>
              </a:rPr>
              <a:t>Send the PDF to </a:t>
            </a:r>
            <a:r>
              <a:rPr lang="en-GB" sz="2400" dirty="0">
                <a:latin typeface="Overpass" pitchFamily="2" charset="77"/>
                <a:cs typeface="Arial"/>
                <a:hlinkClick r:id="rId4"/>
              </a:rPr>
              <a:t>designandprintcentre@kent.ac.uk</a:t>
            </a:r>
            <a:r>
              <a:rPr lang="en-GB" sz="2400" dirty="0">
                <a:latin typeface="Overpass" pitchFamily="2" charset="77"/>
                <a:cs typeface="Arial"/>
              </a:rPr>
              <a:t> , confirm the size and quantity required and deadline.</a:t>
            </a:r>
          </a:p>
        </p:txBody>
      </p:sp>
      <p:sp>
        <p:nvSpPr>
          <p:cNvPr id="26" name="Text Placeholder 25">
            <a:extLst>
              <a:ext uri="{FF2B5EF4-FFF2-40B4-BE49-F238E27FC236}">
                <a16:creationId xmlns:a16="http://schemas.microsoft.com/office/drawing/2014/main" id="{1898C91C-4D2C-4E63-FFC1-B9136187272D}"/>
              </a:ext>
            </a:extLst>
          </p:cNvPr>
          <p:cNvSpPr>
            <a:spLocks noGrp="1"/>
          </p:cNvSpPr>
          <p:nvPr>
            <p:ph type="body" sz="quarter" idx="18"/>
          </p:nvPr>
        </p:nvSpPr>
        <p:spPr/>
        <p:txBody>
          <a:bodyPr/>
          <a:lstStyle/>
          <a:p>
            <a:r>
              <a:rPr lang="en-GB" sz="3600" b="1" dirty="0"/>
              <a:t>Steve Meadows &amp; Ella Saxby</a:t>
            </a:r>
          </a:p>
        </p:txBody>
      </p:sp>
      <p:sp>
        <p:nvSpPr>
          <p:cNvPr id="36" name="TextBox 35">
            <a:extLst>
              <a:ext uri="{FF2B5EF4-FFF2-40B4-BE49-F238E27FC236}">
                <a16:creationId xmlns:a16="http://schemas.microsoft.com/office/drawing/2014/main" id="{F958BC51-6ECF-2BE3-666A-02B728E45983}"/>
              </a:ext>
            </a:extLst>
          </p:cNvPr>
          <p:cNvSpPr txBox="1"/>
          <p:nvPr/>
        </p:nvSpPr>
        <p:spPr>
          <a:xfrm>
            <a:off x="11237468" y="27497286"/>
            <a:ext cx="10015284" cy="589841"/>
          </a:xfrm>
          <a:prstGeom prst="rect">
            <a:avLst/>
          </a:prstGeom>
          <a:noFill/>
        </p:spPr>
        <p:txBody>
          <a:bodyPr wrap="square" rtlCol="0">
            <a:spAutoFit/>
          </a:bodyPr>
          <a:lstStyle/>
          <a:p>
            <a:pPr>
              <a:lnSpc>
                <a:spcPct val="150000"/>
              </a:lnSpc>
            </a:pPr>
            <a:r>
              <a:rPr lang="en-GB" sz="2400" b="1" kern="100" dirty="0">
                <a:effectLst/>
                <a:latin typeface="Overpass Medium"/>
                <a:ea typeface="DengXian" panose="02010600030101010101" pitchFamily="2" charset="-122"/>
                <a:cs typeface="Times New Roman" panose="02020603050405020304" pitchFamily="18" charset="0"/>
              </a:rPr>
              <a:t>Figure 2. Mean (±SD) systolic blood pressure pre- &amp; post-6MWT</a:t>
            </a:r>
          </a:p>
        </p:txBody>
      </p:sp>
      <p:graphicFrame>
        <p:nvGraphicFramePr>
          <p:cNvPr id="38" name="Table 37">
            <a:extLst>
              <a:ext uri="{FF2B5EF4-FFF2-40B4-BE49-F238E27FC236}">
                <a16:creationId xmlns:a16="http://schemas.microsoft.com/office/drawing/2014/main" id="{45BA60EE-48B4-AD05-080D-762A6C8B23AE}"/>
              </a:ext>
            </a:extLst>
          </p:cNvPr>
          <p:cNvGraphicFramePr>
            <a:graphicFrameLocks noGrp="1"/>
          </p:cNvGraphicFramePr>
          <p:nvPr>
            <p:extLst>
              <p:ext uri="{D42A27DB-BD31-4B8C-83A1-F6EECF244321}">
                <p14:modId xmlns:p14="http://schemas.microsoft.com/office/powerpoint/2010/main" val="700179708"/>
              </p:ext>
            </p:extLst>
          </p:nvPr>
        </p:nvGraphicFramePr>
        <p:xfrm>
          <a:off x="343074" y="17796188"/>
          <a:ext cx="6497408" cy="4014435"/>
        </p:xfrm>
        <a:graphic>
          <a:graphicData uri="http://schemas.openxmlformats.org/drawingml/2006/table">
            <a:tbl>
              <a:tblPr firstRow="1" bandRow="1">
                <a:tableStyleId>{5C22544A-7EE6-4342-B048-85BDC9FD1C3A}</a:tableStyleId>
              </a:tblPr>
              <a:tblGrid>
                <a:gridCol w="2506219">
                  <a:extLst>
                    <a:ext uri="{9D8B030D-6E8A-4147-A177-3AD203B41FA5}">
                      <a16:colId xmlns:a16="http://schemas.microsoft.com/office/drawing/2014/main" val="4045856349"/>
                    </a:ext>
                  </a:extLst>
                </a:gridCol>
                <a:gridCol w="1584176">
                  <a:extLst>
                    <a:ext uri="{9D8B030D-6E8A-4147-A177-3AD203B41FA5}">
                      <a16:colId xmlns:a16="http://schemas.microsoft.com/office/drawing/2014/main" val="3061952267"/>
                    </a:ext>
                  </a:extLst>
                </a:gridCol>
                <a:gridCol w="1224136">
                  <a:extLst>
                    <a:ext uri="{9D8B030D-6E8A-4147-A177-3AD203B41FA5}">
                      <a16:colId xmlns:a16="http://schemas.microsoft.com/office/drawing/2014/main" val="3748683588"/>
                    </a:ext>
                  </a:extLst>
                </a:gridCol>
                <a:gridCol w="1182877">
                  <a:extLst>
                    <a:ext uri="{9D8B030D-6E8A-4147-A177-3AD203B41FA5}">
                      <a16:colId xmlns:a16="http://schemas.microsoft.com/office/drawing/2014/main" val="1490977748"/>
                    </a:ext>
                  </a:extLst>
                </a:gridCol>
              </a:tblGrid>
              <a:tr h="332702">
                <a:tc>
                  <a:txBody>
                    <a:bodyPr/>
                    <a:lstStyle/>
                    <a:p>
                      <a:pPr algn="ctr"/>
                      <a:r>
                        <a:rPr lang="en-GB" sz="1600" b="1" dirty="0"/>
                        <a:t>Variable</a:t>
                      </a:r>
                    </a:p>
                  </a:txBody>
                  <a:tcPr/>
                </a:tc>
                <a:tc>
                  <a:txBody>
                    <a:bodyPr/>
                    <a:lstStyle/>
                    <a:p>
                      <a:pPr algn="ctr"/>
                      <a:r>
                        <a:rPr lang="en-GB" sz="1600" b="1" dirty="0"/>
                        <a:t>Mean (±SD)</a:t>
                      </a:r>
                    </a:p>
                  </a:txBody>
                  <a:tcPr/>
                </a:tc>
                <a:tc>
                  <a:txBody>
                    <a:bodyPr/>
                    <a:lstStyle/>
                    <a:p>
                      <a:pPr algn="ctr"/>
                      <a:r>
                        <a:rPr lang="en-GB" sz="1600" b="1" dirty="0"/>
                        <a:t>Minimum</a:t>
                      </a:r>
                    </a:p>
                  </a:txBody>
                  <a:tcPr/>
                </a:tc>
                <a:tc>
                  <a:txBody>
                    <a:bodyPr/>
                    <a:lstStyle/>
                    <a:p>
                      <a:pPr algn="ctr"/>
                      <a:r>
                        <a:rPr lang="en-GB" sz="1600" b="1" dirty="0"/>
                        <a:t>Maximum</a:t>
                      </a:r>
                    </a:p>
                  </a:txBody>
                  <a:tcPr/>
                </a:tc>
                <a:extLst>
                  <a:ext uri="{0D108BD9-81ED-4DB2-BD59-A6C34878D82A}">
                    <a16:rowId xmlns:a16="http://schemas.microsoft.com/office/drawing/2014/main" val="1470638179"/>
                  </a:ext>
                </a:extLst>
              </a:tr>
              <a:tr h="332702">
                <a:tc>
                  <a:txBody>
                    <a:bodyPr/>
                    <a:lstStyle/>
                    <a:p>
                      <a:r>
                        <a:rPr lang="en-GB" sz="1600" b="1" dirty="0"/>
                        <a:t>Age (years)</a:t>
                      </a:r>
                    </a:p>
                  </a:txBody>
                  <a:tcPr/>
                </a:tc>
                <a:tc>
                  <a:txBody>
                    <a:bodyPr/>
                    <a:lstStyle/>
                    <a:p>
                      <a:pPr algn="ctr"/>
                      <a:r>
                        <a:rPr lang="en-GB" sz="1600" b="1" dirty="0"/>
                        <a:t>74.65 (±6.40)</a:t>
                      </a:r>
                    </a:p>
                  </a:txBody>
                  <a:tcPr anchor="ctr"/>
                </a:tc>
                <a:tc>
                  <a:txBody>
                    <a:bodyPr/>
                    <a:lstStyle/>
                    <a:p>
                      <a:pPr algn="ctr"/>
                      <a:r>
                        <a:rPr lang="en-GB" sz="1600" b="1" dirty="0"/>
                        <a:t>63</a:t>
                      </a:r>
                    </a:p>
                  </a:txBody>
                  <a:tcPr anchor="ctr"/>
                </a:tc>
                <a:tc>
                  <a:txBody>
                    <a:bodyPr/>
                    <a:lstStyle/>
                    <a:p>
                      <a:pPr algn="ctr"/>
                      <a:r>
                        <a:rPr lang="en-GB" sz="1600" b="1" dirty="0"/>
                        <a:t>87</a:t>
                      </a:r>
                    </a:p>
                  </a:txBody>
                  <a:tcPr anchor="ctr"/>
                </a:tc>
                <a:extLst>
                  <a:ext uri="{0D108BD9-81ED-4DB2-BD59-A6C34878D82A}">
                    <a16:rowId xmlns:a16="http://schemas.microsoft.com/office/drawing/2014/main" val="19384845"/>
                  </a:ext>
                </a:extLst>
              </a:tr>
              <a:tr h="332702">
                <a:tc>
                  <a:txBody>
                    <a:bodyPr/>
                    <a:lstStyle/>
                    <a:p>
                      <a:r>
                        <a:rPr lang="en-GB" sz="1600" b="1" dirty="0"/>
                        <a:t>Height (m)</a:t>
                      </a:r>
                    </a:p>
                  </a:txBody>
                  <a:tcPr/>
                </a:tc>
                <a:tc>
                  <a:txBody>
                    <a:bodyPr/>
                    <a:lstStyle/>
                    <a:p>
                      <a:pPr algn="ctr"/>
                      <a:r>
                        <a:rPr lang="en-GB" sz="1600" b="1" dirty="0"/>
                        <a:t>1.68 (±0.08)</a:t>
                      </a:r>
                    </a:p>
                  </a:txBody>
                  <a:tcPr anchor="ctr"/>
                </a:tc>
                <a:tc>
                  <a:txBody>
                    <a:bodyPr/>
                    <a:lstStyle/>
                    <a:p>
                      <a:pPr algn="ctr"/>
                      <a:r>
                        <a:rPr lang="en-GB" sz="1600" b="1" dirty="0"/>
                        <a:t>1.53</a:t>
                      </a:r>
                    </a:p>
                  </a:txBody>
                  <a:tcPr anchor="ctr"/>
                </a:tc>
                <a:tc>
                  <a:txBody>
                    <a:bodyPr/>
                    <a:lstStyle/>
                    <a:p>
                      <a:pPr algn="ctr"/>
                      <a:r>
                        <a:rPr lang="en-GB" sz="1600" b="1" dirty="0"/>
                        <a:t>1.82</a:t>
                      </a:r>
                    </a:p>
                  </a:txBody>
                  <a:tcPr anchor="ctr"/>
                </a:tc>
                <a:extLst>
                  <a:ext uri="{0D108BD9-81ED-4DB2-BD59-A6C34878D82A}">
                    <a16:rowId xmlns:a16="http://schemas.microsoft.com/office/drawing/2014/main" val="2458397405"/>
                  </a:ext>
                </a:extLst>
              </a:tr>
              <a:tr h="332702">
                <a:tc>
                  <a:txBody>
                    <a:bodyPr/>
                    <a:lstStyle/>
                    <a:p>
                      <a:r>
                        <a:rPr lang="en-GB" sz="1600" b="1" dirty="0"/>
                        <a:t>Weight (kg)</a:t>
                      </a:r>
                    </a:p>
                  </a:txBody>
                  <a:tcPr/>
                </a:tc>
                <a:tc>
                  <a:txBody>
                    <a:bodyPr/>
                    <a:lstStyle/>
                    <a:p>
                      <a:pPr algn="ctr"/>
                      <a:r>
                        <a:rPr lang="en-GB" sz="1600" b="1" dirty="0"/>
                        <a:t>76.09 (±13.15)</a:t>
                      </a:r>
                    </a:p>
                  </a:txBody>
                  <a:tcPr anchor="ctr"/>
                </a:tc>
                <a:tc>
                  <a:txBody>
                    <a:bodyPr/>
                    <a:lstStyle/>
                    <a:p>
                      <a:pPr algn="ctr"/>
                      <a:r>
                        <a:rPr lang="en-GB" sz="1600" b="1" dirty="0"/>
                        <a:t>54</a:t>
                      </a:r>
                    </a:p>
                  </a:txBody>
                  <a:tcPr anchor="ctr"/>
                </a:tc>
                <a:tc>
                  <a:txBody>
                    <a:bodyPr/>
                    <a:lstStyle/>
                    <a:p>
                      <a:pPr algn="ctr"/>
                      <a:r>
                        <a:rPr lang="en-GB" sz="1600" b="1" dirty="0"/>
                        <a:t>102</a:t>
                      </a:r>
                    </a:p>
                  </a:txBody>
                  <a:tcPr anchor="ctr"/>
                </a:tc>
                <a:extLst>
                  <a:ext uri="{0D108BD9-81ED-4DB2-BD59-A6C34878D82A}">
                    <a16:rowId xmlns:a16="http://schemas.microsoft.com/office/drawing/2014/main" val="2622900968"/>
                  </a:ext>
                </a:extLst>
              </a:tr>
              <a:tr h="332702">
                <a:tc>
                  <a:txBody>
                    <a:bodyPr/>
                    <a:lstStyle/>
                    <a:p>
                      <a:r>
                        <a:rPr lang="en-GB" sz="1600" b="1" dirty="0"/>
                        <a:t>BMI (kg.m</a:t>
                      </a:r>
                      <a:r>
                        <a:rPr lang="en-GB" sz="1600" b="1" baseline="30000" dirty="0"/>
                        <a:t>2</a:t>
                      </a:r>
                      <a:r>
                        <a:rPr lang="en-GB" sz="1600" b="1" dirty="0"/>
                        <a:t>)</a:t>
                      </a:r>
                    </a:p>
                  </a:txBody>
                  <a:tcPr/>
                </a:tc>
                <a:tc>
                  <a:txBody>
                    <a:bodyPr/>
                    <a:lstStyle/>
                    <a:p>
                      <a:pPr algn="ctr"/>
                      <a:r>
                        <a:rPr lang="en-GB" sz="1600" b="1" dirty="0"/>
                        <a:t>26.81 (±3.32)</a:t>
                      </a:r>
                    </a:p>
                  </a:txBody>
                  <a:tcPr anchor="ctr"/>
                </a:tc>
                <a:tc>
                  <a:txBody>
                    <a:bodyPr/>
                    <a:lstStyle/>
                    <a:p>
                      <a:pPr algn="ctr"/>
                      <a:r>
                        <a:rPr lang="en-GB" sz="1600" b="1" dirty="0"/>
                        <a:t>19.26</a:t>
                      </a:r>
                    </a:p>
                  </a:txBody>
                  <a:tcPr anchor="ctr"/>
                </a:tc>
                <a:tc>
                  <a:txBody>
                    <a:bodyPr/>
                    <a:lstStyle/>
                    <a:p>
                      <a:pPr algn="ctr"/>
                      <a:r>
                        <a:rPr lang="en-GB" sz="1600" b="1" dirty="0"/>
                        <a:t>32.82</a:t>
                      </a:r>
                    </a:p>
                  </a:txBody>
                  <a:tcPr anchor="ctr"/>
                </a:tc>
                <a:extLst>
                  <a:ext uri="{0D108BD9-81ED-4DB2-BD59-A6C34878D82A}">
                    <a16:rowId xmlns:a16="http://schemas.microsoft.com/office/drawing/2014/main" val="3735867922"/>
                  </a:ext>
                </a:extLst>
              </a:tr>
              <a:tr h="1041891">
                <a:tc>
                  <a:txBody>
                    <a:bodyPr/>
                    <a:lstStyle/>
                    <a:p>
                      <a:r>
                        <a:rPr lang="en-GB" sz="1600" b="1" dirty="0"/>
                        <a:t>Waist Circumference (cm)</a:t>
                      </a:r>
                    </a:p>
                    <a:p>
                      <a:r>
                        <a:rPr lang="en-GB" sz="1600" b="1" dirty="0"/>
                        <a:t>Males</a:t>
                      </a:r>
                    </a:p>
                    <a:p>
                      <a:r>
                        <a:rPr lang="en-GB" sz="1600" b="1" dirty="0"/>
                        <a:t>Females</a:t>
                      </a:r>
                    </a:p>
                  </a:txBody>
                  <a:tcPr/>
                </a:tc>
                <a:tc>
                  <a:txBody>
                    <a:bodyPr/>
                    <a:lstStyle/>
                    <a:p>
                      <a:pPr algn="ctr"/>
                      <a:r>
                        <a:rPr lang="en-GB" sz="1600" b="1" dirty="0"/>
                        <a:t>102.10 (±9.40)</a:t>
                      </a:r>
                    </a:p>
                    <a:p>
                      <a:pPr algn="ctr"/>
                      <a:r>
                        <a:rPr lang="en-GB" sz="1600" b="1" dirty="0"/>
                        <a:t>83.50 (±8.90)</a:t>
                      </a:r>
                    </a:p>
                  </a:txBody>
                  <a:tcPr anchor="ctr"/>
                </a:tc>
                <a:tc>
                  <a:txBody>
                    <a:bodyPr/>
                    <a:lstStyle/>
                    <a:p>
                      <a:pPr algn="ctr"/>
                      <a:r>
                        <a:rPr lang="en-GB" sz="1600" b="1" dirty="0"/>
                        <a:t>82.50</a:t>
                      </a:r>
                    </a:p>
                    <a:p>
                      <a:pPr algn="ctr"/>
                      <a:r>
                        <a:rPr lang="en-GB" sz="1600" b="1" dirty="0"/>
                        <a:t>71.50</a:t>
                      </a:r>
                    </a:p>
                  </a:txBody>
                  <a:tcPr anchor="ctr"/>
                </a:tc>
                <a:tc>
                  <a:txBody>
                    <a:bodyPr/>
                    <a:lstStyle/>
                    <a:p>
                      <a:pPr algn="ctr"/>
                      <a:r>
                        <a:rPr lang="en-GB" sz="1600" b="1" dirty="0"/>
                        <a:t>115.50</a:t>
                      </a:r>
                    </a:p>
                    <a:p>
                      <a:pPr algn="ctr"/>
                      <a:r>
                        <a:rPr lang="en-GB" sz="1600" b="1" dirty="0"/>
                        <a:t>94.50</a:t>
                      </a:r>
                    </a:p>
                  </a:txBody>
                  <a:tcPr anchor="ctr"/>
                </a:tc>
                <a:extLst>
                  <a:ext uri="{0D108BD9-81ED-4DB2-BD59-A6C34878D82A}">
                    <a16:rowId xmlns:a16="http://schemas.microsoft.com/office/drawing/2014/main" val="1752621605"/>
                  </a:ext>
                </a:extLst>
              </a:tr>
              <a:tr h="451926">
                <a:tc>
                  <a:txBody>
                    <a:bodyPr/>
                    <a:lstStyle/>
                    <a:p>
                      <a:r>
                        <a:rPr lang="en-GB" sz="1600" b="1" dirty="0"/>
                        <a:t>Resting Heart Rate (bpm</a:t>
                      </a:r>
                      <a:r>
                        <a:rPr lang="en-GB" sz="1600" b="1" baseline="30000" dirty="0"/>
                        <a:t>-1</a:t>
                      </a:r>
                      <a:r>
                        <a:rPr lang="en-GB" sz="1600" b="1" dirty="0"/>
                        <a:t>)</a:t>
                      </a:r>
                    </a:p>
                  </a:txBody>
                  <a:tcPr/>
                </a:tc>
                <a:tc>
                  <a:txBody>
                    <a:bodyPr/>
                    <a:lstStyle/>
                    <a:p>
                      <a:pPr algn="ctr"/>
                      <a:r>
                        <a:rPr lang="en-GB" sz="1600" b="1" dirty="0"/>
                        <a:t>63.10 (±8.50)</a:t>
                      </a:r>
                    </a:p>
                  </a:txBody>
                  <a:tcPr anchor="ctr"/>
                </a:tc>
                <a:tc>
                  <a:txBody>
                    <a:bodyPr/>
                    <a:lstStyle/>
                    <a:p>
                      <a:pPr algn="ctr"/>
                      <a:r>
                        <a:rPr lang="en-GB" sz="1600" b="1" dirty="0"/>
                        <a:t>48</a:t>
                      </a:r>
                    </a:p>
                  </a:txBody>
                  <a:tcPr anchor="ctr"/>
                </a:tc>
                <a:tc>
                  <a:txBody>
                    <a:bodyPr/>
                    <a:lstStyle/>
                    <a:p>
                      <a:pPr algn="ctr"/>
                      <a:r>
                        <a:rPr lang="en-GB" sz="1600" b="1" dirty="0"/>
                        <a:t>85</a:t>
                      </a:r>
                    </a:p>
                  </a:txBody>
                  <a:tcPr anchor="ctr"/>
                </a:tc>
                <a:extLst>
                  <a:ext uri="{0D108BD9-81ED-4DB2-BD59-A6C34878D82A}">
                    <a16:rowId xmlns:a16="http://schemas.microsoft.com/office/drawing/2014/main" val="1463975759"/>
                  </a:ext>
                </a:extLst>
              </a:tr>
              <a:tr h="844218">
                <a:tc>
                  <a:txBody>
                    <a:bodyPr/>
                    <a:lstStyle/>
                    <a:p>
                      <a:r>
                        <a:rPr lang="en-GB" sz="1600" b="1" dirty="0"/>
                        <a:t>Resting BP (mmHg)</a:t>
                      </a:r>
                    </a:p>
                    <a:p>
                      <a:r>
                        <a:rPr lang="en-GB" sz="1600" b="1" dirty="0"/>
                        <a:t>SBP</a:t>
                      </a:r>
                    </a:p>
                    <a:p>
                      <a:r>
                        <a:rPr lang="en-GB" sz="1600" b="1" dirty="0"/>
                        <a:t>DBP</a:t>
                      </a:r>
                    </a:p>
                  </a:txBody>
                  <a:tcPr/>
                </a:tc>
                <a:tc>
                  <a:txBody>
                    <a:bodyPr/>
                    <a:lstStyle/>
                    <a:p>
                      <a:pPr algn="ctr"/>
                      <a:endParaRPr lang="en-GB" sz="1600" b="1" dirty="0"/>
                    </a:p>
                    <a:p>
                      <a:pPr algn="ctr"/>
                      <a:r>
                        <a:rPr lang="en-GB" sz="1600" b="1" dirty="0"/>
                        <a:t>132.97 (±13.07)</a:t>
                      </a:r>
                    </a:p>
                    <a:p>
                      <a:pPr algn="ctr"/>
                      <a:r>
                        <a:rPr lang="en-GB" sz="1600" b="1" dirty="0"/>
                        <a:t>69.38 (±9.49)</a:t>
                      </a:r>
                    </a:p>
                  </a:txBody>
                  <a:tcPr anchor="ctr"/>
                </a:tc>
                <a:tc>
                  <a:txBody>
                    <a:bodyPr/>
                    <a:lstStyle/>
                    <a:p>
                      <a:pPr algn="ctr"/>
                      <a:endParaRPr lang="en-GB" sz="1600" b="1" dirty="0"/>
                    </a:p>
                    <a:p>
                      <a:pPr algn="ctr"/>
                      <a:r>
                        <a:rPr lang="en-GB" sz="1600" b="1" dirty="0"/>
                        <a:t>108</a:t>
                      </a:r>
                    </a:p>
                    <a:p>
                      <a:pPr algn="ctr"/>
                      <a:r>
                        <a:rPr lang="en-GB" sz="1600" b="1" dirty="0"/>
                        <a:t>52</a:t>
                      </a:r>
                    </a:p>
                  </a:txBody>
                  <a:tcPr anchor="ctr"/>
                </a:tc>
                <a:tc>
                  <a:txBody>
                    <a:bodyPr/>
                    <a:lstStyle/>
                    <a:p>
                      <a:pPr algn="ctr"/>
                      <a:endParaRPr lang="en-GB" sz="1600" b="1" dirty="0"/>
                    </a:p>
                    <a:p>
                      <a:pPr algn="ctr"/>
                      <a:r>
                        <a:rPr lang="en-GB" sz="1600" b="1" dirty="0"/>
                        <a:t>154</a:t>
                      </a:r>
                    </a:p>
                    <a:p>
                      <a:pPr algn="ctr"/>
                      <a:r>
                        <a:rPr lang="en-GB" sz="1600" b="1" dirty="0"/>
                        <a:t>88</a:t>
                      </a:r>
                    </a:p>
                  </a:txBody>
                  <a:tcPr anchor="ctr"/>
                </a:tc>
                <a:extLst>
                  <a:ext uri="{0D108BD9-81ED-4DB2-BD59-A6C34878D82A}">
                    <a16:rowId xmlns:a16="http://schemas.microsoft.com/office/drawing/2014/main" val="334877514"/>
                  </a:ext>
                </a:extLst>
              </a:tr>
            </a:tbl>
          </a:graphicData>
        </a:graphic>
      </p:graphicFrame>
      <p:sp>
        <p:nvSpPr>
          <p:cNvPr id="39" name="TextBox 38">
            <a:extLst>
              <a:ext uri="{FF2B5EF4-FFF2-40B4-BE49-F238E27FC236}">
                <a16:creationId xmlns:a16="http://schemas.microsoft.com/office/drawing/2014/main" id="{857BB712-5A52-6EB9-1B04-1A9D97328944}"/>
              </a:ext>
            </a:extLst>
          </p:cNvPr>
          <p:cNvSpPr txBox="1"/>
          <p:nvPr/>
        </p:nvSpPr>
        <p:spPr>
          <a:xfrm>
            <a:off x="228484" y="17322071"/>
            <a:ext cx="6367452" cy="461665"/>
          </a:xfrm>
          <a:prstGeom prst="rect">
            <a:avLst/>
          </a:prstGeom>
          <a:noFill/>
        </p:spPr>
        <p:txBody>
          <a:bodyPr wrap="square" rtlCol="0">
            <a:spAutoFit/>
          </a:bodyPr>
          <a:lstStyle/>
          <a:p>
            <a:r>
              <a:rPr lang="en-GB" sz="2400" b="1" dirty="0"/>
              <a:t>Table 1. Demographic data of participants (n=29)  </a:t>
            </a:r>
          </a:p>
        </p:txBody>
      </p:sp>
      <p:sp>
        <p:nvSpPr>
          <p:cNvPr id="64" name="TextBox 63">
            <a:extLst>
              <a:ext uri="{FF2B5EF4-FFF2-40B4-BE49-F238E27FC236}">
                <a16:creationId xmlns:a16="http://schemas.microsoft.com/office/drawing/2014/main" id="{CCC65633-07C0-AC85-216E-9AEFFDF33D0F}"/>
              </a:ext>
            </a:extLst>
          </p:cNvPr>
          <p:cNvSpPr txBox="1"/>
          <p:nvPr/>
        </p:nvSpPr>
        <p:spPr>
          <a:xfrm>
            <a:off x="343074" y="27497671"/>
            <a:ext cx="10552307" cy="589072"/>
          </a:xfrm>
          <a:prstGeom prst="rect">
            <a:avLst/>
          </a:prstGeom>
          <a:noFill/>
        </p:spPr>
        <p:txBody>
          <a:bodyPr wrap="square" rtlCol="0">
            <a:spAutoFit/>
          </a:bodyPr>
          <a:lstStyle/>
          <a:p>
            <a:pPr>
              <a:lnSpc>
                <a:spcPct val="150000"/>
              </a:lnSpc>
            </a:pPr>
            <a:r>
              <a:rPr lang="en-GB" sz="2400" b="1" kern="100" dirty="0">
                <a:effectLst/>
                <a:latin typeface="Overpass Medium"/>
                <a:ea typeface="DengXian" panose="02010600030101010101" pitchFamily="2" charset="-122"/>
                <a:cs typeface="Times New Roman" panose="02020603050405020304" pitchFamily="18" charset="0"/>
              </a:rPr>
              <a:t>Figure 1. Mean </a:t>
            </a:r>
            <a:r>
              <a:rPr lang="en-GB" sz="2400" b="1" kern="100" dirty="0">
                <a:latin typeface="Overpass Medium"/>
                <a:ea typeface="DengXian" panose="02010600030101010101" pitchFamily="2" charset="-122"/>
                <a:cs typeface="Times New Roman" panose="02020603050405020304" pitchFamily="18" charset="0"/>
              </a:rPr>
              <a:t>(±SD) </a:t>
            </a:r>
            <a:r>
              <a:rPr lang="en-GB" sz="2400" b="1" kern="100" dirty="0">
                <a:effectLst/>
                <a:latin typeface="Overpass Medium"/>
                <a:ea typeface="DengXian" panose="02010600030101010101" pitchFamily="2" charset="-122"/>
                <a:cs typeface="Times New Roman" panose="02020603050405020304" pitchFamily="18" charset="0"/>
              </a:rPr>
              <a:t>blood pressure pre- &amp; </a:t>
            </a:r>
            <a:r>
              <a:rPr lang="en-GB" sz="2400" b="1" kern="100" dirty="0">
                <a:latin typeface="Overpass Medium"/>
                <a:ea typeface="DengXian" panose="02010600030101010101" pitchFamily="2" charset="-122"/>
                <a:cs typeface="Times New Roman" panose="02020603050405020304" pitchFamily="18" charset="0"/>
              </a:rPr>
              <a:t>post-</a:t>
            </a:r>
            <a:r>
              <a:rPr lang="en-GB" sz="2400" b="1" kern="100" dirty="0">
                <a:effectLst/>
                <a:latin typeface="Overpass Medium"/>
                <a:ea typeface="DengXian" panose="02010600030101010101" pitchFamily="2" charset="-122"/>
                <a:cs typeface="Times New Roman" panose="02020603050405020304" pitchFamily="18" charset="0"/>
              </a:rPr>
              <a:t>6MWT</a:t>
            </a:r>
          </a:p>
        </p:txBody>
      </p:sp>
      <p:pic>
        <p:nvPicPr>
          <p:cNvPr id="74" name="Picture Placeholder 73">
            <a:extLst>
              <a:ext uri="{FF2B5EF4-FFF2-40B4-BE49-F238E27FC236}">
                <a16:creationId xmlns:a16="http://schemas.microsoft.com/office/drawing/2014/main" id="{41625A5D-DE38-848D-26A6-36615096F1A6}"/>
              </a:ext>
            </a:extLst>
          </p:cNvPr>
          <p:cNvPicPr>
            <a:picLocks noGrp="1" noChangeAspect="1"/>
          </p:cNvPicPr>
          <p:nvPr>
            <p:ph type="pic" sz="quarter" idx="12"/>
          </p:nvPr>
        </p:nvPicPr>
        <p:blipFill>
          <a:blip r:embed="rId5">
            <a:alphaModFix/>
            <a:extLst>
              <a:ext uri="{BEBA8EAE-BF5A-486C-A8C5-ECC9F3942E4B}">
                <a14:imgProps xmlns:a14="http://schemas.microsoft.com/office/drawing/2010/main">
                  <a14:imgLayer r:embed="rId6">
                    <a14:imgEffect>
                      <a14:sharpenSoften amount="25000"/>
                    </a14:imgEffect>
                    <a14:imgEffect>
                      <a14:saturation sat="150000"/>
                    </a14:imgEffect>
                  </a14:imgLayer>
                </a14:imgProps>
              </a:ext>
            </a:extLst>
          </a:blip>
          <a:srcRect t="4134" b="4134"/>
          <a:stretch>
            <a:fillRect/>
          </a:stretch>
        </p:blipFill>
        <p:spPr>
          <a:xfrm>
            <a:off x="517767" y="22068327"/>
            <a:ext cx="10015284" cy="5493925"/>
          </a:xfrm>
          <a:prstGeom prst="rect">
            <a:avLst/>
          </a:prstGeom>
          <a:ln w="12700">
            <a:noFill/>
          </a:ln>
          <a:effectLst>
            <a:softEdge rad="38100"/>
          </a:effectLst>
        </p:spPr>
      </p:pic>
      <p:pic>
        <p:nvPicPr>
          <p:cNvPr id="82" name="Picture 81">
            <a:extLst>
              <a:ext uri="{FF2B5EF4-FFF2-40B4-BE49-F238E27FC236}">
                <a16:creationId xmlns:a16="http://schemas.microsoft.com/office/drawing/2014/main" id="{71B5BC03-C2A5-F961-C7B7-8C40916E98A8}"/>
              </a:ext>
            </a:extLst>
          </p:cNvPr>
          <p:cNvPicPr>
            <a:picLocks noChangeAspect="1"/>
          </p:cNvPicPr>
          <p:nvPr/>
        </p:nvPicPr>
        <p:blipFill>
          <a:blip r:embed="rId7">
            <a:extLst>
              <a:ext uri="{BEBA8EAE-BF5A-486C-A8C5-ECC9F3942E4B}">
                <a14:imgProps xmlns:a14="http://schemas.microsoft.com/office/drawing/2010/main">
                  <a14:imgLayer r:embed="rId8">
                    <a14:imgEffect>
                      <a14:sharpenSoften amount="30000"/>
                    </a14:imgEffect>
                    <a14:imgEffect>
                      <a14:colorTemperature colorTemp="6300"/>
                    </a14:imgEffect>
                    <a14:imgEffect>
                      <a14:saturation sat="200000"/>
                    </a14:imgEffect>
                  </a14:imgLayer>
                </a14:imgProps>
              </a:ext>
            </a:extLst>
          </a:blip>
          <a:stretch>
            <a:fillRect/>
          </a:stretch>
        </p:blipFill>
        <p:spPr>
          <a:xfrm>
            <a:off x="11237467" y="22068328"/>
            <a:ext cx="9414955" cy="5493026"/>
          </a:xfrm>
          <a:prstGeom prst="rect">
            <a:avLst/>
          </a:prstGeom>
        </p:spPr>
      </p:pic>
    </p:spTree>
    <p:extLst>
      <p:ext uri="{BB962C8B-B14F-4D97-AF65-F5344CB8AC3E}">
        <p14:creationId xmlns:p14="http://schemas.microsoft.com/office/powerpoint/2010/main" val="3423440003"/>
      </p:ext>
    </p:extLst>
  </p:cSld>
  <p:clrMapOvr>
    <a:masterClrMapping/>
  </p:clrMapOvr>
</p:sld>
</file>

<file path=ppt/theme/theme1.xml><?xml version="1.0" encoding="utf-8"?>
<a:theme xmlns:a="http://schemas.openxmlformats.org/drawingml/2006/main" name="1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4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5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6_Office Theme">
  <a:themeElements>
    <a:clrScheme name="UniKent_Ambition">
      <a:dk1>
        <a:srgbClr val="101921"/>
      </a:dk1>
      <a:lt1>
        <a:srgbClr val="FFFFFF"/>
      </a:lt1>
      <a:dk2>
        <a:srgbClr val="000000"/>
      </a:dk2>
      <a:lt2>
        <a:srgbClr val="FEFFFE"/>
      </a:lt2>
      <a:accent1>
        <a:srgbClr val="0085CF"/>
      </a:accent1>
      <a:accent2>
        <a:srgbClr val="78BF26"/>
      </a:accent2>
      <a:accent3>
        <a:srgbClr val="D30F7D"/>
      </a:accent3>
      <a:accent4>
        <a:srgbClr val="D32737"/>
      </a:accent4>
      <a:accent5>
        <a:srgbClr val="FD5000"/>
      </a:accent5>
      <a:accent6>
        <a:srgbClr val="FFCF00"/>
      </a:accent6>
      <a:hlink>
        <a:srgbClr val="002F70"/>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Metadata/LabelInfo.xml><?xml version="1.0" encoding="utf-8"?>
<clbl:labelList xmlns:clbl="http://schemas.microsoft.com/office/2020/mipLabelMetadata">
  <clbl:label id="{51a9fa56-3f32-449a-a721-3e3f49aa5e9a}" enabled="0" method="" siteId="{51a9fa56-3f32-449a-a721-3e3f49aa5e9a}" removed="1"/>
</clbl:labelList>
</file>

<file path=docProps/app.xml><?xml version="1.0" encoding="utf-8"?>
<Properties xmlns="http://schemas.openxmlformats.org/officeDocument/2006/extended-properties" xmlns:vt="http://schemas.openxmlformats.org/officeDocument/2006/docPropsVTypes">
  <TotalTime>0</TotalTime>
  <Words>1110</Words>
  <Application>Microsoft Office PowerPoint</Application>
  <PresentationFormat>Custom</PresentationFormat>
  <Paragraphs>99</Paragraphs>
  <Slides>1</Slides>
  <Notes>0</Notes>
  <HiddenSlides>0</HiddenSlides>
  <MMClips>0</MMClips>
  <ScaleCrop>false</ScaleCrop>
  <HeadingPairs>
    <vt:vector size="4" baseType="variant">
      <vt:variant>
        <vt:lpstr>Theme</vt:lpstr>
      </vt:variant>
      <vt:variant>
        <vt:i4>6</vt:i4>
      </vt:variant>
      <vt:variant>
        <vt:lpstr>Slide Titles</vt:lpstr>
      </vt:variant>
      <vt:variant>
        <vt:i4>1</vt:i4>
      </vt:variant>
    </vt:vector>
  </HeadingPairs>
  <TitlesOfParts>
    <vt:vector size="7" baseType="lpstr">
      <vt:lpstr>1_Office Theme</vt:lpstr>
      <vt:lpstr>2_Office Theme</vt:lpstr>
      <vt:lpstr>3_Office Theme</vt:lpstr>
      <vt:lpstr>4_Office Theme</vt:lpstr>
      <vt:lpstr>5_Office Theme</vt:lpstr>
      <vt:lpstr>6_Office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Steve Meadows</cp:lastModifiedBy>
  <cp:revision>32</cp:revision>
  <cp:lastPrinted>2024-04-30T16:58:15Z</cp:lastPrinted>
  <dcterms:created xsi:type="dcterms:W3CDTF">2015-05-12T18:14:39Z</dcterms:created>
  <dcterms:modified xsi:type="dcterms:W3CDTF">2024-06-06T11:28:14Z</dcterms:modified>
</cp:coreProperties>
</file>