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  <p:sldMasterId id="2147483698" r:id="rId4"/>
    <p:sldMasterId id="2147483724" r:id="rId5"/>
    <p:sldMasterId id="2147483746" r:id="rId6"/>
    <p:sldMasterId id="2147483768" r:id="rId7"/>
    <p:sldMasterId id="2147483790" r:id="rId8"/>
  </p:sldMasterIdLst>
  <p:notesMasterIdLst>
    <p:notesMasterId r:id="rId20"/>
  </p:notesMasterIdLst>
  <p:handoutMasterIdLst>
    <p:handoutMasterId r:id="rId21"/>
  </p:handoutMasterIdLst>
  <p:sldIdLst>
    <p:sldId id="260" r:id="rId9"/>
    <p:sldId id="282" r:id="rId10"/>
    <p:sldId id="283" r:id="rId11"/>
    <p:sldId id="286" r:id="rId12"/>
    <p:sldId id="284" r:id="rId13"/>
    <p:sldId id="285" r:id="rId14"/>
    <p:sldId id="287" r:id="rId15"/>
    <p:sldId id="290" r:id="rId16"/>
    <p:sldId id="291" r:id="rId17"/>
    <p:sldId id="293" r:id="rId18"/>
    <p:sldId id="292" r:id="rId19"/>
  </p:sldIdLst>
  <p:sldSz cx="12192000" cy="6858000"/>
  <p:notesSz cx="6858000" cy="9144000"/>
  <p:embeddedFontLst>
    <p:embeddedFont>
      <p:font typeface="Overpass" panose="020B0604020202020204" charset="0"/>
      <p:bold r:id="rId22"/>
    </p:embeddedFont>
    <p:embeddedFont>
      <p:font typeface="Overpass Medium" panose="020B0604020202020204" charset="0"/>
      <p:regular r:id="rId23"/>
    </p:embeddedFont>
    <p:embeddedFont>
      <p:font typeface="Overpass SemiBold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782"/>
    <a:srgbClr val="87B923"/>
    <a:srgbClr val="88BD25"/>
    <a:srgbClr val="89BD25"/>
    <a:srgbClr val="A5C856"/>
    <a:srgbClr val="87B823"/>
    <a:srgbClr val="0189CC"/>
    <a:srgbClr val="A5C854"/>
    <a:srgbClr val="FEE349"/>
    <a:srgbClr val="E8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8B414-E4B7-47D7-B936-D5A39B47F443}" v="2" dt="2024-05-30T09:51:46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0"/>
    <p:restoredTop sz="96288"/>
  </p:normalViewPr>
  <p:slideViewPr>
    <p:cSldViewPr snapToGrid="0" snapToObjects="1">
      <p:cViewPr varScale="1">
        <p:scale>
          <a:sx n="62" d="100"/>
          <a:sy n="62" d="100"/>
        </p:scale>
        <p:origin x="117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2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Johansmeyer" userId="abc3f5ef-0a2e-4f48-a06b-d2f6715f3e53" providerId="ADAL" clId="{D6C8B414-E4B7-47D7-B936-D5A39B47F443}"/>
    <pc:docChg chg="custSel modSld">
      <pc:chgData name="Tom Johansmeyer" userId="abc3f5ef-0a2e-4f48-a06b-d2f6715f3e53" providerId="ADAL" clId="{D6C8B414-E4B7-47D7-B936-D5A39B47F443}" dt="2024-05-30T14:13:04.817" v="893" actId="20577"/>
      <pc:docMkLst>
        <pc:docMk/>
      </pc:docMkLst>
      <pc:sldChg chg="modSp mod">
        <pc:chgData name="Tom Johansmeyer" userId="abc3f5ef-0a2e-4f48-a06b-d2f6715f3e53" providerId="ADAL" clId="{D6C8B414-E4B7-47D7-B936-D5A39B47F443}" dt="2024-05-30T14:02:15.423" v="385" actId="20577"/>
        <pc:sldMkLst>
          <pc:docMk/>
          <pc:sldMk cId="1395279590" sldId="283"/>
        </pc:sldMkLst>
        <pc:spChg chg="mod">
          <ac:chgData name="Tom Johansmeyer" userId="abc3f5ef-0a2e-4f48-a06b-d2f6715f3e53" providerId="ADAL" clId="{D6C8B414-E4B7-47D7-B936-D5A39B47F443}" dt="2024-05-30T14:02:15.423" v="385" actId="20577"/>
          <ac:spMkLst>
            <pc:docMk/>
            <pc:sldMk cId="1395279590" sldId="283"/>
            <ac:spMk id="2" creationId="{A7DE89C9-FE33-F70C-3C89-7B4D8E4987B7}"/>
          </ac:spMkLst>
        </pc:spChg>
      </pc:sldChg>
      <pc:sldChg chg="modSp mod">
        <pc:chgData name="Tom Johansmeyer" userId="abc3f5ef-0a2e-4f48-a06b-d2f6715f3e53" providerId="ADAL" clId="{D6C8B414-E4B7-47D7-B936-D5A39B47F443}" dt="2024-05-30T14:05:31.922" v="421" actId="27636"/>
        <pc:sldMkLst>
          <pc:docMk/>
          <pc:sldMk cId="2959656277" sldId="284"/>
        </pc:sldMkLst>
        <pc:spChg chg="mod">
          <ac:chgData name="Tom Johansmeyer" userId="abc3f5ef-0a2e-4f48-a06b-d2f6715f3e53" providerId="ADAL" clId="{D6C8B414-E4B7-47D7-B936-D5A39B47F443}" dt="2024-05-30T14:05:31.922" v="421" actId="27636"/>
          <ac:spMkLst>
            <pc:docMk/>
            <pc:sldMk cId="2959656277" sldId="284"/>
            <ac:spMk id="2" creationId="{69670B21-EA79-1C6E-FCEA-41AF91096039}"/>
          </ac:spMkLst>
        </pc:spChg>
      </pc:sldChg>
      <pc:sldChg chg="modSp mod">
        <pc:chgData name="Tom Johansmeyer" userId="abc3f5ef-0a2e-4f48-a06b-d2f6715f3e53" providerId="ADAL" clId="{D6C8B414-E4B7-47D7-B936-D5A39B47F443}" dt="2024-05-30T14:09:33.617" v="675" actId="20577"/>
        <pc:sldMkLst>
          <pc:docMk/>
          <pc:sldMk cId="3161868960" sldId="285"/>
        </pc:sldMkLst>
        <pc:spChg chg="mod">
          <ac:chgData name="Tom Johansmeyer" userId="abc3f5ef-0a2e-4f48-a06b-d2f6715f3e53" providerId="ADAL" clId="{D6C8B414-E4B7-47D7-B936-D5A39B47F443}" dt="2024-05-30T14:09:33.617" v="675" actId="20577"/>
          <ac:spMkLst>
            <pc:docMk/>
            <pc:sldMk cId="3161868960" sldId="285"/>
            <ac:spMk id="2" creationId="{69670B21-EA79-1C6E-FCEA-41AF91096039}"/>
          </ac:spMkLst>
        </pc:spChg>
      </pc:sldChg>
      <pc:sldChg chg="addSp modSp mod">
        <pc:chgData name="Tom Johansmeyer" userId="abc3f5ef-0a2e-4f48-a06b-d2f6715f3e53" providerId="ADAL" clId="{D6C8B414-E4B7-47D7-B936-D5A39B47F443}" dt="2024-05-30T09:52:39.114" v="207" actId="14100"/>
        <pc:sldMkLst>
          <pc:docMk/>
          <pc:sldMk cId="4156941121" sldId="286"/>
        </pc:sldMkLst>
        <pc:spChg chg="add mod">
          <ac:chgData name="Tom Johansmeyer" userId="abc3f5ef-0a2e-4f48-a06b-d2f6715f3e53" providerId="ADAL" clId="{D6C8B414-E4B7-47D7-B936-D5A39B47F443}" dt="2024-05-30T09:50:53.340" v="15" actId="14100"/>
          <ac:spMkLst>
            <pc:docMk/>
            <pc:sldMk cId="4156941121" sldId="286"/>
            <ac:spMk id="2" creationId="{7A89160B-9822-EE38-EB31-60177C51F4FC}"/>
          </ac:spMkLst>
        </pc:spChg>
        <pc:spChg chg="mod">
          <ac:chgData name="Tom Johansmeyer" userId="abc3f5ef-0a2e-4f48-a06b-d2f6715f3e53" providerId="ADAL" clId="{D6C8B414-E4B7-47D7-B936-D5A39B47F443}" dt="2024-05-30T09:49:51.234" v="6" actId="14100"/>
          <ac:spMkLst>
            <pc:docMk/>
            <pc:sldMk cId="4156941121" sldId="286"/>
            <ac:spMk id="5" creationId="{9C74BBA2-1523-2016-922D-C039584DF4AD}"/>
          </ac:spMkLst>
        </pc:spChg>
        <pc:spChg chg="add mod">
          <ac:chgData name="Tom Johansmeyer" userId="abc3f5ef-0a2e-4f48-a06b-d2f6715f3e53" providerId="ADAL" clId="{D6C8B414-E4B7-47D7-B936-D5A39B47F443}" dt="2024-05-30T09:51:10.029" v="20" actId="20577"/>
          <ac:spMkLst>
            <pc:docMk/>
            <pc:sldMk cId="4156941121" sldId="286"/>
            <ac:spMk id="6" creationId="{B8C3A8D9-8898-DCF9-2549-C90015926990}"/>
          </ac:spMkLst>
        </pc:spChg>
        <pc:spChg chg="add mod">
          <ac:chgData name="Tom Johansmeyer" userId="abc3f5ef-0a2e-4f48-a06b-d2f6715f3e53" providerId="ADAL" clId="{D6C8B414-E4B7-47D7-B936-D5A39B47F443}" dt="2024-05-30T09:51:34.187" v="31" actId="1035"/>
          <ac:spMkLst>
            <pc:docMk/>
            <pc:sldMk cId="4156941121" sldId="286"/>
            <ac:spMk id="7" creationId="{0D96D4CB-7179-68DC-584B-183B64DE4E80}"/>
          </ac:spMkLst>
        </pc:spChg>
        <pc:spChg chg="add mod">
          <ac:chgData name="Tom Johansmeyer" userId="abc3f5ef-0a2e-4f48-a06b-d2f6715f3e53" providerId="ADAL" clId="{D6C8B414-E4B7-47D7-B936-D5A39B47F443}" dt="2024-05-30T09:52:39.114" v="207" actId="14100"/>
          <ac:spMkLst>
            <pc:docMk/>
            <pc:sldMk cId="4156941121" sldId="286"/>
            <ac:spMk id="8" creationId="{1E6E043B-81E4-0187-C3B9-E5A693BBAD12}"/>
          </ac:spMkLst>
        </pc:spChg>
        <pc:graphicFrameChg chg="modGraphic">
          <ac:chgData name="Tom Johansmeyer" userId="abc3f5ef-0a2e-4f48-a06b-d2f6715f3e53" providerId="ADAL" clId="{D6C8B414-E4B7-47D7-B936-D5A39B47F443}" dt="2024-05-30T09:49:15.887" v="4" actId="20577"/>
          <ac:graphicFrameMkLst>
            <pc:docMk/>
            <pc:sldMk cId="4156941121" sldId="286"/>
            <ac:graphicFrameMk id="4" creationId="{1D5371FF-4BDA-DA93-0AA4-EDCDF08D0BCE}"/>
          </ac:graphicFrameMkLst>
        </pc:graphicFrameChg>
      </pc:sldChg>
      <pc:sldChg chg="modSp mod">
        <pc:chgData name="Tom Johansmeyer" userId="abc3f5ef-0a2e-4f48-a06b-d2f6715f3e53" providerId="ADAL" clId="{D6C8B414-E4B7-47D7-B936-D5A39B47F443}" dt="2024-05-30T14:11:49.592" v="863" actId="20577"/>
        <pc:sldMkLst>
          <pc:docMk/>
          <pc:sldMk cId="1329812953" sldId="287"/>
        </pc:sldMkLst>
        <pc:spChg chg="mod">
          <ac:chgData name="Tom Johansmeyer" userId="abc3f5ef-0a2e-4f48-a06b-d2f6715f3e53" providerId="ADAL" clId="{D6C8B414-E4B7-47D7-B936-D5A39B47F443}" dt="2024-05-30T14:11:49.592" v="863" actId="20577"/>
          <ac:spMkLst>
            <pc:docMk/>
            <pc:sldMk cId="1329812953" sldId="287"/>
            <ac:spMk id="2" creationId="{52F0EA65-B8AA-479B-AD61-CB17A2F5FC2E}"/>
          </ac:spMkLst>
        </pc:spChg>
      </pc:sldChg>
      <pc:sldChg chg="modSp mod">
        <pc:chgData name="Tom Johansmeyer" userId="abc3f5ef-0a2e-4f48-a06b-d2f6715f3e53" providerId="ADAL" clId="{D6C8B414-E4B7-47D7-B936-D5A39B47F443}" dt="2024-05-30T14:13:04.817" v="893" actId="20577"/>
        <pc:sldMkLst>
          <pc:docMk/>
          <pc:sldMk cId="967848267" sldId="290"/>
        </pc:sldMkLst>
        <pc:spChg chg="mod">
          <ac:chgData name="Tom Johansmeyer" userId="abc3f5ef-0a2e-4f48-a06b-d2f6715f3e53" providerId="ADAL" clId="{D6C8B414-E4B7-47D7-B936-D5A39B47F443}" dt="2024-05-30T14:12:56.264" v="865" actId="20577"/>
          <ac:spMkLst>
            <pc:docMk/>
            <pc:sldMk cId="967848267" sldId="290"/>
            <ac:spMk id="2" creationId="{28DE154B-41DB-E11E-0A0D-538F3FED1C6E}"/>
          </ac:spMkLst>
        </pc:spChg>
        <pc:spChg chg="mod">
          <ac:chgData name="Tom Johansmeyer" userId="abc3f5ef-0a2e-4f48-a06b-d2f6715f3e53" providerId="ADAL" clId="{D6C8B414-E4B7-47D7-B936-D5A39B47F443}" dt="2024-05-30T14:13:04.817" v="893" actId="20577"/>
          <ac:spMkLst>
            <pc:docMk/>
            <pc:sldMk cId="967848267" sldId="290"/>
            <ac:spMk id="3" creationId="{2136EBA7-0FA3-C103-9D6A-E066BF0446E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91-CC4D-B75E-B0DC3BBEED47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91-CC4D-B75E-B0DC3BBEED47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91-CC4D-B75E-B0DC3BBEED47}"/>
              </c:ext>
            </c:extLst>
          </c:dPt>
          <c:dPt>
            <c:idx val="3"/>
            <c:bubble3D val="0"/>
            <c:spPr>
              <a:solidFill>
                <a:srgbClr val="C0D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1-CC4D-B75E-B0DC3BBEED4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91-CC4D-B75E-B0DC3BBEE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E8-F34F-946C-E29D000C40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E8-F34F-946C-E29D000C401B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E8-F34F-946C-E29D000C401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E8-F34F-946C-E29D000C401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E8-F34F-946C-E29D000C4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4-8245-8BF0-56190D0BF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4-8245-8BF0-56190D0BF5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4-8245-8BF0-56190D0BF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A-4F47-9FAF-CF2EB2C31010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A-4F47-9FAF-CF2EB2C31010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A-4F47-9FAF-CF2EB2C31010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0A-4F47-9FAF-CF2EB2C3101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0A-4F47-9FAF-CF2EB2C31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0-0A47-BE9C-0EF8673EBD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40-0A47-BE9C-0EF8673EBD8A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40-0A47-BE9C-0EF8673EBD8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40-0A47-BE9C-0EF8673EBD8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40-0A47-BE9C-0EF8673EB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E-9A48-9FD2-EAA66A8E6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E-9A48-9FD2-EAA66A8E64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E-9A48-9FD2-EAA66A8E6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D-2B48-AD2E-2885F92FD7AD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D-2B48-AD2E-2885F92FD7AD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D-2B48-AD2E-2885F92FD7AD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DD-2B48-AD2E-2885F92FD7A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DD-2B48-AD2E-2885F92FD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60-7D40-88B5-C9E4B3A179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60-7D40-88B5-C9E4B3A1792F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60-7D40-88B5-C9E4B3A1792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60-7D40-88B5-C9E4B3A1792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60-7D40-88B5-C9E4B3A17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9-F444-B82D-9ABA2D8462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9-F444-B82D-9ABA2D8462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89-F444-B82D-9ABA2D846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5-FE44-B83F-D9C17780D5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5-FE44-B83F-D9C17780D55A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5-FE44-B83F-D9C17780D55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45-FE44-B83F-D9C17780D5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45-FE44-B83F-D9C17780D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C0-B748-BFA7-5AEB3841D101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C0-B748-BFA7-5AEB3841D101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C0-B748-BFA7-5AEB3841D101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C0-B748-BFA7-5AEB3841D10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C0-B748-BFA7-5AEB3841D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9-DD49-873E-DCB3652365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9-DD49-873E-DCB3652365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9-DD49-873E-DCB365236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4-9044-85B6-B46E609F3D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4-9044-85B6-B46E609F3DFE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4-9044-85B6-B46E609F3DF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E4-9044-85B6-B46E609F3DF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E4-9044-85B6-B46E609F3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4C-FC42-AD1D-6CC3C4D8F950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4C-FC42-AD1D-6CC3C4D8F950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C-FC42-AD1D-6CC3C4D8F950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4C-FC42-AD1D-6CC3C4D8F95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4C-FC42-AD1D-6CC3C4D8F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7-3240-B382-73E5E96A35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7-3240-B382-73E5E96A35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7-3240-B382-73E5E96A3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4-B14C-AB4D-E6F40A0418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4-B14C-AB4D-E6F40A041837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4-B14C-AB4D-E6F40A04183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4-B14C-AB4D-E6F40A04183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D-8046-AB67-6946CFFA4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0-5748-8883-483A67A7AD5A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0-5748-8883-483A67A7AD5A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0-5748-8883-483A67A7AD5A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0-5748-8883-483A67A7AD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D-8046-AB67-6946CFFA4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7-C34C-B03E-6C44C3C5AF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7-C34C-B03E-6C44C3C5AF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7-C34C-B03E-6C44C3C5A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26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2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4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Master" Target="../slideMasters/slideMaster5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3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24E997-EF74-3066-3E90-5F29FC288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B69DAB4-6254-5D35-3D24-CBF4B8CFB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48E68861-82CC-CA96-E1AA-4105331315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15896" y="559786"/>
            <a:ext cx="5070764" cy="63694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012AF0-7806-4695-4D12-697B5746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925C3F4-DAE6-4949-0DD3-CDC15A7E8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193315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46D21B-D681-EF5F-D271-8CEF4C29B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3B94D7A-40DC-DA14-DCBE-B0869C3D4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3DC414-B9EA-3DAB-D78D-CF6A5E3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2F87B-51B3-1C49-89EE-96FC96A4A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CD6AD59-0524-BB6C-BB53-A1023BC475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2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A6C736-7D84-CB4E-82C3-8E5FE3BFEEA8}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39217E9-884A-35E6-AAC9-20E6E0EBB1ED}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A8165D-EF22-85FF-7A29-A2C7EB9419BE}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1283D7-9021-F25C-C4A7-D7ABB00667DB}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7F53819-B085-73B2-308F-51DEF10C2FF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DD33C8A4-05A9-E96D-CFEB-E19CF1BB89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3F226F2-C47F-C9B2-1348-4240D81388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A3C7E387-FD06-E88E-3A2D-40A5152ACC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54AF76F0-9430-34BB-17D3-48068046C16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5921B49-92DC-448F-8EEE-6D4223E044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91E95FC0-B71B-C0C3-6F25-0C53F2806FD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C99DEDE-A731-9674-4B2A-EF15409058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740E3FCB-9F58-1E7A-EFDF-F0CA09CD4DA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A12CEA8-38CB-EBCF-054B-4A1D627569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9795E81F-461E-C37C-C973-A13A2874DED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DD12FBE8-5ED7-FC02-FF66-8D7C283332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F4F40E80-2FF1-8E54-D85D-B84207FDB7D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7C58DD88-16A6-71D7-E223-8D3BA4F5A9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38FD335-9991-8D77-5685-F9F82496D93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8528DE67-7BDE-54FB-081C-445A7D766E1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0229053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CE98CE-E6B1-EAE5-16DF-9A3617430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AF11BFC-F88B-6D81-1B9D-B2A71AE3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05755-8495-C8D5-AB0D-04FB927B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910C6-7769-C2B5-FCEA-46DCE0E70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61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04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36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383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3643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6B28D9-BB8E-CBDA-E864-E8FCF67A0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24C9048-BB85-2F54-E8DA-83F2FD06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B5E81FCE-605A-3FB0-3DF0-70CAAC6F1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55655" y="-1927275"/>
            <a:ext cx="5186290" cy="8931991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2ED64FC8-2263-3A43-DB30-3A29738E8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6F1DE-F3CF-94A9-07BA-1EAEE8399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ambition.. </a:t>
            </a:r>
            <a:r>
              <a:rPr lang="en-GB" sz="1800" b="1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6637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35CB18-7EFD-D20F-C0F7-4E3FB22AA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6DC6C3-0411-B839-E141-FF9178A6F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9C7E824-6A00-3EB4-DEC7-DF0337746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1DB54A30-E324-9817-8335-53A1CE0D1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55655" y="-1927275"/>
            <a:ext cx="5186290" cy="8931991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D76B9BF-A377-9449-7A6D-56AD7D27B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0CE64-07D8-193D-51D5-9965DFE5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8781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5241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3709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71422221-76D8-3A61-588D-455C7F8600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2CEEF4C-25E3-3845-CC2C-9E188F5F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4445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426DCC2-C443-4A42-1F42-8F5A778D7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3762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165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29172-32AD-C17A-3BB1-F204CAA56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0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42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AB09399-9B3A-491E-4063-1F0848466A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1713" y="0"/>
            <a:ext cx="48402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C7F3F-8E85-EA5F-BA3E-A0A30A726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8D7C2E8-2D38-4B48-4DEA-CA6AE7C4B1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468385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8DAF5-1E36-0882-8186-D3347F17C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69" y="-36768"/>
            <a:ext cx="7515829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63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E7BA065-ED23-1599-3BEE-FF14FFBD02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3392232"/>
            <a:ext cx="12199690" cy="3465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99CEB-6195-8AD3-30A5-F99104F3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3429000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4808" y="-6981"/>
            <a:ext cx="687192" cy="13654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225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11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97387-6DFC-18F9-8447-4355AC96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338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E3FACA-D339-141A-E443-A492FAAAB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C63AD018-987C-8689-B8B0-6BD4BCBF1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FE844-A38D-1F00-9833-5BA8774E7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354A43-F817-CB54-A5EE-1392C1F75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F90DA3B-0EB9-0376-08AC-08DE3F1825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19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462B06-1612-3701-52A5-36BB99D2A63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-1" y="0"/>
            <a:ext cx="12191999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168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462B06-1612-3701-52A5-36BB99D2A63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-1" y="0"/>
            <a:ext cx="12191999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595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51DD0A-11A8-E02C-D66B-019A03B3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9EF5E4C-6C06-52B7-3D34-257349BC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62BD9-62E0-75DF-84A1-7F25F8598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C6C233-ED48-3D4B-29F6-914D55BFF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8B8D14A-C729-2BF4-E9A5-0A1087CB5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3800B4A-BCDF-9919-1DF5-F2D7EA732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C22242F-820C-FE71-CD07-9AE3846E2B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E4C0E04-2795-9D19-C76F-C2CAF2891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13DB21E-2848-AADA-ABEF-FDE71C3E44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F22882E-F265-D990-0FF3-CF231D18C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6351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32B712-B30D-293E-C6B7-B286C41A0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0E35EF2-38CF-E504-869B-283525107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6B47C2-0B89-E08F-4E88-F7A703B0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8D0523-5AAC-A7E7-CBC6-C8F24079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71C44C-24F1-2BDA-3B6B-E689DA14C9B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8541458"/>
              </p:ext>
            </p:extLst>
          </p:nvPr>
        </p:nvGraphicFramePr>
        <p:xfrm>
          <a:off x="5534142" y="186983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C1492B-3FD8-30DC-327A-853554B8599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68266906"/>
              </p:ext>
            </p:extLst>
          </p:nvPr>
        </p:nvGraphicFramePr>
        <p:xfrm>
          <a:off x="305436" y="186983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1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0E5E6C5-8017-569B-5D3E-5FE76987E5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30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D9255A-D365-0380-F556-B250A53F0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138B3B05-1EA9-7F74-CAFB-42935550D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EADD9B-355E-97C8-66E0-C23C4B2D4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838A1-425A-0BF9-E63E-30387BE43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94DA17-D6E5-C591-823A-95E30F45028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49915346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845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5476D-750E-DEB9-DBE4-82B11E44B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67B18FB-6188-D4EF-BF03-CF898D201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1F54CD-300A-A3AB-38F7-922577DC2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863D5D-6473-730D-AD48-97C43472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7FB86F-0E82-0221-11BB-063CA348EA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7AFE463-F2C3-E281-5F67-B357AE098A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9BDFC42-6854-3EFF-69E3-1A6293CA6F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BF7ECA15-E119-52EB-A220-14A1A5D203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56C751E-7E8F-DF08-DCC8-D8042284061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9B9850B9-019D-4902-AD76-FDBA97BEEF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59FE2834-C267-EF91-CF76-751B9665CE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BBAA1B09-0DB0-7451-FAD8-4B884A6C1B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A4A0A9B8-F6E3-5F91-37E4-C2D2F96522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E71AA05-EA48-E709-2027-5517E6950A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B6286635-AA20-A2B9-4E60-BD05DB9A42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04B67340-F8A9-E05B-DD43-74BE754C19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8089B9F4-9ACF-42D5-B497-C8DEFC0D8F3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E5ABD683-FEC9-1FC9-4710-03C3348681B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1960C972-A9E3-F7FF-F10C-568042B5B4B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61E2E82A-9B71-17B2-1935-3538BEE7AB6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4346721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0FCA3-0DA9-7373-D788-81FEE803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3D273F5-A454-E6C9-CCD3-BC4400DB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942E71-A645-6640-CBCD-62EB6507A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EE0F0-700C-82A8-3DBD-2B7C84335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335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6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845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90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6335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123C17-B7AA-4138-A771-88891C8C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C0D6E9-20D8-5AD3-CCD2-D3AAD2FE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8D6F6C-BC87-19F5-4A6A-B2C47537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43AAAC9-0D4D-AC5E-C3D4-50D665C07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BF418E9-8D24-17CA-006F-2BE9F2CD0F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F55BB367-F9D1-7189-4F5E-8739FADB6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5CDF2225-D9E1-4D44-D341-BABCF43EB6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06953D7-7992-9E24-C356-B5339291E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EA9C2072-1EFC-DB57-201F-921204BB0F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39D0A08-F49B-3D61-2FFF-158CC4122F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1323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596787-D640-D370-B0D5-5B0A17A4D209}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9062573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9306948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ACD527-39BE-1265-E7CC-1AF12893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4B22B-2255-3F9E-86B2-D249966E2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42E8435-EAA8-856C-8B36-D066DD15B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3998FF0-82E7-BC57-A0B6-AC1E3923D19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03002157"/>
              </p:ext>
            </p:extLst>
          </p:nvPr>
        </p:nvGraphicFramePr>
        <p:xfrm>
          <a:off x="57571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F240A3-F6BB-402A-1AC4-7AA5562A2B8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0099169"/>
              </p:ext>
            </p:extLst>
          </p:nvPr>
        </p:nvGraphicFramePr>
        <p:xfrm>
          <a:off x="5284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1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560574-F2A9-F8D5-E258-C8876C65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527EF-CFE3-3C2D-BF02-BA215510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7A036-FA08-A53E-F8D3-92A91B5D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0CB8AB6-2E86-BE40-9FCA-62959624F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612C29-5DA4-9BE3-6133-2697B323EBA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4899534"/>
              </p:ext>
            </p:extLst>
          </p:nvPr>
        </p:nvGraphicFramePr>
        <p:xfrm>
          <a:off x="183142" y="124939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96110E-8D86-1D75-C72F-7BD18E87A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DC31954F-7162-6484-5577-24959535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BD8170-8F1E-D45F-96C7-3ACCC34A0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00B94C-70FE-C2B3-544F-BC05EEDF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DA70019B-88CE-9FFA-DE65-47A359CD69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FDD4F35C-D027-D96B-2AF2-1DD15957D1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CB7C2D0B-9CD9-0882-59E8-86BC7964DD6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BCCADAC-5B5A-B692-1EEE-9412B11E0D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CB21B104-33ED-5EEE-27B1-694D1924FB0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4483DE55-98C9-DEC7-8AF2-F2CC0B732C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A1C2025-B6B3-2019-75CE-F995538AF2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1BDE7A15-4121-3DF5-5BD7-B866EF0E7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7FF99D4F-DDA9-62E1-4B2E-06161CEA7FC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85100E4B-E63C-9636-8E0D-C692B67815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0E9EAC08-C06C-F1CF-6CC8-DCE12125027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9DA55901-E8E4-45DD-B180-E46F9DEB2C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8A7BA5E4-E9F9-FCB0-EEC2-7B65F16936C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3BB572D1-4B80-0FF7-031E-FD1AF4C354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6" name="Picture Placeholder 5">
            <a:extLst>
              <a:ext uri="{FF2B5EF4-FFF2-40B4-BE49-F238E27FC236}">
                <a16:creationId xmlns:a16="http://schemas.microsoft.com/office/drawing/2014/main" id="{03E8A6AE-4867-B976-FFB1-32750AEAE8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F2198023-A772-5E2F-FD94-F1CA19C6348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61953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D2DBB6-AEA4-EF98-DC95-85F4A6BB0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6C779-E5E4-1C18-33EB-25D06226C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A6C22-EAB1-F2F4-463F-DD11CEB10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C1EB483-6560-18C4-1DD5-C6CC62E7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7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74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AD642-D127-DF9C-6319-DACB2F9F6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4FD06-6099-8617-234D-0FB12E328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FA7D6A1-791A-F305-BC35-BC21E6366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7088F-183C-09B6-119E-18CBEA4DC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1"/>
            <a:ext cx="12205185" cy="6917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81A637-822A-D582-CE29-DAAB7B913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F433404-31AF-2F2E-A49A-5BB5256B1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BC73D607-7AEE-B551-2BCA-87D6CC7FB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15896" y="559786"/>
            <a:ext cx="5070764" cy="63694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E03BC2-1FB4-3AC0-0B7E-4BCB3323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E9685F2-443F-73EA-DF58-866C8B5B2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753927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59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B4A0A9-65E0-D340-E996-78C34447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509E0A0-1AE4-A9C0-AD2F-2CA577745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41813A45-0BA1-690E-D4B4-123A5E283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683" y="320633"/>
            <a:ext cx="4381125" cy="6684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2D4673-115A-9026-5DB8-1B4248F4B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85106C0-88D2-A925-AAD9-9ECE7785E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8790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22DB3-A858-6600-467C-36027E6B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46F7EE-BCDD-61F6-1796-F7D2CD36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CD77D6E-DF5B-6243-8C99-D41590DE2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F06D0B8F-5D8E-97EB-450C-0B61B4861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683" y="320633"/>
            <a:ext cx="4381125" cy="66840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5123BC-862D-CBC0-6A4B-46E623493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ED16297-E14E-76CA-34F8-8E2048D3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9140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96522-04F0-020E-B807-7BEA6646D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18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599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CAD9F4-57C0-090E-748D-A20EA1F1A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39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07E4F55-60A0-EA97-1403-5F4F6F9793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661" y="-1"/>
            <a:ext cx="4833452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0A54E-697B-3198-466A-5420857C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96872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96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F90A1AF-A084-F4CD-26F9-FFB3C35FF5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8825"/>
            <a:ext cx="4683360" cy="6866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13D0E-DE64-2889-AE16-EB8CF4771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337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974BC9-01C6-20A8-D440-56AE74CF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8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B18DDC-A9A9-AD3F-9BB5-5BEB8A5988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FC92F8-B5D6-8246-F09E-48F7ED6CA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3465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6981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13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8D45A-F361-D5AC-1E73-826ACEC9D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8167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26520" y="1312178"/>
            <a:ext cx="1376483" cy="286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09982" y="4166912"/>
            <a:ext cx="1182017" cy="1196939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609186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23D45E-DB47-7FFE-1170-108C289B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01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0FB6D0-6320-92AE-E7DA-DC656763F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5A1EE52-8A80-C5CB-35F9-F0047284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475E0-FE9D-217C-C821-B285CEF68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5C8FE-2B7B-86F1-F1CB-4CD453AC2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60BA0D0-FF80-6BD5-E0AF-849FA7EACA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2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E6D906-0F76-A069-F8B3-460F792608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32CEEF4C-25E3-3845-CC2C-9E188F5F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426DCC2-C443-4A42-1F42-8F5A778D7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3762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32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0E5E6C5-8017-569B-5D3E-5FE76987E5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59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riple Text &amp;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4804FE-810D-2D47-D26B-D6A75E59F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F559438-3A59-CAE3-AC9E-82ED0E6E6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89584-28D8-FE26-9A59-4417233E5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AB609-3531-DA1C-133F-7D5E9BE2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EA7B4CA-F9B4-EF0A-579F-CC0FD1E8E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90D53F9-62C3-C3EA-AFA9-E2320FEABD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A7C8CB1-5956-6E7D-4D12-3C9104DD62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F02D1A4-9C15-3810-C522-C911B13DA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4CEF33F-4ACA-4304-A683-5CF2B0DCC9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4D60B058-6A0B-12AE-6FD4-355A3FCF0B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2376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EB28F4-E0E4-B0B5-746A-50A38B96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1525A05-B8A1-3918-AFB4-A7B1971BF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43A14-786E-D99F-7075-157250C67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D356C-A596-B3AD-1175-FAF67AB69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111166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26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BD8CBA-0827-96BA-AE51-49882E95D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CE6292B5-CA87-57B5-D0C7-980C00E1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93151-76B9-08DC-F6B2-C3C85215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96E9F-2CCF-8EBE-C23F-92F8CE080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F8A6FF-00C5-CDB4-82AB-3FC1E6BBE5E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34591289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42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5F454E-7420-A1C9-9EBD-31BF1E9FF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11558B62-457F-C70B-CB34-6061C705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7CFEC-5909-0651-8E6C-48DBBAC6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2219D8-5CFE-F1EF-70C5-EFB77A8F9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74946B11-355B-FFD0-8DFA-339FD1C6F0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56817FD7-5066-5FB2-5F54-E4DEDBD3E6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36454948-456D-FF37-7B85-CFBD797B09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D6E8776C-EB8F-8D8D-40BC-D66E9BDAA7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8359FA8-DC51-92B5-631C-1F8DF5F4DE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F412C033-0A9C-CE33-561D-85A4CDEC26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8936E9B3-6D96-F9CB-9133-B7F403F5D7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0403FBAD-01D2-58D9-29FF-C9A8EF26703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AB74B8BA-9E54-AB27-7A85-147E3C3C269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1A2383AA-6EEA-C603-35FB-14A7538940C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89D30028-FA88-B002-2FDD-B10E874CD36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B670A407-0B83-0F6D-3A85-23368357B96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CB0BDBAC-4E2B-E701-95FD-A8A65EEF98D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C9F926F-8091-D3E7-4A07-1781D41F47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D46A5666-A629-22CD-D4CF-53133ADC2BB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9531FA46-8EAB-D8C6-C5A3-890D5559D9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980782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033B61-243E-23B9-D2B4-D8CBFCA71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7007584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B17C645-6B6B-45D5-D9F7-08BD67D9C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A2116-9355-9CB2-2F01-0619DAB18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6050CF-2A06-92AB-D808-D87D191B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0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3888006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62197754-6497-4ED7-85BB-FE4DFF167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6C2D2-46BD-B8EB-E875-40920C8E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73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00B66-17D9-8CAC-E74B-FD5630501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7112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67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7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rgbClr val="2E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2E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298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1798BE-ABFB-ACCA-E11F-7781D6DC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78DDEB8-683C-24B4-E3E7-A614D8183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17895EF-9B57-6A4E-9C72-5A43B1696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9E205128-2EC2-2D1F-65B1-99722776A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949" y="736270"/>
            <a:ext cx="5462804" cy="6181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1C319C-C903-5D7E-1F1B-20835DE5D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182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330B4E-5204-0211-99A1-9BA203007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B6DD22-6EB4-1B5F-C6DE-4DB25D4F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E4ABC8A-62B0-15C0-ABDD-80F9BA7D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85DB184-0F30-CB3A-E087-D03001E7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EF3E739E-30CA-416E-AF04-7855B4799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949" y="736270"/>
            <a:ext cx="5462804" cy="61810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2BA596-9572-AF4F-6D25-E7EEEFA4F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751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rgbClr val="87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rgbClr val="87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5574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515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rgbClr val="89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89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0276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9BAEDF-ABE7-EF0B-601B-8A0AAC9FF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rgbClr val="88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rgbClr val="88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12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1214C0F-D059-C347-E967-2680EB9DBF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1713" y="-36767"/>
            <a:ext cx="4851400" cy="6894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395E4-F1CD-1237-6E72-ADEBD5ADB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8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6350DD9-8C7D-2F19-5747-957E48B403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10953"/>
            <a:ext cx="4683360" cy="686895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F710E-45FB-411F-45CA-D5BE6FB2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1582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4929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78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23D71B6-E4B0-DC8E-E013-DCA7E1E6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26234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B42EB7-A17A-8DCA-FED0-D6DAA415CC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1259A-5123-6F99-6F9F-860C5F6AD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2000" cy="3465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6981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96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9C0A9E-2690-6168-0939-C8CCBFA1D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-36768"/>
            <a:ext cx="1219897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76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DFDC55-5D12-D32D-4376-B4E70082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584E02A9-FA85-1C2F-A88E-BF1CCF5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C6FC0-D88C-A2B0-7ED2-632F1660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B00D9-8200-7083-3E4C-439F812E8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03E4DDC-3C45-B3EC-B977-8A6535A923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06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480AD7B-04B2-AB51-832C-2E4D85166D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9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2C25337-6E85-E8DE-103E-0C49904B72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8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7ACC94-9745-8CD4-77BF-79C7404E0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BF0E67D-D45E-EF9F-C1B7-4CC544BCD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F4BA49-AB76-E77C-CC32-EF7D16F1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D39096-FA27-3C00-96AD-A9C86D32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F323A24-7613-EC23-F351-6D68138A27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6EC1CCE-2C97-0714-981A-66CB4CE546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1BE7B0BA-BDDE-6447-57C0-9B34FFC3FE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3D25B66E-F3D3-2AA8-CB59-A164D097C0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CE099C42-8BD1-5202-D9B7-45374C0EA4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F6201D0-6018-BED9-8E2C-BBB334E92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54970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2FCBE-DCE1-6664-F202-BBF161CCA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E58FD18-4DD1-5898-AF76-F96434B2C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D8C5D6-4EC8-0853-4B22-E151C1A6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3B20C-D031-8873-1608-11CA41B1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154A2A-42CE-2F7C-5972-45A5F381E3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10075252"/>
              </p:ext>
            </p:extLst>
          </p:nvPr>
        </p:nvGraphicFramePr>
        <p:xfrm>
          <a:off x="5284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3859883-B02B-3762-BD8C-4D611062C44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10541780"/>
              </p:ext>
            </p:extLst>
          </p:nvPr>
        </p:nvGraphicFramePr>
        <p:xfrm>
          <a:off x="57571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02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98100D-1841-012D-ADDB-37C09CCF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99A3B31-F762-93A1-187D-B85EEB3C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6E20B-BC50-EBC2-7C66-F8C0245AA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5EF9F5-040F-A74D-6646-88DACF773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E9CB1C-A75A-FE36-CEE1-B2B62F47CF5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7170540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13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4F47D4-EBA3-7166-5816-3396ECDA7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32A6168-0920-EFCE-8340-23B347A1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F307F-4A56-4F42-CFF8-009DF3E14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9575E6-F3B8-2F86-A967-843A91E11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BAA22F2-DF20-E34F-3341-34BC57FC52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4EDD3A88-7AF9-00E2-06F4-E0C731EDFE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D6F5086-2C1D-63AA-922A-4EE0AC61D3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4307DB6D-28BF-4E71-5845-594BEC92BB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BFD71998-0175-30EB-7E62-2C39DFB2DA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2ED9664-01C5-77A8-1B36-7FB8284CD0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BEF6A091-0644-5AE3-8DB8-C4B981DFE5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E25F850-BC0C-0B5F-D01D-BF764DAF8D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98E1B90E-2696-A2EE-0D48-A62497B4D9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EF1E1DE6-C5DE-7D18-2E8C-26776AEFE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E54D7CC5-B733-6FAB-D53A-228640AE7F3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A7D4EF99-F3F0-2BF2-20E8-98CC1F82118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76332AAA-7F51-CE2E-6987-5B67202FF2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8B785548-A12F-7B61-26FD-CF563F2C971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9414916B-4DD0-8C21-56FB-EA8AB47068A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F1BB1C06-604A-CD6E-3FDF-0DB1BFF391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12413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38819-058B-3900-DCD1-E9F787B25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170628-5D6C-968B-78A1-45FF6442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08857-21EE-6D79-83E9-09326AC6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D936F-D6F1-A12E-74B4-5FBC4475A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462F0EF-C70D-F224-B6F1-BDE5C2F3EE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83687" y="1"/>
            <a:ext cx="4819426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04CD2D-C237-1323-E0AD-9DCBB802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83687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286561"/>
            <a:ext cx="514478" cy="514478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1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550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45B18023-FD0A-559B-73E0-2EA554D39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8F6EF-9D0D-4904-67E1-9844EEC2A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0408D-551F-AE72-540C-6490845C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07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0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84209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0314C1-813A-EE77-5A02-732B0CE8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6466C9C-C0E7-3CA0-A400-36A03468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0F88A044-DA48-B8FB-9CCC-8ED7D9C29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803" y="-106073"/>
            <a:ext cx="5504036" cy="7004716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F6821953-72FB-C880-412C-6AC9C5BD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BB8B1-C9DB-8F37-FD67-F1F776BC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531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90DFAB-38F3-676D-1D1E-AD1F40E11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761C9-C496-030F-C3B7-6F0266B55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2DB8470-E47E-4B63-73C5-2627E8D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4BB3D78A-5766-3470-8559-75482A095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803" y="-117948"/>
            <a:ext cx="5504036" cy="7004716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879F4148-34FD-984F-55A1-379407F00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5AAF3-C281-8991-8DBC-75B0319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009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605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515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3488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59DA1-FF13-66F2-0CDC-6EF2B1B4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46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F830D3F-CCFE-6856-45CB-7E9D3AC14D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175" y="1"/>
            <a:ext cx="48339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1E8D1-331C-29DC-4687-4531D9F62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97830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3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6C44908-C422-E090-6B58-1342C6568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3579"/>
            <a:ext cx="4683360" cy="687564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6A08F6-B3EE-E2AB-71C3-1F3BD722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6170" y="0"/>
            <a:ext cx="751583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B7F059A-1013-818F-E68D-B59E75CD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90" y="0"/>
            <a:ext cx="687192" cy="13654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974BC9-01C6-20A8-D440-56AE74CF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59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F1BA06-204A-6598-0D89-6726787CEE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67617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3C239-C1ED-AACD-3CB0-C9A2E116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15829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4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6B50C84-D5CA-9E66-D10D-FA55D2102F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E0E9A-8376-ECC5-DE8F-C08C675E8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8"/>
            <a:ext cx="12199189" cy="3445650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0506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0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74B075-4C73-A485-58C7-26D17201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33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9DE9B-20B2-2A1C-3CDC-24916195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00DF2CF-0E56-99C7-35F1-F32D69612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8CDD9-4D39-CAD5-453B-40FAF4DC4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D0415-73DD-0AD1-3E4F-6D1A7760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DE175EF-E8C2-CA1F-47E3-5EF7AD0CE2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46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832B3E8-5EC7-CC73-6DB2-627AEE7AC4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15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icture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242DA3E-3353-4401-B456-1B523A3901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9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14720B-1202-C7A0-3913-67CCE3D9C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4623169-97FF-97D3-0F79-FE748B833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87B9B-D4DE-D28E-8344-F8878B8C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7B0DAF-8214-7173-11D3-2A1D6062F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D786BF7-F42C-E776-C2A8-292055ABE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F723A7-EB95-6D2F-7162-CCA84FA0C3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E0BA7E-ECBF-47CB-B6BA-2E954DBB0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9CEA2104-3952-331F-A635-37777E1324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8223B60B-ECE0-3D07-3506-F4C538F9F7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0F430B59-28AB-6DB0-6C07-9C1C6B6942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3908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F8E7AF-393D-78AC-088E-63D7C6D84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BA5F9EA-BE42-1CBD-5109-A06B27950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62890C-A8DE-DF26-F8EB-47E111860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D4353-2DD1-F4FE-4DDB-0CBD8471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B6576B-4286-888B-A928-FDE05427DC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23727954"/>
              </p:ext>
            </p:extLst>
          </p:nvPr>
        </p:nvGraphicFramePr>
        <p:xfrm>
          <a:off x="3760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7F5171-2680-01AB-E7FD-3640CAC6843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28950600"/>
              </p:ext>
            </p:extLst>
          </p:nvPr>
        </p:nvGraphicFramePr>
        <p:xfrm>
          <a:off x="56047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16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40B96B-9369-FC3D-4C45-A9F563805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754A84D-E25D-9B11-CEA1-C239CFE2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5443B-5CA1-02CE-4F95-63C6EF422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77106-45E9-9912-7A92-7F583AA21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8D8B9CB-81D7-E6C2-CBDC-9A8053A06D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60525092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617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F57BA-4DDB-7B60-1E41-CC997FB1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9AB0606-ABF4-8750-372A-07DB338FC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9216F-C063-C852-7B1E-76771969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4ABBBF-61A2-B948-3244-CB225AFB4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1B68FE-4CB0-BDCA-ED24-A0521A7D59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D8D29CB-AAE0-1D78-5A28-AACE4993FC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838AFD38-DFA6-8E0F-99C3-5BD0AD1828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DA1F6E0-1003-5084-6D49-3AE4152389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F1DF4F03-3F98-5E0E-B89F-B512BDB80D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C0A9247D-3A1E-2215-1333-3B01C0EB8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1D201E74-2972-2D4A-A3BE-7982599215B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A4DE006-F246-3940-F34D-D23BDF2A32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DA83E470-E9BA-EC18-1881-1686C562716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673FEF09-76F9-6408-0BAB-E76BCCFEE4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8876BAD9-7760-7CC9-0FB5-B94A2B4ADD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C242C54C-4124-EB34-71E9-0713C5F8027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F92E691A-2E94-FAB3-7833-FC2D782F3F4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5EE8BBCC-99BC-D47A-5AA0-3684D1EA163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6D29E8DB-04E0-50CE-42A1-E6654031848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295F59AB-37DF-885F-AEED-954B09E474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9229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A0673A0-B7CD-36BD-6AC5-01F452C6EA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970D3-C3B3-CADC-851B-153E62B0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15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980241" y="3429000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3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B9A4A7-5037-56B1-9C75-8EEDF8455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2F0912E8-B69A-752E-A557-CAEF65C54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B4506-F5F5-C054-3516-A7F3C602A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1B2FE9-526D-1024-01DE-4EF52BE33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9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5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58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8559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DD2F5E-5C94-FE2C-71EC-D721FDFC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F08111B-3B33-2442-FE10-43B0D7014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2F8B3521-9B55-112C-26B2-D69FDB878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08284"/>
            <a:ext cx="5791200" cy="6816795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55172638-D6FB-F165-C180-38AAB8A21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2F8B0-39D4-2E78-8C0D-C42F8EDF2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046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FF67-D482-CAFE-91ED-68FBFFADE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ECCB2C-A782-4413-AAF9-66D0A4A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1D02E98-ED06-FEF2-4A8A-1DAD9D34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424066AC-A4E4-2E84-1B4F-797B1E621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08284"/>
            <a:ext cx="5791200" cy="6816795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10603986-0D04-5B6B-E581-AFD22A058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1D228-9FF0-052A-4526-3DB17E2FE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0817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786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</a:extLst>
          </p:cNvPr>
          <p:cNvSpPr/>
          <p:nvPr userDrawn="1"/>
        </p:nvSpPr>
        <p:spPr>
          <a:xfrm>
            <a:off x="-55841" y="-14068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706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29172-32AD-C17A-3BB1-F204CAA56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02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C2FD7-5968-486B-3A99-051911369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8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1155B0-9A19-C750-4F67-0D8B2FFAF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661" y="-36767"/>
            <a:ext cx="4833452" cy="689476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C7F3F-8E85-EA5F-BA3E-A0A30A726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4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6D18639-0772-C6C6-9735-E77C1E0C0C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90" y="-1"/>
            <a:ext cx="4683859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8DAF5-1E36-0882-8186-D3347F17C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69" y="-36768"/>
            <a:ext cx="7515829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62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579CDA0-2F10-8B14-31D6-03780FF24C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3392232"/>
            <a:ext cx="12199690" cy="3465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99CEB-6195-8AD3-30A5-F99104F3E211}"/>
              </a:ext>
            </a:extLst>
          </p:cNvPr>
          <p:cNvSpPr/>
          <p:nvPr userDrawn="1"/>
        </p:nvSpPr>
        <p:spPr>
          <a:xfrm>
            <a:off x="-14381" y="-36768"/>
            <a:ext cx="12261736" cy="3429000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</a:extLst>
          </p:cNvPr>
          <p:cNvSpPr/>
          <p:nvPr userDrawn="1"/>
        </p:nvSpPr>
        <p:spPr>
          <a:xfrm flipV="1">
            <a:off x="-100506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97387-6DFC-18F9-8447-4355AC96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43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C52AD7-3FED-C7C5-7896-85DCB9877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41B57C8-177C-AD08-CB54-262A6741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7E0337-DF5D-C210-AB4D-C5C62305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3E83FA-1A18-68E3-C5D2-6364A42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589738A-FBF5-035A-4330-3E43DA3E6E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1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BEDDE07-8090-8C1A-3144-E82D559C28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1219969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6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BE64548-2AF7-37E2-B0A6-B2CAEB1A58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1219969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521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51DD0A-11A8-E02C-D66B-019A03B3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9EF5E4C-6C06-52B7-3D34-257349BC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62BD9-62E0-75DF-84A1-7F25F8598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C6C233-ED48-3D4B-29F6-914D55BFF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A4B03DE-950E-D017-7962-2D87918974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472A79D-600D-A8DE-2D3C-682D57FD4F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825D846F-C93A-85FA-7F5D-8E03F1ED79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F4FD35CE-0F8B-831C-115B-120EFE416F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5D7F9CD-A8A9-1A4E-DB39-775F550D71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6791E667-9D7F-8949-CA9E-B06E297B3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571519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D8F1EC-6648-81BC-1586-779C4A37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BA71108-6665-7855-E00D-EC9866636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CFFB3-CA76-D2E2-183A-6D7592C4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F263DF-875B-AE9F-EB5A-A07EE946C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CFD0CF-822D-E27E-A786-8057364DE3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51172761"/>
              </p:ext>
            </p:extLst>
          </p:nvPr>
        </p:nvGraphicFramePr>
        <p:xfrm>
          <a:off x="3760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5441AE3-7A4E-39EE-5C6D-83F8AE9CB6C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30682913"/>
              </p:ext>
            </p:extLst>
          </p:nvPr>
        </p:nvGraphicFramePr>
        <p:xfrm>
          <a:off x="56047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6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814AF3-1F3A-264A-7EA0-5C41E1C328B8}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A4EE4CD-386E-BA85-6487-ABDFBEE05FFA}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A8E95-3E2C-B518-D978-EE56EEE72A89}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7935-9D09-5144-02EE-C67BAB2C675C}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6A27A7-487F-EC0A-F102-F0F6F4E6E4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34806349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2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49" r:id="rId2"/>
    <p:sldLayoutId id="2147483661" r:id="rId3"/>
    <p:sldLayoutId id="2147483692" r:id="rId4"/>
    <p:sldLayoutId id="2147483697" r:id="rId5"/>
    <p:sldLayoutId id="2147483694" r:id="rId6"/>
    <p:sldLayoutId id="2147483695" r:id="rId7"/>
    <p:sldLayoutId id="2147483696" r:id="rId8"/>
    <p:sldLayoutId id="2147483650" r:id="rId9"/>
    <p:sldLayoutId id="2147483671" r:id="rId10"/>
    <p:sldLayoutId id="2147483672" r:id="rId11"/>
    <p:sldLayoutId id="2147483812" r:id="rId12"/>
    <p:sldLayoutId id="2147483673" r:id="rId13"/>
    <p:sldLayoutId id="2147483676" r:id="rId14"/>
    <p:sldLayoutId id="2147483677" r:id="rId15"/>
    <p:sldLayoutId id="2147483678" r:id="rId16"/>
    <p:sldLayoutId id="2147483722" r:id="rId17"/>
    <p:sldLayoutId id="2147483718" r:id="rId18"/>
    <p:sldLayoutId id="2147483723" r:id="rId19"/>
    <p:sldLayoutId id="2147483719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5" r:id="rId12"/>
    <p:sldLayoutId id="2147483710" r:id="rId13"/>
    <p:sldLayoutId id="2147483711" r:id="rId14"/>
    <p:sldLayoutId id="2147483712" r:id="rId15"/>
    <p:sldLayoutId id="2147483713" r:id="rId16"/>
    <p:sldLayoutId id="2147483720" r:id="rId17"/>
    <p:sldLayoutId id="2147483716" r:id="rId18"/>
    <p:sldLayoutId id="2147483717" r:id="rId19"/>
    <p:sldLayoutId id="2147483721" r:id="rId20"/>
    <p:sldLayoutId id="214748371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9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oop.ecpr.eu/surprising-stats-the-worst-economic-losses-from-cyber-catastrophes/" TargetMode="External"/><Relationship Id="rId2" Type="http://schemas.openxmlformats.org/officeDocument/2006/relationships/hyperlink" Target="https://warontherocks.com/2024/04/why-natural-catastrophes-will-always-be-worse-than-cyber-catastrophes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bindinghook.com/articles-binding-edge/debunking-notpetyas-cyber-catastrophe-myth/" TargetMode="External"/><Relationship Id="rId4" Type="http://schemas.openxmlformats.org/officeDocument/2006/relationships/hyperlink" Target="https://www.weforum.org/agenda/2023/01/theres-one-key-advantage-when-it-comes-to-cyber-attack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rj5@kent.ac.uk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6B8F6-382F-A0EE-4BBA-60421B376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557" y="4574585"/>
            <a:ext cx="9227553" cy="11084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Natural Events Could Erode the Cyber Market’s Access to Capacity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5DF2D-746F-8A4E-4866-FCF4D31F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57" y="2078174"/>
            <a:ext cx="9571682" cy="2144681"/>
          </a:xfrm>
        </p:spPr>
        <p:txBody>
          <a:bodyPr/>
          <a:lstStyle/>
          <a:p>
            <a:r>
              <a:rPr lang="en-US" dirty="0"/>
              <a:t>Natural Catastrophes: The New Cyber Threat</a:t>
            </a:r>
          </a:p>
        </p:txBody>
      </p:sp>
    </p:spTree>
    <p:extLst>
      <p:ext uri="{BB962C8B-B14F-4D97-AF65-F5344CB8AC3E}">
        <p14:creationId xmlns:p14="http://schemas.microsoft.com/office/powerpoint/2010/main" val="229774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DE154B-41DB-E11E-0A0D-538F3FED1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5298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“Why Natural Catastrophes Will Always Be Worse Than Cyber Catastrophes,” </a:t>
            </a:r>
            <a:r>
              <a:rPr lang="en-US" i="1" dirty="0"/>
              <a:t>War on the Rocks, </a:t>
            </a:r>
            <a:r>
              <a:rPr lang="en-US" dirty="0">
                <a:hlinkClick r:id="rId2"/>
              </a:rPr>
              <a:t>https://warontherocks.com/2024/04/why-natural-catastrophes-will-always-be-worse-than-cyber-catastrophes/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“Surprising stats: the worst economic losses from cyber catastrophes,” </a:t>
            </a:r>
            <a:r>
              <a:rPr lang="en-US" i="1" dirty="0"/>
              <a:t>European Consortium for Political Research, </a:t>
            </a:r>
            <a:r>
              <a:rPr lang="en-US" dirty="0">
                <a:hlinkClick r:id="rId3"/>
              </a:rPr>
              <a:t>https://theloop.ecpr.eu/surprising-stats-the-worst-economic-losses-from-cyber-catastrophes/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“What everyone misses when it comes to cyber attacks,” </a:t>
            </a:r>
            <a:r>
              <a:rPr lang="en-US" i="1" dirty="0"/>
              <a:t>World Economic Forum Agenda, </a:t>
            </a:r>
            <a:r>
              <a:rPr lang="en-US" dirty="0">
                <a:hlinkClick r:id="rId4"/>
              </a:rPr>
              <a:t>https://www.weforum.org/agenda/2023/01/theres-one-key-advantage-when-it-comes-to-cyber-attacks/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“Debunking </a:t>
            </a:r>
            <a:r>
              <a:rPr lang="en-US" dirty="0" err="1"/>
              <a:t>NotPetya’s</a:t>
            </a:r>
            <a:r>
              <a:rPr lang="en-US" dirty="0"/>
              <a:t> cyber catastrophe myth,” </a:t>
            </a:r>
            <a:r>
              <a:rPr lang="en-US" i="1" dirty="0"/>
              <a:t>Binding Hook, </a:t>
            </a:r>
            <a:r>
              <a:rPr lang="en-US" dirty="0">
                <a:hlinkClick r:id="rId5"/>
              </a:rPr>
              <a:t>https://bindinghook.com/articles-binding-edge/debunking-notpetyas-cyber-catastrophe-myth/</a:t>
            </a:r>
            <a:r>
              <a:rPr lang="en-US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36EBA7-0FA3-C103-9D6A-E066BF04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Reading</a:t>
            </a:r>
          </a:p>
        </p:txBody>
      </p:sp>
    </p:spTree>
    <p:extLst>
      <p:ext uri="{BB962C8B-B14F-4D97-AF65-F5344CB8AC3E}">
        <p14:creationId xmlns:p14="http://schemas.microsoft.com/office/powerpoint/2010/main" val="136584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FC0E43-B8CE-4CB4-E87D-5896E40B2CA4}"/>
              </a:ext>
            </a:extLst>
          </p:cNvPr>
          <p:cNvSpPr txBox="1"/>
          <p:nvPr/>
        </p:nvSpPr>
        <p:spPr>
          <a:xfrm>
            <a:off x="1061884" y="1002891"/>
            <a:ext cx="941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Give Me a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E94CB-D149-9A54-C541-136EA46B48D2}"/>
              </a:ext>
            </a:extLst>
          </p:cNvPr>
          <p:cNvSpPr txBox="1"/>
          <p:nvPr/>
        </p:nvSpPr>
        <p:spPr>
          <a:xfrm>
            <a:off x="1061883" y="2050026"/>
            <a:ext cx="9419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</a:rPr>
              <a:t>M: +1 441 799 009</a:t>
            </a:r>
          </a:p>
          <a:p>
            <a:r>
              <a:rPr lang="en-US" sz="5400" dirty="0">
                <a:solidFill>
                  <a:schemeClr val="bg1"/>
                </a:solidFill>
              </a:rPr>
              <a:t>E: </a:t>
            </a:r>
            <a:r>
              <a:rPr lang="en-US" sz="5400" dirty="0">
                <a:solidFill>
                  <a:schemeClr val="bg1"/>
                </a:solidFill>
                <a:hlinkClick r:id="rId2"/>
              </a:rPr>
              <a:t>trj5@kent.ac.uk</a:t>
            </a:r>
            <a:endParaRPr lang="en-US" sz="540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</a:rPr>
              <a:t>LI: /in/</a:t>
            </a:r>
            <a:r>
              <a:rPr lang="en-US" sz="5400" dirty="0" err="1">
                <a:solidFill>
                  <a:schemeClr val="bg1"/>
                </a:solidFill>
              </a:rPr>
              <a:t>tjohansmeyer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1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FD98BB-4F35-1B07-92B7-60F4749DB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To what extent do natural catastrophes pose a threat to the availability of cyber re/insurance capacity?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0E6AB-D0A0-A01E-090C-EA95F5D8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37009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DE89C9-FE33-F70C-3C89-7B4D8E498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Interviews with 21 subjects from across the market and around the world</a:t>
            </a:r>
          </a:p>
          <a:p>
            <a:pPr lvl="1"/>
            <a:r>
              <a:rPr lang="en-US" sz="2000" b="0" dirty="0"/>
              <a:t>10 ILS managers representing ~39% of global </a:t>
            </a:r>
            <a:r>
              <a:rPr lang="en-US" sz="2000" b="0" dirty="0" err="1"/>
              <a:t>AuM</a:t>
            </a:r>
            <a:endParaRPr lang="en-US" sz="2000" b="0" dirty="0"/>
          </a:p>
          <a:p>
            <a:pPr lvl="1"/>
            <a:r>
              <a:rPr lang="en-US" sz="2000" b="0" dirty="0"/>
              <a:t>11 cyber reinsurance executives representing 55% of global premium</a:t>
            </a:r>
          </a:p>
          <a:p>
            <a:r>
              <a:rPr lang="en-US" sz="2000" dirty="0"/>
              <a:t>The interviews are part of a broader research effort, and the question of natural catastrophe impact on cyber re/insurance capacity was not asked explicitly</a:t>
            </a:r>
          </a:p>
          <a:p>
            <a:r>
              <a:rPr lang="en-US" sz="2000" dirty="0"/>
              <a:t>Semi-structured interviews conducted from 24 March – 14 June 2023 (audio recorded via MS Teams)</a:t>
            </a:r>
          </a:p>
          <a:p>
            <a:r>
              <a:rPr lang="en-US" sz="2000" dirty="0"/>
              <a:t>Transcripts reviewed and coded several times each</a:t>
            </a:r>
          </a:p>
          <a:p>
            <a:r>
              <a:rPr lang="en-US" sz="2000" dirty="0"/>
              <a:t>Qualitative research methods, anchored with thematic content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70164F-6C87-1F68-80B5-A95ACCB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39527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5371FF-4BDA-DA93-0AA4-EDCDF08D0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695087"/>
              </p:ext>
            </p:extLst>
          </p:nvPr>
        </p:nvGraphicFramePr>
        <p:xfrm>
          <a:off x="671513" y="1979613"/>
          <a:ext cx="10094912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7456">
                  <a:extLst>
                    <a:ext uri="{9D8B030D-6E8A-4147-A177-3AD203B41FA5}">
                      <a16:colId xmlns:a16="http://schemas.microsoft.com/office/drawing/2014/main" val="1339377640"/>
                    </a:ext>
                  </a:extLst>
                </a:gridCol>
                <a:gridCol w="5047456">
                  <a:extLst>
                    <a:ext uri="{9D8B030D-6E8A-4147-A177-3AD203B41FA5}">
                      <a16:colId xmlns:a16="http://schemas.microsoft.com/office/drawing/2014/main" val="840402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Reinsurer respondents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ILS respondents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05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9/11 respondents discussed whether natural catastrophes could impact cyber re/insurance capacity availability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82% of reinsurer respondents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42% of worldwide cyber reinsurance premium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i="1" dirty="0"/>
                        <a:t>9 respondents believe there is a connection between natural catastrophes and the availability of cyber re/insurance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8/10 discussed whether natural catastrophes could impact on cyber re/insurance capacity availability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80% of ILS respondents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36.5% of worldwide ILS </a:t>
                      </a:r>
                      <a:r>
                        <a:rPr lang="en-US" dirty="0" err="1"/>
                        <a:t>AuM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i="1" dirty="0"/>
                        <a:t>6 respondents believe there is a connection between natural catastrophes and the availability of cyber re/insurance capacity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13383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6747000-D785-866D-89D3-1E6CE41E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Summary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C74BBA2-1523-2016-922D-C039584DF4AD}"/>
              </a:ext>
            </a:extLst>
          </p:cNvPr>
          <p:cNvSpPr/>
          <p:nvPr/>
        </p:nvSpPr>
        <p:spPr>
          <a:xfrm>
            <a:off x="148920" y="5642501"/>
            <a:ext cx="3903406" cy="875071"/>
          </a:xfrm>
          <a:prstGeom prst="wedgeRoundRectCallout">
            <a:avLst>
              <a:gd name="adj1" fmla="val 25391"/>
              <a:gd name="adj2" fmla="val -12334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interviews were conducted within 9 months of Hurricane Ian’s landfall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A89160B-9822-EE38-EB31-60177C51F4FC}"/>
              </a:ext>
            </a:extLst>
          </p:cNvPr>
          <p:cNvSpPr/>
          <p:nvPr/>
        </p:nvSpPr>
        <p:spPr>
          <a:xfrm>
            <a:off x="4941870" y="5486399"/>
            <a:ext cx="616449" cy="565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9/9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C3A8D9-8898-DCF9-2549-C90015926990}"/>
              </a:ext>
            </a:extLst>
          </p:cNvPr>
          <p:cNvSpPr/>
          <p:nvPr/>
        </p:nvSpPr>
        <p:spPr>
          <a:xfrm>
            <a:off x="6139638" y="5486398"/>
            <a:ext cx="616449" cy="565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6/8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6D4CB-7179-68DC-584B-183B64DE4E80}"/>
              </a:ext>
            </a:extLst>
          </p:cNvPr>
          <p:cNvSpPr/>
          <p:nvPr/>
        </p:nvSpPr>
        <p:spPr>
          <a:xfrm>
            <a:off x="4613097" y="5324900"/>
            <a:ext cx="2517168" cy="8750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6E043B-81E4-0187-C3B9-E5A693BBAD12}"/>
              </a:ext>
            </a:extLst>
          </p:cNvPr>
          <p:cNvSpPr/>
          <p:nvPr/>
        </p:nvSpPr>
        <p:spPr>
          <a:xfrm>
            <a:off x="7984047" y="5486398"/>
            <a:ext cx="3903406" cy="1371601"/>
          </a:xfrm>
          <a:prstGeom prst="wedgeRoundRectCallout">
            <a:avLst>
              <a:gd name="adj1" fmla="val -70680"/>
              <a:gd name="adj2" fmla="val -4131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Reinsurers are unsurprisingly more worried about capital availability post-</a:t>
            </a:r>
            <a:r>
              <a:rPr lang="en-US" dirty="0" err="1"/>
              <a:t>nat</a:t>
            </a:r>
            <a:r>
              <a:rPr lang="en-US" dirty="0"/>
              <a:t> cat than ILS managers … because they’re the group that needs it</a:t>
            </a:r>
          </a:p>
        </p:txBody>
      </p:sp>
    </p:spTree>
    <p:extLst>
      <p:ext uri="{BB962C8B-B14F-4D97-AF65-F5344CB8AC3E}">
        <p14:creationId xmlns:p14="http://schemas.microsoft.com/office/powerpoint/2010/main" val="415694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70B21-EA79-1C6E-FCEA-41AF9109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1"/>
            <a:ext cx="10095978" cy="4771009"/>
          </a:xfrm>
        </p:spPr>
        <p:txBody>
          <a:bodyPr>
            <a:normAutofit/>
          </a:bodyPr>
          <a:lstStyle/>
          <a:p>
            <a:r>
              <a:rPr lang="en-US" dirty="0"/>
              <a:t>In general, respondents recognized that outsized natural catastrophe loss years have always risked impacting capital availability for other classes of business – not just cyber</a:t>
            </a:r>
          </a:p>
          <a:p>
            <a:r>
              <a:rPr lang="en-US" dirty="0"/>
              <a:t>Hurricane Ian left many cyber reinsurers in “a shock state,” according to one respondent</a:t>
            </a:r>
          </a:p>
          <a:p>
            <a:pPr lvl="1"/>
            <a:r>
              <a:rPr lang="en-US" b="0" dirty="0"/>
              <a:t>The market quickly stabilized, but until it did, there were concerns about retro availability</a:t>
            </a:r>
          </a:p>
          <a:p>
            <a:pPr lvl="1"/>
            <a:r>
              <a:rPr lang="en-US" b="0" dirty="0"/>
              <a:t>Ultimately, “no capital has been withdrawn,” but he also noted that no additional capital came in</a:t>
            </a:r>
          </a:p>
          <a:p>
            <a:r>
              <a:rPr lang="en-US" b="1" dirty="0"/>
              <a:t>Capital consumption </a:t>
            </a:r>
            <a:r>
              <a:rPr lang="en-US" dirty="0"/>
              <a:t>is less a concern than </a:t>
            </a:r>
            <a:r>
              <a:rPr lang="en-US" b="1" dirty="0"/>
              <a:t>post-event allocation</a:t>
            </a:r>
          </a:p>
          <a:p>
            <a:pPr lvl="1"/>
            <a:r>
              <a:rPr lang="en-US" b="0" dirty="0"/>
              <a:t>Opportunity cost discussions due to post-cat rate hardening (discussed by 6/9 respondents)</a:t>
            </a:r>
          </a:p>
          <a:p>
            <a:pPr lvl="1"/>
            <a:r>
              <a:rPr lang="en-US" b="0" dirty="0"/>
              <a:t>Soft pricing and cyber cat risk uncertainty forced to compete with hardening rates in a well-modeled, mature, and familiar property-cat market</a:t>
            </a:r>
          </a:p>
          <a:p>
            <a:pPr lvl="1"/>
            <a:r>
              <a:rPr lang="en-US" b="0" dirty="0"/>
              <a:t>Property-cat risk “is as attractive as it can be after six years of heavy losses”</a:t>
            </a:r>
          </a:p>
          <a:p>
            <a:r>
              <a:rPr lang="en-US" dirty="0"/>
              <a:t>The risk seems thin, but there is concern about the effects of a heavy property-catastrophe year – or series of them – on reinsurer capital management, with cyber potentially a collateral casualty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10C103-4177-3043-5C5F-0A756D6C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Reinsurance</a:t>
            </a:r>
          </a:p>
        </p:txBody>
      </p:sp>
    </p:spTree>
    <p:extLst>
      <p:ext uri="{BB962C8B-B14F-4D97-AF65-F5344CB8AC3E}">
        <p14:creationId xmlns:p14="http://schemas.microsoft.com/office/powerpoint/2010/main" val="295965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70B21-EA79-1C6E-FCEA-41AF9109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281962" cy="4657662"/>
          </a:xfrm>
        </p:spPr>
        <p:txBody>
          <a:bodyPr>
            <a:normAutofit/>
          </a:bodyPr>
          <a:lstStyle/>
          <a:p>
            <a:r>
              <a:rPr lang="en-US" dirty="0"/>
              <a:t>5 ILS managers specifically cite the post-event increase in catastrophe reinsurance rates as an impediment to deploying to cyber … or, more accurately, </a:t>
            </a:r>
            <a:r>
              <a:rPr lang="en-US" i="1" dirty="0"/>
              <a:t>away from prop-cat</a:t>
            </a:r>
            <a:endParaRPr lang="en-US" dirty="0"/>
          </a:p>
          <a:p>
            <a:r>
              <a:rPr lang="en-US" dirty="0"/>
              <a:t>Per one respondent: “Right now, every dollar we get through the door we can deploy easily”</a:t>
            </a:r>
          </a:p>
          <a:p>
            <a:r>
              <a:rPr lang="en-US" dirty="0"/>
              <a:t>Cyber is “a difficult call to make, particularly when the pricing is pretty close”</a:t>
            </a:r>
          </a:p>
          <a:p>
            <a:pPr lvl="1"/>
            <a:r>
              <a:rPr lang="en-US" b="0" dirty="0"/>
              <a:t>Exacerbated by doing so during a favorable rate environment for a risk they already know</a:t>
            </a:r>
          </a:p>
          <a:p>
            <a:pPr lvl="1"/>
            <a:r>
              <a:rPr lang="en-US" b="0" dirty="0"/>
              <a:t>Further complicated by the fact that the favorable rate environment followed major losses</a:t>
            </a:r>
          </a:p>
          <a:p>
            <a:r>
              <a:rPr lang="en-US" b="0" dirty="0"/>
              <a:t>Heavy losses make it difficult to bring new ideas to investors</a:t>
            </a:r>
          </a:p>
          <a:p>
            <a:pPr lvl="1"/>
            <a:r>
              <a:rPr lang="en-US" b="0" dirty="0"/>
              <a:t>“People are going to struggle to take career risk”</a:t>
            </a:r>
          </a:p>
          <a:p>
            <a:pPr lvl="1"/>
            <a:r>
              <a:rPr lang="en-US" b="0" dirty="0"/>
              <a:t>Redemptions (and redemption fear) after Hurricane Ian </a:t>
            </a:r>
          </a:p>
          <a:p>
            <a:pPr lvl="1"/>
            <a:r>
              <a:rPr lang="en-US" b="0" dirty="0"/>
              <a:t>Tendency to refocus on what you know, clean up post-cat, raise capital, lean into the harder market</a:t>
            </a:r>
          </a:p>
          <a:p>
            <a:r>
              <a:rPr lang="en-US" dirty="0"/>
              <a:t>There’s hope: Investors should be “biting your hand off … in a non-correlated market with a similar return profile” to prop-cat</a:t>
            </a: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10C103-4177-3043-5C5F-0A756D6C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ILS</a:t>
            </a:r>
          </a:p>
        </p:txBody>
      </p:sp>
    </p:spTree>
    <p:extLst>
      <p:ext uri="{BB962C8B-B14F-4D97-AF65-F5344CB8AC3E}">
        <p14:creationId xmlns:p14="http://schemas.microsoft.com/office/powerpoint/2010/main" val="316186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F0EA65-B8AA-479B-AD61-CB17A2F5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736320"/>
          </a:xfrm>
        </p:spPr>
        <p:txBody>
          <a:bodyPr>
            <a:normAutofit/>
          </a:bodyPr>
          <a:lstStyle/>
          <a:p>
            <a:r>
              <a:rPr lang="en-US" dirty="0"/>
              <a:t>Respondents generally don’t see a prop-cat year so severe that it consumes enough capital to create a true shortage cyber re/insurance </a:t>
            </a:r>
          </a:p>
          <a:p>
            <a:r>
              <a:rPr lang="en-US" dirty="0"/>
              <a:t>Natural catastrophe losses from 2017-2022 cost the insurance industry $623.4 billion (Munich Re </a:t>
            </a:r>
            <a:r>
              <a:rPr lang="en-US" dirty="0" err="1"/>
              <a:t>NatCatSERVICE</a:t>
            </a:r>
            <a:r>
              <a:rPr lang="en-US" dirty="0"/>
              <a:t>)</a:t>
            </a:r>
          </a:p>
          <a:p>
            <a:pPr lvl="1"/>
            <a:r>
              <a:rPr lang="en-US" b="0" dirty="0"/>
              <a:t>That’s &gt; 50% higher than estimated worldwide cyber insurance limit outstanding</a:t>
            </a:r>
          </a:p>
          <a:p>
            <a:pPr lvl="1"/>
            <a:r>
              <a:rPr lang="en-US" b="0" dirty="0"/>
              <a:t>A prop-cat loss event (or </a:t>
            </a:r>
            <a:r>
              <a:rPr lang="en-US" b="0" dirty="0" err="1"/>
              <a:t>agg</a:t>
            </a:r>
            <a:r>
              <a:rPr lang="en-US" b="0" dirty="0"/>
              <a:t> loss year) would have to be far more severe to put a sufficient dent in industry capital to force capacity away from cyber</a:t>
            </a:r>
          </a:p>
          <a:p>
            <a:r>
              <a:rPr lang="en-US" dirty="0"/>
              <a:t>While the prospect of natural catastrophe losses consuming enough capital to force an allocation away from cyber has become imaginable after 2017-2022, respondents still see the prospect as unrealistic</a:t>
            </a:r>
          </a:p>
          <a:p>
            <a:r>
              <a:rPr lang="en-US" dirty="0"/>
              <a:t>Both cyber reinsurer and ILS manager respondents see post-cat rate hardening as a greater barrier to the flow of capital to cyber risks</a:t>
            </a:r>
          </a:p>
          <a:p>
            <a:r>
              <a:rPr lang="en-US" dirty="0"/>
              <a:t>Better understanding of cyber risks, more forms of risk transfer with sufficient scale (</a:t>
            </a:r>
            <a:r>
              <a:rPr lang="en-US" dirty="0" err="1"/>
              <a:t>eg</a:t>
            </a:r>
            <a:r>
              <a:rPr lang="en-US" dirty="0"/>
              <a:t>, ILWs, </a:t>
            </a:r>
            <a:r>
              <a:rPr lang="en-US" dirty="0" err="1"/>
              <a:t>XoL</a:t>
            </a:r>
            <a:r>
              <a:rPr lang="en-US" dirty="0"/>
              <a:t>, ASL), and acceptance of non-correlation with financial markets should improve the resilience of the cyber insurance market following major natural catastrophe losses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C0A85-EAEF-5460-5DE7-85DBCF70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7617421" cy="653005"/>
          </a:xfrm>
        </p:spPr>
        <p:txBody>
          <a:bodyPr/>
          <a:lstStyle/>
          <a:p>
            <a:r>
              <a:rPr lang="en-US" dirty="0"/>
              <a:t>What’s the Real Problem?</a:t>
            </a:r>
          </a:p>
        </p:txBody>
      </p:sp>
    </p:spTree>
    <p:extLst>
      <p:ext uri="{BB962C8B-B14F-4D97-AF65-F5344CB8AC3E}">
        <p14:creationId xmlns:p14="http://schemas.microsoft.com/office/powerpoint/2010/main" val="132981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DE154B-41DB-E11E-0A0D-538F3FED1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Natural catastrophe insured losses do pose of a threat to the strength and reliability of the cyber re/insurance market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Interviews with cyber reinsurers and ILS managers emphasize that capital consumption by natural catastrophes is not the major threat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Rather, it may be hard to resist the opportunities that come with rate hardening in a familiar market that end-investors already understand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Part of this is a function of the fact that the cyber re/insurance market – and underlying risk – are still new and could be better understood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Over the long term, end-investor education, more original research, and continued engagement with cyber risks will mitigate the potential for cyber market disruption due to outsized natural catastrophe losses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36EBA7-0FA3-C103-9D6A-E066BF04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/>
              <a:t>Critical 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FC0E43-B8CE-4CB4-E87D-5896E40B2CA4}"/>
              </a:ext>
            </a:extLst>
          </p:cNvPr>
          <p:cNvSpPr txBox="1"/>
          <p:nvPr/>
        </p:nvSpPr>
        <p:spPr>
          <a:xfrm>
            <a:off x="3628102" y="2733368"/>
            <a:ext cx="460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26367616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6152A61-6228-3440-8B72-D3D316DE81F5}"/>
    </a:ext>
  </a:extLst>
</a:theme>
</file>

<file path=ppt/theme/theme2.xml><?xml version="1.0" encoding="utf-8"?>
<a:theme xmlns:a="http://schemas.openxmlformats.org/drawingml/2006/main" name="Blue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7E211ECC-1833-7F4A-8251-8C3FFE68B2AB}"/>
    </a:ext>
  </a:extLst>
</a:theme>
</file>

<file path=ppt/theme/theme3.xml><?xml version="1.0" encoding="utf-8"?>
<a:theme xmlns:a="http://schemas.openxmlformats.org/drawingml/2006/main" name="Green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B5919466-AA53-F84D-95DE-A44E0F5D1BFD}"/>
    </a:ext>
  </a:extLst>
</a:theme>
</file>

<file path=ppt/theme/theme4.xml><?xml version="1.0" encoding="utf-8"?>
<a:theme xmlns:a="http://schemas.openxmlformats.org/drawingml/2006/main" name="Pink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A73B16A2-4F09-5847-8FAE-4DAA33944566}"/>
    </a:ext>
  </a:extLst>
</a:theme>
</file>

<file path=ppt/theme/theme5.xml><?xml version="1.0" encoding="utf-8"?>
<a:theme xmlns:a="http://schemas.openxmlformats.org/drawingml/2006/main" name="Orange Set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895D1A4-F719-6F4E-B4B7-F882D3ED96B9}"/>
    </a:ext>
  </a:extLst>
</a:theme>
</file>

<file path=ppt/theme/theme6.xml><?xml version="1.0" encoding="utf-8"?>
<a:theme xmlns:a="http://schemas.openxmlformats.org/drawingml/2006/main" name="Red Set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675C3A3-B5E7-9940-9188-078FE943920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45A33AFAEC419A41B44D69E6129F" ma:contentTypeVersion="17" ma:contentTypeDescription="Create a new document." ma:contentTypeScope="" ma:versionID="1f72eb2a40284821dcf313b61316b216">
  <xsd:schema xmlns:xsd="http://www.w3.org/2001/XMLSchema" xmlns:xs="http://www.w3.org/2001/XMLSchema" xmlns:p="http://schemas.microsoft.com/office/2006/metadata/properties" xmlns:ns2="997cdd1e-e429-4b09-99d2-d895aefd500f" xmlns:ns3="a3ce718d-f813-4adc-8824-5d044fc7674a" targetNamespace="http://schemas.microsoft.com/office/2006/metadata/properties" ma:root="true" ma:fieldsID="172625b91df44b366c0f07ffcd48531a" ns2:_="" ns3:_="">
    <xsd:import namespace="997cdd1e-e429-4b09-99d2-d895aefd500f"/>
    <xsd:import namespace="a3ce718d-f813-4adc-8824-5d044fc767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dd1e-e429-4b09-99d2-d895aefd5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ad60de0-1a06-47ac-a17b-03c64138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e718d-f813-4adc-8824-5d044fc76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002303e-3aac-4036-a93f-05678b6d1e37}" ma:internalName="TaxCatchAll" ma:showField="CatchAllData" ma:web="a3ce718d-f813-4adc-8824-5d044fc767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3C3EF-67CA-4DD1-A0EB-945AFAB1C6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D288D-3A56-47E1-9EF5-5D2B82965B08}">
  <ds:schemaRefs>
    <ds:schemaRef ds:uri="997cdd1e-e429-4b09-99d2-d895aefd500f"/>
    <ds:schemaRef ds:uri="a3ce718d-f813-4adc-8824-5d044fc767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1a9fa56-3f32-449a-a721-3e3f49aa5e9a}" enabled="0" method="" siteId="{51a9fa56-3f32-449a-a721-3e3f49aa5e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Purple Set </Template>
  <TotalTime>469</TotalTime>
  <Words>1057</Words>
  <Application>Microsoft Office PowerPoint</Application>
  <PresentationFormat>Widescreen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Overpass Medium</vt:lpstr>
      <vt:lpstr>Overpass SemiBold</vt:lpstr>
      <vt:lpstr>Overpass</vt:lpstr>
      <vt:lpstr>Arial</vt:lpstr>
      <vt:lpstr>Purple Set </vt:lpstr>
      <vt:lpstr>Blue Set </vt:lpstr>
      <vt:lpstr>Green Set </vt:lpstr>
      <vt:lpstr>Pink Set </vt:lpstr>
      <vt:lpstr>Orange Set</vt:lpstr>
      <vt:lpstr>Red Set</vt:lpstr>
      <vt:lpstr>Natural Catastrophes: The New Cyber Threat</vt:lpstr>
      <vt:lpstr>Research Question</vt:lpstr>
      <vt:lpstr>Methodology</vt:lpstr>
      <vt:lpstr>Respondent Summary</vt:lpstr>
      <vt:lpstr>Summary: Reinsurance</vt:lpstr>
      <vt:lpstr>Summary: ILS</vt:lpstr>
      <vt:lpstr>What’s the Real Problem?</vt:lpstr>
      <vt:lpstr>5 Critical Takeaways</vt:lpstr>
      <vt:lpstr>PowerPoint Presentation</vt:lpstr>
      <vt:lpstr>Additional Reading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Seawright</dc:creator>
  <cp:lastModifiedBy>Tom Johansmeyer</cp:lastModifiedBy>
  <cp:revision>23</cp:revision>
  <dcterms:created xsi:type="dcterms:W3CDTF">2022-08-26T15:47:55Z</dcterms:created>
  <dcterms:modified xsi:type="dcterms:W3CDTF">2024-05-30T14:13:07Z</dcterms:modified>
</cp:coreProperties>
</file>