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9" r:id="rId2"/>
    <p:sldId id="294" r:id="rId3"/>
    <p:sldId id="274" r:id="rId4"/>
    <p:sldId id="309" r:id="rId5"/>
    <p:sldId id="281" r:id="rId6"/>
    <p:sldId id="297" r:id="rId7"/>
    <p:sldId id="272" r:id="rId8"/>
    <p:sldId id="299" r:id="rId9"/>
    <p:sldId id="304" r:id="rId10"/>
    <p:sldId id="306" r:id="rId11"/>
    <p:sldId id="307" r:id="rId12"/>
    <p:sldId id="285" r:id="rId13"/>
    <p:sldId id="308" r:id="rId14"/>
    <p:sldId id="287" r:id="rId15"/>
    <p:sldId id="268"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43" autoAdjust="0"/>
    <p:restoredTop sz="85006" autoAdjust="0"/>
  </p:normalViewPr>
  <p:slideViewPr>
    <p:cSldViewPr>
      <p:cViewPr varScale="1">
        <p:scale>
          <a:sx n="76" d="100"/>
          <a:sy n="76" d="100"/>
        </p:scale>
        <p:origin x="1675"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0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09"/>
          </a:xfrm>
          <a:prstGeom prst="rect">
            <a:avLst/>
          </a:prstGeom>
        </p:spPr>
        <p:txBody>
          <a:bodyPr vert="horz" lIns="91440" tIns="45720" rIns="91440" bIns="45720" rtlCol="0"/>
          <a:lstStyle>
            <a:lvl1pPr algn="r">
              <a:defRPr sz="1200"/>
            </a:lvl1pPr>
          </a:lstStyle>
          <a:p>
            <a:fld id="{B2239C61-FE1E-4F8F-904C-5BF8E108A0AC}" type="datetimeFigureOut">
              <a:rPr lang="en-GB" smtClean="0"/>
              <a:t>08/07/2015</a:t>
            </a:fld>
            <a:endParaRPr lang="en-GB"/>
          </a:p>
        </p:txBody>
      </p:sp>
      <p:sp>
        <p:nvSpPr>
          <p:cNvPr id="4" name="Footer Placeholder 3"/>
          <p:cNvSpPr>
            <a:spLocks noGrp="1"/>
          </p:cNvSpPr>
          <p:nvPr>
            <p:ph type="ftr" sz="quarter" idx="2"/>
          </p:nvPr>
        </p:nvSpPr>
        <p:spPr>
          <a:xfrm>
            <a:off x="0" y="9428242"/>
            <a:ext cx="2946400" cy="496809"/>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242"/>
            <a:ext cx="2946400" cy="496809"/>
          </a:xfrm>
          <a:prstGeom prst="rect">
            <a:avLst/>
          </a:prstGeom>
        </p:spPr>
        <p:txBody>
          <a:bodyPr vert="horz" lIns="91440" tIns="45720" rIns="91440" bIns="45720" rtlCol="0" anchor="b"/>
          <a:lstStyle>
            <a:lvl1pPr algn="r">
              <a:defRPr sz="1200"/>
            </a:lvl1pPr>
          </a:lstStyle>
          <a:p>
            <a:fld id="{58E9E6F4-245F-49D0-9248-6E1F3D34F6D1}" type="slidenum">
              <a:rPr lang="en-GB" smtClean="0"/>
              <a:t>‹#›</a:t>
            </a:fld>
            <a:endParaRPr lang="en-GB"/>
          </a:p>
        </p:txBody>
      </p:sp>
    </p:spTree>
    <p:extLst>
      <p:ext uri="{BB962C8B-B14F-4D97-AF65-F5344CB8AC3E}">
        <p14:creationId xmlns:p14="http://schemas.microsoft.com/office/powerpoint/2010/main" val="3581838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8379E2D9-DF4D-4CAA-B4A0-AE2EC9CE1CE1}" type="datetimeFigureOut">
              <a:rPr lang="en-GB" smtClean="0"/>
              <a:t>08/07/2015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428584"/>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428584"/>
            <a:ext cx="2945659" cy="496332"/>
          </a:xfrm>
          <a:prstGeom prst="rect">
            <a:avLst/>
          </a:prstGeom>
        </p:spPr>
        <p:txBody>
          <a:bodyPr vert="horz" lIns="91440" tIns="45720" rIns="91440" bIns="45720" rtlCol="0" anchor="b"/>
          <a:lstStyle>
            <a:lvl1pPr algn="r">
              <a:defRPr sz="1200"/>
            </a:lvl1pPr>
          </a:lstStyle>
          <a:p>
            <a:fld id="{CCA2841B-1789-4675-9F57-053A36BCD7E0}" type="slidenum">
              <a:rPr lang="en-GB" smtClean="0"/>
              <a:t>‹#›</a:t>
            </a:fld>
            <a:endParaRPr lang="en-GB"/>
          </a:p>
        </p:txBody>
      </p:sp>
    </p:spTree>
    <p:extLst>
      <p:ext uri="{BB962C8B-B14F-4D97-AF65-F5344CB8AC3E}">
        <p14:creationId xmlns:p14="http://schemas.microsoft.com/office/powerpoint/2010/main" val="41219054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3" Type="http://schemas.openxmlformats.org/officeDocument/2006/relationships/hyperlink" Target="#_ENREF_10"/><Relationship Id="rId12" Type="http://schemas.openxmlformats.org/officeDocument/2006/relationships/hyperlink" Target="#_ENREF_9"/><Relationship Id="rId2" Type="http://schemas.openxmlformats.org/officeDocument/2006/relationships/slide" Target="../slides/slide6.xml"/><Relationship Id="rId16" Type="http://schemas.openxmlformats.org/officeDocument/2006/relationships/hyperlink" Target="#_ENREF_15"/><Relationship Id="rId1" Type="http://schemas.openxmlformats.org/officeDocument/2006/relationships/notesMaster" Target="../notesMasters/notesMaster1.xml"/><Relationship Id="rId11" Type="http://schemas.openxmlformats.org/officeDocument/2006/relationships/hyperlink" Target="#_ENREF_8"/><Relationship Id="rId15" Type="http://schemas.openxmlformats.org/officeDocument/2006/relationships/hyperlink" Target="#_ENREF_14"/><Relationship Id="rId10" Type="http://schemas.openxmlformats.org/officeDocument/2006/relationships/hyperlink" Target="#_ENREF_7"/><Relationship Id="rId14" Type="http://schemas.openxmlformats.org/officeDocument/2006/relationships/hyperlink" Target="#_ENREF_13"/></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p:txBody>
      </p:sp>
      <p:sp>
        <p:nvSpPr>
          <p:cNvPr id="4" name="Slide Number Placeholder 3"/>
          <p:cNvSpPr>
            <a:spLocks noGrp="1"/>
          </p:cNvSpPr>
          <p:nvPr>
            <p:ph type="sldNum" sz="quarter" idx="10"/>
          </p:nvPr>
        </p:nvSpPr>
        <p:spPr/>
        <p:txBody>
          <a:bodyPr/>
          <a:lstStyle/>
          <a:p>
            <a:fld id="{CCA2841B-1789-4675-9F57-053A36BCD7E0}" type="slidenum">
              <a:rPr lang="en-GB" smtClean="0"/>
              <a:t>2</a:t>
            </a:fld>
            <a:endParaRPr lang="en-GB"/>
          </a:p>
        </p:txBody>
      </p:sp>
    </p:spTree>
    <p:extLst>
      <p:ext uri="{BB962C8B-B14F-4D97-AF65-F5344CB8AC3E}">
        <p14:creationId xmlns:p14="http://schemas.microsoft.com/office/powerpoint/2010/main" val="36021709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GB" sz="1800" dirty="0" smtClean="0"/>
          </a:p>
        </p:txBody>
      </p:sp>
      <p:sp>
        <p:nvSpPr>
          <p:cNvPr id="4" name="Slide Number Placeholder 3"/>
          <p:cNvSpPr>
            <a:spLocks noGrp="1"/>
          </p:cNvSpPr>
          <p:nvPr>
            <p:ph type="sldNum" sz="quarter" idx="10"/>
          </p:nvPr>
        </p:nvSpPr>
        <p:spPr/>
        <p:txBody>
          <a:bodyPr/>
          <a:lstStyle/>
          <a:p>
            <a:fld id="{CCA2841B-1789-4675-9F57-053A36BCD7E0}" type="slidenum">
              <a:rPr lang="en-GB" smtClean="0"/>
              <a:t>5</a:t>
            </a:fld>
            <a:endParaRPr lang="en-GB"/>
          </a:p>
        </p:txBody>
      </p:sp>
    </p:spTree>
    <p:extLst>
      <p:ext uri="{BB962C8B-B14F-4D97-AF65-F5344CB8AC3E}">
        <p14:creationId xmlns:p14="http://schemas.microsoft.com/office/powerpoint/2010/main" val="10846474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GB" sz="1800" dirty="0" smtClean="0">
                    <a:solidFill>
                      <a:srgbClr val="FF0000"/>
                    </a:solidFill>
                  </a:rPr>
                  <a:t>Use the </a:t>
                </a:r>
                <a:r>
                  <a:rPr lang="en-GB" sz="1800" b="1" dirty="0" smtClean="0">
                    <a:solidFill>
                      <a:srgbClr val="FF0000"/>
                    </a:solidFill>
                  </a:rPr>
                  <a:t>Actor Partner Interdependence Model (APIM) </a:t>
                </a:r>
                <a:r>
                  <a:rPr lang="en-GB" sz="1800" dirty="0" smtClean="0">
                    <a:solidFill>
                      <a:srgbClr val="FF0000"/>
                    </a:solidFill>
                  </a:rPr>
                  <a:t>approach to simultaneously investigate the association between carers’ and cared-for people’s individual characteristics and satisfaction with social care support and quality of life</a:t>
                </a:r>
              </a:p>
            </p:txBody>
          </p:sp>
        </mc:Choice>
        <mc:Fallback xmlns="">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GB" sz="1800" dirty="0" smtClean="0"/>
              </a:p>
              <a:p>
                <a:endParaRPr lang="en-GB" baseline="0" dirty="0" smtClean="0"/>
              </a:p>
              <a:p>
                <a:r>
                  <a:rPr lang="en-GB" sz="1200" b="1" kern="1200" dirty="0" smtClean="0">
                    <a:solidFill>
                      <a:schemeClr val="tx1"/>
                    </a:solidFill>
                    <a:effectLst/>
                    <a:latin typeface="+mn-lt"/>
                    <a:ea typeface="+mn-ea"/>
                    <a:cs typeface="+mn-cs"/>
                  </a:rPr>
                  <a:t>Theoretical Framework: </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 theoretical framework for this study will be based on an adapted version of the Production of Welfare approach. This approach identifies that the outcome of social care as a function of non-resource or resource inputs and intermediate outcomes (see </a:t>
                </a:r>
                <a:r>
                  <a:rPr lang="en-GB" sz="1200" kern="1200" dirty="0" err="1" smtClean="0">
                    <a:solidFill>
                      <a:schemeClr val="tx1"/>
                    </a:solidFill>
                    <a:effectLst/>
                    <a:latin typeface="+mn-lt"/>
                    <a:ea typeface="+mn-ea"/>
                    <a:cs typeface="+mn-cs"/>
                  </a:rPr>
                  <a:t>Malley</a:t>
                </a:r>
                <a:r>
                  <a:rPr lang="en-GB" sz="1200" kern="1200" dirty="0" smtClean="0">
                    <a:solidFill>
                      <a:schemeClr val="tx1"/>
                    </a:solidFill>
                    <a:effectLst/>
                    <a:latin typeface="+mn-lt"/>
                    <a:ea typeface="+mn-ea"/>
                    <a:cs typeface="+mn-cs"/>
                  </a:rPr>
                  <a:t> and Fernandez, 2010 [</a:t>
                </a:r>
                <a:r>
                  <a:rPr lang="en-GB" sz="1200" u="none" strike="noStrike" kern="1200" dirty="0" smtClean="0">
                    <a:solidFill>
                      <a:schemeClr val="tx1"/>
                    </a:solidFill>
                    <a:effectLst/>
                    <a:latin typeface="+mn-lt"/>
                    <a:ea typeface="+mn-ea"/>
                    <a:cs typeface="+mn-cs"/>
                    <a:hlinkClick r:id="rId10" action="ppaction://hlinkfile" tooltip="Malley, 2010 #112"/>
                  </a:rPr>
                  <a:t>7</a:t>
                </a:r>
                <a:r>
                  <a:rPr lang="en-GB" sz="1200" kern="1200" dirty="0" smtClean="0">
                    <a:solidFill>
                      <a:schemeClr val="tx1"/>
                    </a:solidFill>
                    <a:effectLst/>
                    <a:latin typeface="+mn-lt"/>
                    <a:ea typeface="+mn-ea"/>
                    <a:cs typeface="+mn-cs"/>
                  </a:rPr>
                  <a:t>]). This approach primarily positions carers as a ‘non-resource input’, although it does recognise carers’ outcomes (e.g. carer stress, strain or burden). However, the Production of Welfare approach may be slightly adapted to emphasise the dual role of co-producer and co-client of care (see Figure 1) [</a:t>
                </a:r>
                <a:r>
                  <a:rPr lang="en-GB" sz="1200" u="none" strike="noStrike" kern="1200" dirty="0" smtClean="0">
                    <a:solidFill>
                      <a:schemeClr val="tx1"/>
                    </a:solidFill>
                    <a:effectLst/>
                    <a:latin typeface="+mn-lt"/>
                    <a:ea typeface="+mn-ea"/>
                    <a:cs typeface="+mn-cs"/>
                    <a:hlinkClick r:id="rId11" action="ppaction://hlinkfile" tooltip="Twigg, 1989 #100"/>
                  </a:rPr>
                  <a:t>8</a:t>
                </a:r>
                <a:r>
                  <a:rPr lang="en-GB" sz="1200" kern="1200" dirty="0" smtClean="0">
                    <a:solidFill>
                      <a:schemeClr val="tx1"/>
                    </a:solidFill>
                    <a:effectLst/>
                    <a:latin typeface="+mn-lt"/>
                    <a:ea typeface="+mn-ea"/>
                    <a:cs typeface="+mn-cs"/>
                  </a:rPr>
                  <a:t>]  that underpins the carers’ policy strategy in England [</a:t>
                </a:r>
                <a:r>
                  <a:rPr lang="en-GB" sz="1200" u="none" strike="noStrike" kern="1200" dirty="0" smtClean="0">
                    <a:solidFill>
                      <a:schemeClr val="tx1"/>
                    </a:solidFill>
                    <a:effectLst/>
                    <a:latin typeface="+mn-lt"/>
                    <a:ea typeface="+mn-ea"/>
                    <a:cs typeface="+mn-cs"/>
                    <a:hlinkClick r:id="rId12" action="ppaction://hlinkfile" tooltip="Department of Health, 2010 #70"/>
                  </a:rPr>
                  <a:t>9</a:t>
                </a:r>
                <a:r>
                  <a:rPr lang="en-GB" sz="1200" kern="1200" dirty="0" smtClean="0">
                    <a:solidFill>
                      <a:schemeClr val="tx1"/>
                    </a:solidFill>
                    <a:effectLst/>
                    <a:latin typeface="+mn-lt"/>
                    <a:ea typeface="+mn-ea"/>
                    <a:cs typeface="+mn-cs"/>
                  </a:rPr>
                  <a:t>; </a:t>
                </a:r>
                <a:r>
                  <a:rPr lang="en-GB" sz="1200" u="none" strike="noStrike" kern="1200" dirty="0" smtClean="0">
                    <a:solidFill>
                      <a:schemeClr val="tx1"/>
                    </a:solidFill>
                    <a:effectLst/>
                    <a:latin typeface="+mn-lt"/>
                    <a:ea typeface="+mn-ea"/>
                    <a:cs typeface="+mn-cs"/>
                    <a:hlinkClick r:id="rId13" action="ppaction://hlinkfile" tooltip="Department of Health, 2014 #546"/>
                  </a:rPr>
                  <a:t>10</a:t>
                </a:r>
                <a:r>
                  <a:rPr lang="en-GB" sz="1200" kern="1200" dirty="0" smtClean="0">
                    <a:solidFill>
                      <a:schemeClr val="tx1"/>
                    </a:solidFill>
                    <a:effectLst/>
                    <a:latin typeface="+mn-lt"/>
                    <a:ea typeface="+mn-ea"/>
                    <a:cs typeface="+mn-cs"/>
                  </a:rPr>
                  <a:t>] and the recent legislative reforms of the Care Act (2014). </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 Production of Welfare approach has been further explored elsewhere to provide a theoretical framework for the analysis of the outcomes of social care that includes other factors known to affect self-reported outcomes – including survey administration such as mode of administration or the effect of help to complete the questions [</a:t>
                </a:r>
                <a:r>
                  <a:rPr lang="en-GB" sz="1200" u="none" strike="noStrike" kern="1200" dirty="0">
                    <a:solidFill>
                      <a:schemeClr val="tx1"/>
                    </a:solidFill>
                    <a:effectLst/>
                    <a:latin typeface="+mn-lt"/>
                    <a:ea typeface="+mn-ea"/>
                    <a:cs typeface="+mn-cs"/>
                    <a:hlinkClick r:id="rId14" action="ppaction://hlinkfile" tooltip="Malley, 2014 #113"/>
                  </a:rPr>
                  <a:t>13</a:t>
                </a:r>
                <a:r>
                  <a:rPr lang="en-GB" sz="1200" kern="1200" dirty="0">
                    <a:solidFill>
                      <a:schemeClr val="tx1"/>
                    </a:solidFill>
                    <a:effectLst/>
                    <a:latin typeface="+mn-lt"/>
                    <a:ea typeface="+mn-ea"/>
                    <a:cs typeface="+mn-cs"/>
                  </a:rPr>
                  <a:t>; </a:t>
                </a:r>
                <a:r>
                  <a:rPr lang="en-GB" sz="1200" u="none" strike="noStrike" kern="1200" dirty="0">
                    <a:solidFill>
                      <a:schemeClr val="tx1"/>
                    </a:solidFill>
                    <a:effectLst/>
                    <a:latin typeface="+mn-lt"/>
                    <a:ea typeface="+mn-ea"/>
                    <a:cs typeface="+mn-cs"/>
                    <a:hlinkClick r:id="rId15" action="ppaction://hlinkfile" tooltip="Forder, 2014 #427"/>
                  </a:rPr>
                  <a:t>14</a:t>
                </a:r>
                <a:r>
                  <a:rPr lang="en-GB" sz="1200" kern="1200" dirty="0">
                    <a:solidFill>
                      <a:schemeClr val="tx1"/>
                    </a:solidFill>
                    <a:effectLst/>
                    <a:latin typeface="+mn-lt"/>
                    <a:ea typeface="+mn-ea"/>
                    <a:cs typeface="+mn-cs"/>
                  </a:rPr>
                  <a:t>]. The theoretical framework may be summarized as follows [</a:t>
                </a:r>
                <a:r>
                  <a:rPr lang="en-GB" sz="1200" u="none" strike="noStrike" kern="1200" dirty="0">
                    <a:solidFill>
                      <a:schemeClr val="tx1"/>
                    </a:solidFill>
                    <a:effectLst/>
                    <a:latin typeface="+mn-lt"/>
                    <a:ea typeface="+mn-ea"/>
                    <a:cs typeface="+mn-cs"/>
                    <a:hlinkClick r:id="rId15" action="ppaction://hlinkfile" tooltip="Forder, 2014 #427"/>
                  </a:rPr>
                  <a:t>14</a:t>
                </a:r>
                <a:r>
                  <a:rPr lang="en-GB" sz="1200" kern="1200" dirty="0">
                    <a:solidFill>
                      <a:schemeClr val="tx1"/>
                    </a:solidFill>
                    <a:effectLst/>
                    <a:latin typeface="+mn-lt"/>
                    <a:ea typeface="+mn-ea"/>
                    <a:cs typeface="+mn-cs"/>
                  </a:rPr>
                  <a:t>; </a:t>
                </a:r>
                <a:r>
                  <a:rPr lang="en-GB" sz="1200" u="none" strike="noStrike" kern="1200" dirty="0">
                    <a:solidFill>
                      <a:schemeClr val="tx1"/>
                    </a:solidFill>
                    <a:effectLst/>
                    <a:latin typeface="+mn-lt"/>
                    <a:ea typeface="+mn-ea"/>
                    <a:cs typeface="+mn-cs"/>
                    <a:hlinkClick r:id="rId16" action="ppaction://hlinkfile" tooltip="Forder, 2011 #528"/>
                  </a:rPr>
                  <a:t>15</a:t>
                </a:r>
                <a:r>
                  <a:rPr lang="en-GB" sz="1200" kern="1200" dirty="0">
                    <a:solidFill>
                      <a:schemeClr val="tx1"/>
                    </a:solidFill>
                    <a:effectLst/>
                    <a:latin typeface="+mn-lt"/>
                    <a:ea typeface="+mn-ea"/>
                    <a:cs typeface="+mn-cs"/>
                  </a:rPr>
                  <a:t>]: </a:t>
                </a:r>
              </a:p>
              <a:p>
                <a:r>
                  <a:rPr lang="en-GB" sz="1200" kern="1200" dirty="0" err="1">
                    <a:solidFill>
                      <a:schemeClr val="tx1"/>
                    </a:solidFill>
                    <a:effectLst/>
                    <a:latin typeface="+mn-lt"/>
                    <a:ea typeface="+mn-ea"/>
                    <a:cs typeface="+mn-cs"/>
                  </a:rPr>
                  <a:t>SCRQoL</a:t>
                </a:r>
                <a:r>
                  <a:rPr lang="en-GB" sz="1200" kern="1200" dirty="0">
                    <a:solidFill>
                      <a:schemeClr val="tx1"/>
                    </a:solidFill>
                    <a:effectLst/>
                    <a:latin typeface="+mn-lt"/>
                    <a:ea typeface="+mn-ea"/>
                    <a:cs typeface="+mn-cs"/>
                  </a:rPr>
                  <a:t> (</a:t>
                </a:r>
                <a:r>
                  <a:rPr lang="en-GB" sz="1200" i="0" kern="1200">
                    <a:solidFill>
                      <a:schemeClr val="tx1"/>
                    </a:solidFill>
                    <a:effectLst/>
                    <a:latin typeface="Cambria Math" panose="02040503050406030204" pitchFamily="18" charset="0"/>
                    <a:ea typeface="+mn-ea"/>
                    <a:cs typeface="+mn-cs"/>
                  </a:rPr>
                  <a:t>𝑦</a:t>
                </a:r>
                <a:r>
                  <a:rPr lang="en-GB" sz="1200" kern="1200" dirty="0">
                    <a:solidFill>
                      <a:schemeClr val="tx1"/>
                    </a:solidFill>
                    <a:effectLst/>
                    <a:latin typeface="+mn-lt"/>
                    <a:ea typeface="+mn-ea"/>
                    <a:cs typeface="+mn-cs"/>
                  </a:rPr>
                  <a:t>) = </a:t>
                </a:r>
                <a:r>
                  <a:rPr lang="en-GB" sz="1200" i="0" kern="1200">
                    <a:solidFill>
                      <a:schemeClr val="tx1"/>
                    </a:solidFill>
                    <a:effectLst/>
                    <a:latin typeface="Cambria Math" panose="02040503050406030204" pitchFamily="18" charset="0"/>
                    <a:ea typeface="+mn-ea"/>
                    <a:cs typeface="+mn-cs"/>
                  </a:rPr>
                  <a:t>𝑓</a:t>
                </a:r>
                <a:r>
                  <a:rPr lang="en-GB" sz="1200" kern="1200" dirty="0">
                    <a:solidFill>
                      <a:schemeClr val="tx1"/>
                    </a:solidFill>
                    <a:effectLst/>
                    <a:latin typeface="+mn-lt"/>
                    <a:ea typeface="+mn-ea"/>
                    <a:cs typeface="+mn-cs"/>
                  </a:rPr>
                  <a:t>(effectiveness of support (</a:t>
                </a:r>
                <a:r>
                  <a:rPr lang="en-GB" sz="1200" i="0" kern="1200">
                    <a:solidFill>
                      <a:schemeClr val="tx1"/>
                    </a:solidFill>
                    <a:effectLst/>
                    <a:latin typeface="Cambria Math" panose="02040503050406030204" pitchFamily="18" charset="0"/>
                    <a:ea typeface="+mn-ea"/>
                    <a:cs typeface="+mn-cs"/>
                  </a:rPr>
                  <a:t>𝑞</a:t>
                </a:r>
                <a:r>
                  <a:rPr lang="en-GB" sz="1200" kern="1200" dirty="0">
                    <a:solidFill>
                      <a:schemeClr val="tx1"/>
                    </a:solidFill>
                    <a:effectLst/>
                    <a:latin typeface="+mn-lt"/>
                    <a:ea typeface="+mn-ea"/>
                    <a:cs typeface="+mn-cs"/>
                  </a:rPr>
                  <a:t>), the amount/intensity of support (</a:t>
                </a:r>
                <a:r>
                  <a:rPr lang="en-GB" sz="1200" i="0" kern="1200">
                    <a:solidFill>
                      <a:schemeClr val="tx1"/>
                    </a:solidFill>
                    <a:effectLst/>
                    <a:latin typeface="Cambria Math" panose="02040503050406030204" pitchFamily="18" charset="0"/>
                    <a:ea typeface="+mn-ea"/>
                    <a:cs typeface="+mn-cs"/>
                  </a:rPr>
                  <a:t>𝑥</a:t>
                </a:r>
                <a:r>
                  <a:rPr lang="en-GB" sz="1200" kern="1200" dirty="0">
                    <a:solidFill>
                      <a:schemeClr val="tx1"/>
                    </a:solidFill>
                    <a:effectLst/>
                    <a:latin typeface="+mn-lt"/>
                    <a:ea typeface="+mn-ea"/>
                    <a:cs typeface="+mn-cs"/>
                  </a:rPr>
                  <a:t>), underlying conditions (</a:t>
                </a:r>
                <a:r>
                  <a:rPr lang="en-GB" sz="1200" i="0" kern="1200">
                    <a:solidFill>
                      <a:schemeClr val="tx1"/>
                    </a:solidFill>
                    <a:effectLst/>
                    <a:latin typeface="Cambria Math" panose="02040503050406030204" pitchFamily="18" charset="0"/>
                    <a:ea typeface="+mn-ea"/>
                    <a:cs typeface="+mn-cs"/>
                  </a:rPr>
                  <a:t>𝑧^0</a:t>
                </a:r>
                <a:r>
                  <a:rPr lang="en-GB" sz="1200" kern="1200" dirty="0">
                    <a:solidFill>
                      <a:schemeClr val="tx1"/>
                    </a:solidFill>
                    <a:effectLst/>
                    <a:latin typeface="+mn-lt"/>
                    <a:ea typeface="+mn-ea"/>
                    <a:cs typeface="+mn-cs"/>
                  </a:rPr>
                  <a:t>); personal characteristics (</a:t>
                </a:r>
                <a:r>
                  <a:rPr lang="en-GB" sz="1200" i="0" kern="1200">
                    <a:solidFill>
                      <a:schemeClr val="tx1"/>
                    </a:solidFill>
                    <a:effectLst/>
                    <a:latin typeface="Cambria Math" panose="02040503050406030204" pitchFamily="18" charset="0"/>
                    <a:ea typeface="+mn-ea"/>
                    <a:cs typeface="+mn-cs"/>
                  </a:rPr>
                  <a:t>𝑧^1</a:t>
                </a:r>
                <a:r>
                  <a:rPr lang="en-GB" sz="1200" kern="1200" dirty="0">
                    <a:solidFill>
                      <a:schemeClr val="tx1"/>
                    </a:solidFill>
                    <a:effectLst/>
                    <a:latin typeface="+mn-lt"/>
                    <a:ea typeface="+mn-ea"/>
                    <a:cs typeface="+mn-cs"/>
                  </a:rPr>
                  <a:t>); environmental characteristics (</a:t>
                </a:r>
                <a:r>
                  <a:rPr lang="en-GB" sz="1200" i="0" kern="1200">
                    <a:solidFill>
                      <a:schemeClr val="tx1"/>
                    </a:solidFill>
                    <a:effectLst/>
                    <a:latin typeface="Cambria Math" panose="02040503050406030204" pitchFamily="18" charset="0"/>
                    <a:ea typeface="+mn-ea"/>
                    <a:cs typeface="+mn-cs"/>
                  </a:rPr>
                  <a:t>𝑧^2</a:t>
                </a:r>
                <a:r>
                  <a:rPr lang="en-GB" sz="1200" kern="1200" dirty="0">
                    <a:solidFill>
                      <a:schemeClr val="tx1"/>
                    </a:solidFill>
                    <a:effectLst/>
                    <a:latin typeface="+mn-lt"/>
                    <a:ea typeface="+mn-ea"/>
                    <a:cs typeface="+mn-cs"/>
                  </a:rPr>
                  <a:t>), other impacts (</a:t>
                </a:r>
                <a:r>
                  <a:rPr lang="en-GB" sz="1200" i="0" kern="1200">
                    <a:solidFill>
                      <a:schemeClr val="tx1"/>
                    </a:solidFill>
                    <a:effectLst/>
                    <a:latin typeface="Cambria Math" panose="02040503050406030204" pitchFamily="18" charset="0"/>
                    <a:ea typeface="+mn-ea"/>
                    <a:cs typeface="+mn-cs"/>
                  </a:rPr>
                  <a:t>𝑒</a:t>
                </a:r>
                <a:r>
                  <a:rPr lang="en-GB" sz="1200" kern="1200" dirty="0">
                    <a:solidFill>
                      <a:schemeClr val="tx1"/>
                    </a:solidFill>
                    <a:effectLst/>
                    <a:latin typeface="+mn-lt"/>
                    <a:ea typeface="+mn-ea"/>
                    <a:cs typeface="+mn-cs"/>
                  </a:rPr>
                  <a:t>))</a:t>
                </a:r>
              </a:p>
              <a:p>
                <a:r>
                  <a:rPr lang="en-GB" sz="1200" kern="1200" dirty="0">
                    <a:solidFill>
                      <a:schemeClr val="tx1"/>
                    </a:solidFill>
                    <a:effectLst/>
                    <a:latin typeface="+mn-lt"/>
                    <a:ea typeface="+mn-ea"/>
                    <a:cs typeface="+mn-cs"/>
                  </a:rPr>
                  <a:t>This will be the theoretical framework used for the analyses to be conducted in this study. </a:t>
                </a:r>
                <a:endParaRPr lang="en-GB" sz="1200" kern="1200" dirty="0" smtClean="0">
                  <a:solidFill>
                    <a:schemeClr val="tx1"/>
                  </a:solidFill>
                  <a:effectLst/>
                  <a:latin typeface="+mn-lt"/>
                  <a:ea typeface="+mn-ea"/>
                  <a:cs typeface="+mn-cs"/>
                </a:endParaRPr>
              </a:p>
              <a:p>
                <a:endParaRPr lang="en-GB" dirty="0" smtClean="0"/>
              </a:p>
              <a:p>
                <a:endParaRPr lang="en-GB" dirty="0"/>
              </a:p>
              <a:p>
                <a:pPr marL="0" marR="0" lvl="2" indent="0" algn="l" defTabSz="914400" rtl="0" eaLnBrk="1" fontAlgn="auto" latinLnBrk="0" hangingPunct="1">
                  <a:lnSpc>
                    <a:spcPct val="100000"/>
                  </a:lnSpc>
                  <a:spcBef>
                    <a:spcPts val="0"/>
                  </a:spcBef>
                  <a:spcAft>
                    <a:spcPts val="0"/>
                  </a:spcAft>
                  <a:buClrTx/>
                  <a:buSzTx/>
                  <a:buFontTx/>
                  <a:buNone/>
                  <a:tabLst/>
                  <a:defRPr/>
                </a:pPr>
                <a:endParaRPr lang="en-GB" sz="1800" dirty="0" smtClean="0"/>
              </a:p>
              <a:p>
                <a:endParaRPr lang="en-GB" dirty="0"/>
              </a:p>
              <a:p>
                <a:endParaRPr lang="en-GB" dirty="0"/>
              </a:p>
            </p:txBody>
          </p:sp>
        </mc:Fallback>
      </mc:AlternateContent>
      <p:sp>
        <p:nvSpPr>
          <p:cNvPr id="4" name="Slide Number Placeholder 3"/>
          <p:cNvSpPr>
            <a:spLocks noGrp="1"/>
          </p:cNvSpPr>
          <p:nvPr>
            <p:ph type="sldNum" sz="quarter" idx="10"/>
          </p:nvPr>
        </p:nvSpPr>
        <p:spPr/>
        <p:txBody>
          <a:bodyPr/>
          <a:lstStyle/>
          <a:p>
            <a:fld id="{CCA2841B-1789-4675-9F57-053A36BCD7E0}" type="slidenum">
              <a:rPr lang="en-GB" smtClean="0"/>
              <a:t>6</a:t>
            </a:fld>
            <a:endParaRPr lang="en-GB"/>
          </a:p>
        </p:txBody>
      </p:sp>
    </p:spTree>
    <p:extLst>
      <p:ext uri="{BB962C8B-B14F-4D97-AF65-F5344CB8AC3E}">
        <p14:creationId xmlns:p14="http://schemas.microsoft.com/office/powerpoint/2010/main" val="480953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A2841B-1789-4675-9F57-053A36BCD7E0}" type="slidenum">
              <a:rPr lang="en-GB" smtClean="0"/>
              <a:t>7</a:t>
            </a:fld>
            <a:endParaRPr lang="en-GB"/>
          </a:p>
        </p:txBody>
      </p:sp>
    </p:spTree>
    <p:extLst>
      <p:ext uri="{BB962C8B-B14F-4D97-AF65-F5344CB8AC3E}">
        <p14:creationId xmlns:p14="http://schemas.microsoft.com/office/powerpoint/2010/main" val="3253461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A2841B-1789-4675-9F57-053A36BCD7E0}" type="slidenum">
              <a:rPr lang="en-GB" smtClean="0"/>
              <a:t>8</a:t>
            </a:fld>
            <a:endParaRPr lang="en-GB"/>
          </a:p>
        </p:txBody>
      </p:sp>
    </p:spTree>
    <p:extLst>
      <p:ext uri="{BB962C8B-B14F-4D97-AF65-F5344CB8AC3E}">
        <p14:creationId xmlns:p14="http://schemas.microsoft.com/office/powerpoint/2010/main" val="15556466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A2841B-1789-4675-9F57-053A36BCD7E0}" type="slidenum">
              <a:rPr lang="en-GB" smtClean="0"/>
              <a:t>9</a:t>
            </a:fld>
            <a:endParaRPr lang="en-GB"/>
          </a:p>
        </p:txBody>
      </p:sp>
    </p:spTree>
    <p:extLst>
      <p:ext uri="{BB962C8B-B14F-4D97-AF65-F5344CB8AC3E}">
        <p14:creationId xmlns:p14="http://schemas.microsoft.com/office/powerpoint/2010/main" val="24720031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A2841B-1789-4675-9F57-053A36BCD7E0}" type="slidenum">
              <a:rPr lang="en-GB" smtClean="0"/>
              <a:t>10</a:t>
            </a:fld>
            <a:endParaRPr lang="en-GB"/>
          </a:p>
        </p:txBody>
      </p:sp>
    </p:spTree>
    <p:extLst>
      <p:ext uri="{BB962C8B-B14F-4D97-AF65-F5344CB8AC3E}">
        <p14:creationId xmlns:p14="http://schemas.microsoft.com/office/powerpoint/2010/main" val="314645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A2841B-1789-4675-9F57-053A36BCD7E0}" type="slidenum">
              <a:rPr lang="en-GB" smtClean="0"/>
              <a:t>11</a:t>
            </a:fld>
            <a:endParaRPr lang="en-GB"/>
          </a:p>
        </p:txBody>
      </p:sp>
    </p:spTree>
    <p:extLst>
      <p:ext uri="{BB962C8B-B14F-4D97-AF65-F5344CB8AC3E}">
        <p14:creationId xmlns:p14="http://schemas.microsoft.com/office/powerpoint/2010/main" val="18898303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A2841B-1789-4675-9F57-053A36BCD7E0}" type="slidenum">
              <a:rPr lang="en-GB" smtClean="0"/>
              <a:t>14</a:t>
            </a:fld>
            <a:endParaRPr lang="en-GB"/>
          </a:p>
        </p:txBody>
      </p:sp>
    </p:spTree>
    <p:extLst>
      <p:ext uri="{BB962C8B-B14F-4D97-AF65-F5344CB8AC3E}">
        <p14:creationId xmlns:p14="http://schemas.microsoft.com/office/powerpoint/2010/main" val="1454641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982634"/>
            <a:ext cx="6406480" cy="3458815"/>
          </a:xfrm>
        </p:spPr>
        <p:txBody>
          <a:bodyPr/>
          <a:lstStyle/>
          <a:p>
            <a:r>
              <a:rPr lang="en-US" smtClean="0"/>
              <a:t>Click to edit Master title style</a:t>
            </a:r>
            <a:endParaRPr lang="en-GB"/>
          </a:p>
        </p:txBody>
      </p:sp>
      <p:pic>
        <p:nvPicPr>
          <p:cNvPr id="8" name="Picture 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45842" y="5412626"/>
            <a:ext cx="1500704" cy="536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10" descr="C:\Users\Ed\Desktop\brand marks for web\ox_brand2_pos_rect.gif"/>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445842" y="6093296"/>
            <a:ext cx="1500704" cy="471460"/>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p:cNvSpPr>
            <a:spLocks noGrp="1"/>
          </p:cNvSpPr>
          <p:nvPr>
            <p:ph type="dt" sz="half" idx="10"/>
          </p:nvPr>
        </p:nvSpPr>
        <p:spPr>
          <a:xfrm>
            <a:off x="680864" y="6199631"/>
            <a:ext cx="2133600" cy="365125"/>
          </a:xfrm>
        </p:spPr>
        <p:txBody>
          <a:bodyPr/>
          <a:lstStyle>
            <a:lvl1pPr>
              <a:defRPr baseline="0">
                <a:solidFill>
                  <a:srgbClr val="003A84"/>
                </a:solidFill>
              </a:defRPr>
            </a:lvl1pPr>
          </a:lstStyle>
          <a:p>
            <a:fld id="{0894250C-F6B0-4B51-A614-41ED13575040}" type="datetime1">
              <a:rPr lang="en-GB" smtClean="0"/>
              <a:t>08/07/2015</a:t>
            </a:fld>
            <a:endParaRPr lang="en-GB" dirty="0"/>
          </a:p>
        </p:txBody>
      </p:sp>
      <p:sp>
        <p:nvSpPr>
          <p:cNvPr id="5" name="Footer Placeholder 4"/>
          <p:cNvSpPr>
            <a:spLocks noGrp="1"/>
          </p:cNvSpPr>
          <p:nvPr>
            <p:ph type="ftr" sz="quarter" idx="11"/>
          </p:nvPr>
        </p:nvSpPr>
        <p:spPr>
          <a:xfrm>
            <a:off x="3347864" y="6199631"/>
            <a:ext cx="2895600" cy="365125"/>
          </a:xfrm>
        </p:spPr>
        <p:txBody>
          <a:bodyPr/>
          <a:lstStyle/>
          <a:p>
            <a:r>
              <a:rPr lang="en-GB" smtClean="0"/>
              <a:t>Professor Ann Netten</a:t>
            </a:r>
            <a:endParaRPr lang="en-GB" dirty="0"/>
          </a:p>
        </p:txBody>
      </p:sp>
      <p:pic>
        <p:nvPicPr>
          <p:cNvPr id="1026" name="Picture 2"/>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3291465" y="548680"/>
            <a:ext cx="5655079"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445842" y="4460050"/>
            <a:ext cx="1500702" cy="841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795111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55669B6-69D1-4A1E-8001-00EDCFDA8833}" type="datetime1">
              <a:rPr lang="en-GB" smtClean="0"/>
              <a:t>08/07/2015</a:t>
            </a:fld>
            <a:endParaRPr lang="en-GB"/>
          </a:p>
        </p:txBody>
      </p:sp>
      <p:sp>
        <p:nvSpPr>
          <p:cNvPr id="5" name="Footer Placeholder 4"/>
          <p:cNvSpPr>
            <a:spLocks noGrp="1"/>
          </p:cNvSpPr>
          <p:nvPr>
            <p:ph type="ftr" sz="quarter" idx="11"/>
          </p:nvPr>
        </p:nvSpPr>
        <p:spPr/>
        <p:txBody>
          <a:bodyPr/>
          <a:lstStyle/>
          <a:p>
            <a:r>
              <a:rPr lang="en-GB" smtClean="0"/>
              <a:t>Professor Ann Netten</a:t>
            </a:r>
            <a:endParaRPr lang="en-GB"/>
          </a:p>
        </p:txBody>
      </p:sp>
      <p:sp>
        <p:nvSpPr>
          <p:cNvPr id="6" name="Slide Number Placeholder 5"/>
          <p:cNvSpPr>
            <a:spLocks noGrp="1"/>
          </p:cNvSpPr>
          <p:nvPr>
            <p:ph type="sldNum" sz="quarter" idx="12"/>
          </p:nvPr>
        </p:nvSpPr>
        <p:spPr/>
        <p:txBody>
          <a:bodyPr/>
          <a:lstStyle/>
          <a:p>
            <a:fld id="{721CB884-B780-4873-8EE9-5EB82DB9ED55}" type="slidenum">
              <a:rPr lang="en-GB" smtClean="0"/>
              <a:t>‹#›</a:t>
            </a:fld>
            <a:endParaRPr lang="en-GB"/>
          </a:p>
        </p:txBody>
      </p:sp>
    </p:spTree>
    <p:extLst>
      <p:ext uri="{BB962C8B-B14F-4D97-AF65-F5344CB8AC3E}">
        <p14:creationId xmlns:p14="http://schemas.microsoft.com/office/powerpoint/2010/main" val="30206810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6C812C9-59A4-4B3A-9A3C-A17AC52A246A}" type="datetime1">
              <a:rPr lang="en-GB" smtClean="0"/>
              <a:t>08/07/2015</a:t>
            </a:fld>
            <a:endParaRPr lang="en-GB"/>
          </a:p>
        </p:txBody>
      </p:sp>
      <p:sp>
        <p:nvSpPr>
          <p:cNvPr id="5" name="Footer Placeholder 4"/>
          <p:cNvSpPr>
            <a:spLocks noGrp="1"/>
          </p:cNvSpPr>
          <p:nvPr>
            <p:ph type="ftr" sz="quarter" idx="11"/>
          </p:nvPr>
        </p:nvSpPr>
        <p:spPr/>
        <p:txBody>
          <a:bodyPr/>
          <a:lstStyle/>
          <a:p>
            <a:r>
              <a:rPr lang="en-GB" smtClean="0"/>
              <a:t>Professor Ann Netten</a:t>
            </a:r>
            <a:endParaRPr lang="en-GB"/>
          </a:p>
        </p:txBody>
      </p:sp>
      <p:sp>
        <p:nvSpPr>
          <p:cNvPr id="6" name="Slide Number Placeholder 5"/>
          <p:cNvSpPr>
            <a:spLocks noGrp="1"/>
          </p:cNvSpPr>
          <p:nvPr>
            <p:ph type="sldNum" sz="quarter" idx="12"/>
          </p:nvPr>
        </p:nvSpPr>
        <p:spPr/>
        <p:txBody>
          <a:bodyPr/>
          <a:lstStyle/>
          <a:p>
            <a:fld id="{721CB884-B780-4873-8EE9-5EB82DB9ED55}" type="slidenum">
              <a:rPr lang="en-GB" smtClean="0"/>
              <a:t>‹#›</a:t>
            </a:fld>
            <a:endParaRPr lang="en-GB"/>
          </a:p>
        </p:txBody>
      </p:sp>
    </p:spTree>
    <p:extLst>
      <p:ext uri="{BB962C8B-B14F-4D97-AF65-F5344CB8AC3E}">
        <p14:creationId xmlns:p14="http://schemas.microsoft.com/office/powerpoint/2010/main" val="11161898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baseline="0">
                <a:solidFill>
                  <a:srgbClr val="003A84"/>
                </a:solidFill>
              </a:defRPr>
            </a:lvl1pPr>
          </a:lstStyle>
          <a:p>
            <a:fld id="{A699DDBE-C6F4-4549-9F1D-4D6233B31CD5}" type="datetime1">
              <a:rPr lang="en-GB" smtClean="0"/>
              <a:t>08/07/2015</a:t>
            </a:fld>
            <a:endParaRPr lang="en-GB" dirty="0"/>
          </a:p>
        </p:txBody>
      </p:sp>
      <p:sp>
        <p:nvSpPr>
          <p:cNvPr id="5" name="Footer Placeholder 4"/>
          <p:cNvSpPr>
            <a:spLocks noGrp="1"/>
          </p:cNvSpPr>
          <p:nvPr>
            <p:ph type="ftr" sz="quarter" idx="11"/>
          </p:nvPr>
        </p:nvSpPr>
        <p:spPr/>
        <p:txBody>
          <a:bodyPr/>
          <a:lstStyle/>
          <a:p>
            <a:r>
              <a:rPr lang="en-GB" smtClean="0"/>
              <a:t>Professor Ann Netten</a:t>
            </a:r>
            <a:endParaRPr lang="en-GB"/>
          </a:p>
        </p:txBody>
      </p:sp>
      <p:sp>
        <p:nvSpPr>
          <p:cNvPr id="6" name="Slide Number Placeholder 5"/>
          <p:cNvSpPr>
            <a:spLocks noGrp="1"/>
          </p:cNvSpPr>
          <p:nvPr>
            <p:ph type="sldNum" sz="quarter" idx="12"/>
          </p:nvPr>
        </p:nvSpPr>
        <p:spPr/>
        <p:txBody>
          <a:bodyPr/>
          <a:lstStyle/>
          <a:p>
            <a:fld id="{721CB884-B780-4873-8EE9-5EB82DB9ED55}" type="slidenum">
              <a:rPr lang="en-GB" smtClean="0"/>
              <a:t>‹#›</a:t>
            </a:fld>
            <a:endParaRPr lang="en-GB"/>
          </a:p>
        </p:txBody>
      </p:sp>
    </p:spTree>
    <p:extLst>
      <p:ext uri="{BB962C8B-B14F-4D97-AF65-F5344CB8AC3E}">
        <p14:creationId xmlns:p14="http://schemas.microsoft.com/office/powerpoint/2010/main" val="39103314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A92C34-C2A7-4F7A-928B-A21A32A528B0}" type="datetime1">
              <a:rPr lang="en-GB" smtClean="0"/>
              <a:t>08/07/2015</a:t>
            </a:fld>
            <a:endParaRPr lang="en-GB"/>
          </a:p>
        </p:txBody>
      </p:sp>
      <p:sp>
        <p:nvSpPr>
          <p:cNvPr id="5" name="Footer Placeholder 4"/>
          <p:cNvSpPr>
            <a:spLocks noGrp="1"/>
          </p:cNvSpPr>
          <p:nvPr>
            <p:ph type="ftr" sz="quarter" idx="11"/>
          </p:nvPr>
        </p:nvSpPr>
        <p:spPr/>
        <p:txBody>
          <a:bodyPr/>
          <a:lstStyle/>
          <a:p>
            <a:r>
              <a:rPr lang="en-GB" smtClean="0"/>
              <a:t>Professor Ann Netten</a:t>
            </a:r>
            <a:endParaRPr lang="en-GB"/>
          </a:p>
        </p:txBody>
      </p:sp>
      <p:sp>
        <p:nvSpPr>
          <p:cNvPr id="6" name="Slide Number Placeholder 5"/>
          <p:cNvSpPr>
            <a:spLocks noGrp="1"/>
          </p:cNvSpPr>
          <p:nvPr>
            <p:ph type="sldNum" sz="quarter" idx="12"/>
          </p:nvPr>
        </p:nvSpPr>
        <p:spPr/>
        <p:txBody>
          <a:bodyPr/>
          <a:lstStyle/>
          <a:p>
            <a:fld id="{721CB884-B780-4873-8EE9-5EB82DB9ED55}" type="slidenum">
              <a:rPr lang="en-GB" smtClean="0"/>
              <a:t>‹#›</a:t>
            </a:fld>
            <a:endParaRPr lang="en-GB"/>
          </a:p>
        </p:txBody>
      </p:sp>
    </p:spTree>
    <p:extLst>
      <p:ext uri="{BB962C8B-B14F-4D97-AF65-F5344CB8AC3E}">
        <p14:creationId xmlns:p14="http://schemas.microsoft.com/office/powerpoint/2010/main" val="1881032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36AF900-43BC-4B01-A6EF-3445163059F4}" type="datetime1">
              <a:rPr lang="en-GB" smtClean="0"/>
              <a:t>08/07/2015</a:t>
            </a:fld>
            <a:endParaRPr lang="en-GB"/>
          </a:p>
        </p:txBody>
      </p:sp>
      <p:sp>
        <p:nvSpPr>
          <p:cNvPr id="6" name="Footer Placeholder 5"/>
          <p:cNvSpPr>
            <a:spLocks noGrp="1"/>
          </p:cNvSpPr>
          <p:nvPr>
            <p:ph type="ftr" sz="quarter" idx="11"/>
          </p:nvPr>
        </p:nvSpPr>
        <p:spPr/>
        <p:txBody>
          <a:bodyPr/>
          <a:lstStyle/>
          <a:p>
            <a:r>
              <a:rPr lang="en-GB" smtClean="0"/>
              <a:t>Professor Ann Netten</a:t>
            </a:r>
            <a:endParaRPr lang="en-GB"/>
          </a:p>
        </p:txBody>
      </p:sp>
      <p:sp>
        <p:nvSpPr>
          <p:cNvPr id="7" name="Slide Number Placeholder 6"/>
          <p:cNvSpPr>
            <a:spLocks noGrp="1"/>
          </p:cNvSpPr>
          <p:nvPr>
            <p:ph type="sldNum" sz="quarter" idx="12"/>
          </p:nvPr>
        </p:nvSpPr>
        <p:spPr/>
        <p:txBody>
          <a:bodyPr/>
          <a:lstStyle/>
          <a:p>
            <a:fld id="{721CB884-B780-4873-8EE9-5EB82DB9ED55}" type="slidenum">
              <a:rPr lang="en-GB" smtClean="0"/>
              <a:t>‹#›</a:t>
            </a:fld>
            <a:endParaRPr lang="en-GB"/>
          </a:p>
        </p:txBody>
      </p:sp>
    </p:spTree>
    <p:extLst>
      <p:ext uri="{BB962C8B-B14F-4D97-AF65-F5344CB8AC3E}">
        <p14:creationId xmlns:p14="http://schemas.microsoft.com/office/powerpoint/2010/main" val="33649664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011C1F8-D41D-47BB-90AD-A1053F57792B}" type="datetime1">
              <a:rPr lang="en-GB" smtClean="0"/>
              <a:t>08/07/2015</a:t>
            </a:fld>
            <a:endParaRPr lang="en-GB"/>
          </a:p>
        </p:txBody>
      </p:sp>
      <p:sp>
        <p:nvSpPr>
          <p:cNvPr id="8" name="Footer Placeholder 7"/>
          <p:cNvSpPr>
            <a:spLocks noGrp="1"/>
          </p:cNvSpPr>
          <p:nvPr>
            <p:ph type="ftr" sz="quarter" idx="11"/>
          </p:nvPr>
        </p:nvSpPr>
        <p:spPr/>
        <p:txBody>
          <a:bodyPr/>
          <a:lstStyle/>
          <a:p>
            <a:r>
              <a:rPr lang="en-GB" smtClean="0"/>
              <a:t>Professor Ann Netten</a:t>
            </a:r>
            <a:endParaRPr lang="en-GB"/>
          </a:p>
        </p:txBody>
      </p:sp>
      <p:sp>
        <p:nvSpPr>
          <p:cNvPr id="9" name="Slide Number Placeholder 8"/>
          <p:cNvSpPr>
            <a:spLocks noGrp="1"/>
          </p:cNvSpPr>
          <p:nvPr>
            <p:ph type="sldNum" sz="quarter" idx="12"/>
          </p:nvPr>
        </p:nvSpPr>
        <p:spPr/>
        <p:txBody>
          <a:bodyPr/>
          <a:lstStyle/>
          <a:p>
            <a:fld id="{721CB884-B780-4873-8EE9-5EB82DB9ED55}" type="slidenum">
              <a:rPr lang="en-GB" smtClean="0"/>
              <a:t>‹#›</a:t>
            </a:fld>
            <a:endParaRPr lang="en-GB"/>
          </a:p>
        </p:txBody>
      </p:sp>
    </p:spTree>
    <p:extLst>
      <p:ext uri="{BB962C8B-B14F-4D97-AF65-F5344CB8AC3E}">
        <p14:creationId xmlns:p14="http://schemas.microsoft.com/office/powerpoint/2010/main" val="18304782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364F9E6-3657-4258-B028-5721D7C190B8}" type="datetime1">
              <a:rPr lang="en-GB" smtClean="0"/>
              <a:t>08/07/2015</a:t>
            </a:fld>
            <a:endParaRPr lang="en-GB"/>
          </a:p>
        </p:txBody>
      </p:sp>
      <p:sp>
        <p:nvSpPr>
          <p:cNvPr id="4" name="Footer Placeholder 3"/>
          <p:cNvSpPr>
            <a:spLocks noGrp="1"/>
          </p:cNvSpPr>
          <p:nvPr>
            <p:ph type="ftr" sz="quarter" idx="11"/>
          </p:nvPr>
        </p:nvSpPr>
        <p:spPr/>
        <p:txBody>
          <a:bodyPr/>
          <a:lstStyle/>
          <a:p>
            <a:r>
              <a:rPr lang="en-GB" smtClean="0"/>
              <a:t>Professor Ann Netten</a:t>
            </a:r>
            <a:endParaRPr lang="en-GB"/>
          </a:p>
        </p:txBody>
      </p:sp>
      <p:sp>
        <p:nvSpPr>
          <p:cNvPr id="5" name="Slide Number Placeholder 4"/>
          <p:cNvSpPr>
            <a:spLocks noGrp="1"/>
          </p:cNvSpPr>
          <p:nvPr>
            <p:ph type="sldNum" sz="quarter" idx="12"/>
          </p:nvPr>
        </p:nvSpPr>
        <p:spPr/>
        <p:txBody>
          <a:bodyPr/>
          <a:lstStyle/>
          <a:p>
            <a:fld id="{721CB884-B780-4873-8EE9-5EB82DB9ED55}" type="slidenum">
              <a:rPr lang="en-GB" smtClean="0"/>
              <a:t>‹#›</a:t>
            </a:fld>
            <a:endParaRPr lang="en-GB"/>
          </a:p>
        </p:txBody>
      </p:sp>
    </p:spTree>
    <p:extLst>
      <p:ext uri="{BB962C8B-B14F-4D97-AF65-F5344CB8AC3E}">
        <p14:creationId xmlns:p14="http://schemas.microsoft.com/office/powerpoint/2010/main" val="20018440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D86C9-BFF5-4EE6-AFEE-60934BE39CD6}" type="datetime1">
              <a:rPr lang="en-GB" smtClean="0"/>
              <a:t>08/07/2015</a:t>
            </a:fld>
            <a:endParaRPr lang="en-GB"/>
          </a:p>
        </p:txBody>
      </p:sp>
      <p:sp>
        <p:nvSpPr>
          <p:cNvPr id="3" name="Footer Placeholder 2"/>
          <p:cNvSpPr>
            <a:spLocks noGrp="1"/>
          </p:cNvSpPr>
          <p:nvPr>
            <p:ph type="ftr" sz="quarter" idx="11"/>
          </p:nvPr>
        </p:nvSpPr>
        <p:spPr/>
        <p:txBody>
          <a:bodyPr/>
          <a:lstStyle/>
          <a:p>
            <a:r>
              <a:rPr lang="en-GB" smtClean="0"/>
              <a:t>Professor Ann Netten</a:t>
            </a:r>
            <a:endParaRPr lang="en-GB"/>
          </a:p>
        </p:txBody>
      </p:sp>
      <p:sp>
        <p:nvSpPr>
          <p:cNvPr id="4" name="Slide Number Placeholder 3"/>
          <p:cNvSpPr>
            <a:spLocks noGrp="1"/>
          </p:cNvSpPr>
          <p:nvPr>
            <p:ph type="sldNum" sz="quarter" idx="12"/>
          </p:nvPr>
        </p:nvSpPr>
        <p:spPr/>
        <p:txBody>
          <a:bodyPr/>
          <a:lstStyle/>
          <a:p>
            <a:fld id="{721CB884-B780-4873-8EE9-5EB82DB9ED55}" type="slidenum">
              <a:rPr lang="en-GB" smtClean="0"/>
              <a:t>‹#›</a:t>
            </a:fld>
            <a:endParaRPr lang="en-GB"/>
          </a:p>
        </p:txBody>
      </p:sp>
    </p:spTree>
    <p:extLst>
      <p:ext uri="{BB962C8B-B14F-4D97-AF65-F5344CB8AC3E}">
        <p14:creationId xmlns:p14="http://schemas.microsoft.com/office/powerpoint/2010/main" val="27749988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45E4B7-38EC-4E9A-A0BB-0A532FA4F945}" type="datetime1">
              <a:rPr lang="en-GB" smtClean="0"/>
              <a:t>08/07/2015</a:t>
            </a:fld>
            <a:endParaRPr lang="en-GB"/>
          </a:p>
        </p:txBody>
      </p:sp>
      <p:sp>
        <p:nvSpPr>
          <p:cNvPr id="6" name="Footer Placeholder 5"/>
          <p:cNvSpPr>
            <a:spLocks noGrp="1"/>
          </p:cNvSpPr>
          <p:nvPr>
            <p:ph type="ftr" sz="quarter" idx="11"/>
          </p:nvPr>
        </p:nvSpPr>
        <p:spPr/>
        <p:txBody>
          <a:bodyPr/>
          <a:lstStyle/>
          <a:p>
            <a:r>
              <a:rPr lang="en-GB" smtClean="0"/>
              <a:t>Professor Ann Netten</a:t>
            </a:r>
            <a:endParaRPr lang="en-GB"/>
          </a:p>
        </p:txBody>
      </p:sp>
      <p:sp>
        <p:nvSpPr>
          <p:cNvPr id="7" name="Slide Number Placeholder 6"/>
          <p:cNvSpPr>
            <a:spLocks noGrp="1"/>
          </p:cNvSpPr>
          <p:nvPr>
            <p:ph type="sldNum" sz="quarter" idx="12"/>
          </p:nvPr>
        </p:nvSpPr>
        <p:spPr/>
        <p:txBody>
          <a:bodyPr/>
          <a:lstStyle/>
          <a:p>
            <a:fld id="{721CB884-B780-4873-8EE9-5EB82DB9ED55}" type="slidenum">
              <a:rPr lang="en-GB" smtClean="0"/>
              <a:t>‹#›</a:t>
            </a:fld>
            <a:endParaRPr lang="en-GB"/>
          </a:p>
        </p:txBody>
      </p:sp>
    </p:spTree>
    <p:extLst>
      <p:ext uri="{BB962C8B-B14F-4D97-AF65-F5344CB8AC3E}">
        <p14:creationId xmlns:p14="http://schemas.microsoft.com/office/powerpoint/2010/main" val="23431613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0A9775-976B-4A3A-9EB2-FD8B626434A4}" type="datetime1">
              <a:rPr lang="en-GB" smtClean="0"/>
              <a:t>08/07/2015</a:t>
            </a:fld>
            <a:endParaRPr lang="en-GB"/>
          </a:p>
        </p:txBody>
      </p:sp>
      <p:sp>
        <p:nvSpPr>
          <p:cNvPr id="6" name="Footer Placeholder 5"/>
          <p:cNvSpPr>
            <a:spLocks noGrp="1"/>
          </p:cNvSpPr>
          <p:nvPr>
            <p:ph type="ftr" sz="quarter" idx="11"/>
          </p:nvPr>
        </p:nvSpPr>
        <p:spPr/>
        <p:txBody>
          <a:bodyPr/>
          <a:lstStyle/>
          <a:p>
            <a:r>
              <a:rPr lang="en-GB" smtClean="0"/>
              <a:t>Professor Ann Netten</a:t>
            </a:r>
            <a:endParaRPr lang="en-GB"/>
          </a:p>
        </p:txBody>
      </p:sp>
      <p:sp>
        <p:nvSpPr>
          <p:cNvPr id="7" name="Slide Number Placeholder 6"/>
          <p:cNvSpPr>
            <a:spLocks noGrp="1"/>
          </p:cNvSpPr>
          <p:nvPr>
            <p:ph type="sldNum" sz="quarter" idx="12"/>
          </p:nvPr>
        </p:nvSpPr>
        <p:spPr/>
        <p:txBody>
          <a:bodyPr/>
          <a:lstStyle/>
          <a:p>
            <a:fld id="{721CB884-B780-4873-8EE9-5EB82DB9ED55}" type="slidenum">
              <a:rPr lang="en-GB" smtClean="0"/>
              <a:t>‹#›</a:t>
            </a:fld>
            <a:endParaRPr lang="en-GB"/>
          </a:p>
        </p:txBody>
      </p:sp>
    </p:spTree>
    <p:extLst>
      <p:ext uri="{BB962C8B-B14F-4D97-AF65-F5344CB8AC3E}">
        <p14:creationId xmlns:p14="http://schemas.microsoft.com/office/powerpoint/2010/main" val="35683041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baseline="0">
                <a:solidFill>
                  <a:schemeClr val="tx1">
                    <a:tint val="75000"/>
                  </a:schemeClr>
                </a:solidFill>
              </a:defRPr>
            </a:lvl1pPr>
          </a:lstStyle>
          <a:p>
            <a:fld id="{C44E04AA-1636-4FBC-8224-28D0D01CCD4B}" type="datetime1">
              <a:rPr lang="en-GB" smtClean="0"/>
              <a:t>08/07/2015</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baseline="0">
                <a:solidFill>
                  <a:srgbClr val="003A84"/>
                </a:solidFill>
              </a:defRPr>
            </a:lvl1pPr>
          </a:lstStyle>
          <a:p>
            <a:r>
              <a:rPr lang="en-GB" smtClean="0"/>
              <a:t>Professor Ann Netten</a:t>
            </a:r>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baseline="0">
                <a:solidFill>
                  <a:srgbClr val="003A84"/>
                </a:solidFill>
              </a:defRPr>
            </a:lvl1pPr>
          </a:lstStyle>
          <a:p>
            <a:fld id="{721CB884-B780-4873-8EE9-5EB82DB9ED55}" type="slidenum">
              <a:rPr lang="en-GB" smtClean="0"/>
              <a:pPr/>
              <a:t>‹#›</a:t>
            </a:fld>
            <a:endParaRPr lang="en-GB" dirty="0"/>
          </a:p>
        </p:txBody>
      </p:sp>
    </p:spTree>
    <p:extLst>
      <p:ext uri="{BB962C8B-B14F-4D97-AF65-F5344CB8AC3E}">
        <p14:creationId xmlns:p14="http://schemas.microsoft.com/office/powerpoint/2010/main" val="439556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hf sldNum="0" hdr="0" ftr="0" dt="0"/>
  <p:txStyles>
    <p:titleStyle>
      <a:lvl1pPr algn="ctr" defTabSz="914400" rtl="0" eaLnBrk="1" latinLnBrk="0" hangingPunct="1">
        <a:spcBef>
          <a:spcPct val="0"/>
        </a:spcBef>
        <a:buNone/>
        <a:defRPr sz="4400" b="1" kern="1200" baseline="0">
          <a:solidFill>
            <a:srgbClr val="003A84"/>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rgbClr val="003A84"/>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rgbClr val="003A84"/>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rgbClr val="003A84"/>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rgbClr val="003A84"/>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rgbClr val="003A84"/>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s.e.rand@kent.ac.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683568" y="1982634"/>
            <a:ext cx="7776864" cy="3458815"/>
          </a:xfrm>
        </p:spPr>
        <p:txBody>
          <a:bodyPr>
            <a:normAutofit/>
          </a:bodyPr>
          <a:lstStyle/>
          <a:p>
            <a:r>
              <a:rPr lang="en-GB" sz="4000" dirty="0"/>
              <a:t>Quality of life of older adults who use social care support </a:t>
            </a:r>
            <a:r>
              <a:rPr lang="en-GB" sz="4000" dirty="0" smtClean="0"/>
              <a:t>and their unpaid carers</a:t>
            </a:r>
            <a:r>
              <a:rPr lang="en-GB" dirty="0" smtClean="0"/>
              <a:t/>
            </a:r>
            <a:br>
              <a:rPr lang="en-GB" dirty="0" smtClean="0"/>
            </a:br>
            <a:r>
              <a:rPr lang="en-GB" dirty="0" smtClean="0"/>
              <a:t/>
            </a:r>
            <a:br>
              <a:rPr lang="en-GB" dirty="0" smtClean="0"/>
            </a:br>
            <a:r>
              <a:rPr lang="en-GB" sz="2400" b="0" dirty="0" smtClean="0"/>
              <a:t>Stacey Rand &amp; </a:t>
            </a:r>
            <a:r>
              <a:rPr lang="en-GB" sz="2400" b="0" dirty="0"/>
              <a:t>Juliette </a:t>
            </a:r>
            <a:r>
              <a:rPr lang="en-GB" sz="2400" b="0" dirty="0" err="1"/>
              <a:t>Malley</a:t>
            </a:r>
            <a:r>
              <a:rPr lang="en-GB" sz="2400" b="0" dirty="0"/>
              <a:t> </a:t>
            </a:r>
            <a:r>
              <a:rPr lang="en-GB" dirty="0"/>
              <a:t/>
            </a:r>
            <a:br>
              <a:rPr lang="en-GB" dirty="0"/>
            </a:br>
            <a:endParaRPr lang="en-GB" sz="2600" b="0" dirty="0"/>
          </a:p>
        </p:txBody>
      </p:sp>
    </p:spTree>
    <p:extLst>
      <p:ext uri="{BB962C8B-B14F-4D97-AF65-F5344CB8AC3E}">
        <p14:creationId xmlns:p14="http://schemas.microsoft.com/office/powerpoint/2010/main" val="27413589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91264" cy="692696"/>
          </a:xfrm>
        </p:spPr>
        <p:txBody>
          <a:bodyPr>
            <a:noAutofit/>
          </a:bodyPr>
          <a:lstStyle/>
          <a:p>
            <a:pPr algn="l"/>
            <a:r>
              <a:rPr lang="en-GB" sz="2800" dirty="0" smtClean="0"/>
              <a:t>Factors associated with </a:t>
            </a:r>
            <a:r>
              <a:rPr lang="en-GB" sz="2800" i="1" dirty="0" smtClean="0"/>
              <a:t>Occupation</a:t>
            </a:r>
            <a:endParaRPr lang="en-GB" sz="2800" i="1" dirty="0"/>
          </a:p>
        </p:txBody>
      </p:sp>
      <p:sp>
        <p:nvSpPr>
          <p:cNvPr id="3" name="Content Placeholder 2"/>
          <p:cNvSpPr>
            <a:spLocks noGrp="1"/>
          </p:cNvSpPr>
          <p:nvPr>
            <p:ph idx="1"/>
          </p:nvPr>
        </p:nvSpPr>
        <p:spPr>
          <a:xfrm>
            <a:off x="364704" y="881336"/>
            <a:ext cx="8496944" cy="6408712"/>
          </a:xfrm>
        </p:spPr>
        <p:txBody>
          <a:bodyPr>
            <a:noAutofit/>
          </a:bodyPr>
          <a:lstStyle/>
          <a:p>
            <a:pPr marL="0" indent="0">
              <a:buNone/>
            </a:pPr>
            <a:endParaRPr lang="en-GB" sz="1600" b="1" dirty="0" smtClean="0"/>
          </a:p>
          <a:p>
            <a:r>
              <a:rPr lang="en-GB" sz="2000" b="1" dirty="0"/>
              <a:t>A higher rating of </a:t>
            </a:r>
            <a:r>
              <a:rPr lang="en-GB" sz="2000" b="1" i="1" dirty="0" smtClean="0"/>
              <a:t>Occupation (‘doing things you value and enjoy’</a:t>
            </a:r>
            <a:r>
              <a:rPr lang="en-GB" sz="2000" b="1" dirty="0" smtClean="0"/>
              <a:t>)</a:t>
            </a:r>
          </a:p>
          <a:p>
            <a:pPr lvl="1"/>
            <a:r>
              <a:rPr lang="en-GB" sz="1800" b="1" dirty="0" smtClean="0"/>
              <a:t>Carer: </a:t>
            </a:r>
            <a:r>
              <a:rPr lang="en-GB" sz="1800" dirty="0" smtClean="0"/>
              <a:t>Gender (male); does not lived with cared-for person: good or very good self-rated health </a:t>
            </a:r>
          </a:p>
          <a:p>
            <a:pPr lvl="1"/>
            <a:r>
              <a:rPr lang="en-GB" sz="1800" b="1" dirty="0" smtClean="0"/>
              <a:t>Cared-for person</a:t>
            </a:r>
            <a:r>
              <a:rPr lang="en-GB" sz="1800" dirty="0" smtClean="0"/>
              <a:t>: Good or very good self-rated health; fewer difficulties with activities of daily living; does not have a mental health condition</a:t>
            </a:r>
          </a:p>
          <a:p>
            <a:pPr marL="0" indent="0">
              <a:buNone/>
            </a:pPr>
            <a:endParaRPr lang="en-GB" sz="2000" b="1" i="1" dirty="0" smtClean="0"/>
          </a:p>
          <a:p>
            <a:r>
              <a:rPr lang="en-GB" sz="2000" b="1" dirty="0" smtClean="0"/>
              <a:t>Effect of social care support on </a:t>
            </a:r>
            <a:r>
              <a:rPr lang="en-GB" sz="2000" b="1" i="1" dirty="0" smtClean="0"/>
              <a:t>Occupation</a:t>
            </a:r>
          </a:p>
          <a:p>
            <a:pPr lvl="1"/>
            <a:r>
              <a:rPr lang="en-GB" sz="1800" b="1" dirty="0" smtClean="0"/>
              <a:t>Carer: </a:t>
            </a:r>
            <a:r>
              <a:rPr lang="en-GB" sz="1800" dirty="0" smtClean="0"/>
              <a:t>Very or extremely satisfied with services </a:t>
            </a:r>
          </a:p>
          <a:p>
            <a:pPr lvl="1"/>
            <a:endParaRPr lang="en-GB" sz="1000" dirty="0" smtClean="0"/>
          </a:p>
          <a:p>
            <a:pPr marL="457200" lvl="1" indent="0">
              <a:buNone/>
            </a:pPr>
            <a:endParaRPr lang="en-GB" sz="1000" dirty="0"/>
          </a:p>
          <a:p>
            <a:pPr marL="0" lvl="1" indent="0">
              <a:buNone/>
            </a:pPr>
            <a:r>
              <a:rPr lang="en-GB" sz="1800" dirty="0"/>
              <a:t>Whilst controlling for other factors, </a:t>
            </a:r>
            <a:r>
              <a:rPr lang="en-GB" sz="1800" b="1" dirty="0"/>
              <a:t>no </a:t>
            </a:r>
            <a:r>
              <a:rPr lang="en-GB" sz="1800" b="1" dirty="0" smtClean="0"/>
              <a:t>significant difference between the carer and the </a:t>
            </a:r>
            <a:r>
              <a:rPr lang="en-GB" sz="1800" b="1" dirty="0"/>
              <a:t>cared-for person’s </a:t>
            </a:r>
            <a:r>
              <a:rPr lang="en-GB" sz="1800" dirty="0"/>
              <a:t>rating of </a:t>
            </a:r>
            <a:r>
              <a:rPr lang="en-GB" sz="1800" i="1" dirty="0" smtClean="0"/>
              <a:t>Occupation </a:t>
            </a:r>
            <a:r>
              <a:rPr lang="en-GB" sz="1800" dirty="0" smtClean="0"/>
              <a:t>or likelihood of reporting a positive effect of services. </a:t>
            </a:r>
            <a:endParaRPr lang="en-GB" sz="1800" dirty="0"/>
          </a:p>
          <a:p>
            <a:pPr marL="0" lvl="1" indent="0">
              <a:buNone/>
            </a:pPr>
            <a:endParaRPr lang="en-GB" sz="1600" dirty="0" smtClean="0"/>
          </a:p>
        </p:txBody>
      </p:sp>
    </p:spTree>
    <p:extLst>
      <p:ext uri="{BB962C8B-B14F-4D97-AF65-F5344CB8AC3E}">
        <p14:creationId xmlns:p14="http://schemas.microsoft.com/office/powerpoint/2010/main" val="41911271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91264" cy="692696"/>
          </a:xfrm>
        </p:spPr>
        <p:txBody>
          <a:bodyPr>
            <a:noAutofit/>
          </a:bodyPr>
          <a:lstStyle/>
          <a:p>
            <a:pPr algn="l"/>
            <a:r>
              <a:rPr lang="en-GB" sz="2800" dirty="0" smtClean="0"/>
              <a:t>Factors associated with </a:t>
            </a:r>
            <a:r>
              <a:rPr lang="en-GB" sz="2800" i="1" dirty="0" smtClean="0"/>
              <a:t>Social participation</a:t>
            </a:r>
            <a:endParaRPr lang="en-GB" sz="2800" i="1" dirty="0"/>
          </a:p>
        </p:txBody>
      </p:sp>
      <p:sp>
        <p:nvSpPr>
          <p:cNvPr id="3" name="Content Placeholder 2"/>
          <p:cNvSpPr>
            <a:spLocks noGrp="1"/>
          </p:cNvSpPr>
          <p:nvPr>
            <p:ph idx="1"/>
          </p:nvPr>
        </p:nvSpPr>
        <p:spPr>
          <a:xfrm>
            <a:off x="364704" y="881336"/>
            <a:ext cx="8496944" cy="6408712"/>
          </a:xfrm>
        </p:spPr>
        <p:txBody>
          <a:bodyPr>
            <a:noAutofit/>
          </a:bodyPr>
          <a:lstStyle/>
          <a:p>
            <a:pPr marL="0" indent="0">
              <a:buNone/>
            </a:pPr>
            <a:endParaRPr lang="en-GB" sz="1600" b="1" dirty="0" smtClean="0"/>
          </a:p>
          <a:p>
            <a:r>
              <a:rPr lang="en-GB" sz="2000" b="1" dirty="0"/>
              <a:t>A higher rating of </a:t>
            </a:r>
            <a:r>
              <a:rPr lang="en-GB" sz="2000" b="1" i="1" dirty="0" smtClean="0"/>
              <a:t>Social participation</a:t>
            </a:r>
          </a:p>
          <a:p>
            <a:pPr lvl="1"/>
            <a:r>
              <a:rPr lang="en-GB" sz="1800" b="1" dirty="0" smtClean="0"/>
              <a:t>Carer: </a:t>
            </a:r>
            <a:r>
              <a:rPr lang="en-GB" sz="1800" dirty="0"/>
              <a:t>D</a:t>
            </a:r>
            <a:r>
              <a:rPr lang="en-GB" sz="1800" dirty="0" smtClean="0"/>
              <a:t>oes </a:t>
            </a:r>
            <a:r>
              <a:rPr lang="en-GB" sz="1800" dirty="0"/>
              <a:t>not lived with cared-for person: does not have a mental health </a:t>
            </a:r>
            <a:r>
              <a:rPr lang="en-GB" sz="1800" dirty="0" smtClean="0"/>
              <a:t>condition; very </a:t>
            </a:r>
            <a:r>
              <a:rPr lang="en-GB" sz="1800" dirty="0"/>
              <a:t>or extremely satisfied with services </a:t>
            </a:r>
          </a:p>
          <a:p>
            <a:pPr lvl="1"/>
            <a:r>
              <a:rPr lang="en-GB" sz="1800" b="1" dirty="0" smtClean="0"/>
              <a:t>Cared-for person </a:t>
            </a:r>
            <a:r>
              <a:rPr lang="en-GB" sz="1800" dirty="0" smtClean="0"/>
              <a:t>(</a:t>
            </a:r>
            <a:r>
              <a:rPr lang="en-GB" sz="1800" dirty="0"/>
              <a:t>service </a:t>
            </a:r>
            <a:r>
              <a:rPr lang="en-GB" sz="1800" dirty="0" smtClean="0"/>
              <a:t>user): Lower </a:t>
            </a:r>
            <a:r>
              <a:rPr lang="en-GB" sz="1800" dirty="0"/>
              <a:t>education level (GCSE or equivalent, no qualifications); fewer difficulties with activities of daily living; very or extremely satisfied with services </a:t>
            </a:r>
          </a:p>
          <a:p>
            <a:pPr marL="457200" lvl="1" indent="0">
              <a:buNone/>
            </a:pPr>
            <a:endParaRPr lang="en-GB" sz="2000" b="1" i="1" dirty="0"/>
          </a:p>
          <a:p>
            <a:r>
              <a:rPr lang="en-GB" sz="2000" b="1" dirty="0" smtClean="0"/>
              <a:t>Effect of social care support on </a:t>
            </a:r>
            <a:r>
              <a:rPr lang="en-GB" sz="2000" b="1" i="1" dirty="0" smtClean="0"/>
              <a:t>Social participation</a:t>
            </a:r>
            <a:endParaRPr lang="en-GB" sz="2000" b="1" i="1" dirty="0"/>
          </a:p>
          <a:p>
            <a:pPr lvl="1"/>
            <a:r>
              <a:rPr lang="en-GB" sz="1800" b="1" dirty="0" smtClean="0"/>
              <a:t>Carer: </a:t>
            </a:r>
            <a:r>
              <a:rPr lang="en-GB" sz="1800" dirty="0" smtClean="0"/>
              <a:t>Gender </a:t>
            </a:r>
            <a:r>
              <a:rPr lang="en-GB" sz="1800" dirty="0"/>
              <a:t>(male</a:t>
            </a:r>
            <a:r>
              <a:rPr lang="en-GB" sz="1800" dirty="0" smtClean="0"/>
              <a:t>)</a:t>
            </a:r>
          </a:p>
          <a:p>
            <a:pPr lvl="1"/>
            <a:r>
              <a:rPr lang="en-GB" sz="1800" b="1" dirty="0"/>
              <a:t>Cared-for </a:t>
            </a:r>
            <a:r>
              <a:rPr lang="en-GB" sz="1800" b="1" dirty="0" smtClean="0"/>
              <a:t>person</a:t>
            </a:r>
            <a:r>
              <a:rPr lang="en-GB" sz="1800" dirty="0" smtClean="0"/>
              <a:t>: A good </a:t>
            </a:r>
            <a:r>
              <a:rPr lang="en-GB" sz="1800" dirty="0"/>
              <a:t>household financial situation; very or extremely satisfied with </a:t>
            </a:r>
            <a:r>
              <a:rPr lang="en-GB" sz="1800" dirty="0" smtClean="0"/>
              <a:t>services. </a:t>
            </a:r>
          </a:p>
          <a:p>
            <a:pPr marL="457200" lvl="1" indent="0">
              <a:buNone/>
            </a:pPr>
            <a:endParaRPr lang="en-GB" sz="1000" dirty="0"/>
          </a:p>
          <a:p>
            <a:pPr marL="0" lvl="1" indent="0">
              <a:buNone/>
            </a:pPr>
            <a:r>
              <a:rPr lang="en-GB" sz="1800" dirty="0"/>
              <a:t>Whilst controlling for other factors, </a:t>
            </a:r>
            <a:r>
              <a:rPr lang="en-GB" sz="1800" b="1" i="1" dirty="0" smtClean="0"/>
              <a:t>carers reported higher quality of life than cared-for people</a:t>
            </a:r>
            <a:r>
              <a:rPr lang="en-GB" sz="1800" dirty="0" smtClean="0"/>
              <a:t>.  </a:t>
            </a:r>
            <a:r>
              <a:rPr lang="en-GB" sz="1800" b="1" dirty="0" smtClean="0"/>
              <a:t>No </a:t>
            </a:r>
            <a:r>
              <a:rPr lang="en-GB" sz="1800" b="1" dirty="0"/>
              <a:t>significant </a:t>
            </a:r>
            <a:r>
              <a:rPr lang="en-GB" sz="1800" b="1" dirty="0" smtClean="0"/>
              <a:t>difference in the likelihood of carers </a:t>
            </a:r>
            <a:r>
              <a:rPr lang="en-GB" sz="1800" b="1" dirty="0"/>
              <a:t>or cared-for </a:t>
            </a:r>
            <a:r>
              <a:rPr lang="en-GB" sz="1800" b="1" dirty="0" smtClean="0"/>
              <a:t>people </a:t>
            </a:r>
            <a:r>
              <a:rPr lang="en-GB" sz="1800" dirty="0" smtClean="0"/>
              <a:t>reporting that social care support has a positive effect on this aspect of quality of life. </a:t>
            </a:r>
            <a:endParaRPr lang="en-GB" sz="1600" dirty="0" smtClean="0"/>
          </a:p>
        </p:txBody>
      </p:sp>
    </p:spTree>
    <p:extLst>
      <p:ext uri="{BB962C8B-B14F-4D97-AF65-F5344CB8AC3E}">
        <p14:creationId xmlns:p14="http://schemas.microsoft.com/office/powerpoint/2010/main" val="23426000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9256" cy="562074"/>
          </a:xfrm>
        </p:spPr>
        <p:txBody>
          <a:bodyPr>
            <a:normAutofit fontScale="90000"/>
          </a:bodyPr>
          <a:lstStyle/>
          <a:p>
            <a:pPr algn="l"/>
            <a:r>
              <a:rPr lang="en-GB" sz="3800" dirty="0" smtClean="0"/>
              <a:t>Discussion and conclusions</a:t>
            </a:r>
            <a:endParaRPr lang="en-GB" sz="3800" dirty="0"/>
          </a:p>
        </p:txBody>
      </p:sp>
      <p:sp>
        <p:nvSpPr>
          <p:cNvPr id="3" name="Content Placeholder 2"/>
          <p:cNvSpPr>
            <a:spLocks noGrp="1"/>
          </p:cNvSpPr>
          <p:nvPr>
            <p:ph idx="1"/>
          </p:nvPr>
        </p:nvSpPr>
        <p:spPr>
          <a:xfrm>
            <a:off x="505928" y="1268760"/>
            <a:ext cx="8147248" cy="4176464"/>
          </a:xfrm>
        </p:spPr>
        <p:txBody>
          <a:bodyPr>
            <a:normAutofit fontScale="70000" lnSpcReduction="20000"/>
          </a:bodyPr>
          <a:lstStyle/>
          <a:p>
            <a:r>
              <a:rPr lang="en-GB" dirty="0" smtClean="0"/>
              <a:t>Multilevel modelling enables simultaneous investigation of the association between rating of quality of life attributes and predictor variables that capture individual characteristics, underlying health condition, the caregiving situation and satisfaction with social care support. </a:t>
            </a:r>
          </a:p>
          <a:p>
            <a:endParaRPr lang="en-GB" sz="1600" dirty="0" smtClean="0"/>
          </a:p>
          <a:p>
            <a:r>
              <a:rPr lang="en-GB" dirty="0" smtClean="0"/>
              <a:t>Carers are less likely than cared-for people to report that social care support has a positive impact on their quality of life in terms of </a:t>
            </a:r>
            <a:r>
              <a:rPr lang="en-GB" i="1" dirty="0" smtClean="0"/>
              <a:t>Control over daily life; </a:t>
            </a:r>
            <a:r>
              <a:rPr lang="en-GB" dirty="0" smtClean="0"/>
              <a:t>the associations in the other two domains (</a:t>
            </a:r>
            <a:r>
              <a:rPr lang="en-GB" i="1" dirty="0" smtClean="0"/>
              <a:t>Occupation</a:t>
            </a:r>
            <a:r>
              <a:rPr lang="en-GB" dirty="0" smtClean="0"/>
              <a:t> and </a:t>
            </a:r>
            <a:r>
              <a:rPr lang="en-GB" i="1" dirty="0" smtClean="0"/>
              <a:t>Social participation</a:t>
            </a:r>
            <a:r>
              <a:rPr lang="en-GB" dirty="0" smtClean="0"/>
              <a:t>) did not reach significance. </a:t>
            </a:r>
          </a:p>
          <a:p>
            <a:pPr marL="0" indent="0">
              <a:buNone/>
            </a:pPr>
            <a:endParaRPr lang="en-GB" sz="1700" dirty="0" smtClean="0"/>
          </a:p>
          <a:p>
            <a:pPr lvl="1"/>
            <a:r>
              <a:rPr lang="en-GB" dirty="0" smtClean="0"/>
              <a:t>Does community-based social care support address the needs of carers in terms of </a:t>
            </a:r>
            <a:r>
              <a:rPr lang="en-GB" i="1" dirty="0" smtClean="0"/>
              <a:t>Control over daily life?</a:t>
            </a:r>
          </a:p>
          <a:p>
            <a:pPr marL="0" indent="0">
              <a:buNone/>
            </a:pPr>
            <a:endParaRPr lang="en-GB" sz="1900" dirty="0" smtClean="0"/>
          </a:p>
          <a:p>
            <a:pPr marL="0" indent="0">
              <a:buNone/>
            </a:pPr>
            <a:endParaRPr lang="en-GB" dirty="0" smtClean="0"/>
          </a:p>
          <a:p>
            <a:pPr marL="0" indent="0">
              <a:buNone/>
            </a:pPr>
            <a:endParaRPr lang="en-GB" dirty="0" smtClean="0"/>
          </a:p>
          <a:p>
            <a:endParaRPr lang="en-GB" i="1" dirty="0" smtClean="0"/>
          </a:p>
          <a:p>
            <a:endParaRPr lang="en-GB" i="1" dirty="0"/>
          </a:p>
        </p:txBody>
      </p:sp>
    </p:spTree>
    <p:extLst>
      <p:ext uri="{BB962C8B-B14F-4D97-AF65-F5344CB8AC3E}">
        <p14:creationId xmlns:p14="http://schemas.microsoft.com/office/powerpoint/2010/main" val="28795322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9256" cy="562074"/>
          </a:xfrm>
        </p:spPr>
        <p:txBody>
          <a:bodyPr>
            <a:normAutofit fontScale="90000"/>
          </a:bodyPr>
          <a:lstStyle/>
          <a:p>
            <a:pPr algn="l"/>
            <a:r>
              <a:rPr lang="en-GB" sz="3800" dirty="0" smtClean="0"/>
              <a:t>Discussion and conclusions</a:t>
            </a:r>
            <a:endParaRPr lang="en-GB" sz="3800" dirty="0"/>
          </a:p>
        </p:txBody>
      </p:sp>
      <p:sp>
        <p:nvSpPr>
          <p:cNvPr id="3" name="Content Placeholder 2"/>
          <p:cNvSpPr>
            <a:spLocks noGrp="1"/>
          </p:cNvSpPr>
          <p:nvPr>
            <p:ph idx="1"/>
          </p:nvPr>
        </p:nvSpPr>
        <p:spPr>
          <a:xfrm>
            <a:off x="539552" y="1340768"/>
            <a:ext cx="8208912" cy="4968552"/>
          </a:xfrm>
        </p:spPr>
        <p:txBody>
          <a:bodyPr>
            <a:normAutofit fontScale="70000" lnSpcReduction="20000"/>
          </a:bodyPr>
          <a:lstStyle/>
          <a:p>
            <a:r>
              <a:rPr lang="en-GB" dirty="0"/>
              <a:t>Some preliminary evidence of possible indicators of ‘at risk’ dyads</a:t>
            </a:r>
          </a:p>
          <a:p>
            <a:pPr lvl="1"/>
            <a:r>
              <a:rPr lang="en-GB" dirty="0"/>
              <a:t>Report of mental health conditions by the cared-for person is associated with lower quality of life or impact of social care support on </a:t>
            </a:r>
            <a:r>
              <a:rPr lang="en-GB" i="1" dirty="0"/>
              <a:t>Control over daily life</a:t>
            </a:r>
          </a:p>
          <a:p>
            <a:pPr lvl="1"/>
            <a:r>
              <a:rPr lang="en-GB" dirty="0"/>
              <a:t>Less likely to report an positive impact of services on </a:t>
            </a:r>
            <a:r>
              <a:rPr lang="en-GB" i="1" dirty="0"/>
              <a:t>Control over daily life </a:t>
            </a:r>
            <a:r>
              <a:rPr lang="en-GB" dirty="0"/>
              <a:t>if the carer and cared-for person live together</a:t>
            </a:r>
          </a:p>
          <a:p>
            <a:pPr lvl="1"/>
            <a:r>
              <a:rPr lang="en-GB" dirty="0"/>
              <a:t>Less likely to report a positive impact of services on </a:t>
            </a:r>
            <a:r>
              <a:rPr lang="en-GB" i="1" dirty="0"/>
              <a:t>Social participation </a:t>
            </a:r>
            <a:r>
              <a:rPr lang="en-GB" dirty="0"/>
              <a:t>if the household financial situation is alright or </a:t>
            </a:r>
            <a:r>
              <a:rPr lang="en-GB" dirty="0" smtClean="0"/>
              <a:t>difficult</a:t>
            </a:r>
          </a:p>
          <a:p>
            <a:pPr marL="457200" lvl="1" indent="0">
              <a:buNone/>
            </a:pPr>
            <a:endParaRPr lang="en-GB" dirty="0"/>
          </a:p>
          <a:p>
            <a:r>
              <a:rPr lang="en-GB" dirty="0" smtClean="0"/>
              <a:t>Satisfaction with services is positively associated with the impact of social care support. </a:t>
            </a:r>
            <a:endParaRPr lang="en-GB" sz="1400" dirty="0" smtClean="0"/>
          </a:p>
          <a:p>
            <a:pPr lvl="1"/>
            <a:r>
              <a:rPr lang="en-GB" dirty="0" smtClean="0"/>
              <a:t>Carer rating of satisfaction is associated with a positive impact of services on </a:t>
            </a:r>
            <a:r>
              <a:rPr lang="en-GB" i="1" dirty="0" smtClean="0"/>
              <a:t>Control over daily life </a:t>
            </a:r>
            <a:r>
              <a:rPr lang="en-GB" dirty="0" smtClean="0"/>
              <a:t>and </a:t>
            </a:r>
            <a:r>
              <a:rPr lang="en-GB" i="1" dirty="0" smtClean="0"/>
              <a:t>Occupation</a:t>
            </a:r>
          </a:p>
          <a:p>
            <a:pPr lvl="1"/>
            <a:r>
              <a:rPr lang="en-GB" dirty="0" smtClean="0"/>
              <a:t>The cared-for person’s rating </a:t>
            </a:r>
            <a:r>
              <a:rPr lang="en-GB" dirty="0"/>
              <a:t>of satisfaction is associated with a positive impact of services on </a:t>
            </a:r>
            <a:r>
              <a:rPr lang="en-GB" i="1" dirty="0" smtClean="0"/>
              <a:t>Social participation</a:t>
            </a:r>
          </a:p>
          <a:p>
            <a:pPr marL="0" indent="0">
              <a:buNone/>
            </a:pPr>
            <a:endParaRPr lang="en-GB" dirty="0" smtClean="0"/>
          </a:p>
          <a:p>
            <a:pPr marL="0" indent="0">
              <a:buNone/>
            </a:pPr>
            <a:endParaRPr lang="en-GB" dirty="0" smtClean="0"/>
          </a:p>
          <a:p>
            <a:endParaRPr lang="en-GB" i="1" dirty="0" smtClean="0"/>
          </a:p>
          <a:p>
            <a:endParaRPr lang="en-GB" i="1" dirty="0"/>
          </a:p>
        </p:txBody>
      </p:sp>
    </p:spTree>
    <p:extLst>
      <p:ext uri="{BB962C8B-B14F-4D97-AF65-F5344CB8AC3E}">
        <p14:creationId xmlns:p14="http://schemas.microsoft.com/office/powerpoint/2010/main" val="41665090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pPr algn="l"/>
            <a:r>
              <a:rPr lang="en-GB" sz="3800" dirty="0" smtClean="0"/>
              <a:t>Next steps</a:t>
            </a:r>
            <a:endParaRPr lang="en-GB" sz="3800" dirty="0"/>
          </a:p>
        </p:txBody>
      </p:sp>
      <p:sp>
        <p:nvSpPr>
          <p:cNvPr id="3" name="Content Placeholder 2"/>
          <p:cNvSpPr>
            <a:spLocks noGrp="1"/>
          </p:cNvSpPr>
          <p:nvPr>
            <p:ph idx="1"/>
          </p:nvPr>
        </p:nvSpPr>
        <p:spPr>
          <a:xfrm>
            <a:off x="539552" y="1268760"/>
            <a:ext cx="7848872" cy="3240360"/>
          </a:xfrm>
        </p:spPr>
        <p:txBody>
          <a:bodyPr>
            <a:normAutofit fontScale="77500" lnSpcReduction="20000"/>
          </a:bodyPr>
          <a:lstStyle/>
          <a:p>
            <a:r>
              <a:rPr lang="en-GB" dirty="0" smtClean="0"/>
              <a:t>The results presented here are a preliminary analysis</a:t>
            </a:r>
          </a:p>
          <a:p>
            <a:r>
              <a:rPr lang="en-GB" dirty="0" smtClean="0"/>
              <a:t>Further analysis on whole sample </a:t>
            </a:r>
          </a:p>
          <a:p>
            <a:pPr lvl="1"/>
            <a:r>
              <a:rPr lang="en-GB" dirty="0" smtClean="0"/>
              <a:t>Explore ‘partner effects’ </a:t>
            </a:r>
          </a:p>
          <a:p>
            <a:pPr lvl="1"/>
            <a:r>
              <a:rPr lang="en-GB" dirty="0" smtClean="0"/>
              <a:t>Consider factors associated with the carer and cared-for person’s relationship (e.g. relationship, motivation for caring)</a:t>
            </a:r>
          </a:p>
          <a:p>
            <a:r>
              <a:rPr lang="en-GB" dirty="0" smtClean="0"/>
              <a:t>ASCOT preference weights </a:t>
            </a:r>
          </a:p>
          <a:p>
            <a:pPr lvl="1"/>
            <a:r>
              <a:rPr lang="en-GB" dirty="0" smtClean="0"/>
              <a:t>Development of preferences for ASCOT-Carer</a:t>
            </a:r>
          </a:p>
          <a:p>
            <a:pPr lvl="1"/>
            <a:r>
              <a:rPr lang="en-GB" dirty="0" smtClean="0"/>
              <a:t>Are some domains valued differently by unpaid carers, services users, and the general population? </a:t>
            </a:r>
            <a:endParaRPr lang="en-GB" dirty="0"/>
          </a:p>
        </p:txBody>
      </p:sp>
    </p:spTree>
    <p:extLst>
      <p:ext uri="{BB962C8B-B14F-4D97-AF65-F5344CB8AC3E}">
        <p14:creationId xmlns:p14="http://schemas.microsoft.com/office/powerpoint/2010/main" val="26711854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196752"/>
            <a:ext cx="8435280" cy="4569371"/>
          </a:xfrm>
        </p:spPr>
        <p:txBody>
          <a:bodyPr>
            <a:normAutofit/>
          </a:bodyPr>
          <a:lstStyle/>
          <a:p>
            <a:pPr marL="457200" lvl="1" indent="0">
              <a:buNone/>
            </a:pPr>
            <a:endParaRPr lang="en-US" sz="2000" b="1" dirty="0" smtClean="0"/>
          </a:p>
          <a:p>
            <a:pPr marL="457200" lvl="1" indent="0">
              <a:buNone/>
            </a:pPr>
            <a:endParaRPr lang="en-US" sz="2000" dirty="0" smtClean="0"/>
          </a:p>
          <a:p>
            <a:pPr marL="457200" lvl="1" indent="0">
              <a:buNone/>
            </a:pPr>
            <a:r>
              <a:rPr lang="en-US" sz="2000" b="1" dirty="0" smtClean="0"/>
              <a:t>Acknowledgements</a:t>
            </a:r>
          </a:p>
          <a:p>
            <a:pPr marL="457200" lvl="1" indent="0">
              <a:buNone/>
            </a:pPr>
            <a:r>
              <a:rPr lang="en-US" sz="2000" dirty="0" smtClean="0"/>
              <a:t>This presentation is </a:t>
            </a:r>
            <a:r>
              <a:rPr lang="en-GB" sz="2000" dirty="0"/>
              <a:t>based on independent research commissioned and    funded by the Policy Research Programme in the Department of </a:t>
            </a:r>
            <a:r>
              <a:rPr lang="en-GB" sz="2000" dirty="0" smtClean="0"/>
              <a:t>Health. The </a:t>
            </a:r>
            <a:r>
              <a:rPr lang="en-GB" sz="2000" dirty="0"/>
              <a:t>views expressed are not necessarily those </a:t>
            </a:r>
            <a:r>
              <a:rPr lang="en-GB" sz="2000" dirty="0" smtClean="0"/>
              <a:t>of the Department. </a:t>
            </a:r>
          </a:p>
          <a:p>
            <a:pPr marL="457200" lvl="1" indent="0">
              <a:buNone/>
            </a:pPr>
            <a:endParaRPr lang="en-GB" sz="2000" dirty="0"/>
          </a:p>
          <a:p>
            <a:pPr marL="457200" lvl="1" indent="0">
              <a:buNone/>
            </a:pPr>
            <a:r>
              <a:rPr lang="en-US" sz="2000" b="1" dirty="0"/>
              <a:t>Contact details</a:t>
            </a:r>
          </a:p>
          <a:p>
            <a:pPr marL="457200" lvl="1" indent="0">
              <a:buNone/>
            </a:pPr>
            <a:r>
              <a:rPr lang="en-US" sz="2000" smtClean="0">
                <a:hlinkClick r:id="rId2"/>
              </a:rPr>
              <a:t>s.e.rand@kent.ac.uk</a:t>
            </a:r>
            <a:endParaRPr lang="en-GB" sz="2000" dirty="0"/>
          </a:p>
          <a:p>
            <a:pPr marL="0" indent="0">
              <a:buNone/>
            </a:pPr>
            <a:endParaRPr lang="en-GB" dirty="0"/>
          </a:p>
        </p:txBody>
      </p:sp>
    </p:spTree>
    <p:extLst>
      <p:ext uri="{BB962C8B-B14F-4D97-AF65-F5344CB8AC3E}">
        <p14:creationId xmlns:p14="http://schemas.microsoft.com/office/powerpoint/2010/main" val="15656614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529" y="0"/>
            <a:ext cx="8229600" cy="994122"/>
          </a:xfrm>
        </p:spPr>
        <p:txBody>
          <a:bodyPr>
            <a:normAutofit/>
          </a:bodyPr>
          <a:lstStyle/>
          <a:p>
            <a:pPr algn="l"/>
            <a:r>
              <a:rPr lang="en-GB" sz="3800" dirty="0" smtClean="0"/>
              <a:t>Introduction – Policy Context</a:t>
            </a:r>
            <a:endParaRPr lang="en-GB" sz="3800" dirty="0"/>
          </a:p>
        </p:txBody>
      </p:sp>
      <p:sp>
        <p:nvSpPr>
          <p:cNvPr id="3" name="Content Placeholder 2"/>
          <p:cNvSpPr>
            <a:spLocks noGrp="1"/>
          </p:cNvSpPr>
          <p:nvPr>
            <p:ph idx="1"/>
          </p:nvPr>
        </p:nvSpPr>
        <p:spPr>
          <a:xfrm>
            <a:off x="467544" y="1196752"/>
            <a:ext cx="7704856" cy="5287739"/>
          </a:xfrm>
        </p:spPr>
        <p:txBody>
          <a:bodyPr>
            <a:noAutofit/>
          </a:bodyPr>
          <a:lstStyle/>
          <a:p>
            <a:r>
              <a:rPr lang="en-GB" sz="2200" dirty="0" smtClean="0"/>
              <a:t>Carers</a:t>
            </a:r>
            <a:r>
              <a:rPr lang="en-GB" sz="2200" dirty="0"/>
              <a:t>’ </a:t>
            </a:r>
            <a:r>
              <a:rPr lang="en-GB" sz="2200" dirty="0" smtClean="0"/>
              <a:t>Strategy in England </a:t>
            </a:r>
            <a:r>
              <a:rPr lang="en-GB" sz="2200" dirty="0"/>
              <a:t>(2010, 2014</a:t>
            </a:r>
            <a:r>
              <a:rPr lang="en-GB" sz="2200" dirty="0" smtClean="0"/>
              <a:t>)</a:t>
            </a:r>
            <a:endParaRPr lang="en-GB" sz="2200" dirty="0"/>
          </a:p>
          <a:p>
            <a:pPr marL="800100" lvl="2" indent="0">
              <a:buNone/>
            </a:pPr>
            <a:r>
              <a:rPr lang="en-GB" sz="1800" dirty="0" smtClean="0"/>
              <a:t>“It </a:t>
            </a:r>
            <a:r>
              <a:rPr lang="en-GB" sz="1800" dirty="0"/>
              <a:t>is of crucial importance that we consistently keep in mind the potential impact of caring on the lives of carers, in particular the impact on their </a:t>
            </a:r>
            <a:r>
              <a:rPr lang="en-GB" sz="1800" b="1" i="1" dirty="0"/>
              <a:t>health and well-being</a:t>
            </a:r>
            <a:r>
              <a:rPr lang="en-GB" sz="1800" dirty="0"/>
              <a:t>; </a:t>
            </a:r>
            <a:r>
              <a:rPr lang="en-GB" sz="1800" b="1" i="1" dirty="0"/>
              <a:t>education and employment opportunities; social life and social inclusion; and both individual and family finances”. </a:t>
            </a:r>
            <a:endParaRPr lang="en-GB" sz="1800" b="1" i="1" dirty="0" smtClean="0"/>
          </a:p>
          <a:p>
            <a:pPr marL="800100" lvl="2" indent="0">
              <a:buNone/>
            </a:pPr>
            <a:endParaRPr lang="en-GB" sz="1200" b="1" i="1" dirty="0"/>
          </a:p>
          <a:p>
            <a:r>
              <a:rPr lang="en-GB" sz="2200" dirty="0" smtClean="0"/>
              <a:t>The </a:t>
            </a:r>
            <a:r>
              <a:rPr lang="en-GB" sz="2200" dirty="0"/>
              <a:t>Care Act (2014</a:t>
            </a:r>
            <a:r>
              <a:rPr lang="en-GB" sz="2200" dirty="0" smtClean="0"/>
              <a:t>)</a:t>
            </a:r>
            <a:endParaRPr lang="en-GB" sz="2200" dirty="0"/>
          </a:p>
          <a:p>
            <a:pPr lvl="1"/>
            <a:r>
              <a:rPr lang="en-GB" sz="1800" dirty="0"/>
              <a:t>Focus on promotion of individual </a:t>
            </a:r>
            <a:r>
              <a:rPr lang="en-GB" sz="1800" dirty="0" smtClean="0"/>
              <a:t>wellbeing </a:t>
            </a:r>
            <a:endParaRPr lang="en-GB" sz="1800" dirty="0"/>
          </a:p>
          <a:p>
            <a:pPr lvl="1"/>
            <a:r>
              <a:rPr lang="en-GB" sz="1800" dirty="0" smtClean="0"/>
              <a:t>Carers</a:t>
            </a:r>
            <a:r>
              <a:rPr lang="en-GB" sz="1800" dirty="0"/>
              <a:t>’ entitlement to social care support to meet their own </a:t>
            </a:r>
            <a:r>
              <a:rPr lang="en-GB" sz="1800" dirty="0" smtClean="0"/>
              <a:t>needs</a:t>
            </a:r>
          </a:p>
          <a:p>
            <a:pPr marL="457200" lvl="1" indent="0">
              <a:buNone/>
            </a:pPr>
            <a:endParaRPr lang="en-GB" sz="1800" dirty="0" smtClean="0"/>
          </a:p>
          <a:p>
            <a:r>
              <a:rPr lang="en-GB" sz="2200" dirty="0" smtClean="0"/>
              <a:t>Adult Social Care Outcomes Framework (ASCOF)</a:t>
            </a:r>
          </a:p>
          <a:p>
            <a:pPr lvl="1"/>
            <a:r>
              <a:rPr lang="en-GB" sz="1800" dirty="0" smtClean="0"/>
              <a:t>Social care-related quality of life</a:t>
            </a:r>
          </a:p>
          <a:p>
            <a:pPr lvl="2"/>
            <a:r>
              <a:rPr lang="en-GB" sz="1400" dirty="0" smtClean="0"/>
              <a:t>Adults receiving social care support</a:t>
            </a:r>
          </a:p>
          <a:p>
            <a:pPr lvl="2"/>
            <a:r>
              <a:rPr lang="en-GB" sz="1400" dirty="0" smtClean="0"/>
              <a:t>Unpaid adult </a:t>
            </a:r>
            <a:r>
              <a:rPr lang="en-GB" sz="1400" dirty="0"/>
              <a:t>carers</a:t>
            </a:r>
          </a:p>
          <a:p>
            <a:pPr marL="914400" lvl="2" indent="0">
              <a:buNone/>
            </a:pPr>
            <a:endParaRPr lang="en-GB" sz="1400" dirty="0"/>
          </a:p>
          <a:p>
            <a:pPr marL="800100" lvl="2" indent="0">
              <a:buNone/>
            </a:pPr>
            <a:endParaRPr lang="en-GB" sz="1800" b="1" i="1" dirty="0"/>
          </a:p>
        </p:txBody>
      </p:sp>
    </p:spTree>
    <p:extLst>
      <p:ext uri="{BB962C8B-B14F-4D97-AF65-F5344CB8AC3E}">
        <p14:creationId xmlns:p14="http://schemas.microsoft.com/office/powerpoint/2010/main" val="15923249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8437" y="0"/>
            <a:ext cx="8229600" cy="1143000"/>
          </a:xfrm>
        </p:spPr>
        <p:txBody>
          <a:bodyPr>
            <a:noAutofit/>
          </a:bodyPr>
          <a:lstStyle/>
          <a:p>
            <a:pPr algn="l"/>
            <a:r>
              <a:rPr lang="en-GB" sz="3600" dirty="0" smtClean="0"/>
              <a:t>Measuring the wider impact of social care</a:t>
            </a:r>
            <a:endParaRPr lang="en-GB" sz="3600" dirty="0"/>
          </a:p>
        </p:txBody>
      </p:sp>
      <p:sp>
        <p:nvSpPr>
          <p:cNvPr id="3" name="Content Placeholder 2"/>
          <p:cNvSpPr>
            <a:spLocks noGrp="1"/>
          </p:cNvSpPr>
          <p:nvPr>
            <p:ph idx="1"/>
          </p:nvPr>
        </p:nvSpPr>
        <p:spPr>
          <a:xfrm>
            <a:off x="467544" y="1143000"/>
            <a:ext cx="8280920" cy="5166320"/>
          </a:xfrm>
        </p:spPr>
        <p:txBody>
          <a:bodyPr>
            <a:normAutofit/>
          </a:bodyPr>
          <a:lstStyle/>
          <a:p>
            <a:r>
              <a:rPr lang="en-GB" sz="2600" dirty="0" smtClean="0"/>
              <a:t>Support ‘for’ the cared-for person (e.g. home care) may have an effect on carers’ quality of life. </a:t>
            </a:r>
          </a:p>
          <a:p>
            <a:pPr lvl="1"/>
            <a:endParaRPr lang="en-GB" sz="2200" dirty="0"/>
          </a:p>
          <a:p>
            <a:pPr marL="800100" lvl="2" indent="0">
              <a:buNone/>
            </a:pPr>
            <a:r>
              <a:rPr lang="en-GB" sz="2000" dirty="0"/>
              <a:t>“…if I put him somewhere like [name of care service] it would be a service, but he wouldn’t enjoy it. </a:t>
            </a:r>
            <a:r>
              <a:rPr lang="en-GB" sz="2000" dirty="0" smtClean="0"/>
              <a:t>And I </a:t>
            </a:r>
            <a:r>
              <a:rPr lang="en-GB" sz="2000" dirty="0"/>
              <a:t>wouldn’t enjoy it because I wouldn’t feel safe – he would just be a nightmare. So, if we’re getting the right services, he’s happy and I’m </a:t>
            </a:r>
            <a:r>
              <a:rPr lang="en-GB" sz="2000" dirty="0" smtClean="0"/>
              <a:t>happy”. </a:t>
            </a:r>
            <a:endParaRPr lang="en-GB" sz="2000" dirty="0"/>
          </a:p>
          <a:p>
            <a:pPr marL="400050" lvl="1" indent="0" algn="r">
              <a:buNone/>
            </a:pPr>
            <a:r>
              <a:rPr lang="en-GB" sz="1400" i="1" dirty="0"/>
              <a:t>Rand et al. (2012)</a:t>
            </a:r>
          </a:p>
          <a:p>
            <a:pPr marL="457200" lvl="1" indent="0">
              <a:buNone/>
            </a:pPr>
            <a:endParaRPr lang="en-GB" sz="2200" dirty="0" smtClean="0"/>
          </a:p>
          <a:p>
            <a:r>
              <a:rPr lang="en-GB" sz="2600" dirty="0" smtClean="0"/>
              <a:t>How to capture this wider effect of social care? </a:t>
            </a:r>
          </a:p>
          <a:p>
            <a:pPr lvl="1"/>
            <a:r>
              <a:rPr lang="en-GB" sz="2200" dirty="0" smtClean="0"/>
              <a:t>Individual </a:t>
            </a:r>
            <a:r>
              <a:rPr lang="en-GB" sz="2200" dirty="0" err="1" smtClean="0"/>
              <a:t>QoL</a:t>
            </a:r>
            <a:r>
              <a:rPr lang="en-GB" sz="2200" dirty="0" smtClean="0"/>
              <a:t> of carers and ‘service users’</a:t>
            </a:r>
          </a:p>
          <a:p>
            <a:pPr lvl="1"/>
            <a:r>
              <a:rPr lang="en-GB" sz="2200" dirty="0" smtClean="0"/>
              <a:t>Combined </a:t>
            </a:r>
            <a:r>
              <a:rPr lang="en-GB" sz="2200" dirty="0" err="1" smtClean="0"/>
              <a:t>QoL</a:t>
            </a:r>
            <a:r>
              <a:rPr lang="en-GB" sz="2200" dirty="0" smtClean="0"/>
              <a:t> (‘dyads’)</a:t>
            </a:r>
          </a:p>
          <a:p>
            <a:pPr marL="457200" lvl="1" indent="0">
              <a:buNone/>
            </a:pPr>
            <a:endParaRPr lang="en-GB" sz="2200" dirty="0" smtClean="0"/>
          </a:p>
          <a:p>
            <a:endParaRPr lang="en-GB" dirty="0"/>
          </a:p>
        </p:txBody>
      </p:sp>
    </p:spTree>
    <p:extLst>
      <p:ext uri="{BB962C8B-B14F-4D97-AF65-F5344CB8AC3E}">
        <p14:creationId xmlns:p14="http://schemas.microsoft.com/office/powerpoint/2010/main" val="41708136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8437" y="0"/>
            <a:ext cx="8229600" cy="1143000"/>
          </a:xfrm>
        </p:spPr>
        <p:txBody>
          <a:bodyPr>
            <a:noAutofit/>
          </a:bodyPr>
          <a:lstStyle/>
          <a:p>
            <a:pPr algn="l"/>
            <a:r>
              <a:rPr lang="en-GB" sz="3600" dirty="0" smtClean="0"/>
              <a:t>Measuring the wider impact of social care</a:t>
            </a:r>
            <a:endParaRPr lang="en-GB" sz="3600" dirty="0"/>
          </a:p>
        </p:txBody>
      </p:sp>
      <p:sp>
        <p:nvSpPr>
          <p:cNvPr id="3" name="Content Placeholder 2"/>
          <p:cNvSpPr>
            <a:spLocks noGrp="1"/>
          </p:cNvSpPr>
          <p:nvPr>
            <p:ph idx="1"/>
          </p:nvPr>
        </p:nvSpPr>
        <p:spPr>
          <a:xfrm>
            <a:off x="467544" y="1143000"/>
            <a:ext cx="8424936" cy="5526360"/>
          </a:xfrm>
        </p:spPr>
        <p:txBody>
          <a:bodyPr>
            <a:normAutofit fontScale="77500" lnSpcReduction="20000"/>
          </a:bodyPr>
          <a:lstStyle/>
          <a:p>
            <a:r>
              <a:rPr lang="en-GB" dirty="0" smtClean="0"/>
              <a:t>How much is already known about measuring the impact of care on combined ‘dyad’ </a:t>
            </a:r>
            <a:r>
              <a:rPr lang="en-GB" dirty="0" err="1" smtClean="0"/>
              <a:t>QoL</a:t>
            </a:r>
            <a:r>
              <a:rPr lang="en-GB" dirty="0" smtClean="0"/>
              <a:t>?</a:t>
            </a:r>
          </a:p>
          <a:p>
            <a:pPr marL="0" indent="0">
              <a:buNone/>
            </a:pPr>
            <a:endParaRPr lang="en-GB" sz="1200" dirty="0"/>
          </a:p>
          <a:p>
            <a:pPr lvl="1"/>
            <a:r>
              <a:rPr lang="en-GB" sz="2400" dirty="0" smtClean="0"/>
              <a:t>A literature review identified studies that explored the various individual and contextual factors associated with quality of life of both carers and people for whom they care, mainly health-related quality of life</a:t>
            </a:r>
          </a:p>
          <a:p>
            <a:pPr lvl="1"/>
            <a:r>
              <a:rPr lang="en-GB" sz="2400" dirty="0" smtClean="0"/>
              <a:t>Identified one</a:t>
            </a:r>
            <a:r>
              <a:rPr lang="en-GB" sz="2400" dirty="0" smtClean="0">
                <a:solidFill>
                  <a:srgbClr val="FF0000"/>
                </a:solidFill>
              </a:rPr>
              <a:t> </a:t>
            </a:r>
            <a:r>
              <a:rPr lang="en-GB" sz="2400" dirty="0" smtClean="0"/>
              <a:t>peer-reviewed article of carer/patient outcomes in a multidisciplinary care setting for stroke </a:t>
            </a:r>
            <a:r>
              <a:rPr lang="en-GB" sz="2400" dirty="0" smtClean="0">
                <a:solidFill>
                  <a:schemeClr val="tx2"/>
                </a:solidFill>
              </a:rPr>
              <a:t>patients in the Netherlands (</a:t>
            </a:r>
            <a:r>
              <a:rPr lang="en-GB" sz="2400" dirty="0" err="1" smtClean="0">
                <a:solidFill>
                  <a:schemeClr val="tx2"/>
                </a:solidFill>
              </a:rPr>
              <a:t>Cramm</a:t>
            </a:r>
            <a:r>
              <a:rPr lang="en-GB" sz="2400" dirty="0" smtClean="0">
                <a:solidFill>
                  <a:schemeClr val="tx2"/>
                </a:solidFill>
              </a:rPr>
              <a:t> et al. 2012</a:t>
            </a:r>
            <a:r>
              <a:rPr lang="en-GB" sz="2400" dirty="0" smtClean="0"/>
              <a:t>)</a:t>
            </a:r>
          </a:p>
          <a:p>
            <a:pPr marL="457200" lvl="1" indent="0">
              <a:buNone/>
            </a:pPr>
            <a:endParaRPr lang="en-GB" sz="2400" dirty="0" smtClean="0"/>
          </a:p>
          <a:p>
            <a:r>
              <a:rPr lang="en-GB" dirty="0" smtClean="0"/>
              <a:t>Aims of study: </a:t>
            </a:r>
            <a:endParaRPr lang="en-GB" sz="2300" dirty="0" smtClean="0">
              <a:solidFill>
                <a:schemeClr val="tx2"/>
              </a:solidFill>
            </a:endParaRPr>
          </a:p>
          <a:p>
            <a:pPr lvl="1"/>
            <a:r>
              <a:rPr lang="en-GB" sz="2300" dirty="0" smtClean="0">
                <a:solidFill>
                  <a:schemeClr val="tx2"/>
                </a:solidFill>
              </a:rPr>
              <a:t>Preliminary analysis to explore whether the combined ‘dyad’ outcome approach can be used to explore the relationship between </a:t>
            </a:r>
            <a:r>
              <a:rPr lang="en-GB" sz="2300" dirty="0" err="1" smtClean="0">
                <a:solidFill>
                  <a:schemeClr val="tx2"/>
                </a:solidFill>
              </a:rPr>
              <a:t>QoL</a:t>
            </a:r>
            <a:r>
              <a:rPr lang="en-GB" sz="2300" dirty="0" smtClean="0">
                <a:solidFill>
                  <a:schemeClr val="tx2"/>
                </a:solidFill>
              </a:rPr>
              <a:t> of </a:t>
            </a:r>
            <a:r>
              <a:rPr lang="en-GB" sz="2300" dirty="0">
                <a:solidFill>
                  <a:schemeClr val="tx2"/>
                </a:solidFill>
              </a:rPr>
              <a:t>adults aged 65+ years who use community-based social care services and their unpaid </a:t>
            </a:r>
            <a:r>
              <a:rPr lang="en-GB" sz="2300" dirty="0" smtClean="0">
                <a:solidFill>
                  <a:schemeClr val="tx2"/>
                </a:solidFill>
              </a:rPr>
              <a:t>carers</a:t>
            </a:r>
          </a:p>
          <a:p>
            <a:pPr lvl="1"/>
            <a:r>
              <a:rPr lang="en-GB" sz="2300" dirty="0" smtClean="0">
                <a:solidFill>
                  <a:schemeClr val="tx2"/>
                </a:solidFill>
              </a:rPr>
              <a:t>To identify individual, health-related or contextual ‘risk factors’ associated with lower </a:t>
            </a:r>
            <a:r>
              <a:rPr lang="en-GB" sz="2300" dirty="0" err="1" smtClean="0">
                <a:solidFill>
                  <a:schemeClr val="tx2"/>
                </a:solidFill>
              </a:rPr>
              <a:t>QoL</a:t>
            </a:r>
            <a:r>
              <a:rPr lang="en-GB" sz="2300" dirty="0" smtClean="0">
                <a:solidFill>
                  <a:schemeClr val="tx2"/>
                </a:solidFill>
              </a:rPr>
              <a:t> while accounting for the interdependence of </a:t>
            </a:r>
            <a:r>
              <a:rPr lang="en-GB" sz="2300" dirty="0" err="1" smtClean="0">
                <a:solidFill>
                  <a:schemeClr val="tx2"/>
                </a:solidFill>
              </a:rPr>
              <a:t>QoL</a:t>
            </a:r>
            <a:r>
              <a:rPr lang="en-GB" sz="2300" dirty="0" smtClean="0">
                <a:solidFill>
                  <a:schemeClr val="tx2"/>
                </a:solidFill>
              </a:rPr>
              <a:t> of carers and those for whom they care</a:t>
            </a:r>
          </a:p>
          <a:p>
            <a:pPr lvl="1"/>
            <a:r>
              <a:rPr lang="en-GB" sz="2300" dirty="0" smtClean="0">
                <a:solidFill>
                  <a:schemeClr val="tx2"/>
                </a:solidFill>
              </a:rPr>
              <a:t>To identify the relationship between service user and carers’ satisfaction with social care and quality of life</a:t>
            </a:r>
            <a:endParaRPr lang="en-GB" sz="2300" dirty="0">
              <a:solidFill>
                <a:schemeClr val="tx2"/>
              </a:solidFill>
            </a:endParaRPr>
          </a:p>
        </p:txBody>
      </p:sp>
    </p:spTree>
    <p:extLst>
      <p:ext uri="{BB962C8B-B14F-4D97-AF65-F5344CB8AC3E}">
        <p14:creationId xmlns:p14="http://schemas.microsoft.com/office/powerpoint/2010/main" val="25226760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800" dirty="0" smtClean="0"/>
              <a:t>Methods</a:t>
            </a:r>
            <a:endParaRPr lang="en-GB" sz="3800" dirty="0"/>
          </a:p>
        </p:txBody>
      </p:sp>
      <p:sp>
        <p:nvSpPr>
          <p:cNvPr id="3" name="Content Placeholder 2"/>
          <p:cNvSpPr>
            <a:spLocks noGrp="1"/>
          </p:cNvSpPr>
          <p:nvPr>
            <p:ph idx="1"/>
          </p:nvPr>
        </p:nvSpPr>
        <p:spPr>
          <a:xfrm>
            <a:off x="539552" y="1124744"/>
            <a:ext cx="8064896" cy="4896544"/>
          </a:xfrm>
        </p:spPr>
        <p:txBody>
          <a:bodyPr>
            <a:normAutofit fontScale="92500" lnSpcReduction="10000"/>
          </a:bodyPr>
          <a:lstStyle/>
          <a:p>
            <a:r>
              <a:rPr lang="en-GB" sz="2600" dirty="0" smtClean="0"/>
              <a:t>Analysis uses data collected in 2013/14 for the Identifying the Impact of Adult Social Care (IIASC) study</a:t>
            </a:r>
          </a:p>
          <a:p>
            <a:r>
              <a:rPr lang="en-GB" sz="2600" dirty="0">
                <a:solidFill>
                  <a:schemeClr val="tx2"/>
                </a:solidFill>
              </a:rPr>
              <a:t>Survey of adults who </a:t>
            </a:r>
            <a:r>
              <a:rPr lang="en-GB" sz="2600" dirty="0" smtClean="0">
                <a:solidFill>
                  <a:schemeClr val="tx2"/>
                </a:solidFill>
              </a:rPr>
              <a:t>receive community-based </a:t>
            </a:r>
            <a:r>
              <a:rPr lang="en-GB" sz="2600" dirty="0">
                <a:solidFill>
                  <a:schemeClr val="tx2"/>
                </a:solidFill>
              </a:rPr>
              <a:t>social care support and their unpaid carers across 22 local authorities in England</a:t>
            </a:r>
          </a:p>
          <a:p>
            <a:r>
              <a:rPr lang="en-GB" sz="2600" dirty="0" smtClean="0">
                <a:solidFill>
                  <a:schemeClr val="tx2"/>
                </a:solidFill>
              </a:rPr>
              <a:t>Carers </a:t>
            </a:r>
            <a:r>
              <a:rPr lang="en-GB" sz="2600" dirty="0">
                <a:solidFill>
                  <a:schemeClr val="tx2"/>
                </a:solidFill>
              </a:rPr>
              <a:t>were identified via the service user who participated in the survey</a:t>
            </a:r>
          </a:p>
          <a:p>
            <a:pPr lvl="1"/>
            <a:r>
              <a:rPr lang="en-GB" sz="2200" dirty="0">
                <a:solidFill>
                  <a:schemeClr val="tx2"/>
                </a:solidFill>
              </a:rPr>
              <a:t>376 unpaid carers (52.3% response rate)</a:t>
            </a:r>
          </a:p>
          <a:p>
            <a:pPr lvl="1"/>
            <a:r>
              <a:rPr lang="en-GB" sz="2200" dirty="0">
                <a:solidFill>
                  <a:schemeClr val="tx2"/>
                </a:solidFill>
              </a:rPr>
              <a:t>213 (67.6%) did not receive any carer-specific support (e.g. information and advice, carer support group, training for carers, employment support)</a:t>
            </a:r>
          </a:p>
          <a:p>
            <a:r>
              <a:rPr lang="en-GB" sz="2600" dirty="0">
                <a:solidFill>
                  <a:schemeClr val="tx2"/>
                </a:solidFill>
              </a:rPr>
              <a:t>Analysis only of service users aged 65+ years and their carers</a:t>
            </a:r>
          </a:p>
          <a:p>
            <a:pPr lvl="1"/>
            <a:r>
              <a:rPr lang="en-GB" sz="2200" dirty="0">
                <a:solidFill>
                  <a:schemeClr val="tx2"/>
                </a:solidFill>
              </a:rPr>
              <a:t>184 pairs of service users and unpaid carers</a:t>
            </a:r>
            <a:endParaRPr lang="en-GB" sz="2600" dirty="0"/>
          </a:p>
        </p:txBody>
      </p:sp>
    </p:spTree>
    <p:extLst>
      <p:ext uri="{BB962C8B-B14F-4D97-AF65-F5344CB8AC3E}">
        <p14:creationId xmlns:p14="http://schemas.microsoft.com/office/powerpoint/2010/main" val="22558376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1196" y="188640"/>
            <a:ext cx="8229600" cy="1143000"/>
          </a:xfrm>
        </p:spPr>
        <p:txBody>
          <a:bodyPr>
            <a:normAutofit/>
          </a:bodyPr>
          <a:lstStyle/>
          <a:p>
            <a:pPr algn="l"/>
            <a:r>
              <a:rPr lang="en-GB" sz="2800" dirty="0" smtClean="0"/>
              <a:t>Multi-level Modelling of factors associated with care-related quality of life</a:t>
            </a:r>
            <a:endParaRPr lang="en-GB" sz="2800" dirty="0"/>
          </a:p>
        </p:txBody>
      </p:sp>
      <p:sp>
        <p:nvSpPr>
          <p:cNvPr id="3" name="Content Placeholder 2"/>
          <p:cNvSpPr>
            <a:spLocks noGrp="1"/>
          </p:cNvSpPr>
          <p:nvPr>
            <p:ph idx="1"/>
          </p:nvPr>
        </p:nvSpPr>
        <p:spPr>
          <a:xfrm>
            <a:off x="251520" y="1378589"/>
            <a:ext cx="8568952" cy="5445224"/>
          </a:xfrm>
        </p:spPr>
        <p:txBody>
          <a:bodyPr>
            <a:normAutofit fontScale="70000" lnSpcReduction="20000"/>
          </a:bodyPr>
          <a:lstStyle/>
          <a:p>
            <a:r>
              <a:rPr lang="en-GB" b="1" dirty="0" smtClean="0"/>
              <a:t>Dependent variables: </a:t>
            </a:r>
          </a:p>
          <a:p>
            <a:pPr lvl="1"/>
            <a:r>
              <a:rPr lang="en-GB" dirty="0" smtClean="0"/>
              <a:t>Three domains from the Adult Social Care Outcomes Toolkit rated </a:t>
            </a:r>
            <a:r>
              <a:rPr lang="en-GB" dirty="0"/>
              <a:t>as </a:t>
            </a:r>
            <a:r>
              <a:rPr lang="en-GB" dirty="0" smtClean="0"/>
              <a:t>(3) </a:t>
            </a:r>
            <a:r>
              <a:rPr lang="en-GB" dirty="0"/>
              <a:t>‘ideal state’, (2) ‘no needs’ or </a:t>
            </a:r>
            <a:r>
              <a:rPr lang="en-GB" dirty="0" smtClean="0"/>
              <a:t>(1) </a:t>
            </a:r>
            <a:r>
              <a:rPr lang="en-GB" dirty="0"/>
              <a:t>‘</a:t>
            </a:r>
            <a:r>
              <a:rPr lang="en-GB" dirty="0" smtClean="0"/>
              <a:t>some/high-level </a:t>
            </a:r>
            <a:r>
              <a:rPr lang="en-GB" dirty="0"/>
              <a:t>needs</a:t>
            </a:r>
            <a:r>
              <a:rPr lang="en-GB" dirty="0" smtClean="0"/>
              <a:t>’: </a:t>
            </a:r>
          </a:p>
          <a:p>
            <a:pPr marL="914400" lvl="2" indent="0">
              <a:buNone/>
            </a:pPr>
            <a:endParaRPr lang="en-GB" sz="1700" i="1" dirty="0" smtClean="0"/>
          </a:p>
          <a:p>
            <a:pPr lvl="2"/>
            <a:r>
              <a:rPr lang="en-GB" sz="2600" i="1" dirty="0" smtClean="0"/>
              <a:t>Control </a:t>
            </a:r>
            <a:r>
              <a:rPr lang="en-GB" sz="2600" i="1" dirty="0"/>
              <a:t>over daily life</a:t>
            </a:r>
          </a:p>
          <a:p>
            <a:pPr lvl="2"/>
            <a:r>
              <a:rPr lang="en-GB" sz="2600" i="1" dirty="0"/>
              <a:t>Occupation (‘doing things you value and enjoy’) </a:t>
            </a:r>
          </a:p>
          <a:p>
            <a:pPr lvl="2"/>
            <a:r>
              <a:rPr lang="en-GB" sz="2600" i="1" dirty="0"/>
              <a:t>Social </a:t>
            </a:r>
            <a:r>
              <a:rPr lang="en-GB" sz="2600" i="1" dirty="0" smtClean="0"/>
              <a:t>participation </a:t>
            </a:r>
            <a:r>
              <a:rPr lang="en-GB" sz="2600" i="1" smtClean="0"/>
              <a:t>and involvement</a:t>
            </a:r>
            <a:endParaRPr lang="en-GB" sz="1400" i="1" dirty="0" smtClean="0"/>
          </a:p>
          <a:p>
            <a:pPr lvl="2"/>
            <a:endParaRPr lang="en-GB" sz="1500" i="1" dirty="0" smtClean="0"/>
          </a:p>
          <a:p>
            <a:pPr lvl="1"/>
            <a:r>
              <a:rPr lang="en-GB" dirty="0" smtClean="0"/>
              <a:t>Rating using counter-factual self estimation that social care support has a positive effect on quality of life (1) compared to no (or negative) effect of services (0) on quality of life</a:t>
            </a:r>
          </a:p>
          <a:p>
            <a:pPr marL="0" indent="0">
              <a:buNone/>
            </a:pPr>
            <a:endParaRPr lang="en-GB" sz="2200" dirty="0" smtClean="0"/>
          </a:p>
          <a:p>
            <a:r>
              <a:rPr lang="en-GB" b="1" dirty="0" smtClean="0"/>
              <a:t>Independent variables </a:t>
            </a:r>
            <a:r>
              <a:rPr lang="en-GB" dirty="0" smtClean="0"/>
              <a:t>considered: </a:t>
            </a:r>
          </a:p>
          <a:p>
            <a:pPr lvl="1"/>
            <a:r>
              <a:rPr lang="en-GB" dirty="0" smtClean="0"/>
              <a:t>Individual characteristics, e.g. gender, education, household finances</a:t>
            </a:r>
          </a:p>
          <a:p>
            <a:pPr lvl="1"/>
            <a:r>
              <a:rPr lang="en-GB" dirty="0" smtClean="0"/>
              <a:t>Health or underlying conditions, e.g. self-rated health, whether respondent has a mental health problem</a:t>
            </a:r>
          </a:p>
          <a:p>
            <a:pPr lvl="1"/>
            <a:r>
              <a:rPr lang="en-GB" dirty="0" smtClean="0"/>
              <a:t>Satisfaction with social care support</a:t>
            </a:r>
          </a:p>
          <a:p>
            <a:pPr lvl="1"/>
            <a:r>
              <a:rPr lang="en-GB" dirty="0" smtClean="0"/>
              <a:t>Caregiving situation, </a:t>
            </a:r>
            <a:r>
              <a:rPr lang="en-GB" dirty="0"/>
              <a:t>e.g. </a:t>
            </a:r>
            <a:r>
              <a:rPr lang="en-GB" dirty="0" smtClean="0"/>
              <a:t>co-residence, duration </a:t>
            </a:r>
            <a:r>
              <a:rPr lang="en-GB" dirty="0"/>
              <a:t>of caregiving, hours of caregiving </a:t>
            </a:r>
            <a:r>
              <a:rPr lang="en-GB" dirty="0" smtClean="0"/>
              <a:t>provided</a:t>
            </a:r>
            <a:endParaRPr lang="en-GB" dirty="0"/>
          </a:p>
          <a:p>
            <a:pPr marL="457200" lvl="1" indent="0">
              <a:buNone/>
            </a:pPr>
            <a:endParaRPr lang="en-GB" dirty="0" smtClean="0"/>
          </a:p>
          <a:p>
            <a:pPr lvl="1"/>
            <a:endParaRPr lang="en-GB" dirty="0" smtClean="0"/>
          </a:p>
          <a:p>
            <a:endParaRPr lang="en-GB" dirty="0"/>
          </a:p>
        </p:txBody>
      </p:sp>
    </p:spTree>
    <p:extLst>
      <p:ext uri="{BB962C8B-B14F-4D97-AF65-F5344CB8AC3E}">
        <p14:creationId xmlns:p14="http://schemas.microsoft.com/office/powerpoint/2010/main" val="36710862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20080"/>
          </a:xfrm>
        </p:spPr>
        <p:txBody>
          <a:bodyPr>
            <a:normAutofit/>
          </a:bodyPr>
          <a:lstStyle/>
          <a:p>
            <a:pPr algn="l"/>
            <a:r>
              <a:rPr lang="en-GB" sz="2800" dirty="0" smtClean="0"/>
              <a:t>The </a:t>
            </a:r>
            <a:r>
              <a:rPr lang="en-GB" sz="2800" i="1" dirty="0" smtClean="0"/>
              <a:t>IIASC </a:t>
            </a:r>
            <a:r>
              <a:rPr lang="en-GB" sz="2800" dirty="0" smtClean="0"/>
              <a:t>Sample</a:t>
            </a:r>
            <a:endParaRPr lang="en-GB" sz="2800" dirty="0"/>
          </a:p>
        </p:txBody>
      </p:sp>
      <p:graphicFrame>
        <p:nvGraphicFramePr>
          <p:cNvPr id="3" name="Table 2"/>
          <p:cNvGraphicFramePr>
            <a:graphicFrameLocks noGrp="1"/>
          </p:cNvGraphicFramePr>
          <p:nvPr>
            <p:extLst>
              <p:ext uri="{D42A27DB-BD31-4B8C-83A1-F6EECF244321}">
                <p14:modId xmlns:p14="http://schemas.microsoft.com/office/powerpoint/2010/main" val="4240709033"/>
              </p:ext>
            </p:extLst>
          </p:nvPr>
        </p:nvGraphicFramePr>
        <p:xfrm>
          <a:off x="487890" y="764704"/>
          <a:ext cx="8229601" cy="5492704"/>
        </p:xfrm>
        <a:graphic>
          <a:graphicData uri="http://schemas.openxmlformats.org/drawingml/2006/table">
            <a:tbl>
              <a:tblPr firstRow="1" bandRow="1">
                <a:tableStyleId>{5C22544A-7EE6-4342-B048-85BDC9FD1C3A}</a:tableStyleId>
              </a:tblPr>
              <a:tblGrid>
                <a:gridCol w="4228126"/>
                <a:gridCol w="1944216"/>
                <a:gridCol w="2057259"/>
              </a:tblGrid>
              <a:tr h="639959">
                <a:tc>
                  <a:txBody>
                    <a:bodyPr/>
                    <a:lstStyle/>
                    <a:p>
                      <a:endParaRPr lang="en-GB" sz="1600" dirty="0"/>
                    </a:p>
                  </a:txBody>
                  <a:tcPr/>
                </a:tc>
                <a:tc>
                  <a:txBody>
                    <a:bodyPr/>
                    <a:lstStyle/>
                    <a:p>
                      <a:pPr algn="l"/>
                      <a:r>
                        <a:rPr lang="en-GB" sz="1800" dirty="0" smtClean="0"/>
                        <a:t>Cared-for</a:t>
                      </a:r>
                      <a:r>
                        <a:rPr lang="en-GB" sz="1800" baseline="0" dirty="0" smtClean="0"/>
                        <a:t> person </a:t>
                      </a:r>
                      <a:r>
                        <a:rPr lang="en-GB" sz="1600" baseline="0" dirty="0" smtClean="0"/>
                        <a:t>Mean (SD) or N (%)</a:t>
                      </a:r>
                      <a:endParaRPr lang="en-GB" sz="1600" dirty="0"/>
                    </a:p>
                  </a:txBody>
                  <a:tcPr/>
                </a:tc>
                <a:tc>
                  <a:txBody>
                    <a:bodyPr/>
                    <a:lstStyle/>
                    <a:p>
                      <a:pPr algn="l"/>
                      <a:r>
                        <a:rPr lang="en-GB" sz="1800" dirty="0" smtClean="0"/>
                        <a:t>Carer </a:t>
                      </a:r>
                    </a:p>
                    <a:p>
                      <a:pPr marL="0" marR="0" indent="0" algn="l" defTabSz="914400" rtl="0" eaLnBrk="1" fontAlgn="auto" latinLnBrk="0" hangingPunct="1">
                        <a:lnSpc>
                          <a:spcPct val="100000"/>
                        </a:lnSpc>
                        <a:spcBef>
                          <a:spcPts val="0"/>
                        </a:spcBef>
                        <a:spcAft>
                          <a:spcPts val="0"/>
                        </a:spcAft>
                        <a:buClrTx/>
                        <a:buSzTx/>
                        <a:buFontTx/>
                        <a:buNone/>
                        <a:tabLst/>
                        <a:defRPr/>
                      </a:pPr>
                      <a:r>
                        <a:rPr lang="en-GB" sz="1600" baseline="0" dirty="0" smtClean="0"/>
                        <a:t>Mean (SD) or N (%)</a:t>
                      </a:r>
                      <a:endParaRPr lang="en-GB" sz="1600" dirty="0" smtClean="0"/>
                    </a:p>
                  </a:txBody>
                  <a:tcPr/>
                </a:tc>
              </a:tr>
              <a:tr h="433291">
                <a:tc>
                  <a:txBody>
                    <a:bodyPr/>
                    <a:lstStyle/>
                    <a:p>
                      <a:r>
                        <a:rPr lang="en-GB" dirty="0" smtClean="0"/>
                        <a:t>Age in</a:t>
                      </a:r>
                      <a:r>
                        <a:rPr lang="en-GB" baseline="0" dirty="0" smtClean="0"/>
                        <a:t> </a:t>
                      </a:r>
                      <a:r>
                        <a:rPr lang="en-GB" dirty="0" smtClean="0"/>
                        <a:t>years</a:t>
                      </a:r>
                    </a:p>
                  </a:txBody>
                  <a:tcPr/>
                </a:tc>
                <a:tc>
                  <a:txBody>
                    <a:bodyPr/>
                    <a:lstStyle/>
                    <a:p>
                      <a:pPr algn="l"/>
                      <a:r>
                        <a:rPr lang="en-GB" b="0" dirty="0" smtClean="0"/>
                        <a:t>78.5</a:t>
                      </a:r>
                      <a:r>
                        <a:rPr lang="en-GB" dirty="0" smtClean="0"/>
                        <a:t> (8.7)</a:t>
                      </a:r>
                      <a:r>
                        <a:rPr lang="en-GB" baseline="0" dirty="0" smtClean="0"/>
                        <a:t> </a:t>
                      </a:r>
                    </a:p>
                  </a:txBody>
                  <a:tcPr/>
                </a:tc>
                <a:tc>
                  <a:txBody>
                    <a:bodyPr/>
                    <a:lstStyle/>
                    <a:p>
                      <a:pPr algn="l"/>
                      <a:r>
                        <a:rPr lang="en-GB" b="0" dirty="0" smtClean="0"/>
                        <a:t>66.9</a:t>
                      </a:r>
                      <a:r>
                        <a:rPr lang="en-GB" b="1" dirty="0" smtClean="0"/>
                        <a:t> </a:t>
                      </a:r>
                      <a:r>
                        <a:rPr lang="en-GB" dirty="0" smtClean="0"/>
                        <a:t>(12.5)</a:t>
                      </a:r>
                      <a:r>
                        <a:rPr lang="en-GB" baseline="0" dirty="0" smtClean="0"/>
                        <a:t> </a:t>
                      </a:r>
                    </a:p>
                  </a:txBody>
                  <a:tcPr/>
                </a:tc>
              </a:tr>
              <a:tr h="365691">
                <a:tc>
                  <a:txBody>
                    <a:bodyPr/>
                    <a:lstStyle/>
                    <a:p>
                      <a:r>
                        <a:rPr lang="en-GB" dirty="0" smtClean="0"/>
                        <a:t>Male</a:t>
                      </a:r>
                      <a:endParaRPr lang="en-GB" dirty="0"/>
                    </a:p>
                  </a:txBody>
                  <a:tcPr/>
                </a:tc>
                <a:tc>
                  <a:txBody>
                    <a:bodyPr/>
                    <a:lstStyle/>
                    <a:p>
                      <a:pPr algn="l"/>
                      <a:r>
                        <a:rPr lang="en-GB" dirty="0" smtClean="0"/>
                        <a:t>73 (39.7%)</a:t>
                      </a:r>
                      <a:endParaRPr lang="en-GB" dirty="0"/>
                    </a:p>
                  </a:txBody>
                  <a:tcPr/>
                </a:tc>
                <a:tc>
                  <a:txBody>
                    <a:bodyPr/>
                    <a:lstStyle/>
                    <a:p>
                      <a:pPr algn="l"/>
                      <a:r>
                        <a:rPr lang="en-GB" dirty="0" smtClean="0"/>
                        <a:t>81 (44.0%)</a:t>
                      </a:r>
                      <a:endParaRPr lang="en-GB" dirty="0"/>
                    </a:p>
                  </a:txBody>
                  <a:tcPr/>
                </a:tc>
              </a:tr>
              <a:tr h="374781">
                <a:tc>
                  <a:txBody>
                    <a:bodyPr/>
                    <a:lstStyle/>
                    <a:p>
                      <a:r>
                        <a:rPr lang="en-GB" dirty="0" smtClean="0"/>
                        <a:t>Education: A-Level </a:t>
                      </a:r>
                      <a:r>
                        <a:rPr lang="en-GB" baseline="0" dirty="0" smtClean="0"/>
                        <a:t>or equivalent, or higher</a:t>
                      </a:r>
                      <a:endParaRPr lang="en-GB" dirty="0"/>
                    </a:p>
                  </a:txBody>
                  <a:tcPr/>
                </a:tc>
                <a:tc>
                  <a:txBody>
                    <a:bodyPr/>
                    <a:lstStyle/>
                    <a:p>
                      <a:pPr algn="l"/>
                      <a:r>
                        <a:rPr lang="en-GB" dirty="0" smtClean="0"/>
                        <a:t>53 (29.1%)</a:t>
                      </a:r>
                      <a:endParaRPr lang="en-GB" dirty="0"/>
                    </a:p>
                  </a:txBody>
                  <a:tcPr/>
                </a:tc>
                <a:tc>
                  <a:txBody>
                    <a:bodyPr/>
                    <a:lstStyle/>
                    <a:p>
                      <a:pPr algn="l"/>
                      <a:r>
                        <a:rPr lang="en-GB" dirty="0" smtClean="0"/>
                        <a:t>71 (36.6%)</a:t>
                      </a:r>
                      <a:endParaRPr lang="en-GB" dirty="0"/>
                    </a:p>
                  </a:txBody>
                  <a:tcPr/>
                </a:tc>
              </a:tr>
              <a:tr h="365691">
                <a:tc>
                  <a:txBody>
                    <a:bodyPr/>
                    <a:lstStyle/>
                    <a:p>
                      <a:r>
                        <a:rPr lang="en-GB" sz="1800" kern="1200" dirty="0" smtClean="0">
                          <a:effectLst/>
                        </a:rPr>
                        <a:t>Household finances: </a:t>
                      </a:r>
                    </a:p>
                    <a:p>
                      <a:r>
                        <a:rPr lang="en-GB" sz="1800" kern="1200" dirty="0" smtClean="0">
                          <a:effectLst/>
                        </a:rPr>
                        <a:t>Ok, or some/severe difficulties</a:t>
                      </a:r>
                      <a:endParaRPr lang="en-GB" dirty="0"/>
                    </a:p>
                  </a:txBody>
                  <a:tcPr/>
                </a:tc>
                <a:tc>
                  <a:txBody>
                    <a:bodyPr/>
                    <a:lstStyle/>
                    <a:p>
                      <a:r>
                        <a:rPr lang="en-GB" dirty="0" smtClean="0"/>
                        <a:t>98 (53.6%)</a:t>
                      </a:r>
                      <a:endParaRPr lang="en-GB" dirty="0"/>
                    </a:p>
                  </a:txBody>
                  <a:tcPr/>
                </a:tc>
                <a:tc>
                  <a:txBody>
                    <a:bodyPr/>
                    <a:lstStyle/>
                    <a:p>
                      <a:r>
                        <a:rPr lang="en-GB" dirty="0" smtClean="0"/>
                        <a:t>108 (59.3%)</a:t>
                      </a:r>
                      <a:endParaRPr lang="en-GB" dirty="0"/>
                    </a:p>
                  </a:txBody>
                  <a:tcPr/>
                </a:tc>
              </a:tr>
              <a:tr h="434119">
                <a:tc>
                  <a:txBody>
                    <a:bodyPr/>
                    <a:lstStyle/>
                    <a:p>
                      <a:r>
                        <a:rPr lang="en-GB" dirty="0" smtClean="0"/>
                        <a:t>Live</a:t>
                      </a:r>
                      <a:r>
                        <a:rPr lang="en-GB" baseline="0" dirty="0" smtClean="0"/>
                        <a:t> with cared-for person / carer</a:t>
                      </a:r>
                      <a:endParaRPr lang="en-GB" dirty="0"/>
                    </a:p>
                  </a:txBody>
                  <a:tcPr/>
                </a:tc>
                <a:tc>
                  <a:txBody>
                    <a:bodyPr/>
                    <a:lstStyle/>
                    <a:p>
                      <a:pPr algn="l"/>
                      <a:r>
                        <a:rPr lang="en-GB" dirty="0" smtClean="0"/>
                        <a:t>137</a:t>
                      </a:r>
                      <a:r>
                        <a:rPr lang="en-GB" baseline="0" dirty="0" smtClean="0"/>
                        <a:t> (74.5%)</a:t>
                      </a:r>
                      <a:endParaRPr lang="en-GB" dirty="0"/>
                    </a:p>
                  </a:txBody>
                  <a:tcPr/>
                </a:tc>
                <a:tc>
                  <a:txBody>
                    <a:bodyPr/>
                    <a:lstStyle/>
                    <a:p>
                      <a:pPr algn="l"/>
                      <a:r>
                        <a:rPr lang="en-GB" dirty="0" smtClean="0"/>
                        <a:t>137</a:t>
                      </a:r>
                      <a:r>
                        <a:rPr lang="en-GB" baseline="0" dirty="0" smtClean="0"/>
                        <a:t> (74.5%)</a:t>
                      </a:r>
                      <a:endParaRPr lang="en-GB" dirty="0"/>
                    </a:p>
                  </a:txBody>
                  <a:tcPr/>
                </a:tc>
              </a:tr>
              <a:tr h="434119">
                <a:tc>
                  <a:txBody>
                    <a:bodyPr/>
                    <a:lstStyle/>
                    <a:p>
                      <a:r>
                        <a:rPr lang="en-GB" dirty="0" smtClean="0"/>
                        <a:t>Good</a:t>
                      </a:r>
                      <a:r>
                        <a:rPr lang="en-GB" baseline="0" dirty="0" smtClean="0"/>
                        <a:t> or very good self-rated health</a:t>
                      </a:r>
                      <a:endParaRPr lang="en-GB" dirty="0"/>
                    </a:p>
                  </a:txBody>
                  <a:tcPr/>
                </a:tc>
                <a:tc>
                  <a:txBody>
                    <a:bodyPr/>
                    <a:lstStyle/>
                    <a:p>
                      <a:pPr algn="l"/>
                      <a:r>
                        <a:rPr lang="en-GB" dirty="0" smtClean="0"/>
                        <a:t>53</a:t>
                      </a:r>
                      <a:r>
                        <a:rPr lang="en-GB" baseline="0" dirty="0" smtClean="0"/>
                        <a:t> (28.8%)</a:t>
                      </a:r>
                      <a:endParaRPr lang="en-GB" dirty="0"/>
                    </a:p>
                  </a:txBody>
                  <a:tcPr/>
                </a:tc>
                <a:tc>
                  <a:txBody>
                    <a:bodyPr/>
                    <a:lstStyle/>
                    <a:p>
                      <a:pPr algn="l"/>
                      <a:r>
                        <a:rPr lang="en-GB" dirty="0" smtClean="0"/>
                        <a:t>81 (44.0%)</a:t>
                      </a:r>
                      <a:endParaRPr lang="en-GB" dirty="0"/>
                    </a:p>
                  </a:txBody>
                  <a:tcPr/>
                </a:tc>
              </a:tr>
              <a:tr h="434119">
                <a:tc>
                  <a:txBody>
                    <a:bodyPr/>
                    <a:lstStyle/>
                    <a:p>
                      <a:r>
                        <a:rPr lang="en-GB" dirty="0" smtClean="0"/>
                        <a:t>Has</a:t>
                      </a:r>
                      <a:r>
                        <a:rPr lang="en-GB" baseline="0" dirty="0" smtClean="0"/>
                        <a:t> a m</a:t>
                      </a:r>
                      <a:r>
                        <a:rPr lang="en-GB" dirty="0" smtClean="0"/>
                        <a:t>ental </a:t>
                      </a:r>
                      <a:r>
                        <a:rPr lang="en-GB" baseline="0" dirty="0" smtClean="0"/>
                        <a:t>health condition</a:t>
                      </a:r>
                      <a:endParaRPr lang="en-GB" dirty="0"/>
                    </a:p>
                  </a:txBody>
                  <a:tcPr/>
                </a:tc>
                <a:tc>
                  <a:txBody>
                    <a:bodyPr/>
                    <a:lstStyle/>
                    <a:p>
                      <a:r>
                        <a:rPr lang="en-GB" dirty="0" smtClean="0"/>
                        <a:t>59 (32.1%)</a:t>
                      </a:r>
                      <a:endParaRPr lang="en-GB" dirty="0"/>
                    </a:p>
                  </a:txBody>
                  <a:tcPr/>
                </a:tc>
                <a:tc>
                  <a:txBody>
                    <a:bodyPr/>
                    <a:lstStyle/>
                    <a:p>
                      <a:r>
                        <a:rPr lang="en-GB" dirty="0" smtClean="0"/>
                        <a:t>30 (16.3%)</a:t>
                      </a:r>
                      <a:endParaRPr lang="en-GB" dirty="0"/>
                    </a:p>
                  </a:txBody>
                  <a:tcPr/>
                </a:tc>
              </a:tr>
              <a:tr h="434119">
                <a:tc>
                  <a:txBody>
                    <a:bodyPr/>
                    <a:lstStyle/>
                    <a:p>
                      <a:r>
                        <a:rPr lang="en-GB" dirty="0" smtClean="0"/>
                        <a:t>Number of I/ADLs</a:t>
                      </a:r>
                      <a:r>
                        <a:rPr lang="en-GB" baseline="0" dirty="0" smtClean="0"/>
                        <a:t> with difficulty (13 items)</a:t>
                      </a:r>
                      <a:endParaRPr lang="en-GB" dirty="0"/>
                    </a:p>
                  </a:txBody>
                  <a:tcPr/>
                </a:tc>
                <a:tc>
                  <a:txBody>
                    <a:bodyPr/>
                    <a:lstStyle/>
                    <a:p>
                      <a:pPr algn="l"/>
                      <a:r>
                        <a:rPr lang="en-GB" dirty="0" smtClean="0"/>
                        <a:t>10.1 (3.0)</a:t>
                      </a:r>
                      <a:endParaRPr lang="en-GB" dirty="0"/>
                    </a:p>
                  </a:txBody>
                  <a:tcPr/>
                </a:tc>
                <a:tc>
                  <a:txBody>
                    <a:bodyPr/>
                    <a:lstStyle/>
                    <a:p>
                      <a:pPr algn="l"/>
                      <a:r>
                        <a:rPr lang="en-GB" dirty="0" smtClean="0"/>
                        <a:t>n/a</a:t>
                      </a:r>
                      <a:endParaRPr lang="en-GB" dirty="0"/>
                    </a:p>
                  </a:txBody>
                  <a:tcPr/>
                </a:tc>
              </a:tr>
              <a:tr h="434119">
                <a:tc>
                  <a:txBody>
                    <a:bodyPr/>
                    <a:lstStyle/>
                    <a:p>
                      <a:r>
                        <a:rPr lang="en-GB" dirty="0" smtClean="0"/>
                        <a:t>Duration of care: ≥5 years</a:t>
                      </a:r>
                      <a:endParaRPr lang="en-GB" dirty="0"/>
                    </a:p>
                  </a:txBody>
                  <a:tcPr/>
                </a:tc>
                <a:tc>
                  <a:txBody>
                    <a:bodyPr/>
                    <a:lstStyle/>
                    <a:p>
                      <a:pPr algn="l"/>
                      <a:r>
                        <a:rPr lang="en-GB" dirty="0" smtClean="0"/>
                        <a:t>n/a</a:t>
                      </a:r>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128 (69.6%)</a:t>
                      </a:r>
                    </a:p>
                  </a:txBody>
                  <a:tcPr/>
                </a:tc>
              </a:tr>
              <a:tr h="4341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Intensity of care:</a:t>
                      </a:r>
                      <a:r>
                        <a:rPr lang="en-GB" baseline="0" dirty="0" smtClean="0"/>
                        <a:t> </a:t>
                      </a:r>
                      <a:r>
                        <a:rPr lang="en-GB" dirty="0" smtClean="0"/>
                        <a:t>≥50 hrs/week</a:t>
                      </a:r>
                    </a:p>
                  </a:txBody>
                  <a:tcPr/>
                </a:tc>
                <a:tc>
                  <a:txBody>
                    <a:bodyPr/>
                    <a:lstStyle/>
                    <a:p>
                      <a:pPr algn="l"/>
                      <a:r>
                        <a:rPr lang="en-GB" dirty="0" smtClean="0"/>
                        <a:t>n/a</a:t>
                      </a:r>
                      <a:endParaRPr lang="en-GB" dirty="0"/>
                    </a:p>
                  </a:txBody>
                  <a:tcPr/>
                </a:tc>
                <a:tc>
                  <a:txBody>
                    <a:bodyPr/>
                    <a:lstStyle/>
                    <a:p>
                      <a:pPr algn="l"/>
                      <a:r>
                        <a:rPr lang="en-GB" dirty="0" smtClean="0"/>
                        <a:t>84 (45.7%)</a:t>
                      </a:r>
                      <a:endParaRPr lang="en-GB" dirty="0"/>
                    </a:p>
                  </a:txBody>
                  <a:tcPr/>
                </a:tc>
              </a:tr>
              <a:tr h="4341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Extremely or very satisfied with services</a:t>
                      </a:r>
                    </a:p>
                  </a:txBody>
                  <a:tcPr/>
                </a:tc>
                <a:tc>
                  <a:txBody>
                    <a:bodyPr/>
                    <a:lstStyle/>
                    <a:p>
                      <a:pPr algn="l"/>
                      <a:r>
                        <a:rPr lang="en-GB" dirty="0" smtClean="0"/>
                        <a:t>144 (78.7%)</a:t>
                      </a:r>
                    </a:p>
                  </a:txBody>
                  <a:tcPr/>
                </a:tc>
                <a:tc>
                  <a:txBody>
                    <a:bodyPr/>
                    <a:lstStyle/>
                    <a:p>
                      <a:pPr algn="l"/>
                      <a:r>
                        <a:rPr lang="en-GB" dirty="0" smtClean="0"/>
                        <a:t>110 (62.2%)</a:t>
                      </a:r>
                      <a:endParaRPr lang="en-GB" dirty="0"/>
                    </a:p>
                  </a:txBody>
                  <a:tcPr/>
                </a:tc>
              </a:tr>
            </a:tbl>
          </a:graphicData>
        </a:graphic>
      </p:graphicFrame>
    </p:spTree>
    <p:extLst>
      <p:ext uri="{BB962C8B-B14F-4D97-AF65-F5344CB8AC3E}">
        <p14:creationId xmlns:p14="http://schemas.microsoft.com/office/powerpoint/2010/main" val="29328486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20080"/>
          </a:xfrm>
        </p:spPr>
        <p:txBody>
          <a:bodyPr>
            <a:normAutofit/>
          </a:bodyPr>
          <a:lstStyle/>
          <a:p>
            <a:pPr algn="l"/>
            <a:r>
              <a:rPr lang="en-GB" sz="2800" dirty="0"/>
              <a:t>The </a:t>
            </a:r>
            <a:r>
              <a:rPr lang="en-GB" sz="2800" i="1" dirty="0"/>
              <a:t>IIASC </a:t>
            </a:r>
            <a:r>
              <a:rPr lang="en-GB" sz="2800" dirty="0"/>
              <a:t>Sample: Social Care-related Quality of Life</a:t>
            </a:r>
          </a:p>
        </p:txBody>
      </p:sp>
      <p:graphicFrame>
        <p:nvGraphicFramePr>
          <p:cNvPr id="3" name="Table 2"/>
          <p:cNvGraphicFramePr>
            <a:graphicFrameLocks noGrp="1"/>
          </p:cNvGraphicFramePr>
          <p:nvPr>
            <p:extLst>
              <p:ext uri="{D42A27DB-BD31-4B8C-83A1-F6EECF244321}">
                <p14:modId xmlns:p14="http://schemas.microsoft.com/office/powerpoint/2010/main" val="719341010"/>
              </p:ext>
            </p:extLst>
          </p:nvPr>
        </p:nvGraphicFramePr>
        <p:xfrm>
          <a:off x="487890" y="764708"/>
          <a:ext cx="8116557" cy="5619675"/>
        </p:xfrm>
        <a:graphic>
          <a:graphicData uri="http://schemas.openxmlformats.org/drawingml/2006/table">
            <a:tbl>
              <a:tblPr firstRow="1" bandRow="1">
                <a:tableStyleId>{5C22544A-7EE6-4342-B048-85BDC9FD1C3A}</a:tableStyleId>
              </a:tblPr>
              <a:tblGrid>
                <a:gridCol w="4880237"/>
                <a:gridCol w="1562415"/>
                <a:gridCol w="1673905"/>
              </a:tblGrid>
              <a:tr h="576064">
                <a:tc>
                  <a:txBody>
                    <a:bodyPr/>
                    <a:lstStyle/>
                    <a:p>
                      <a:endParaRPr lang="en-GB" sz="1600" dirty="0"/>
                    </a:p>
                  </a:txBody>
                  <a:tcPr/>
                </a:tc>
                <a:tc>
                  <a:txBody>
                    <a:bodyPr/>
                    <a:lstStyle/>
                    <a:p>
                      <a:pPr algn="l"/>
                      <a:r>
                        <a:rPr lang="en-GB" sz="1600" dirty="0" smtClean="0"/>
                        <a:t>Cared-for</a:t>
                      </a:r>
                      <a:r>
                        <a:rPr lang="en-GB" sz="1600" baseline="0" dirty="0" smtClean="0"/>
                        <a:t> person N (%)</a:t>
                      </a:r>
                      <a:endParaRPr lang="en-GB" sz="1600" dirty="0"/>
                    </a:p>
                  </a:txBody>
                  <a:tcPr/>
                </a:tc>
                <a:tc>
                  <a:txBody>
                    <a:bodyPr/>
                    <a:lstStyle/>
                    <a:p>
                      <a:pPr algn="l"/>
                      <a:r>
                        <a:rPr lang="en-GB" sz="1600" dirty="0" smtClean="0"/>
                        <a:t>Carer </a:t>
                      </a:r>
                    </a:p>
                    <a:p>
                      <a:pPr marL="0" marR="0" indent="0" algn="l" defTabSz="914400" rtl="0" eaLnBrk="1" fontAlgn="auto" latinLnBrk="0" hangingPunct="1">
                        <a:lnSpc>
                          <a:spcPct val="100000"/>
                        </a:lnSpc>
                        <a:spcBef>
                          <a:spcPts val="0"/>
                        </a:spcBef>
                        <a:spcAft>
                          <a:spcPts val="0"/>
                        </a:spcAft>
                        <a:buClrTx/>
                        <a:buSzTx/>
                        <a:buFontTx/>
                        <a:buNone/>
                        <a:tabLst/>
                        <a:defRPr/>
                      </a:pPr>
                      <a:r>
                        <a:rPr lang="en-GB" sz="1600" baseline="0" dirty="0" smtClean="0"/>
                        <a:t>N (%)</a:t>
                      </a:r>
                      <a:endParaRPr lang="en-GB" sz="1600" dirty="0" smtClean="0"/>
                    </a:p>
                  </a:txBody>
                  <a:tcPr/>
                </a:tc>
              </a:tr>
              <a:tr h="336037">
                <a:tc>
                  <a:txBody>
                    <a:bodyPr/>
                    <a:lstStyle/>
                    <a:p>
                      <a:r>
                        <a:rPr lang="en-GB" sz="1600" b="1" i="1" dirty="0" smtClean="0"/>
                        <a:t>Control over daily life</a:t>
                      </a:r>
                      <a:endParaRPr lang="en-GB" sz="1600" b="1" i="1" dirty="0"/>
                    </a:p>
                  </a:txBody>
                  <a:tcPr/>
                </a:tc>
                <a:tc>
                  <a:txBody>
                    <a:bodyPr/>
                    <a:lstStyle/>
                    <a:p>
                      <a:endParaRPr lang="en-GB" sz="1600" dirty="0"/>
                    </a:p>
                  </a:txBody>
                  <a:tcPr/>
                </a:tc>
                <a:tc>
                  <a:txBody>
                    <a:bodyPr/>
                    <a:lstStyle/>
                    <a:p>
                      <a:endParaRPr lang="en-GB" sz="1600" dirty="0"/>
                    </a:p>
                  </a:txBody>
                  <a:tcPr/>
                </a:tc>
              </a:tr>
              <a:tr h="336037">
                <a:tc>
                  <a:txBody>
                    <a:bodyPr/>
                    <a:lstStyle/>
                    <a:p>
                      <a:r>
                        <a:rPr lang="en-GB" sz="1600" b="0" i="0" baseline="0" dirty="0" smtClean="0"/>
                        <a:t>   </a:t>
                      </a:r>
                      <a:r>
                        <a:rPr lang="en-GB" sz="1600" dirty="0" smtClean="0"/>
                        <a:t>High-level or some needs</a:t>
                      </a:r>
                      <a:endParaRPr lang="en-GB"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dirty="0" smtClean="0"/>
                        <a:t>84 (45.6%)</a:t>
                      </a:r>
                    </a:p>
                  </a:txBody>
                  <a:tcPr/>
                </a:tc>
                <a:tc>
                  <a:txBody>
                    <a:bodyPr/>
                    <a:lstStyle/>
                    <a:p>
                      <a:r>
                        <a:rPr lang="en-GB" sz="1600" dirty="0" smtClean="0"/>
                        <a:t>63 (34.2%) </a:t>
                      </a:r>
                      <a:endParaRPr lang="en-GB" sz="1600" dirty="0"/>
                    </a:p>
                  </a:txBody>
                  <a:tcPr/>
                </a:tc>
              </a:tr>
              <a:tr h="336037">
                <a:tc>
                  <a:txBody>
                    <a:bodyPr/>
                    <a:lstStyle/>
                    <a:p>
                      <a:r>
                        <a:rPr lang="en-GB" sz="1600" baseline="0" dirty="0" smtClean="0"/>
                        <a:t>   </a:t>
                      </a:r>
                      <a:r>
                        <a:rPr lang="en-GB" sz="1600" dirty="0" smtClean="0"/>
                        <a:t>No</a:t>
                      </a:r>
                      <a:r>
                        <a:rPr lang="en-GB" sz="1600" baseline="0" dirty="0" smtClean="0"/>
                        <a:t> needs</a:t>
                      </a:r>
                      <a:endParaRPr lang="en-GB" sz="1600" dirty="0"/>
                    </a:p>
                  </a:txBody>
                  <a:tcPr/>
                </a:tc>
                <a:tc>
                  <a:txBody>
                    <a:bodyPr/>
                    <a:lstStyle/>
                    <a:p>
                      <a:r>
                        <a:rPr lang="en-GB" sz="1600" dirty="0" smtClean="0"/>
                        <a:t>62 (33.7%)</a:t>
                      </a:r>
                      <a:endParaRPr lang="en-GB" sz="1600" dirty="0"/>
                    </a:p>
                  </a:txBody>
                  <a:tcPr/>
                </a:tc>
                <a:tc>
                  <a:txBody>
                    <a:bodyPr/>
                    <a:lstStyle/>
                    <a:p>
                      <a:r>
                        <a:rPr lang="en-GB" sz="1600" dirty="0" smtClean="0"/>
                        <a:t>70 (38.0%)</a:t>
                      </a:r>
                      <a:endParaRPr lang="en-GB" sz="1600" dirty="0"/>
                    </a:p>
                  </a:txBody>
                  <a:tcPr/>
                </a:tc>
              </a:tr>
              <a:tr h="336037">
                <a:tc>
                  <a:txBody>
                    <a:bodyPr/>
                    <a:lstStyle/>
                    <a:p>
                      <a:r>
                        <a:rPr lang="en-GB" sz="1600" baseline="0" dirty="0" smtClean="0"/>
                        <a:t>   Ideal state</a:t>
                      </a:r>
                      <a:endParaRPr lang="en-GB" sz="1600" dirty="0"/>
                    </a:p>
                  </a:txBody>
                  <a:tcPr/>
                </a:tc>
                <a:tc>
                  <a:txBody>
                    <a:bodyPr/>
                    <a:lstStyle/>
                    <a:p>
                      <a:r>
                        <a:rPr lang="en-GB" sz="1600" dirty="0" smtClean="0"/>
                        <a:t>38 (20.7%)</a:t>
                      </a:r>
                      <a:endParaRPr lang="en-GB" sz="1600" dirty="0"/>
                    </a:p>
                  </a:txBody>
                  <a:tcPr/>
                </a:tc>
                <a:tc>
                  <a:txBody>
                    <a:bodyPr/>
                    <a:lstStyle/>
                    <a:p>
                      <a:r>
                        <a:rPr lang="en-GB" sz="1600" dirty="0" smtClean="0"/>
                        <a:t>51 (27.8%)</a:t>
                      </a:r>
                      <a:endParaRPr lang="en-GB" sz="1600" dirty="0"/>
                    </a:p>
                  </a:txBody>
                  <a:tcPr/>
                </a:tc>
              </a:tr>
              <a:tr h="336037">
                <a:tc>
                  <a:txBody>
                    <a:bodyPr/>
                    <a:lstStyle/>
                    <a:p>
                      <a:r>
                        <a:rPr lang="en-GB" sz="1600" i="1" baseline="0" dirty="0" smtClean="0"/>
                        <a:t>   Social care support has a p</a:t>
                      </a:r>
                      <a:r>
                        <a:rPr lang="en-GB" sz="1600" i="1" dirty="0" smtClean="0"/>
                        <a:t>ositive effect on </a:t>
                      </a:r>
                      <a:r>
                        <a:rPr lang="en-GB" sz="1600" i="1" dirty="0" err="1" smtClean="0"/>
                        <a:t>QoL</a:t>
                      </a:r>
                      <a:endParaRPr lang="en-GB" sz="1600" i="1" dirty="0"/>
                    </a:p>
                  </a:txBody>
                  <a:tcPr/>
                </a:tc>
                <a:tc>
                  <a:txBody>
                    <a:bodyPr/>
                    <a:lstStyle/>
                    <a:p>
                      <a:r>
                        <a:rPr lang="en-GB" sz="1600" i="1" dirty="0" smtClean="0"/>
                        <a:t>121 (65.8%)</a:t>
                      </a:r>
                      <a:endParaRPr lang="en-GB" sz="1600" i="1" dirty="0"/>
                    </a:p>
                  </a:txBody>
                  <a:tcPr/>
                </a:tc>
                <a:tc>
                  <a:txBody>
                    <a:bodyPr/>
                    <a:lstStyle/>
                    <a:p>
                      <a:r>
                        <a:rPr lang="en-GB" sz="1600" i="1" dirty="0" smtClean="0"/>
                        <a:t>89 (48.4%)</a:t>
                      </a:r>
                      <a:endParaRPr lang="en-GB" sz="1600" i="1" dirty="0"/>
                    </a:p>
                  </a:txBody>
                  <a:tcPr/>
                </a:tc>
              </a:tr>
              <a:tr h="336037">
                <a:tc>
                  <a:txBody>
                    <a:bodyPr/>
                    <a:lstStyle/>
                    <a:p>
                      <a:r>
                        <a:rPr lang="en-GB" sz="1600" b="1" i="1" dirty="0" smtClean="0"/>
                        <a:t>Occupation</a:t>
                      </a:r>
                      <a:r>
                        <a:rPr lang="en-GB" sz="1600" b="1" i="1" baseline="0" dirty="0" smtClean="0"/>
                        <a:t> (‘Doing things I value or enjoy’) </a:t>
                      </a:r>
                      <a:endParaRPr lang="en-GB" sz="1600" b="1" i="1" dirty="0"/>
                    </a:p>
                  </a:txBody>
                  <a:tcPr/>
                </a:tc>
                <a:tc>
                  <a:txBody>
                    <a:bodyPr/>
                    <a:lstStyle/>
                    <a:p>
                      <a:endParaRPr lang="en-GB" sz="1600" dirty="0"/>
                    </a:p>
                  </a:txBody>
                  <a:tcPr/>
                </a:tc>
                <a:tc>
                  <a:txBody>
                    <a:bodyPr/>
                    <a:lstStyle/>
                    <a:p>
                      <a:endParaRPr lang="en-GB" sz="1600"/>
                    </a:p>
                  </a:txBody>
                  <a:tcPr/>
                </a:tc>
              </a:tr>
              <a:tr h="336037">
                <a:tc>
                  <a:txBody>
                    <a:bodyPr/>
                    <a:lstStyle/>
                    <a:p>
                      <a:r>
                        <a:rPr lang="en-GB" sz="1600" b="0" i="0" baseline="0" dirty="0" smtClean="0"/>
                        <a:t>   </a:t>
                      </a:r>
                      <a:r>
                        <a:rPr lang="en-GB" sz="1600" dirty="0" smtClean="0"/>
                        <a:t>High-level or some needs</a:t>
                      </a:r>
                      <a:endParaRPr lang="en-GB" sz="1600" dirty="0"/>
                    </a:p>
                  </a:txBody>
                  <a:tcPr/>
                </a:tc>
                <a:tc>
                  <a:txBody>
                    <a:bodyPr/>
                    <a:lstStyle/>
                    <a:p>
                      <a:r>
                        <a:rPr lang="en-GB" sz="1600" dirty="0" smtClean="0"/>
                        <a:t>88 (47.8%)</a:t>
                      </a:r>
                      <a:endParaRPr lang="en-GB" sz="1600" dirty="0"/>
                    </a:p>
                  </a:txBody>
                  <a:tcPr/>
                </a:tc>
                <a:tc>
                  <a:txBody>
                    <a:bodyPr/>
                    <a:lstStyle/>
                    <a:p>
                      <a:r>
                        <a:rPr lang="en-GB" sz="1600" dirty="0" smtClean="0"/>
                        <a:t>89 (48.4%)</a:t>
                      </a:r>
                      <a:endParaRPr lang="en-GB" sz="1600" dirty="0"/>
                    </a:p>
                  </a:txBody>
                  <a:tcPr/>
                </a:tc>
              </a:tr>
              <a:tr h="336037">
                <a:tc>
                  <a:txBody>
                    <a:bodyPr/>
                    <a:lstStyle/>
                    <a:p>
                      <a:r>
                        <a:rPr lang="en-GB" sz="1600" baseline="0" dirty="0" smtClean="0"/>
                        <a:t>   </a:t>
                      </a:r>
                      <a:r>
                        <a:rPr lang="en-GB" sz="1600" dirty="0" smtClean="0"/>
                        <a:t>No</a:t>
                      </a:r>
                      <a:r>
                        <a:rPr lang="en-GB" sz="1600" baseline="0" dirty="0" smtClean="0"/>
                        <a:t> needs</a:t>
                      </a:r>
                      <a:endParaRPr lang="en-GB" sz="1600" dirty="0"/>
                    </a:p>
                  </a:txBody>
                  <a:tcPr/>
                </a:tc>
                <a:tc>
                  <a:txBody>
                    <a:bodyPr/>
                    <a:lstStyle/>
                    <a:p>
                      <a:r>
                        <a:rPr lang="en-GB" sz="1600" dirty="0" smtClean="0"/>
                        <a:t>51 (27.7%)</a:t>
                      </a:r>
                      <a:endParaRPr lang="en-GB" sz="1600" dirty="0"/>
                    </a:p>
                  </a:txBody>
                  <a:tcPr/>
                </a:tc>
                <a:tc>
                  <a:txBody>
                    <a:bodyPr/>
                    <a:lstStyle/>
                    <a:p>
                      <a:r>
                        <a:rPr lang="en-GB" sz="1600" dirty="0" smtClean="0"/>
                        <a:t>53 (28.8%)</a:t>
                      </a:r>
                      <a:endParaRPr lang="en-GB" sz="1600" dirty="0"/>
                    </a:p>
                  </a:txBody>
                  <a:tcPr/>
                </a:tc>
              </a:tr>
              <a:tr h="336037">
                <a:tc>
                  <a:txBody>
                    <a:bodyPr/>
                    <a:lstStyle/>
                    <a:p>
                      <a:r>
                        <a:rPr lang="en-GB" sz="1600" baseline="0" dirty="0" smtClean="0"/>
                        <a:t>   Ideal state</a:t>
                      </a:r>
                      <a:endParaRPr lang="en-GB" sz="1600" dirty="0"/>
                    </a:p>
                  </a:txBody>
                  <a:tcPr/>
                </a:tc>
                <a:tc>
                  <a:txBody>
                    <a:bodyPr/>
                    <a:lstStyle/>
                    <a:p>
                      <a:r>
                        <a:rPr lang="en-GB" sz="1600" dirty="0" smtClean="0"/>
                        <a:t>43 (23.4%)</a:t>
                      </a:r>
                      <a:endParaRPr lang="en-GB" sz="1600" dirty="0"/>
                    </a:p>
                  </a:txBody>
                  <a:tcPr/>
                </a:tc>
                <a:tc>
                  <a:txBody>
                    <a:bodyPr/>
                    <a:lstStyle/>
                    <a:p>
                      <a:r>
                        <a:rPr lang="en-GB" sz="1600" dirty="0" smtClean="0"/>
                        <a:t>42 (22.8%)</a:t>
                      </a:r>
                      <a:endParaRPr lang="en-GB" sz="1600" dirty="0"/>
                    </a:p>
                  </a:txBody>
                  <a:tcPr/>
                </a:tc>
              </a:tr>
              <a:tr h="336037">
                <a:tc>
                  <a:txBody>
                    <a:bodyPr/>
                    <a:lstStyle/>
                    <a:p>
                      <a:r>
                        <a:rPr lang="en-GB" sz="1600" i="1" baseline="0" dirty="0" smtClean="0"/>
                        <a:t>   Social care support has a p</a:t>
                      </a:r>
                      <a:r>
                        <a:rPr lang="en-GB" sz="1600" i="1" dirty="0" smtClean="0"/>
                        <a:t>ositive effect on </a:t>
                      </a:r>
                      <a:r>
                        <a:rPr lang="en-GB" sz="1600" i="1" dirty="0" err="1" smtClean="0"/>
                        <a:t>QoL</a:t>
                      </a:r>
                      <a:endParaRPr lang="en-GB" sz="1600" i="1" dirty="0"/>
                    </a:p>
                  </a:txBody>
                  <a:tcPr/>
                </a:tc>
                <a:tc>
                  <a:txBody>
                    <a:bodyPr/>
                    <a:lstStyle/>
                    <a:p>
                      <a:r>
                        <a:rPr lang="en-GB" sz="1600" i="1" dirty="0" smtClean="0"/>
                        <a:t>67 (36.4%) </a:t>
                      </a:r>
                      <a:endParaRPr lang="en-GB" sz="1600" i="1" dirty="0"/>
                    </a:p>
                  </a:txBody>
                  <a:tcPr/>
                </a:tc>
                <a:tc>
                  <a:txBody>
                    <a:bodyPr/>
                    <a:lstStyle/>
                    <a:p>
                      <a:r>
                        <a:rPr lang="en-GB" sz="1600" i="1" dirty="0" smtClean="0"/>
                        <a:t>94 (51.1%) </a:t>
                      </a:r>
                      <a:endParaRPr lang="en-GB" sz="1600" i="1" dirty="0"/>
                    </a:p>
                  </a:txBody>
                  <a:tcPr/>
                </a:tc>
              </a:tr>
              <a:tr h="336037">
                <a:tc>
                  <a:txBody>
                    <a:bodyPr/>
                    <a:lstStyle/>
                    <a:p>
                      <a:r>
                        <a:rPr lang="en-GB" sz="1600" b="1" i="1" dirty="0" smtClean="0"/>
                        <a:t>Social participation </a:t>
                      </a:r>
                      <a:endParaRPr lang="en-GB" sz="1600" b="1" i="1" dirty="0"/>
                    </a:p>
                  </a:txBody>
                  <a:tcPr/>
                </a:tc>
                <a:tc>
                  <a:txBody>
                    <a:bodyPr/>
                    <a:lstStyle/>
                    <a:p>
                      <a:endParaRPr lang="en-GB" sz="1600"/>
                    </a:p>
                  </a:txBody>
                  <a:tcPr/>
                </a:tc>
                <a:tc>
                  <a:txBody>
                    <a:bodyPr/>
                    <a:lstStyle/>
                    <a:p>
                      <a:endParaRPr lang="en-GB" sz="1600"/>
                    </a:p>
                  </a:txBody>
                  <a:tcPr/>
                </a:tc>
              </a:tr>
              <a:tr h="336037">
                <a:tc>
                  <a:txBody>
                    <a:bodyPr/>
                    <a:lstStyle/>
                    <a:p>
                      <a:r>
                        <a:rPr lang="en-GB" sz="1600" b="0" i="0" baseline="0" dirty="0" smtClean="0"/>
                        <a:t>   </a:t>
                      </a:r>
                      <a:r>
                        <a:rPr lang="en-GB" sz="1600" dirty="0" smtClean="0"/>
                        <a:t>High-level or some needs</a:t>
                      </a:r>
                      <a:endParaRPr lang="en-GB" sz="1600" dirty="0"/>
                    </a:p>
                  </a:txBody>
                  <a:tcPr/>
                </a:tc>
                <a:tc>
                  <a:txBody>
                    <a:bodyPr/>
                    <a:lstStyle/>
                    <a:p>
                      <a:r>
                        <a:rPr lang="en-GB" sz="1600" dirty="0" smtClean="0"/>
                        <a:t>64 (34.8%)</a:t>
                      </a:r>
                      <a:endParaRPr lang="en-GB" sz="1600" dirty="0"/>
                    </a:p>
                  </a:txBody>
                  <a:tcPr/>
                </a:tc>
                <a:tc>
                  <a:txBody>
                    <a:bodyPr/>
                    <a:lstStyle/>
                    <a:p>
                      <a:r>
                        <a:rPr lang="en-GB" sz="1600" dirty="0" smtClean="0"/>
                        <a:t>55 (29.9%)</a:t>
                      </a:r>
                      <a:endParaRPr lang="en-GB" sz="1600" dirty="0"/>
                    </a:p>
                  </a:txBody>
                  <a:tcPr/>
                </a:tc>
              </a:tr>
              <a:tr h="336037">
                <a:tc>
                  <a:txBody>
                    <a:bodyPr/>
                    <a:lstStyle/>
                    <a:p>
                      <a:r>
                        <a:rPr lang="en-GB" sz="1600" baseline="0" dirty="0" smtClean="0"/>
                        <a:t>   </a:t>
                      </a:r>
                      <a:r>
                        <a:rPr lang="en-GB" sz="1600" dirty="0" smtClean="0"/>
                        <a:t>No</a:t>
                      </a:r>
                      <a:r>
                        <a:rPr lang="en-GB" sz="1600" baseline="0" dirty="0" smtClean="0"/>
                        <a:t> needs</a:t>
                      </a:r>
                      <a:endParaRPr lang="en-GB" sz="1600" dirty="0"/>
                    </a:p>
                  </a:txBody>
                  <a:tcPr/>
                </a:tc>
                <a:tc>
                  <a:txBody>
                    <a:bodyPr/>
                    <a:lstStyle/>
                    <a:p>
                      <a:r>
                        <a:rPr lang="en-GB" sz="1600" dirty="0" smtClean="0"/>
                        <a:t>51 (27.7%)</a:t>
                      </a:r>
                      <a:endParaRPr lang="en-GB" sz="1600" dirty="0"/>
                    </a:p>
                  </a:txBody>
                  <a:tcPr/>
                </a:tc>
                <a:tc>
                  <a:txBody>
                    <a:bodyPr/>
                    <a:lstStyle/>
                    <a:p>
                      <a:r>
                        <a:rPr lang="en-GB" sz="1600" dirty="0" smtClean="0"/>
                        <a:t>56 (30.4%)</a:t>
                      </a:r>
                      <a:endParaRPr lang="en-GB" sz="1600" dirty="0"/>
                    </a:p>
                  </a:txBody>
                  <a:tcPr/>
                </a:tc>
              </a:tr>
              <a:tr h="336037">
                <a:tc>
                  <a:txBody>
                    <a:bodyPr/>
                    <a:lstStyle/>
                    <a:p>
                      <a:r>
                        <a:rPr lang="en-GB" sz="1600" baseline="0" dirty="0" smtClean="0"/>
                        <a:t>   Ideal state</a:t>
                      </a:r>
                      <a:endParaRPr lang="en-GB" sz="1600" dirty="0"/>
                    </a:p>
                  </a:txBody>
                  <a:tcPr/>
                </a:tc>
                <a:tc>
                  <a:txBody>
                    <a:bodyPr/>
                    <a:lstStyle/>
                    <a:p>
                      <a:r>
                        <a:rPr lang="en-GB" sz="1600" dirty="0" smtClean="0"/>
                        <a:t>67 (36.4%)</a:t>
                      </a:r>
                      <a:endParaRPr lang="en-GB" sz="1600" dirty="0"/>
                    </a:p>
                  </a:txBody>
                  <a:tcPr/>
                </a:tc>
                <a:tc>
                  <a:txBody>
                    <a:bodyPr/>
                    <a:lstStyle/>
                    <a:p>
                      <a:r>
                        <a:rPr lang="en-GB" sz="1600" dirty="0" smtClean="0"/>
                        <a:t>72 (39.1%)</a:t>
                      </a:r>
                      <a:endParaRPr lang="en-GB" sz="1600" dirty="0"/>
                    </a:p>
                  </a:txBody>
                  <a:tcPr/>
                </a:tc>
              </a:tr>
              <a:tr h="336037">
                <a:tc>
                  <a:txBody>
                    <a:bodyPr/>
                    <a:lstStyle/>
                    <a:p>
                      <a:r>
                        <a:rPr lang="en-GB" sz="1600" i="1" baseline="0" dirty="0" smtClean="0"/>
                        <a:t>   Social care support has a p</a:t>
                      </a:r>
                      <a:r>
                        <a:rPr lang="en-GB" sz="1600" i="1" dirty="0" smtClean="0"/>
                        <a:t>ositive effect on </a:t>
                      </a:r>
                      <a:r>
                        <a:rPr lang="en-GB" sz="1600" i="1" dirty="0" err="1" smtClean="0"/>
                        <a:t>QoL</a:t>
                      </a:r>
                      <a:endParaRPr lang="en-GB" sz="1600" i="1" dirty="0"/>
                    </a:p>
                  </a:txBody>
                  <a:tcPr/>
                </a:tc>
                <a:tc>
                  <a:txBody>
                    <a:bodyPr/>
                    <a:lstStyle/>
                    <a:p>
                      <a:r>
                        <a:rPr lang="en-GB" sz="1600" i="1" dirty="0" smtClean="0"/>
                        <a:t>67 (36.4%)</a:t>
                      </a:r>
                      <a:endParaRPr lang="en-GB" sz="1600" i="1" dirty="0"/>
                    </a:p>
                  </a:txBody>
                  <a:tcPr/>
                </a:tc>
                <a:tc>
                  <a:txBody>
                    <a:bodyPr/>
                    <a:lstStyle/>
                    <a:p>
                      <a:r>
                        <a:rPr lang="en-GB" sz="1600" i="1" dirty="0" smtClean="0"/>
                        <a:t>71 (38.6%)</a:t>
                      </a:r>
                      <a:endParaRPr lang="en-GB" sz="1600" i="1" dirty="0"/>
                    </a:p>
                  </a:txBody>
                  <a:tcPr/>
                </a:tc>
              </a:tr>
            </a:tbl>
          </a:graphicData>
        </a:graphic>
      </p:graphicFrame>
    </p:spTree>
    <p:extLst>
      <p:ext uri="{BB962C8B-B14F-4D97-AF65-F5344CB8AC3E}">
        <p14:creationId xmlns:p14="http://schemas.microsoft.com/office/powerpoint/2010/main" val="32369939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91264" cy="692696"/>
          </a:xfrm>
        </p:spPr>
        <p:txBody>
          <a:bodyPr>
            <a:noAutofit/>
          </a:bodyPr>
          <a:lstStyle/>
          <a:p>
            <a:pPr algn="l"/>
            <a:r>
              <a:rPr lang="en-GB" sz="2800" dirty="0" smtClean="0"/>
              <a:t>Factors associated with </a:t>
            </a:r>
            <a:r>
              <a:rPr lang="en-GB" sz="2800" i="1" dirty="0" smtClean="0"/>
              <a:t>Control over daily life</a:t>
            </a:r>
            <a:endParaRPr lang="en-GB" sz="2800" i="1" dirty="0"/>
          </a:p>
        </p:txBody>
      </p:sp>
      <p:sp>
        <p:nvSpPr>
          <p:cNvPr id="3" name="Content Placeholder 2"/>
          <p:cNvSpPr>
            <a:spLocks noGrp="1"/>
          </p:cNvSpPr>
          <p:nvPr>
            <p:ph idx="1"/>
          </p:nvPr>
        </p:nvSpPr>
        <p:spPr>
          <a:xfrm>
            <a:off x="467544" y="881336"/>
            <a:ext cx="8453194" cy="5355976"/>
          </a:xfrm>
        </p:spPr>
        <p:txBody>
          <a:bodyPr>
            <a:noAutofit/>
          </a:bodyPr>
          <a:lstStyle/>
          <a:p>
            <a:pPr marL="0" indent="0">
              <a:buNone/>
            </a:pPr>
            <a:endParaRPr lang="en-GB" sz="1600" b="1" dirty="0" smtClean="0"/>
          </a:p>
          <a:p>
            <a:r>
              <a:rPr lang="en-GB" sz="2000" b="1" dirty="0" smtClean="0"/>
              <a:t>A higher rating of </a:t>
            </a:r>
            <a:r>
              <a:rPr lang="en-GB" sz="2000" b="1" i="1" dirty="0" smtClean="0"/>
              <a:t>Control over daily life </a:t>
            </a:r>
          </a:p>
          <a:p>
            <a:pPr lvl="1"/>
            <a:r>
              <a:rPr lang="en-GB" sz="1800" b="1" dirty="0" smtClean="0"/>
              <a:t>Carer: </a:t>
            </a:r>
            <a:r>
              <a:rPr lang="en-GB" sz="1800" dirty="0" smtClean="0"/>
              <a:t>Lower </a:t>
            </a:r>
            <a:r>
              <a:rPr lang="en-GB" sz="1800" dirty="0"/>
              <a:t>education level (GCSE or equivalent, no </a:t>
            </a:r>
            <a:r>
              <a:rPr lang="en-GB" sz="1800" dirty="0" smtClean="0"/>
              <a:t>qualifications); does </a:t>
            </a:r>
            <a:r>
              <a:rPr lang="en-GB" sz="1800" dirty="0"/>
              <a:t>not lived with cared-for </a:t>
            </a:r>
            <a:r>
              <a:rPr lang="en-GB" sz="1800" dirty="0" smtClean="0"/>
              <a:t>person: good </a:t>
            </a:r>
            <a:r>
              <a:rPr lang="en-GB" sz="1800" dirty="0"/>
              <a:t>or very good self-rated </a:t>
            </a:r>
            <a:r>
              <a:rPr lang="en-GB" sz="1800" dirty="0" smtClean="0"/>
              <a:t>health. </a:t>
            </a:r>
          </a:p>
          <a:p>
            <a:pPr lvl="1"/>
            <a:r>
              <a:rPr lang="en-GB" sz="1800" b="1" dirty="0" smtClean="0"/>
              <a:t>Cared-for person</a:t>
            </a:r>
            <a:r>
              <a:rPr lang="en-GB" sz="1800" dirty="0" smtClean="0"/>
              <a:t>: </a:t>
            </a:r>
            <a:r>
              <a:rPr lang="en-GB" sz="1800" dirty="0"/>
              <a:t>S</a:t>
            </a:r>
            <a:r>
              <a:rPr lang="en-GB" sz="1800" dirty="0" smtClean="0"/>
              <a:t>elf-rated </a:t>
            </a:r>
            <a:r>
              <a:rPr lang="en-GB" sz="1800" dirty="0"/>
              <a:t>good household financial </a:t>
            </a:r>
            <a:r>
              <a:rPr lang="en-GB" sz="1800" dirty="0" smtClean="0"/>
              <a:t>situation; does </a:t>
            </a:r>
            <a:r>
              <a:rPr lang="en-GB" sz="1800" dirty="0"/>
              <a:t>not have a mental health </a:t>
            </a:r>
            <a:r>
              <a:rPr lang="en-GB" sz="1800" dirty="0" smtClean="0"/>
              <a:t>condition</a:t>
            </a:r>
          </a:p>
          <a:p>
            <a:pPr marL="0" indent="0">
              <a:buNone/>
            </a:pPr>
            <a:endParaRPr lang="en-GB" sz="1200" b="1" i="1" dirty="0"/>
          </a:p>
          <a:p>
            <a:r>
              <a:rPr lang="en-GB" sz="2000" b="1" dirty="0" smtClean="0"/>
              <a:t>Social care support has a positive effect on </a:t>
            </a:r>
            <a:r>
              <a:rPr lang="en-GB" sz="2000" b="1" i="1" dirty="0" smtClean="0"/>
              <a:t>Control over daily life</a:t>
            </a:r>
            <a:endParaRPr lang="en-GB" sz="2000" b="1" i="1" dirty="0"/>
          </a:p>
          <a:p>
            <a:pPr lvl="1"/>
            <a:r>
              <a:rPr lang="en-GB" sz="1800" b="1" dirty="0" smtClean="0"/>
              <a:t>Carer: </a:t>
            </a:r>
            <a:r>
              <a:rPr lang="en-GB" sz="1800" dirty="0" smtClean="0"/>
              <a:t>Very or extremely satisfied with services. </a:t>
            </a:r>
          </a:p>
          <a:p>
            <a:pPr lvl="1"/>
            <a:r>
              <a:rPr lang="en-GB" sz="1800" b="1" dirty="0" smtClean="0"/>
              <a:t>Cared-for person</a:t>
            </a:r>
            <a:r>
              <a:rPr lang="en-GB" sz="1800" dirty="0" smtClean="0"/>
              <a:t>: Does not live with carer; does </a:t>
            </a:r>
            <a:r>
              <a:rPr lang="en-GB" sz="1800" dirty="0"/>
              <a:t>not have a </a:t>
            </a:r>
            <a:r>
              <a:rPr lang="en-GB" sz="1800" dirty="0" smtClean="0"/>
              <a:t>MH condition</a:t>
            </a:r>
          </a:p>
          <a:p>
            <a:pPr lvl="1"/>
            <a:endParaRPr lang="en-GB" sz="1000" dirty="0"/>
          </a:p>
          <a:p>
            <a:pPr marL="0" lvl="1" indent="0">
              <a:buNone/>
            </a:pPr>
            <a:r>
              <a:rPr lang="en-GB" sz="1800" dirty="0" smtClean="0"/>
              <a:t>Whilst </a:t>
            </a:r>
            <a:r>
              <a:rPr lang="en-GB" sz="1800" dirty="0"/>
              <a:t>controlling for other factors, </a:t>
            </a:r>
            <a:r>
              <a:rPr lang="en-GB" sz="1800" b="1" dirty="0"/>
              <a:t>carers were significantly less likely</a:t>
            </a:r>
            <a:r>
              <a:rPr lang="en-GB" sz="1800" dirty="0"/>
              <a:t> </a:t>
            </a:r>
            <a:r>
              <a:rPr lang="en-GB" sz="1800" b="1" dirty="0"/>
              <a:t>to report a positive effect of services</a:t>
            </a:r>
            <a:r>
              <a:rPr lang="en-GB" sz="1800" dirty="0"/>
              <a:t> compared to cared-for </a:t>
            </a:r>
            <a:r>
              <a:rPr lang="en-GB" sz="1800" dirty="0" smtClean="0"/>
              <a:t>people (service users). </a:t>
            </a:r>
            <a:endParaRPr lang="en-GB" sz="1800" dirty="0"/>
          </a:p>
        </p:txBody>
      </p:sp>
    </p:spTree>
    <p:extLst>
      <p:ext uri="{BB962C8B-B14F-4D97-AF65-F5344CB8AC3E}">
        <p14:creationId xmlns:p14="http://schemas.microsoft.com/office/powerpoint/2010/main" val="35990078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6667</TotalTime>
  <Words>1779</Words>
  <Application>Microsoft Office PowerPoint</Application>
  <PresentationFormat>On-screen Show (4:3)</PresentationFormat>
  <Paragraphs>215</Paragraphs>
  <Slides>15</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Quality of life of older adults who use social care support and their unpaid carers  Stacey Rand &amp; Juliette Malley  </vt:lpstr>
      <vt:lpstr>Introduction – Policy Context</vt:lpstr>
      <vt:lpstr>Measuring the wider impact of social care</vt:lpstr>
      <vt:lpstr>Measuring the wider impact of social care</vt:lpstr>
      <vt:lpstr>Methods</vt:lpstr>
      <vt:lpstr>Multi-level Modelling of factors associated with care-related quality of life</vt:lpstr>
      <vt:lpstr>The IIASC Sample</vt:lpstr>
      <vt:lpstr>The IIASC Sample: Social Care-related Quality of Life</vt:lpstr>
      <vt:lpstr>Factors associated with Control over daily life</vt:lpstr>
      <vt:lpstr>Factors associated with Occupation</vt:lpstr>
      <vt:lpstr>Factors associated with Social participation</vt:lpstr>
      <vt:lpstr>Discussion and conclusions</vt:lpstr>
      <vt:lpstr>Discussion and conclusions</vt:lpstr>
      <vt:lpstr>Next steps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Ludlow</dc:creator>
  <cp:lastModifiedBy>Stacey Rand</cp:lastModifiedBy>
  <cp:revision>711</cp:revision>
  <cp:lastPrinted>2015-04-30T15:33:18Z</cp:lastPrinted>
  <dcterms:created xsi:type="dcterms:W3CDTF">2010-08-26T10:29:45Z</dcterms:created>
  <dcterms:modified xsi:type="dcterms:W3CDTF">2015-07-08T09:48:56Z</dcterms:modified>
</cp:coreProperties>
</file>