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36771"/>
    <a:srgbClr val="010000"/>
    <a:srgbClr val="FFDF50"/>
    <a:srgbClr val="EFEFEF"/>
    <a:srgbClr val="FEF6D3"/>
    <a:srgbClr val="FFDF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39" d="100"/>
          <a:sy n="139" d="100"/>
        </p:scale>
        <p:origin x="-180" y="-96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6DF65A28-7DE5-4A48-A93A-A3140F33FAA9}" type="datetimeFigureOut">
              <a:rPr lang="en-US" smtClean="0"/>
              <a:pPr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9ADA690-1D5E-784A-8237-2D56A1624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6DF65A28-7DE5-4A48-A93A-A3140F33FAA9}" type="datetimeFigureOut">
              <a:rPr lang="en-US" smtClean="0"/>
              <a:pPr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9ADA690-1D5E-784A-8237-2D56A1624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6DF65A28-7DE5-4A48-A93A-A3140F33FAA9}" type="datetimeFigureOut">
              <a:rPr lang="en-US" smtClean="0"/>
              <a:pPr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9ADA690-1D5E-784A-8237-2D56A1624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6DF65A28-7DE5-4A48-A93A-A3140F33FAA9}" type="datetimeFigureOut">
              <a:rPr lang="en-US" smtClean="0"/>
              <a:pPr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9ADA690-1D5E-784A-8237-2D56A1624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6DF65A28-7DE5-4A48-A93A-A3140F33FAA9}" type="datetimeFigureOut">
              <a:rPr lang="en-US" smtClean="0"/>
              <a:pPr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9ADA690-1D5E-784A-8237-2D56A1624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6DF65A28-7DE5-4A48-A93A-A3140F33FAA9}" type="datetimeFigureOut">
              <a:rPr lang="en-US" smtClean="0"/>
              <a:pPr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9ADA690-1D5E-784A-8237-2D56A1624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6DF65A28-7DE5-4A48-A93A-A3140F33FAA9}" type="datetimeFigureOut">
              <a:rPr lang="en-US" smtClean="0"/>
              <a:pPr/>
              <a:t>7/3/2015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9ADA690-1D5E-784A-8237-2D56A1624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6DF65A28-7DE5-4A48-A93A-A3140F33FAA9}" type="datetimeFigureOut">
              <a:rPr lang="en-US" smtClean="0"/>
              <a:pPr/>
              <a:t>7/3/2015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9ADA690-1D5E-784A-8237-2D56A1624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6DF65A28-7DE5-4A48-A93A-A3140F33FAA9}" type="datetimeFigureOut">
              <a:rPr lang="en-US" smtClean="0"/>
              <a:pPr/>
              <a:t>7/3/2015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9ADA690-1D5E-784A-8237-2D56A1624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6DF65A28-7DE5-4A48-A93A-A3140F33FAA9}" type="datetimeFigureOut">
              <a:rPr lang="en-US" smtClean="0"/>
              <a:pPr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9ADA690-1D5E-784A-8237-2D56A1624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6DF65A28-7DE5-4A48-A93A-A3140F33FAA9}" type="datetimeFigureOut">
              <a:rPr lang="en-US" smtClean="0"/>
              <a:pPr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9ADA690-1D5E-784A-8237-2D56A1624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67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3558"/>
            <a:ext cx="5829300" cy="110251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Beyond the reading list: encouraging wider reading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427735"/>
            <a:ext cx="4800600" cy="944116"/>
          </a:xfrm>
        </p:spPr>
        <p:txBody>
          <a:bodyPr>
            <a:normAutofit/>
          </a:bodyPr>
          <a:lstStyle/>
          <a:p>
            <a:r>
              <a:rPr lang="en-US" sz="1500" dirty="0" smtClean="0">
                <a:solidFill>
                  <a:srgbClr val="FFDF50"/>
                </a:solidFill>
                <a:latin typeface="Lato" panose="020F0502020204030203" pitchFamily="34" charset="0"/>
              </a:rPr>
              <a:t>David Bedford, Academic Support Librarian</a:t>
            </a:r>
          </a:p>
          <a:p>
            <a:endParaRPr lang="en-US" sz="1500" dirty="0" smtClean="0">
              <a:solidFill>
                <a:srgbClr val="FFDF50"/>
              </a:solidFill>
              <a:latin typeface="Lato" panose="020F0502020204030203" pitchFamily="34" charset="0"/>
            </a:endParaRPr>
          </a:p>
          <a:p>
            <a:r>
              <a:rPr lang="en-US" sz="1500" dirty="0" smtClean="0">
                <a:solidFill>
                  <a:srgbClr val="FFDF50"/>
                </a:solidFill>
                <a:latin typeface="Lato" panose="020F0502020204030203" pitchFamily="34" charset="0"/>
              </a:rPr>
              <a:t>d.d.bedford@greenwich.ac.uk / @</a:t>
            </a:r>
            <a:r>
              <a:rPr lang="en-US" sz="1500" dirty="0" err="1" smtClean="0">
                <a:solidFill>
                  <a:srgbClr val="FFDF50"/>
                </a:solidFill>
                <a:latin typeface="Lato" panose="020F0502020204030203" pitchFamily="34" charset="0"/>
              </a:rPr>
              <a:t>dhldavidb</a:t>
            </a:r>
            <a:endParaRPr lang="en-US" sz="1500" dirty="0">
              <a:solidFill>
                <a:srgbClr val="FFDF50"/>
              </a:solidFill>
              <a:latin typeface="Lato" panose="020F0502020204030203" pitchFamily="34" charset="0"/>
            </a:endParaRPr>
          </a:p>
        </p:txBody>
      </p:sp>
      <p:pic>
        <p:nvPicPr>
          <p:cNvPr id="13" name="Picture 12" descr="DHL_Exterior Sketch Transparant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207" y="3657600"/>
            <a:ext cx="2269793" cy="800100"/>
          </a:xfrm>
          <a:prstGeom prst="rect">
            <a:avLst/>
          </a:prstGeom>
        </p:spPr>
      </p:pic>
      <p:pic>
        <p:nvPicPr>
          <p:cNvPr id="14" name="Picture 13" descr="UaM_Potrait_White_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309" y="3910167"/>
            <a:ext cx="400754" cy="398968"/>
          </a:xfrm>
          <a:prstGeom prst="rect">
            <a:avLst/>
          </a:prstGeom>
        </p:spPr>
      </p:pic>
      <p:pic>
        <p:nvPicPr>
          <p:cNvPr id="15" name="Picture 14" descr="KENT_RGB_trans_white_s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8479" y="3930970"/>
            <a:ext cx="672713" cy="383191"/>
          </a:xfrm>
          <a:prstGeom prst="rect">
            <a:avLst/>
          </a:prstGeom>
        </p:spPr>
      </p:pic>
      <p:pic>
        <p:nvPicPr>
          <p:cNvPr id="16" name="Picture 15" descr="GRE_White_s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060" y="3918145"/>
            <a:ext cx="788312" cy="394156"/>
          </a:xfrm>
          <a:prstGeom prst="rect">
            <a:avLst/>
          </a:prstGeom>
        </p:spPr>
      </p:pic>
      <p:pic>
        <p:nvPicPr>
          <p:cNvPr id="17" name="Picture 16" descr="CCCU_white_s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98492" y="3960208"/>
            <a:ext cx="930608" cy="383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4325"/>
            <a:ext cx="5600700" cy="642938"/>
          </a:xfrm>
        </p:spPr>
        <p:txBody>
          <a:bodyPr/>
          <a:lstStyle/>
          <a:p>
            <a:r>
              <a:rPr lang="en-US" dirty="0" smtClean="0">
                <a:solidFill>
                  <a:srgbClr val="136771"/>
                </a:solidFill>
              </a:rPr>
              <a:t>My brief</a:t>
            </a:r>
            <a:endParaRPr lang="en-US" dirty="0">
              <a:solidFill>
                <a:srgbClr val="13677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12" y="987574"/>
            <a:ext cx="5904656" cy="350584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10000"/>
                </a:solidFill>
              </a:rPr>
              <a:t>2</a:t>
            </a:r>
            <a:r>
              <a:rPr lang="en-US" baseline="30000" dirty="0" smtClean="0">
                <a:solidFill>
                  <a:srgbClr val="010000"/>
                </a:solidFill>
              </a:rPr>
              <a:t>nd</a:t>
            </a:r>
            <a:r>
              <a:rPr lang="en-US" dirty="0" smtClean="0">
                <a:solidFill>
                  <a:srgbClr val="010000"/>
                </a:solidFill>
              </a:rPr>
              <a:t> year Paramedic Science students.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explore with them how to get the most out of wider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reading … narrow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focus when it comes to searching and selecting sources for their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assignments … if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it doesn’t have paramedic or pre-hospital in the title then they struggle to see the relevance and thus may discard valuable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sources.”</a:t>
            </a:r>
          </a:p>
          <a:p>
            <a:r>
              <a:rPr lang="en-GB" dirty="0" smtClean="0"/>
              <a:t>Topic : airway management.</a:t>
            </a:r>
            <a:endParaRPr lang="en-GB" dirty="0"/>
          </a:p>
        </p:txBody>
      </p:sp>
      <p:pic>
        <p:nvPicPr>
          <p:cNvPr id="4" name="Picture 3" descr="DHL_Exterior Sketch Transparant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207" y="4170835"/>
            <a:ext cx="2269793" cy="800100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0" y="1285875"/>
            <a:ext cx="914400" cy="3857625"/>
          </a:xfrm>
          <a:prstGeom prst="rtTriangle">
            <a:avLst/>
          </a:prstGeom>
          <a:solidFill>
            <a:srgbClr val="13677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6" name="Picture 5" descr="UaM_Potrait_White_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18" y="4417331"/>
            <a:ext cx="556082" cy="553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9502"/>
            <a:ext cx="5600700" cy="642938"/>
          </a:xfrm>
        </p:spPr>
        <p:txBody>
          <a:bodyPr/>
          <a:lstStyle/>
          <a:p>
            <a:r>
              <a:rPr lang="en-US" dirty="0" smtClean="0">
                <a:solidFill>
                  <a:srgbClr val="136771"/>
                </a:solidFill>
              </a:rPr>
              <a:t>Step one : books</a:t>
            </a:r>
            <a:endParaRPr lang="en-US" dirty="0">
              <a:solidFill>
                <a:srgbClr val="13677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72096"/>
            <a:ext cx="5754960" cy="343561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Any books which mentioned airway management – surgery, critical care, emergency nursing…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Hunting for gems – is the content applicable to paramedic practice?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Allowed the students to find the info rather than pointing to it.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DHL_Exterior Sketch Transparant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207" y="4197312"/>
            <a:ext cx="2269793" cy="800100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0" y="1283563"/>
            <a:ext cx="914400" cy="3857625"/>
          </a:xfrm>
          <a:prstGeom prst="rtTriangle">
            <a:avLst/>
          </a:prstGeom>
          <a:solidFill>
            <a:srgbClr val="13677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6" name="Picture 5" descr="UaM_Potrait_White_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18" y="4453307"/>
            <a:ext cx="556082" cy="55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437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2512"/>
            <a:ext cx="5600700" cy="642938"/>
          </a:xfrm>
        </p:spPr>
        <p:txBody>
          <a:bodyPr/>
          <a:lstStyle/>
          <a:p>
            <a:r>
              <a:rPr lang="en-US" dirty="0" smtClean="0">
                <a:solidFill>
                  <a:srgbClr val="136771"/>
                </a:solidFill>
              </a:rPr>
              <a:t>Step two : Electronic sources</a:t>
            </a:r>
            <a:endParaRPr lang="en-US" dirty="0">
              <a:solidFill>
                <a:srgbClr val="13677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61752"/>
            <a:ext cx="5600700" cy="3345954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Introduced unfamiliar sources disguised as a “how to search” reminder.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Evidence-based sources from a variety of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professions.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Students searched and evaluated the relevance of what they found.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DHL_Exterior Sketch Transparant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449" y="4209123"/>
            <a:ext cx="2269793" cy="800100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-12831" y="1285875"/>
            <a:ext cx="914400" cy="3857625"/>
          </a:xfrm>
          <a:prstGeom prst="rtTriangle">
            <a:avLst/>
          </a:prstGeom>
          <a:solidFill>
            <a:srgbClr val="13677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6" name="Picture 5" descr="UaM_Potrait_White_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87" y="4455619"/>
            <a:ext cx="556082" cy="5536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348" y="3755231"/>
            <a:ext cx="762000" cy="752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3925" y="3758556"/>
            <a:ext cx="1165017" cy="7281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7107" y="3759363"/>
            <a:ext cx="1854059" cy="73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44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5486"/>
            <a:ext cx="5600700" cy="642938"/>
          </a:xfrm>
        </p:spPr>
        <p:txBody>
          <a:bodyPr/>
          <a:lstStyle/>
          <a:p>
            <a:r>
              <a:rPr lang="en-US" dirty="0" smtClean="0">
                <a:solidFill>
                  <a:srgbClr val="136771"/>
                </a:solidFill>
              </a:rPr>
              <a:t>Putting it together</a:t>
            </a:r>
            <a:endParaRPr lang="en-US" dirty="0">
              <a:solidFill>
                <a:srgbClr val="13677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518" y="915566"/>
            <a:ext cx="5699582" cy="34435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of the VLE’s wiki tool to create a collaborative reading list.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teams researching different elements of airway management – with rules!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Creating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ongoing resource.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DHL_Exterior Sketch Transparant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207" y="4206811"/>
            <a:ext cx="2269793" cy="800100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1645" y="1283563"/>
            <a:ext cx="914400" cy="3857625"/>
          </a:xfrm>
          <a:prstGeom prst="rtTriangle">
            <a:avLst/>
          </a:prstGeom>
          <a:solidFill>
            <a:srgbClr val="13677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6" name="Picture 5" descr="UaM_Potrait_White_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63" y="4453307"/>
            <a:ext cx="556082" cy="55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41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18" y="2792098"/>
            <a:ext cx="3512098" cy="2240949"/>
          </a:xfrm>
        </p:spPr>
      </p:pic>
      <p:pic>
        <p:nvPicPr>
          <p:cNvPr id="6" name="Picture 5" descr="UaM_Potrait_White_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18" y="3805538"/>
            <a:ext cx="556082" cy="5536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336" y="123478"/>
            <a:ext cx="3612647" cy="19579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0888" y="3219822"/>
            <a:ext cx="4320480" cy="162357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6720" y="1141304"/>
            <a:ext cx="4511280" cy="16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07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3760"/>
            <a:ext cx="5600700" cy="642938"/>
          </a:xfrm>
        </p:spPr>
        <p:txBody>
          <a:bodyPr/>
          <a:lstStyle/>
          <a:p>
            <a:r>
              <a:rPr lang="en-US" dirty="0" smtClean="0">
                <a:solidFill>
                  <a:srgbClr val="136771"/>
                </a:solidFill>
              </a:rPr>
              <a:t>Impact</a:t>
            </a:r>
            <a:endParaRPr lang="en-US" dirty="0">
              <a:solidFill>
                <a:srgbClr val="13677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03575"/>
            <a:ext cx="5699582" cy="37543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Immediate : good engagement (at varied levels).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Short-term : useful resource for airway management information ; module review showed increased satisfaction with library.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Medium-term : increased citation of material from relevant professions.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Longer-term : ?????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DHL_Exterior Sketch Transparant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120" y="4107656"/>
            <a:ext cx="2269793" cy="800100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0" y="1283563"/>
            <a:ext cx="914400" cy="3857625"/>
          </a:xfrm>
          <a:prstGeom prst="rtTriangle">
            <a:avLst/>
          </a:prstGeom>
          <a:solidFill>
            <a:srgbClr val="13677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6" name="Picture 5" descr="UaM_Potrait_White_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18" y="4453307"/>
            <a:ext cx="556082" cy="55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390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67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3558"/>
            <a:ext cx="5829300" cy="1102519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Thank you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427735"/>
            <a:ext cx="4800600" cy="944116"/>
          </a:xfrm>
        </p:spPr>
        <p:txBody>
          <a:bodyPr>
            <a:normAutofit/>
          </a:bodyPr>
          <a:lstStyle/>
          <a:p>
            <a:r>
              <a:rPr lang="en-US" sz="1500" dirty="0" smtClean="0">
                <a:solidFill>
                  <a:srgbClr val="FFDF50"/>
                </a:solidFill>
                <a:latin typeface="Lato" panose="020F0502020204030203" pitchFamily="34" charset="0"/>
              </a:rPr>
              <a:t>David Bedford, Academic Support Librarian</a:t>
            </a:r>
          </a:p>
          <a:p>
            <a:endParaRPr lang="en-US" sz="1500" dirty="0" smtClean="0">
              <a:solidFill>
                <a:srgbClr val="FFDF50"/>
              </a:solidFill>
              <a:latin typeface="Lato" panose="020F0502020204030203" pitchFamily="34" charset="0"/>
            </a:endParaRPr>
          </a:p>
          <a:p>
            <a:r>
              <a:rPr lang="en-US" sz="1500" dirty="0" smtClean="0">
                <a:solidFill>
                  <a:srgbClr val="FFDF50"/>
                </a:solidFill>
                <a:latin typeface="Lato" panose="020F0502020204030203" pitchFamily="34" charset="0"/>
              </a:rPr>
              <a:t>d.d.bedford@greenwich.ac.uk / @</a:t>
            </a:r>
            <a:r>
              <a:rPr lang="en-US" sz="1500" dirty="0" err="1" smtClean="0">
                <a:solidFill>
                  <a:srgbClr val="FFDF50"/>
                </a:solidFill>
                <a:latin typeface="Lato" panose="020F0502020204030203" pitchFamily="34" charset="0"/>
              </a:rPr>
              <a:t>dhldavidb</a:t>
            </a:r>
            <a:endParaRPr lang="en-US" sz="1500" dirty="0">
              <a:solidFill>
                <a:srgbClr val="FFDF50"/>
              </a:solidFill>
              <a:latin typeface="Lato" panose="020F0502020204030203" pitchFamily="34" charset="0"/>
            </a:endParaRPr>
          </a:p>
        </p:txBody>
      </p:sp>
      <p:pic>
        <p:nvPicPr>
          <p:cNvPr id="13" name="Picture 12" descr="DHL_Exterior Sketch Transparant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207" y="3657600"/>
            <a:ext cx="2269793" cy="800100"/>
          </a:xfrm>
          <a:prstGeom prst="rect">
            <a:avLst/>
          </a:prstGeom>
        </p:spPr>
      </p:pic>
      <p:pic>
        <p:nvPicPr>
          <p:cNvPr id="14" name="Picture 13" descr="UaM_Potrait_White_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309" y="3910167"/>
            <a:ext cx="400754" cy="398968"/>
          </a:xfrm>
          <a:prstGeom prst="rect">
            <a:avLst/>
          </a:prstGeom>
        </p:spPr>
      </p:pic>
      <p:pic>
        <p:nvPicPr>
          <p:cNvPr id="15" name="Picture 14" descr="KENT_RGB_trans_white_s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8479" y="3930970"/>
            <a:ext cx="672713" cy="383191"/>
          </a:xfrm>
          <a:prstGeom prst="rect">
            <a:avLst/>
          </a:prstGeom>
        </p:spPr>
      </p:pic>
      <p:pic>
        <p:nvPicPr>
          <p:cNvPr id="16" name="Picture 15" descr="GRE_White_s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060" y="3918145"/>
            <a:ext cx="788312" cy="394156"/>
          </a:xfrm>
          <a:prstGeom prst="rect">
            <a:avLst/>
          </a:prstGeom>
        </p:spPr>
      </p:pic>
      <p:pic>
        <p:nvPicPr>
          <p:cNvPr id="17" name="Picture 16" descr="CCCU_white_s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98492" y="3960208"/>
            <a:ext cx="930608" cy="38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47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L brand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DHL template</Template>
  <TotalTime>333</TotalTime>
  <Words>249</Words>
  <Application>Microsoft Office PowerPoint</Application>
  <PresentationFormat>Custom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DHL brand template</vt:lpstr>
      <vt:lpstr>Beyond the reading list: encouraging wider reading</vt:lpstr>
      <vt:lpstr>My brief</vt:lpstr>
      <vt:lpstr>Step one : books</vt:lpstr>
      <vt:lpstr>Step two : Electronic sources</vt:lpstr>
      <vt:lpstr>Putting it together</vt:lpstr>
      <vt:lpstr>Slide 6</vt:lpstr>
      <vt:lpstr>Impact</vt:lpstr>
      <vt:lpstr>Thank you</vt:lpstr>
    </vt:vector>
  </TitlesOfParts>
  <Company>University of Greenwich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Bedford</dc:creator>
  <cp:lastModifiedBy>David</cp:lastModifiedBy>
  <cp:revision>26</cp:revision>
  <dcterms:created xsi:type="dcterms:W3CDTF">2014-12-22T12:56:45Z</dcterms:created>
  <dcterms:modified xsi:type="dcterms:W3CDTF">2015-07-03T22:58:56Z</dcterms:modified>
</cp:coreProperties>
</file>