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75" r:id="rId2"/>
  </p:sldIdLst>
  <p:sldSz cx="9144000" cy="5143500" type="screen16x9"/>
  <p:notesSz cx="6858000" cy="9144000"/>
  <p:embeddedFontLst>
    <p:embeddedFont>
      <p:font typeface="Abhaya Libre Ultra-Bold" panose="02000803000000000000" pitchFamily="2" charset="77"/>
      <p:regular r:id="rId4"/>
      <p:bold r:id="rId5"/>
    </p:embeddedFont>
    <p:embeddedFont>
      <p:font typeface="Aldhabi" pitchFamily="2" charset="-78"/>
      <p:regular r:id="rId6"/>
    </p:embeddedFont>
    <p:embeddedFont>
      <p:font typeface="Avenir Book" panose="02000503020000020003" pitchFamily="2" charset="0"/>
      <p:regular r:id="rId7"/>
      <p: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170056" rtl="0" eaLnBrk="1" latinLnBrk="0" hangingPunct="1">
      <a:defRPr sz="335" kern="1200">
        <a:solidFill>
          <a:schemeClr val="tx1"/>
        </a:solidFill>
        <a:latin typeface="+mn-lt"/>
        <a:ea typeface="+mn-ea"/>
        <a:cs typeface="+mn-cs"/>
      </a:defRPr>
    </a:lvl1pPr>
    <a:lvl2pPr marL="85029" algn="l" defTabSz="170056" rtl="0" eaLnBrk="1" latinLnBrk="0" hangingPunct="1">
      <a:defRPr sz="335" kern="1200">
        <a:solidFill>
          <a:schemeClr val="tx1"/>
        </a:solidFill>
        <a:latin typeface="+mn-lt"/>
        <a:ea typeface="+mn-ea"/>
        <a:cs typeface="+mn-cs"/>
      </a:defRPr>
    </a:lvl2pPr>
    <a:lvl3pPr marL="170056" algn="l" defTabSz="170056" rtl="0" eaLnBrk="1" latinLnBrk="0" hangingPunct="1">
      <a:defRPr sz="335" kern="1200">
        <a:solidFill>
          <a:schemeClr val="tx1"/>
        </a:solidFill>
        <a:latin typeface="+mn-lt"/>
        <a:ea typeface="+mn-ea"/>
        <a:cs typeface="+mn-cs"/>
      </a:defRPr>
    </a:lvl3pPr>
    <a:lvl4pPr marL="255086" algn="l" defTabSz="170056" rtl="0" eaLnBrk="1" latinLnBrk="0" hangingPunct="1">
      <a:defRPr sz="335" kern="1200">
        <a:solidFill>
          <a:schemeClr val="tx1"/>
        </a:solidFill>
        <a:latin typeface="+mn-lt"/>
        <a:ea typeface="+mn-ea"/>
        <a:cs typeface="+mn-cs"/>
      </a:defRPr>
    </a:lvl4pPr>
    <a:lvl5pPr marL="340113" algn="l" defTabSz="170056" rtl="0" eaLnBrk="1" latinLnBrk="0" hangingPunct="1">
      <a:defRPr sz="335" kern="1200">
        <a:solidFill>
          <a:schemeClr val="tx1"/>
        </a:solidFill>
        <a:latin typeface="+mn-lt"/>
        <a:ea typeface="+mn-ea"/>
        <a:cs typeface="+mn-cs"/>
      </a:defRPr>
    </a:lvl5pPr>
    <a:lvl6pPr marL="425142" algn="l" defTabSz="170056" rtl="0" eaLnBrk="1" latinLnBrk="0" hangingPunct="1">
      <a:defRPr sz="335" kern="1200">
        <a:solidFill>
          <a:schemeClr val="tx1"/>
        </a:solidFill>
        <a:latin typeface="+mn-lt"/>
        <a:ea typeface="+mn-ea"/>
        <a:cs typeface="+mn-cs"/>
      </a:defRPr>
    </a:lvl6pPr>
    <a:lvl7pPr marL="510169" algn="l" defTabSz="170056" rtl="0" eaLnBrk="1" latinLnBrk="0" hangingPunct="1">
      <a:defRPr sz="335" kern="1200">
        <a:solidFill>
          <a:schemeClr val="tx1"/>
        </a:solidFill>
        <a:latin typeface="+mn-lt"/>
        <a:ea typeface="+mn-ea"/>
        <a:cs typeface="+mn-cs"/>
      </a:defRPr>
    </a:lvl7pPr>
    <a:lvl8pPr marL="595198" algn="l" defTabSz="170056" rtl="0" eaLnBrk="1" latinLnBrk="0" hangingPunct="1">
      <a:defRPr sz="335" kern="1200">
        <a:solidFill>
          <a:schemeClr val="tx1"/>
        </a:solidFill>
        <a:latin typeface="+mn-lt"/>
        <a:ea typeface="+mn-ea"/>
        <a:cs typeface="+mn-cs"/>
      </a:defRPr>
    </a:lvl8pPr>
    <a:lvl9pPr marL="680227" algn="l" defTabSz="170056" rtl="0" eaLnBrk="1" latinLnBrk="0" hangingPunct="1">
      <a:defRPr sz="33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" userDrawn="1">
          <p15:clr>
            <a:srgbClr val="A4A3A4"/>
          </p15:clr>
        </p15:guide>
        <p15:guide id="2" pos="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CA94"/>
    <a:srgbClr val="E2E7E3"/>
    <a:srgbClr val="D6E3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990" autoAdjust="0"/>
    <p:restoredTop sz="95859" autoAdjust="0"/>
  </p:normalViewPr>
  <p:slideViewPr>
    <p:cSldViewPr>
      <p:cViewPr varScale="1">
        <p:scale>
          <a:sx n="135" d="100"/>
          <a:sy n="135" d="100"/>
        </p:scale>
        <p:origin x="200" y="488"/>
      </p:cViewPr>
      <p:guideLst>
        <p:guide orient="horz" pos="338"/>
        <p:guide pos="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9837E-DA86-5E4F-92B7-6DA1DF092FA2}" type="datetimeFigureOut">
              <a:rPr lang="en-US" smtClean="0"/>
              <a:t>9/7/23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9C760-3442-E148-B90C-775E7B417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47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50.statcan.gc.ca/n1/daily-quotidien/220928/dq220928d-eng.htm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2021, the most recent national data available, Statistics reported that 25% of women giving birth were age 35 years and older.  Our study shows that 42% of Canadian surrogates in 2022 were over age 35. </a:t>
            </a:r>
            <a:r>
              <a:rPr lang="en-CA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https://www150.statcan.gc.ca/n1/daily-quotidien/220928/dq220928d-eng.htm#</a:t>
            </a:r>
            <a:endParaRPr lang="en-CA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9C760-3442-E148-B90C-775E7B417E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15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" y="332879"/>
            <a:ext cx="1619250" cy="2296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0" y="607219"/>
            <a:ext cx="1333500" cy="2738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1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2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4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5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7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8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0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71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81125" y="42912"/>
            <a:ext cx="428625" cy="914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250" y="42912"/>
            <a:ext cx="1254125" cy="9143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82" y="688578"/>
            <a:ext cx="1619250" cy="212824"/>
          </a:xfrm>
        </p:spPr>
        <p:txBody>
          <a:bodyPr anchor="t"/>
          <a:lstStyle>
            <a:lvl1pPr algn="l">
              <a:defRPr sz="62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482" y="454174"/>
            <a:ext cx="1619250" cy="234404"/>
          </a:xfrm>
        </p:spPr>
        <p:txBody>
          <a:bodyPr anchor="b"/>
          <a:lstStyle>
            <a:lvl1pPr marL="0" indent="0">
              <a:buNone/>
              <a:defRPr sz="313">
                <a:solidFill>
                  <a:schemeClr val="tx1">
                    <a:tint val="75000"/>
                  </a:schemeClr>
                </a:solidFill>
              </a:defRPr>
            </a:lvl1pPr>
            <a:lvl2pPr marL="71483" indent="0">
              <a:buNone/>
              <a:defRPr sz="281">
                <a:solidFill>
                  <a:schemeClr val="tx1">
                    <a:tint val="75000"/>
                  </a:schemeClr>
                </a:solidFill>
              </a:defRPr>
            </a:lvl2pPr>
            <a:lvl3pPr marL="142967" indent="0">
              <a:buNone/>
              <a:defRPr sz="250">
                <a:solidFill>
                  <a:schemeClr val="tx1">
                    <a:tint val="75000"/>
                  </a:schemeClr>
                </a:solidFill>
              </a:defRPr>
            </a:lvl3pPr>
            <a:lvl4pPr marL="214450" indent="0">
              <a:buNone/>
              <a:defRPr sz="219">
                <a:solidFill>
                  <a:schemeClr val="tx1">
                    <a:tint val="75000"/>
                  </a:schemeClr>
                </a:solidFill>
              </a:defRPr>
            </a:lvl4pPr>
            <a:lvl5pPr marL="285932" indent="0">
              <a:buNone/>
              <a:defRPr sz="219">
                <a:solidFill>
                  <a:schemeClr val="tx1">
                    <a:tint val="75000"/>
                  </a:schemeClr>
                </a:solidFill>
              </a:defRPr>
            </a:lvl5pPr>
            <a:lvl6pPr marL="357416" indent="0">
              <a:buNone/>
              <a:defRPr sz="219">
                <a:solidFill>
                  <a:schemeClr val="tx1">
                    <a:tint val="75000"/>
                  </a:schemeClr>
                </a:solidFill>
              </a:defRPr>
            </a:lvl6pPr>
            <a:lvl7pPr marL="428899" indent="0">
              <a:buNone/>
              <a:defRPr sz="219">
                <a:solidFill>
                  <a:schemeClr val="tx1">
                    <a:tint val="75000"/>
                  </a:schemeClr>
                </a:solidFill>
              </a:defRPr>
            </a:lvl7pPr>
            <a:lvl8pPr marL="500383" indent="0">
              <a:buNone/>
              <a:defRPr sz="219">
                <a:solidFill>
                  <a:schemeClr val="tx1">
                    <a:tint val="75000"/>
                  </a:schemeClr>
                </a:solidFill>
              </a:defRPr>
            </a:lvl8pPr>
            <a:lvl9pPr marL="571866" indent="0">
              <a:buNone/>
              <a:defRPr sz="21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0" y="250031"/>
            <a:ext cx="841375" cy="707182"/>
          </a:xfrm>
        </p:spPr>
        <p:txBody>
          <a:bodyPr/>
          <a:lstStyle>
            <a:lvl1pPr>
              <a:defRPr sz="438"/>
            </a:lvl1pPr>
            <a:lvl2pPr>
              <a:defRPr sz="375"/>
            </a:lvl2pPr>
            <a:lvl3pPr>
              <a:defRPr sz="313"/>
            </a:lvl3pPr>
            <a:lvl4pPr>
              <a:defRPr sz="281"/>
            </a:lvl4pPr>
            <a:lvl5pPr>
              <a:defRPr sz="281"/>
            </a:lvl5pPr>
            <a:lvl6pPr>
              <a:defRPr sz="281"/>
            </a:lvl6pPr>
            <a:lvl7pPr>
              <a:defRPr sz="281"/>
            </a:lvl7pPr>
            <a:lvl8pPr>
              <a:defRPr sz="281"/>
            </a:lvl8pPr>
            <a:lvl9pPr>
              <a:defRPr sz="2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8375" y="250031"/>
            <a:ext cx="841375" cy="707182"/>
          </a:xfrm>
        </p:spPr>
        <p:txBody>
          <a:bodyPr/>
          <a:lstStyle>
            <a:lvl1pPr>
              <a:defRPr sz="438"/>
            </a:lvl1pPr>
            <a:lvl2pPr>
              <a:defRPr sz="375"/>
            </a:lvl2pPr>
            <a:lvl3pPr>
              <a:defRPr sz="313"/>
            </a:lvl3pPr>
            <a:lvl4pPr>
              <a:defRPr sz="281"/>
            </a:lvl4pPr>
            <a:lvl5pPr>
              <a:defRPr sz="281"/>
            </a:lvl5pPr>
            <a:lvl6pPr>
              <a:defRPr sz="281"/>
            </a:lvl6pPr>
            <a:lvl7pPr>
              <a:defRPr sz="281"/>
            </a:lvl7pPr>
            <a:lvl8pPr>
              <a:defRPr sz="281"/>
            </a:lvl8pPr>
            <a:lvl9pPr>
              <a:defRPr sz="2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" y="239863"/>
            <a:ext cx="841706" cy="99963"/>
          </a:xfrm>
        </p:spPr>
        <p:txBody>
          <a:bodyPr anchor="b"/>
          <a:lstStyle>
            <a:lvl1pPr marL="0" indent="0">
              <a:buNone/>
              <a:defRPr sz="375" b="1"/>
            </a:lvl1pPr>
            <a:lvl2pPr marL="71483" indent="0">
              <a:buNone/>
              <a:defRPr sz="313" b="1"/>
            </a:lvl2pPr>
            <a:lvl3pPr marL="142967" indent="0">
              <a:buNone/>
              <a:defRPr sz="281" b="1"/>
            </a:lvl3pPr>
            <a:lvl4pPr marL="214450" indent="0">
              <a:buNone/>
              <a:defRPr sz="250" b="1"/>
            </a:lvl4pPr>
            <a:lvl5pPr marL="285932" indent="0">
              <a:buNone/>
              <a:defRPr sz="250" b="1"/>
            </a:lvl5pPr>
            <a:lvl6pPr marL="357416" indent="0">
              <a:buNone/>
              <a:defRPr sz="250" b="1"/>
            </a:lvl6pPr>
            <a:lvl7pPr marL="428899" indent="0">
              <a:buNone/>
              <a:defRPr sz="250" b="1"/>
            </a:lvl7pPr>
            <a:lvl8pPr marL="500383" indent="0">
              <a:buNone/>
              <a:defRPr sz="250" b="1"/>
            </a:lvl8pPr>
            <a:lvl9pPr marL="571866" indent="0">
              <a:buNone/>
              <a:defRPr sz="2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250" y="339826"/>
            <a:ext cx="841706" cy="617389"/>
          </a:xfrm>
        </p:spPr>
        <p:txBody>
          <a:bodyPr/>
          <a:lstStyle>
            <a:lvl1pPr>
              <a:defRPr sz="375"/>
            </a:lvl1pPr>
            <a:lvl2pPr>
              <a:defRPr sz="313"/>
            </a:lvl2pPr>
            <a:lvl3pPr>
              <a:defRPr sz="281"/>
            </a:lvl3pPr>
            <a:lvl4pPr>
              <a:defRPr sz="250"/>
            </a:lvl4pPr>
            <a:lvl5pPr>
              <a:defRPr sz="250"/>
            </a:lvl5pPr>
            <a:lvl6pPr>
              <a:defRPr sz="250"/>
            </a:lvl6pPr>
            <a:lvl7pPr>
              <a:defRPr sz="250"/>
            </a:lvl7pPr>
            <a:lvl8pPr>
              <a:defRPr sz="250"/>
            </a:lvl8pPr>
            <a:lvl9pPr>
              <a:defRPr sz="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7714" y="239863"/>
            <a:ext cx="842036" cy="99963"/>
          </a:xfrm>
        </p:spPr>
        <p:txBody>
          <a:bodyPr anchor="b"/>
          <a:lstStyle>
            <a:lvl1pPr marL="0" indent="0">
              <a:buNone/>
              <a:defRPr sz="375" b="1"/>
            </a:lvl1pPr>
            <a:lvl2pPr marL="71483" indent="0">
              <a:buNone/>
              <a:defRPr sz="313" b="1"/>
            </a:lvl2pPr>
            <a:lvl3pPr marL="142967" indent="0">
              <a:buNone/>
              <a:defRPr sz="281" b="1"/>
            </a:lvl3pPr>
            <a:lvl4pPr marL="214450" indent="0">
              <a:buNone/>
              <a:defRPr sz="250" b="1"/>
            </a:lvl4pPr>
            <a:lvl5pPr marL="285932" indent="0">
              <a:buNone/>
              <a:defRPr sz="250" b="1"/>
            </a:lvl5pPr>
            <a:lvl6pPr marL="357416" indent="0">
              <a:buNone/>
              <a:defRPr sz="250" b="1"/>
            </a:lvl6pPr>
            <a:lvl7pPr marL="428899" indent="0">
              <a:buNone/>
              <a:defRPr sz="250" b="1"/>
            </a:lvl7pPr>
            <a:lvl8pPr marL="500383" indent="0">
              <a:buNone/>
              <a:defRPr sz="250" b="1"/>
            </a:lvl8pPr>
            <a:lvl9pPr marL="571866" indent="0">
              <a:buNone/>
              <a:defRPr sz="2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7714" y="339826"/>
            <a:ext cx="842036" cy="617389"/>
          </a:xfrm>
        </p:spPr>
        <p:txBody>
          <a:bodyPr/>
          <a:lstStyle>
            <a:lvl1pPr>
              <a:defRPr sz="375"/>
            </a:lvl1pPr>
            <a:lvl2pPr>
              <a:defRPr sz="313"/>
            </a:lvl2pPr>
            <a:lvl3pPr>
              <a:defRPr sz="281"/>
            </a:lvl3pPr>
            <a:lvl4pPr>
              <a:defRPr sz="250"/>
            </a:lvl4pPr>
            <a:lvl5pPr>
              <a:defRPr sz="250"/>
            </a:lvl5pPr>
            <a:lvl6pPr>
              <a:defRPr sz="250"/>
            </a:lvl6pPr>
            <a:lvl7pPr>
              <a:defRPr sz="250"/>
            </a:lvl7pPr>
            <a:lvl8pPr>
              <a:defRPr sz="250"/>
            </a:lvl8pPr>
            <a:lvl9pPr>
              <a:defRPr sz="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" y="42664"/>
            <a:ext cx="626732" cy="181570"/>
          </a:xfrm>
        </p:spPr>
        <p:txBody>
          <a:bodyPr anchor="b"/>
          <a:lstStyle>
            <a:lvl1pPr algn="l">
              <a:defRPr sz="31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802" y="42665"/>
            <a:ext cx="1064948" cy="914549"/>
          </a:xfrm>
        </p:spPr>
        <p:txBody>
          <a:bodyPr/>
          <a:lstStyle>
            <a:lvl1pPr>
              <a:defRPr sz="500"/>
            </a:lvl1pPr>
            <a:lvl2pPr>
              <a:defRPr sz="438"/>
            </a:lvl2pPr>
            <a:lvl3pPr>
              <a:defRPr sz="375"/>
            </a:lvl3pPr>
            <a:lvl4pPr>
              <a:defRPr sz="313"/>
            </a:lvl4pPr>
            <a:lvl5pPr>
              <a:defRPr sz="313"/>
            </a:lvl5pPr>
            <a:lvl6pPr>
              <a:defRPr sz="313"/>
            </a:lvl6pPr>
            <a:lvl7pPr>
              <a:defRPr sz="313"/>
            </a:lvl7pPr>
            <a:lvl8pPr>
              <a:defRPr sz="313"/>
            </a:lvl8pPr>
            <a:lvl9pPr>
              <a:defRPr sz="3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" y="224236"/>
            <a:ext cx="626732" cy="732979"/>
          </a:xfrm>
        </p:spPr>
        <p:txBody>
          <a:bodyPr/>
          <a:lstStyle>
            <a:lvl1pPr marL="0" indent="0">
              <a:buNone/>
              <a:defRPr sz="219"/>
            </a:lvl1pPr>
            <a:lvl2pPr marL="71483" indent="0">
              <a:buNone/>
              <a:defRPr sz="188"/>
            </a:lvl2pPr>
            <a:lvl3pPr marL="142967" indent="0">
              <a:buNone/>
              <a:defRPr sz="156"/>
            </a:lvl3pPr>
            <a:lvl4pPr marL="214450" indent="0">
              <a:buNone/>
              <a:defRPr sz="141"/>
            </a:lvl4pPr>
            <a:lvl5pPr marL="285932" indent="0">
              <a:buNone/>
              <a:defRPr sz="141"/>
            </a:lvl5pPr>
            <a:lvl6pPr marL="357416" indent="0">
              <a:buNone/>
              <a:defRPr sz="141"/>
            </a:lvl6pPr>
            <a:lvl7pPr marL="428899" indent="0">
              <a:buNone/>
              <a:defRPr sz="141"/>
            </a:lvl7pPr>
            <a:lvl8pPr marL="500383" indent="0">
              <a:buNone/>
              <a:defRPr sz="141"/>
            </a:lvl8pPr>
            <a:lvl9pPr marL="571866" indent="0">
              <a:buNone/>
              <a:defRPr sz="14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93" y="750096"/>
            <a:ext cx="1143000" cy="88553"/>
          </a:xfrm>
        </p:spPr>
        <p:txBody>
          <a:bodyPr anchor="b"/>
          <a:lstStyle>
            <a:lvl1pPr algn="l">
              <a:defRPr sz="31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3393" y="95746"/>
            <a:ext cx="1143000" cy="642938"/>
          </a:xfrm>
        </p:spPr>
        <p:txBody>
          <a:bodyPr/>
          <a:lstStyle>
            <a:lvl1pPr marL="0" indent="0">
              <a:buNone/>
              <a:defRPr sz="500"/>
            </a:lvl1pPr>
            <a:lvl2pPr marL="71483" indent="0">
              <a:buNone/>
              <a:defRPr sz="438"/>
            </a:lvl2pPr>
            <a:lvl3pPr marL="142967" indent="0">
              <a:buNone/>
              <a:defRPr sz="375"/>
            </a:lvl3pPr>
            <a:lvl4pPr marL="214450" indent="0">
              <a:buNone/>
              <a:defRPr sz="313"/>
            </a:lvl4pPr>
            <a:lvl5pPr marL="285932" indent="0">
              <a:buNone/>
              <a:defRPr sz="313"/>
            </a:lvl5pPr>
            <a:lvl6pPr marL="357416" indent="0">
              <a:buNone/>
              <a:defRPr sz="313"/>
            </a:lvl6pPr>
            <a:lvl7pPr marL="428899" indent="0">
              <a:buNone/>
              <a:defRPr sz="313"/>
            </a:lvl7pPr>
            <a:lvl8pPr marL="500383" indent="0">
              <a:buNone/>
              <a:defRPr sz="313"/>
            </a:lvl8pPr>
            <a:lvl9pPr marL="571866" indent="0">
              <a:buNone/>
              <a:defRPr sz="31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3393" y="838646"/>
            <a:ext cx="1143000" cy="125760"/>
          </a:xfrm>
        </p:spPr>
        <p:txBody>
          <a:bodyPr/>
          <a:lstStyle>
            <a:lvl1pPr marL="0" indent="0">
              <a:buNone/>
              <a:defRPr sz="219"/>
            </a:lvl1pPr>
            <a:lvl2pPr marL="71483" indent="0">
              <a:buNone/>
              <a:defRPr sz="188"/>
            </a:lvl2pPr>
            <a:lvl3pPr marL="142967" indent="0">
              <a:buNone/>
              <a:defRPr sz="156"/>
            </a:lvl3pPr>
            <a:lvl4pPr marL="214450" indent="0">
              <a:buNone/>
              <a:defRPr sz="141"/>
            </a:lvl4pPr>
            <a:lvl5pPr marL="285932" indent="0">
              <a:buNone/>
              <a:defRPr sz="141"/>
            </a:lvl5pPr>
            <a:lvl6pPr marL="357416" indent="0">
              <a:buNone/>
              <a:defRPr sz="141"/>
            </a:lvl6pPr>
            <a:lvl7pPr marL="428899" indent="0">
              <a:buNone/>
              <a:defRPr sz="141"/>
            </a:lvl7pPr>
            <a:lvl8pPr marL="500383" indent="0">
              <a:buNone/>
              <a:defRPr sz="141"/>
            </a:lvl8pPr>
            <a:lvl9pPr marL="571866" indent="0">
              <a:buNone/>
              <a:defRPr sz="14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5250" y="42912"/>
            <a:ext cx="1714500" cy="178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" y="250031"/>
            <a:ext cx="1714500" cy="707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250" y="993180"/>
            <a:ext cx="444500" cy="570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0875" y="993180"/>
            <a:ext cx="603250" cy="570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65250" y="993180"/>
            <a:ext cx="444500" cy="570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2967" rtl="0" eaLnBrk="1" latinLnBrk="0" hangingPunct="1">
        <a:spcBef>
          <a:spcPct val="0"/>
        </a:spcBef>
        <a:buNone/>
        <a:defRPr sz="6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612" indent="-53612" algn="l" defTabSz="142967" rtl="0" eaLnBrk="1" latinLnBrk="0" hangingPunct="1">
        <a:spcBef>
          <a:spcPct val="20000"/>
        </a:spcBef>
        <a:buFont typeface="Arial" pitchFamily="34" charset="0"/>
        <a:buChar char="•"/>
        <a:defRPr sz="500" kern="1200">
          <a:solidFill>
            <a:schemeClr val="tx1"/>
          </a:solidFill>
          <a:latin typeface="+mn-lt"/>
          <a:ea typeface="+mn-ea"/>
          <a:cs typeface="+mn-cs"/>
        </a:defRPr>
      </a:lvl1pPr>
      <a:lvl2pPr marL="116160" indent="-44677" algn="l" defTabSz="142967" rtl="0" eaLnBrk="1" latinLnBrk="0" hangingPunct="1">
        <a:spcBef>
          <a:spcPct val="20000"/>
        </a:spcBef>
        <a:buFont typeface="Arial" pitchFamily="34" charset="0"/>
        <a:buChar char="–"/>
        <a:defRPr sz="438" kern="1200">
          <a:solidFill>
            <a:schemeClr val="tx1"/>
          </a:solidFill>
          <a:latin typeface="+mn-lt"/>
          <a:ea typeface="+mn-ea"/>
          <a:cs typeface="+mn-cs"/>
        </a:defRPr>
      </a:lvl2pPr>
      <a:lvl3pPr marL="178708" indent="-35741" algn="l" defTabSz="142967" rtl="0" eaLnBrk="1" latinLnBrk="0" hangingPunct="1">
        <a:spcBef>
          <a:spcPct val="20000"/>
        </a:spcBef>
        <a:buFont typeface="Arial" pitchFamily="34" charset="0"/>
        <a:buChar char="•"/>
        <a:defRPr sz="375" kern="1200">
          <a:solidFill>
            <a:schemeClr val="tx1"/>
          </a:solidFill>
          <a:latin typeface="+mn-lt"/>
          <a:ea typeface="+mn-ea"/>
          <a:cs typeface="+mn-cs"/>
        </a:defRPr>
      </a:lvl3pPr>
      <a:lvl4pPr marL="250191" indent="-35741" algn="l" defTabSz="142967" rtl="0" eaLnBrk="1" latinLnBrk="0" hangingPunct="1">
        <a:spcBef>
          <a:spcPct val="20000"/>
        </a:spcBef>
        <a:buFont typeface="Arial" pitchFamily="34" charset="0"/>
        <a:buChar char="–"/>
        <a:defRPr sz="313" kern="1200">
          <a:solidFill>
            <a:schemeClr val="tx1"/>
          </a:solidFill>
          <a:latin typeface="+mn-lt"/>
          <a:ea typeface="+mn-ea"/>
          <a:cs typeface="+mn-cs"/>
        </a:defRPr>
      </a:lvl4pPr>
      <a:lvl5pPr marL="321675" indent="-35741" algn="l" defTabSz="142967" rtl="0" eaLnBrk="1" latinLnBrk="0" hangingPunct="1">
        <a:spcBef>
          <a:spcPct val="20000"/>
        </a:spcBef>
        <a:buFont typeface="Arial" pitchFamily="34" charset="0"/>
        <a:buChar char="»"/>
        <a:defRPr sz="313" kern="1200">
          <a:solidFill>
            <a:schemeClr val="tx1"/>
          </a:solidFill>
          <a:latin typeface="+mn-lt"/>
          <a:ea typeface="+mn-ea"/>
          <a:cs typeface="+mn-cs"/>
        </a:defRPr>
      </a:lvl5pPr>
      <a:lvl6pPr marL="393158" indent="-35741" algn="l" defTabSz="142967" rtl="0" eaLnBrk="1" latinLnBrk="0" hangingPunct="1">
        <a:spcBef>
          <a:spcPct val="20000"/>
        </a:spcBef>
        <a:buFont typeface="Arial" pitchFamily="34" charset="0"/>
        <a:buChar char="•"/>
        <a:defRPr sz="313" kern="1200">
          <a:solidFill>
            <a:schemeClr val="tx1"/>
          </a:solidFill>
          <a:latin typeface="+mn-lt"/>
          <a:ea typeface="+mn-ea"/>
          <a:cs typeface="+mn-cs"/>
        </a:defRPr>
      </a:lvl6pPr>
      <a:lvl7pPr marL="464641" indent="-35741" algn="l" defTabSz="142967" rtl="0" eaLnBrk="1" latinLnBrk="0" hangingPunct="1">
        <a:spcBef>
          <a:spcPct val="20000"/>
        </a:spcBef>
        <a:buFont typeface="Arial" pitchFamily="34" charset="0"/>
        <a:buChar char="•"/>
        <a:defRPr sz="313" kern="1200">
          <a:solidFill>
            <a:schemeClr val="tx1"/>
          </a:solidFill>
          <a:latin typeface="+mn-lt"/>
          <a:ea typeface="+mn-ea"/>
          <a:cs typeface="+mn-cs"/>
        </a:defRPr>
      </a:lvl7pPr>
      <a:lvl8pPr marL="536124" indent="-35741" algn="l" defTabSz="142967" rtl="0" eaLnBrk="1" latinLnBrk="0" hangingPunct="1">
        <a:spcBef>
          <a:spcPct val="20000"/>
        </a:spcBef>
        <a:buFont typeface="Arial" pitchFamily="34" charset="0"/>
        <a:buChar char="•"/>
        <a:defRPr sz="313" kern="1200">
          <a:solidFill>
            <a:schemeClr val="tx1"/>
          </a:solidFill>
          <a:latin typeface="+mn-lt"/>
          <a:ea typeface="+mn-ea"/>
          <a:cs typeface="+mn-cs"/>
        </a:defRPr>
      </a:lvl8pPr>
      <a:lvl9pPr marL="607607" indent="-35741" algn="l" defTabSz="142967" rtl="0" eaLnBrk="1" latinLnBrk="0" hangingPunct="1">
        <a:spcBef>
          <a:spcPct val="20000"/>
        </a:spcBef>
        <a:buFont typeface="Arial" pitchFamily="34" charset="0"/>
        <a:buChar char="•"/>
        <a:defRPr sz="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967" rtl="0" eaLnBrk="1" latinLnBrk="0" hangingPunct="1">
        <a:defRPr sz="281" kern="1200">
          <a:solidFill>
            <a:schemeClr val="tx1"/>
          </a:solidFill>
          <a:latin typeface="+mn-lt"/>
          <a:ea typeface="+mn-ea"/>
          <a:cs typeface="+mn-cs"/>
        </a:defRPr>
      </a:lvl1pPr>
      <a:lvl2pPr marL="71483" algn="l" defTabSz="142967" rtl="0" eaLnBrk="1" latinLnBrk="0" hangingPunct="1">
        <a:defRPr sz="281" kern="1200">
          <a:solidFill>
            <a:schemeClr val="tx1"/>
          </a:solidFill>
          <a:latin typeface="+mn-lt"/>
          <a:ea typeface="+mn-ea"/>
          <a:cs typeface="+mn-cs"/>
        </a:defRPr>
      </a:lvl2pPr>
      <a:lvl3pPr marL="142967" algn="l" defTabSz="142967" rtl="0" eaLnBrk="1" latinLnBrk="0" hangingPunct="1">
        <a:defRPr sz="281" kern="1200">
          <a:solidFill>
            <a:schemeClr val="tx1"/>
          </a:solidFill>
          <a:latin typeface="+mn-lt"/>
          <a:ea typeface="+mn-ea"/>
          <a:cs typeface="+mn-cs"/>
        </a:defRPr>
      </a:lvl3pPr>
      <a:lvl4pPr marL="214450" algn="l" defTabSz="142967" rtl="0" eaLnBrk="1" latinLnBrk="0" hangingPunct="1">
        <a:defRPr sz="281" kern="1200">
          <a:solidFill>
            <a:schemeClr val="tx1"/>
          </a:solidFill>
          <a:latin typeface="+mn-lt"/>
          <a:ea typeface="+mn-ea"/>
          <a:cs typeface="+mn-cs"/>
        </a:defRPr>
      </a:lvl4pPr>
      <a:lvl5pPr marL="285932" algn="l" defTabSz="142967" rtl="0" eaLnBrk="1" latinLnBrk="0" hangingPunct="1">
        <a:defRPr sz="281" kern="1200">
          <a:solidFill>
            <a:schemeClr val="tx1"/>
          </a:solidFill>
          <a:latin typeface="+mn-lt"/>
          <a:ea typeface="+mn-ea"/>
          <a:cs typeface="+mn-cs"/>
        </a:defRPr>
      </a:lvl5pPr>
      <a:lvl6pPr marL="357416" algn="l" defTabSz="142967" rtl="0" eaLnBrk="1" latinLnBrk="0" hangingPunct="1">
        <a:defRPr sz="281" kern="1200">
          <a:solidFill>
            <a:schemeClr val="tx1"/>
          </a:solidFill>
          <a:latin typeface="+mn-lt"/>
          <a:ea typeface="+mn-ea"/>
          <a:cs typeface="+mn-cs"/>
        </a:defRPr>
      </a:lvl6pPr>
      <a:lvl7pPr marL="428899" algn="l" defTabSz="142967" rtl="0" eaLnBrk="1" latinLnBrk="0" hangingPunct="1">
        <a:defRPr sz="281" kern="1200">
          <a:solidFill>
            <a:schemeClr val="tx1"/>
          </a:solidFill>
          <a:latin typeface="+mn-lt"/>
          <a:ea typeface="+mn-ea"/>
          <a:cs typeface="+mn-cs"/>
        </a:defRPr>
      </a:lvl7pPr>
      <a:lvl8pPr marL="500383" algn="l" defTabSz="142967" rtl="0" eaLnBrk="1" latinLnBrk="0" hangingPunct="1">
        <a:defRPr sz="281" kern="1200">
          <a:solidFill>
            <a:schemeClr val="tx1"/>
          </a:solidFill>
          <a:latin typeface="+mn-lt"/>
          <a:ea typeface="+mn-ea"/>
          <a:cs typeface="+mn-cs"/>
        </a:defRPr>
      </a:lvl8pPr>
      <a:lvl9pPr marL="571866" algn="l" defTabSz="142967" rtl="0" eaLnBrk="1" latinLnBrk="0" hangingPunct="1">
        <a:defRPr sz="2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C9FB21-DFB9-8706-5545-6667706DBB4C}"/>
              </a:ext>
            </a:extLst>
          </p:cNvPr>
          <p:cNvCxnSpPr>
            <a:cxnSpLocks/>
          </p:cNvCxnSpPr>
          <p:nvPr/>
        </p:nvCxnSpPr>
        <p:spPr>
          <a:xfrm>
            <a:off x="200813" y="810302"/>
            <a:ext cx="901494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ADCA067-A152-A91D-EB23-26947979D3A0}"/>
              </a:ext>
            </a:extLst>
          </p:cNvPr>
          <p:cNvSpPr/>
          <p:nvPr/>
        </p:nvSpPr>
        <p:spPr>
          <a:xfrm>
            <a:off x="4335127" y="2543512"/>
            <a:ext cx="5279461" cy="1209389"/>
          </a:xfrm>
          <a:prstGeom prst="rect">
            <a:avLst/>
          </a:prstGeom>
          <a:solidFill>
            <a:srgbClr val="E2E7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B082B19-F26E-5DCA-0F76-EE3A1F915D88}"/>
              </a:ext>
            </a:extLst>
          </p:cNvPr>
          <p:cNvGrpSpPr/>
          <p:nvPr/>
        </p:nvGrpSpPr>
        <p:grpSpPr>
          <a:xfrm>
            <a:off x="4435029" y="2548289"/>
            <a:ext cx="4746403" cy="1157038"/>
            <a:chOff x="3761615" y="2963527"/>
            <a:chExt cx="4621921" cy="1264189"/>
          </a:xfrm>
        </p:grpSpPr>
        <p:sp>
          <p:nvSpPr>
            <p:cNvPr id="30" name="TextBox 99">
              <a:extLst>
                <a:ext uri="{FF2B5EF4-FFF2-40B4-BE49-F238E27FC236}">
                  <a16:creationId xmlns:a16="http://schemas.microsoft.com/office/drawing/2014/main" id="{6E1BA8D7-CA1B-2011-C5E0-3AFDF814FC86}"/>
                </a:ext>
              </a:extLst>
            </p:cNvPr>
            <p:cNvSpPr txBox="1"/>
            <p:nvPr/>
          </p:nvSpPr>
          <p:spPr>
            <a:xfrm>
              <a:off x="3761615" y="2963527"/>
              <a:ext cx="4621921" cy="2693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60"/>
                </a:lnSpc>
              </a:pPr>
              <a:r>
                <a:rPr lang="en-US" sz="1600" dirty="0">
                  <a:solidFill>
                    <a:srgbClr val="000000"/>
                  </a:solidFill>
                  <a:latin typeface="Abhaya Libre Ultra-Bold"/>
                </a:rPr>
                <a:t>Who do they work with?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7A15156-C2B3-0DAA-67DB-D2123B98CD4A}"/>
                </a:ext>
              </a:extLst>
            </p:cNvPr>
            <p:cNvSpPr txBox="1"/>
            <p:nvPr/>
          </p:nvSpPr>
          <p:spPr>
            <a:xfrm>
              <a:off x="4095560" y="3226561"/>
              <a:ext cx="329633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CA" sz="900" kern="100" dirty="0">
                  <a:latin typeface="Avenir Book" panose="02000503020000020003" pitchFamily="2" charset="0"/>
                  <a:ea typeface="Calibri" panose="020F0502020204030204" pitchFamily="34" charset="0"/>
                  <a:cs typeface="Aldhabi" pitchFamily="2" charset="-78"/>
                </a:rPr>
                <a:t>Reported working with lawyers</a:t>
              </a:r>
              <a:endParaRPr lang="en-CA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0E6C754-13CB-BA58-6B7F-ABC2C542FC3C}"/>
                </a:ext>
              </a:extLst>
            </p:cNvPr>
            <p:cNvSpPr txBox="1"/>
            <p:nvPr/>
          </p:nvSpPr>
          <p:spPr>
            <a:xfrm>
              <a:off x="4095560" y="3418659"/>
              <a:ext cx="329633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CA" sz="900" kern="100" dirty="0">
                  <a:latin typeface="Avenir Book" panose="02000503020000020003" pitchFamily="2" charset="0"/>
                  <a:ea typeface="Calibri" panose="020F0502020204030204" pitchFamily="34" charset="0"/>
                  <a:cs typeface="Aldhabi" pitchFamily="2" charset="-78"/>
                </a:rPr>
                <a:t>Reported </a:t>
              </a:r>
              <a:r>
                <a:rPr lang="en-CA" sz="900" kern="100" dirty="0">
                  <a:effectLst/>
                  <a:latin typeface="Avenir Book" panose="02000503020000020003" pitchFamily="2" charset="0"/>
                  <a:ea typeface="Calibri" panose="020F0502020204030204" pitchFamily="34" charset="0"/>
                  <a:cs typeface="Aldhabi" pitchFamily="2" charset="-78"/>
                </a:rPr>
                <a:t>working with fertility clinics</a:t>
              </a:r>
              <a:endParaRPr lang="en-CA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6F650AD-69DE-D300-AB7D-1EF27666D315}"/>
                </a:ext>
              </a:extLst>
            </p:cNvPr>
            <p:cNvSpPr txBox="1"/>
            <p:nvPr/>
          </p:nvSpPr>
          <p:spPr>
            <a:xfrm>
              <a:off x="4095560" y="3802854"/>
              <a:ext cx="329633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CA" sz="900" kern="100" dirty="0">
                  <a:latin typeface="Avenir Book" panose="02000503020000020003" pitchFamily="2" charset="0"/>
                  <a:ea typeface="Calibri" panose="020F0502020204030204" pitchFamily="34" charset="0"/>
                  <a:cs typeface="Aldhabi" pitchFamily="2" charset="-78"/>
                </a:rPr>
                <a:t>Reported working with counsellors </a:t>
              </a:r>
              <a:endParaRPr lang="en-CA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E00F24A-B197-9C6E-68AF-EB191D68B5FE}"/>
                </a:ext>
              </a:extLst>
            </p:cNvPr>
            <p:cNvSpPr txBox="1"/>
            <p:nvPr/>
          </p:nvSpPr>
          <p:spPr>
            <a:xfrm>
              <a:off x="4095560" y="3994951"/>
              <a:ext cx="329633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CA" sz="900" kern="100" dirty="0">
                  <a:effectLst/>
                  <a:latin typeface="Avenir Book" panose="02000503020000020003" pitchFamily="2" charset="0"/>
                  <a:ea typeface="Calibri" panose="020F0502020204030204" pitchFamily="34" charset="0"/>
                  <a:cs typeface="Aldhabi" pitchFamily="2" charset="-78"/>
                </a:rPr>
                <a:t>Reported working with surrogacy agencies</a:t>
              </a:r>
              <a:endParaRPr lang="en-CA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8B74AEF-32D4-D480-949B-8695D3CBBC12}"/>
                </a:ext>
              </a:extLst>
            </p:cNvPr>
            <p:cNvGrpSpPr/>
            <p:nvPr/>
          </p:nvGrpSpPr>
          <p:grpSpPr>
            <a:xfrm>
              <a:off x="3775412" y="3201554"/>
              <a:ext cx="379663" cy="1026162"/>
              <a:chOff x="3743242" y="3263027"/>
              <a:chExt cx="379663" cy="1026162"/>
            </a:xfrm>
          </p:grpSpPr>
          <p:sp>
            <p:nvSpPr>
              <p:cNvPr id="28" name="TextBox 99">
                <a:extLst>
                  <a:ext uri="{FF2B5EF4-FFF2-40B4-BE49-F238E27FC236}">
                    <a16:creationId xmlns:a16="http://schemas.microsoft.com/office/drawing/2014/main" id="{63214406-5963-41B4-CBF7-D7132FD08F8E}"/>
                  </a:ext>
                </a:extLst>
              </p:cNvPr>
              <p:cNvSpPr txBox="1"/>
              <p:nvPr/>
            </p:nvSpPr>
            <p:spPr>
              <a:xfrm>
                <a:off x="3743242" y="3263027"/>
                <a:ext cx="368778" cy="25583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2060"/>
                  </a:lnSpc>
                </a:pPr>
                <a:r>
                  <a:rPr lang="en-US" sz="1400" dirty="0">
                    <a:solidFill>
                      <a:srgbClr val="000000"/>
                    </a:solidFill>
                    <a:latin typeface="Abhaya Libre Ultra-Bold"/>
                  </a:rPr>
                  <a:t>96%</a:t>
                </a:r>
              </a:p>
            </p:txBody>
          </p:sp>
          <p:sp>
            <p:nvSpPr>
              <p:cNvPr id="31" name="TextBox 99">
                <a:extLst>
                  <a:ext uri="{FF2B5EF4-FFF2-40B4-BE49-F238E27FC236}">
                    <a16:creationId xmlns:a16="http://schemas.microsoft.com/office/drawing/2014/main" id="{F0B4D201-1189-7C94-2B52-BABFD6BA59AC}"/>
                  </a:ext>
                </a:extLst>
              </p:cNvPr>
              <p:cNvSpPr txBox="1"/>
              <p:nvPr/>
            </p:nvSpPr>
            <p:spPr>
              <a:xfrm>
                <a:off x="3743242" y="3444821"/>
                <a:ext cx="368778" cy="25584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2060"/>
                  </a:lnSpc>
                </a:pPr>
                <a:r>
                  <a:rPr lang="en-US" sz="1400" dirty="0">
                    <a:solidFill>
                      <a:srgbClr val="000000"/>
                    </a:solidFill>
                    <a:latin typeface="Abhaya Libre Ultra-Bold"/>
                  </a:rPr>
                  <a:t>92%</a:t>
                </a:r>
              </a:p>
            </p:txBody>
          </p:sp>
          <p:sp>
            <p:nvSpPr>
              <p:cNvPr id="32" name="TextBox 99">
                <a:extLst>
                  <a:ext uri="{FF2B5EF4-FFF2-40B4-BE49-F238E27FC236}">
                    <a16:creationId xmlns:a16="http://schemas.microsoft.com/office/drawing/2014/main" id="{CE46CC97-E75A-FCCF-811E-2DF6305B7D81}"/>
                  </a:ext>
                </a:extLst>
              </p:cNvPr>
              <p:cNvSpPr txBox="1"/>
              <p:nvPr/>
            </p:nvSpPr>
            <p:spPr>
              <a:xfrm>
                <a:off x="3743242" y="3848234"/>
                <a:ext cx="379663" cy="25583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2060"/>
                  </a:lnSpc>
                </a:pPr>
                <a:r>
                  <a:rPr lang="en-US" sz="1400" dirty="0">
                    <a:solidFill>
                      <a:srgbClr val="000000"/>
                    </a:solidFill>
                    <a:latin typeface="Abhaya Libre Ultra-Bold"/>
                  </a:rPr>
                  <a:t>80%</a:t>
                </a:r>
              </a:p>
            </p:txBody>
          </p:sp>
          <p:sp>
            <p:nvSpPr>
              <p:cNvPr id="33" name="TextBox 99">
                <a:extLst>
                  <a:ext uri="{FF2B5EF4-FFF2-40B4-BE49-F238E27FC236}">
                    <a16:creationId xmlns:a16="http://schemas.microsoft.com/office/drawing/2014/main" id="{76AA361B-5B40-6A02-928E-395363388D7F}"/>
                  </a:ext>
                </a:extLst>
              </p:cNvPr>
              <p:cNvSpPr txBox="1"/>
              <p:nvPr/>
            </p:nvSpPr>
            <p:spPr>
              <a:xfrm>
                <a:off x="3743242" y="4033350"/>
                <a:ext cx="368778" cy="25583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2060"/>
                  </a:lnSpc>
                </a:pPr>
                <a:r>
                  <a:rPr lang="en-US" sz="1400" dirty="0">
                    <a:solidFill>
                      <a:srgbClr val="000000"/>
                    </a:solidFill>
                    <a:latin typeface="Abhaya Libre Ultra-Bold"/>
                  </a:rPr>
                  <a:t>73%</a:t>
                </a:r>
              </a:p>
            </p:txBody>
          </p:sp>
          <p:sp>
            <p:nvSpPr>
              <p:cNvPr id="34" name="TextBox 99">
                <a:extLst>
                  <a:ext uri="{FF2B5EF4-FFF2-40B4-BE49-F238E27FC236}">
                    <a16:creationId xmlns:a16="http://schemas.microsoft.com/office/drawing/2014/main" id="{6A62DE59-2942-AC86-E289-B2FEDFF83D1E}"/>
                  </a:ext>
                </a:extLst>
              </p:cNvPr>
              <p:cNvSpPr txBox="1"/>
              <p:nvPr/>
            </p:nvSpPr>
            <p:spPr>
              <a:xfrm>
                <a:off x="3743242" y="3659820"/>
                <a:ext cx="368778" cy="25583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2060"/>
                  </a:lnSpc>
                </a:pPr>
                <a:r>
                  <a:rPr lang="en-US" sz="1400" dirty="0">
                    <a:solidFill>
                      <a:srgbClr val="000000"/>
                    </a:solidFill>
                    <a:latin typeface="Abhaya Libre Ultra-Bold"/>
                  </a:rPr>
                  <a:t>86%</a:t>
                </a: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A1BCFB2-2769-BB3A-F020-B1556DBFA538}"/>
                </a:ext>
              </a:extLst>
            </p:cNvPr>
            <p:cNvSpPr txBox="1"/>
            <p:nvPr/>
          </p:nvSpPr>
          <p:spPr>
            <a:xfrm>
              <a:off x="4095560" y="3610756"/>
              <a:ext cx="329633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CA" sz="900" kern="100" dirty="0">
                  <a:effectLst/>
                  <a:latin typeface="Avenir Book" panose="02000503020000020003" pitchFamily="2" charset="0"/>
                  <a:ea typeface="Calibri" panose="020F0502020204030204" pitchFamily="34" charset="0"/>
                  <a:cs typeface="Aldhabi" pitchFamily="2" charset="-78"/>
                </a:rPr>
                <a:t>Reported working with online support groups/social media</a:t>
              </a:r>
              <a:endParaRPr lang="en-CA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94">
            <a:extLst>
              <a:ext uri="{FF2B5EF4-FFF2-40B4-BE49-F238E27FC236}">
                <a16:creationId xmlns:a16="http://schemas.microsoft.com/office/drawing/2014/main" id="{BB626C40-54EA-1630-C8C6-0A161B16B5DA}"/>
              </a:ext>
            </a:extLst>
          </p:cNvPr>
          <p:cNvSpPr txBox="1"/>
          <p:nvPr/>
        </p:nvSpPr>
        <p:spPr>
          <a:xfrm>
            <a:off x="188238" y="283651"/>
            <a:ext cx="8809314" cy="700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58"/>
              </a:lnSpc>
            </a:pPr>
            <a:r>
              <a:rPr lang="en-US" sz="4800" dirty="0">
                <a:solidFill>
                  <a:srgbClr val="000000"/>
                </a:solidFill>
                <a:latin typeface="Aldhabi" panose="020F0502020204030204" pitchFamily="34" charset="0"/>
                <a:cs typeface="Aldhabi" panose="020F0502020204030204" pitchFamily="34" charset="0"/>
              </a:rPr>
              <a:t>SURROGATES’ </a:t>
            </a:r>
          </a:p>
          <a:p>
            <a:pPr>
              <a:lnSpc>
                <a:spcPts val="2258"/>
              </a:lnSpc>
            </a:pPr>
            <a:r>
              <a:rPr lang="en-US" sz="4800" dirty="0">
                <a:solidFill>
                  <a:srgbClr val="000000"/>
                </a:solidFill>
                <a:latin typeface="Aldhabi" panose="020F0502020204030204" pitchFamily="34" charset="0"/>
                <a:cs typeface="Aldhabi" panose="020F0502020204030204" pitchFamily="34" charset="0"/>
              </a:rPr>
              <a:t>VOICES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F459E9-1EBD-0119-F9AA-436BBCF656C6}"/>
              </a:ext>
            </a:extLst>
          </p:cNvPr>
          <p:cNvSpPr/>
          <p:nvPr/>
        </p:nvSpPr>
        <p:spPr>
          <a:xfrm>
            <a:off x="188271" y="1418780"/>
            <a:ext cx="4093885" cy="3593781"/>
          </a:xfrm>
          <a:prstGeom prst="rect">
            <a:avLst/>
          </a:prstGeom>
          <a:solidFill>
            <a:srgbClr val="D6E3C9">
              <a:alpha val="7710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99">
            <a:extLst>
              <a:ext uri="{FF2B5EF4-FFF2-40B4-BE49-F238E27FC236}">
                <a16:creationId xmlns:a16="http://schemas.microsoft.com/office/drawing/2014/main" id="{01AB4140-250A-451A-2AFA-F87D6059EBFE}"/>
              </a:ext>
            </a:extLst>
          </p:cNvPr>
          <p:cNvSpPr txBox="1"/>
          <p:nvPr/>
        </p:nvSpPr>
        <p:spPr>
          <a:xfrm>
            <a:off x="281107" y="1430423"/>
            <a:ext cx="2027408" cy="2599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60"/>
              </a:lnSpc>
            </a:pPr>
            <a:r>
              <a:rPr lang="en-US" sz="1600" dirty="0">
                <a:solidFill>
                  <a:srgbClr val="000000"/>
                </a:solidFill>
                <a:latin typeface="Abhaya Libre Ultra-Bold"/>
              </a:rPr>
              <a:t>Who are surrogates?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F3C3B41-E9C4-D9B2-A513-7006A1ACC4D2}"/>
              </a:ext>
            </a:extLst>
          </p:cNvPr>
          <p:cNvSpPr txBox="1"/>
          <p:nvPr/>
        </p:nvSpPr>
        <p:spPr>
          <a:xfrm>
            <a:off x="165853" y="837283"/>
            <a:ext cx="8209620" cy="618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CA" sz="10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Aldhabi" pitchFamily="2" charset="-78"/>
              </a:rPr>
              <a:t>Despite the growing use of surrogacy to build families in Canada, little is known about experiences of surrogates themselves.  </a:t>
            </a:r>
          </a:p>
          <a:p>
            <a:pPr>
              <a:spcAft>
                <a:spcPts val="200"/>
              </a:spcAft>
            </a:pPr>
            <a:r>
              <a:rPr lang="en-CA" sz="10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Aldhabi" pitchFamily="2" charset="-78"/>
              </a:rPr>
              <a:t>An </a:t>
            </a:r>
            <a:r>
              <a:rPr lang="en-CA" sz="1000" b="1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Aldhabi" pitchFamily="2" charset="-78"/>
              </a:rPr>
              <a:t>online survey </a:t>
            </a:r>
            <a:r>
              <a:rPr lang="en-CA" sz="10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Aldhabi" pitchFamily="2" charset="-78"/>
              </a:rPr>
              <a:t>was administered between </a:t>
            </a:r>
            <a:r>
              <a:rPr lang="en-CA" sz="1000" b="1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Aldhabi" pitchFamily="2" charset="-78"/>
              </a:rPr>
              <a:t>March and August 2022 </a:t>
            </a:r>
            <a:r>
              <a:rPr lang="en-CA" sz="10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Aldhabi" pitchFamily="2" charset="-78"/>
              </a:rPr>
              <a:t>to people who have been </a:t>
            </a:r>
            <a:r>
              <a:rPr lang="en-CA" sz="1000" b="1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Aldhabi" pitchFamily="2" charset="-78"/>
              </a:rPr>
              <a:t>surrogates in Canada since 2004</a:t>
            </a:r>
            <a:r>
              <a:rPr lang="en-CA" sz="10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Aldhabi" pitchFamily="2" charset="-78"/>
              </a:rPr>
              <a:t>. </a:t>
            </a:r>
            <a:endParaRPr lang="en-CA" sz="1000" kern="100" dirty="0">
              <a:latin typeface="Avenir Book" panose="02000503020000020003" pitchFamily="2" charset="0"/>
              <a:ea typeface="Calibri" panose="020F0502020204030204" pitchFamily="34" charset="0"/>
              <a:cs typeface="Aldhabi" pitchFamily="2" charset="-78"/>
            </a:endParaRPr>
          </a:p>
          <a:p>
            <a:pPr>
              <a:spcAft>
                <a:spcPts val="200"/>
              </a:spcAft>
            </a:pPr>
            <a:r>
              <a:rPr lang="en-CA" sz="1000" b="1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Aldhabi" pitchFamily="2" charset="-78"/>
              </a:rPr>
              <a:t>174 responses </a:t>
            </a:r>
            <a:r>
              <a:rPr lang="en-CA" sz="10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Aldhabi" pitchFamily="2" charset="-78"/>
              </a:rPr>
              <a:t>were included in the final dataset. Analysis focused around three questions…</a:t>
            </a:r>
            <a:endParaRPr lang="en-CA" sz="1000" kern="100" dirty="0">
              <a:latin typeface="Avenir Book" panose="02000503020000020003" pitchFamily="2" charset="0"/>
              <a:ea typeface="Calibri" panose="020F0502020204030204" pitchFamily="34" charset="0"/>
              <a:cs typeface="Aldhabi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3F7D35-1A5E-79CD-E10A-AB153181E196}"/>
              </a:ext>
            </a:extLst>
          </p:cNvPr>
          <p:cNvSpPr txBox="1"/>
          <p:nvPr/>
        </p:nvSpPr>
        <p:spPr>
          <a:xfrm>
            <a:off x="7254741" y="9313"/>
            <a:ext cx="1889259" cy="7848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CA" sz="900" kern="100" dirty="0">
                <a:solidFill>
                  <a:sysClr val="windowText" lastClr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Aldhabi" pitchFamily="2" charset="-78"/>
              </a:rPr>
              <a:t>Vanessa Gruben (Ottawa) </a:t>
            </a:r>
          </a:p>
          <a:p>
            <a:pPr algn="r"/>
            <a:r>
              <a:rPr lang="en-CA" sz="900" kern="100" dirty="0">
                <a:solidFill>
                  <a:sysClr val="windowText" lastClr="000000"/>
                </a:solidFill>
                <a:latin typeface="Avenir Book" panose="02000503020000020003" pitchFamily="2" charset="0"/>
                <a:cs typeface="Aldhabi" pitchFamily="2" charset="-78"/>
              </a:rPr>
              <a:t>Alana Cattapan (Waterloo) </a:t>
            </a:r>
          </a:p>
          <a:p>
            <a:pPr algn="r"/>
            <a:r>
              <a:rPr lang="en-CA" sz="900" kern="100" dirty="0">
                <a:solidFill>
                  <a:sysClr val="windowText" lastClr="000000"/>
                </a:solidFill>
                <a:latin typeface="Avenir Book" panose="02000503020000020003" pitchFamily="2" charset="0"/>
                <a:cs typeface="Aldhabi" pitchFamily="2" charset="-78"/>
              </a:rPr>
              <a:t>Erin Nelson (Alberta) </a:t>
            </a:r>
          </a:p>
          <a:p>
            <a:pPr algn="r"/>
            <a:r>
              <a:rPr lang="en-CA" sz="900" kern="100" dirty="0">
                <a:solidFill>
                  <a:sysClr val="windowText" lastClr="000000"/>
                </a:solidFill>
                <a:latin typeface="Avenir Book" panose="02000503020000020003" pitchFamily="2" charset="0"/>
                <a:cs typeface="Aldhabi" pitchFamily="2" charset="-78"/>
              </a:rPr>
              <a:t>Eleanor McGrath (Waterloo)</a:t>
            </a:r>
          </a:p>
          <a:p>
            <a:pPr lvl="4" algn="r"/>
            <a:r>
              <a:rPr lang="en-CA" sz="900" kern="100" dirty="0">
                <a:solidFill>
                  <a:sysClr val="windowText" lastClr="000000"/>
                </a:solidFill>
                <a:latin typeface="Avenir Book" panose="02000503020000020003" pitchFamily="2" charset="0"/>
                <a:cs typeface="Aldhabi" pitchFamily="2" charset="-78"/>
              </a:rPr>
              <a:t>Pamela White (Kent) </a:t>
            </a:r>
            <a:endParaRPr lang="en-US" sz="900" dirty="0">
              <a:solidFill>
                <a:sysClr val="windowText" lastClr="0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0A1728-0E61-3B4F-AE92-BF6D84115A0A}"/>
              </a:ext>
            </a:extLst>
          </p:cNvPr>
          <p:cNvSpPr/>
          <p:nvPr/>
        </p:nvSpPr>
        <p:spPr>
          <a:xfrm>
            <a:off x="4344374" y="1416370"/>
            <a:ext cx="5409225" cy="1079775"/>
          </a:xfrm>
          <a:prstGeom prst="rect">
            <a:avLst/>
          </a:prstGeom>
          <a:solidFill>
            <a:srgbClr val="E8CA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99">
            <a:extLst>
              <a:ext uri="{FF2B5EF4-FFF2-40B4-BE49-F238E27FC236}">
                <a16:creationId xmlns:a16="http://schemas.microsoft.com/office/drawing/2014/main" id="{C0A36B5D-BA3C-5E38-0893-4D2D6F669F83}"/>
              </a:ext>
            </a:extLst>
          </p:cNvPr>
          <p:cNvSpPr txBox="1"/>
          <p:nvPr/>
        </p:nvSpPr>
        <p:spPr>
          <a:xfrm>
            <a:off x="4456791" y="1430423"/>
            <a:ext cx="4952762" cy="2624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60"/>
              </a:lnSpc>
            </a:pPr>
            <a:r>
              <a:rPr lang="en-US" sz="1600" dirty="0">
                <a:solidFill>
                  <a:srgbClr val="000000"/>
                </a:solidFill>
                <a:latin typeface="Abhaya Libre Ultra-Bold"/>
              </a:rPr>
              <a:t>Why do they become surrogates?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406313-AA1B-48D2-B9BA-222B7068B501}"/>
              </a:ext>
            </a:extLst>
          </p:cNvPr>
          <p:cNvGrpSpPr/>
          <p:nvPr/>
        </p:nvGrpSpPr>
        <p:grpSpPr>
          <a:xfrm>
            <a:off x="4467627" y="1657526"/>
            <a:ext cx="3744774" cy="801908"/>
            <a:chOff x="3622438" y="2696806"/>
            <a:chExt cx="3494626" cy="82271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FEB5DEB-A09A-4E46-8FD8-A9A9206FA923}"/>
                </a:ext>
              </a:extLst>
            </p:cNvPr>
            <p:cNvSpPr txBox="1"/>
            <p:nvPr/>
          </p:nvSpPr>
          <p:spPr>
            <a:xfrm>
              <a:off x="3963908" y="2717360"/>
              <a:ext cx="315315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CA" sz="900" kern="100" dirty="0">
                  <a:latin typeface="Avenir Book" panose="02000503020000020003" pitchFamily="2" charset="0"/>
                  <a:ea typeface="Calibri" panose="020F0502020204030204" pitchFamily="34" charset="0"/>
                  <a:cs typeface="Aldhabi" pitchFamily="2" charset="-78"/>
                </a:rPr>
                <a:t>Reported wanting to help others </a:t>
              </a:r>
              <a:endParaRPr lang="en-CA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01565D0-08FF-A9B5-7680-8068B7B1CD4E}"/>
                </a:ext>
              </a:extLst>
            </p:cNvPr>
            <p:cNvSpPr txBox="1"/>
            <p:nvPr/>
          </p:nvSpPr>
          <p:spPr>
            <a:xfrm>
              <a:off x="3963908" y="2908921"/>
              <a:ext cx="315315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CA" sz="900" kern="100" dirty="0">
                  <a:latin typeface="Avenir Book" panose="02000503020000020003" pitchFamily="2" charset="0"/>
                  <a:ea typeface="Calibri" panose="020F0502020204030204" pitchFamily="34" charset="0"/>
                  <a:cs typeface="Aldhabi" pitchFamily="2" charset="-78"/>
                </a:rPr>
                <a:t>Reported wanting</a:t>
              </a:r>
              <a:r>
                <a:rPr lang="en-CA" sz="900" kern="100" dirty="0">
                  <a:effectLst/>
                  <a:latin typeface="Avenir Book" panose="02000503020000020003" pitchFamily="2" charset="0"/>
                  <a:ea typeface="Calibri" panose="020F0502020204030204" pitchFamily="34" charset="0"/>
                  <a:cs typeface="Aldhabi" pitchFamily="2" charset="-78"/>
                </a:rPr>
                <a:t> to help </a:t>
              </a:r>
              <a:r>
                <a:rPr lang="en-CA" sz="900" i="1" kern="100" dirty="0">
                  <a:effectLst/>
                  <a:latin typeface="Avenir Book" panose="02000503020000020003" pitchFamily="2" charset="0"/>
                  <a:ea typeface="Calibri" panose="020F0502020204030204" pitchFamily="34" charset="0"/>
                  <a:cs typeface="Aldhabi" pitchFamily="2" charset="-78"/>
                </a:rPr>
                <a:t>strangers</a:t>
              </a:r>
              <a:r>
                <a:rPr lang="en-CA" sz="900" kern="100" dirty="0">
                  <a:effectLst/>
                  <a:latin typeface="Avenir Book" panose="02000503020000020003" pitchFamily="2" charset="0"/>
                  <a:ea typeface="Calibri" panose="020F0502020204030204" pitchFamily="34" charset="0"/>
                  <a:cs typeface="Aldhabi" pitchFamily="2" charset="-78"/>
                </a:rPr>
                <a:t> become parents</a:t>
              </a:r>
              <a:endParaRPr lang="en-CA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805E832-1D26-526D-10D8-FF2A574433CE}"/>
                </a:ext>
              </a:extLst>
            </p:cNvPr>
            <p:cNvSpPr txBox="1"/>
            <p:nvPr/>
          </p:nvSpPr>
          <p:spPr>
            <a:xfrm>
              <a:off x="3963908" y="3088152"/>
              <a:ext cx="315315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CA" sz="900" kern="100" dirty="0">
                  <a:latin typeface="Avenir Book" panose="02000503020000020003" pitchFamily="2" charset="0"/>
                  <a:ea typeface="Calibri" panose="020F0502020204030204" pitchFamily="34" charset="0"/>
                  <a:cs typeface="Aldhabi" pitchFamily="2" charset="-78"/>
                </a:rPr>
                <a:t>Reported enjoying </a:t>
              </a:r>
              <a:r>
                <a:rPr lang="en-CA" sz="900" kern="100" dirty="0">
                  <a:effectLst/>
                  <a:latin typeface="Avenir Book" panose="02000503020000020003" pitchFamily="2" charset="0"/>
                  <a:ea typeface="Calibri" panose="020F0502020204030204" pitchFamily="34" charset="0"/>
                  <a:cs typeface="Aldhabi" pitchFamily="2" charset="-78"/>
                </a:rPr>
                <a:t>the experience of being pregnant</a:t>
              </a:r>
              <a:endParaRPr lang="en-CA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70C9B7F-8670-ED1D-9E64-499CBB716286}"/>
                </a:ext>
              </a:extLst>
            </p:cNvPr>
            <p:cNvGrpSpPr/>
            <p:nvPr/>
          </p:nvGrpSpPr>
          <p:grpSpPr>
            <a:xfrm>
              <a:off x="3622438" y="2696806"/>
              <a:ext cx="379663" cy="801222"/>
              <a:chOff x="3375858" y="2685462"/>
              <a:chExt cx="379663" cy="801222"/>
            </a:xfrm>
          </p:grpSpPr>
          <p:sp>
            <p:nvSpPr>
              <p:cNvPr id="13" name="TextBox 99">
                <a:extLst>
                  <a:ext uri="{FF2B5EF4-FFF2-40B4-BE49-F238E27FC236}">
                    <a16:creationId xmlns:a16="http://schemas.microsoft.com/office/drawing/2014/main" id="{FC775E2F-2D6F-9368-5374-786632A947C4}"/>
                  </a:ext>
                </a:extLst>
              </p:cNvPr>
              <p:cNvSpPr txBox="1"/>
              <p:nvPr/>
            </p:nvSpPr>
            <p:spPr>
              <a:xfrm>
                <a:off x="3375858" y="2685462"/>
                <a:ext cx="368778" cy="25583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2060"/>
                  </a:lnSpc>
                </a:pPr>
                <a:r>
                  <a:rPr lang="en-US" sz="1400" dirty="0">
                    <a:solidFill>
                      <a:srgbClr val="000000"/>
                    </a:solidFill>
                    <a:latin typeface="Abhaya Libre Ultra-Bold"/>
                  </a:rPr>
                  <a:t>86%</a:t>
                </a:r>
              </a:p>
            </p:txBody>
          </p:sp>
          <p:sp>
            <p:nvSpPr>
              <p:cNvPr id="14" name="TextBox 99">
                <a:extLst>
                  <a:ext uri="{FF2B5EF4-FFF2-40B4-BE49-F238E27FC236}">
                    <a16:creationId xmlns:a16="http://schemas.microsoft.com/office/drawing/2014/main" id="{D4C7AA73-3B68-00B9-1500-E168441B73E4}"/>
                  </a:ext>
                </a:extLst>
              </p:cNvPr>
              <p:cNvSpPr txBox="1"/>
              <p:nvPr/>
            </p:nvSpPr>
            <p:spPr>
              <a:xfrm>
                <a:off x="3375858" y="2867257"/>
                <a:ext cx="368778" cy="25583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2060"/>
                  </a:lnSpc>
                </a:pPr>
                <a:r>
                  <a:rPr lang="en-US" sz="1400" dirty="0">
                    <a:solidFill>
                      <a:srgbClr val="000000"/>
                    </a:solidFill>
                    <a:latin typeface="Abhaya Libre Ultra-Bold"/>
                  </a:rPr>
                  <a:t>62%</a:t>
                </a:r>
              </a:p>
            </p:txBody>
          </p:sp>
          <p:sp>
            <p:nvSpPr>
              <p:cNvPr id="15" name="TextBox 99">
                <a:extLst>
                  <a:ext uri="{FF2B5EF4-FFF2-40B4-BE49-F238E27FC236}">
                    <a16:creationId xmlns:a16="http://schemas.microsoft.com/office/drawing/2014/main" id="{B8E9AF31-7CE9-2C3C-A953-F055E1722C35}"/>
                  </a:ext>
                </a:extLst>
              </p:cNvPr>
              <p:cNvSpPr txBox="1"/>
              <p:nvPr/>
            </p:nvSpPr>
            <p:spPr>
              <a:xfrm>
                <a:off x="3375858" y="3049050"/>
                <a:ext cx="379663" cy="25583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2060"/>
                  </a:lnSpc>
                </a:pPr>
                <a:r>
                  <a:rPr lang="en-US" sz="1400" dirty="0">
                    <a:solidFill>
                      <a:srgbClr val="000000"/>
                    </a:solidFill>
                    <a:latin typeface="Abhaya Libre Ultra-Bold"/>
                  </a:rPr>
                  <a:t>49%</a:t>
                </a:r>
              </a:p>
            </p:txBody>
          </p:sp>
          <p:sp>
            <p:nvSpPr>
              <p:cNvPr id="16" name="TextBox 99">
                <a:extLst>
                  <a:ext uri="{FF2B5EF4-FFF2-40B4-BE49-F238E27FC236}">
                    <a16:creationId xmlns:a16="http://schemas.microsoft.com/office/drawing/2014/main" id="{4CB74DA8-486D-0678-95FD-5C4FC85D8F3B}"/>
                  </a:ext>
                </a:extLst>
              </p:cNvPr>
              <p:cNvSpPr txBox="1"/>
              <p:nvPr/>
            </p:nvSpPr>
            <p:spPr>
              <a:xfrm>
                <a:off x="3375858" y="3230845"/>
                <a:ext cx="368778" cy="25583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2060"/>
                  </a:lnSpc>
                </a:pPr>
                <a:r>
                  <a:rPr lang="en-US" sz="1400" dirty="0">
                    <a:solidFill>
                      <a:srgbClr val="000000"/>
                    </a:solidFill>
                    <a:latin typeface="Abhaya Libre Ultra-Bold"/>
                  </a:rPr>
                  <a:t>12%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C5C84B-CC61-813E-E989-7925AB25EB11}"/>
                </a:ext>
              </a:extLst>
            </p:cNvPr>
            <p:cNvSpPr txBox="1"/>
            <p:nvPr/>
          </p:nvSpPr>
          <p:spPr>
            <a:xfrm>
              <a:off x="3963908" y="3282696"/>
              <a:ext cx="3153156" cy="236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CA" sz="900" kern="100" dirty="0">
                  <a:effectLst/>
                  <a:latin typeface="Avenir Book" panose="02000503020000020003" pitchFamily="2" charset="0"/>
                  <a:ea typeface="Calibri" panose="020F0502020204030204" pitchFamily="34" charset="0"/>
                  <a:cs typeface="Aldhabi" pitchFamily="2" charset="-78"/>
                </a:rPr>
                <a:t>Reported wanting the “financial benefits” of surrogacy</a:t>
              </a:r>
              <a:endParaRPr lang="en-CA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Freeform 3">
            <a:extLst>
              <a:ext uri="{FF2B5EF4-FFF2-40B4-BE49-F238E27FC236}">
                <a16:creationId xmlns:a16="http://schemas.microsoft.com/office/drawing/2014/main" id="{550FD8CE-13B5-8073-B2F1-F31E87C066A0}"/>
              </a:ext>
            </a:extLst>
          </p:cNvPr>
          <p:cNvSpPr/>
          <p:nvPr/>
        </p:nvSpPr>
        <p:spPr>
          <a:xfrm>
            <a:off x="6711545" y="751637"/>
            <a:ext cx="4754027" cy="5673228"/>
          </a:xfrm>
          <a:custGeom>
            <a:avLst/>
            <a:gdLst/>
            <a:ahLst/>
            <a:cxnLst/>
            <a:rect l="l" t="t" r="r" b="b"/>
            <a:pathLst>
              <a:path w="10494741" h="11120256">
                <a:moveTo>
                  <a:pt x="0" y="0"/>
                </a:moveTo>
                <a:lnTo>
                  <a:pt x="10494742" y="0"/>
                </a:lnTo>
                <a:lnTo>
                  <a:pt x="10494742" y="11120256"/>
                </a:lnTo>
                <a:lnTo>
                  <a:pt x="0" y="111202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AD1B924-CBD5-3586-DBE2-A9D6B4B06650}"/>
              </a:ext>
            </a:extLst>
          </p:cNvPr>
          <p:cNvSpPr txBox="1"/>
          <p:nvPr/>
        </p:nvSpPr>
        <p:spPr>
          <a:xfrm>
            <a:off x="209204" y="1720270"/>
            <a:ext cx="4029944" cy="14157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900" dirty="0">
                <a:solidFill>
                  <a:srgbClr val="191919"/>
                </a:solidFill>
                <a:latin typeface="Avenir Book" panose="02000503020000020003" pitchFamily="2" charset="0"/>
              </a:rPr>
              <a:t>Compared with women of a similar age, survey respondents </a:t>
            </a:r>
            <a:r>
              <a:rPr lang="en-CA" sz="900" dirty="0">
                <a:solidFill>
                  <a:srgbClr val="191919"/>
                </a:solidFill>
                <a:effectLst/>
                <a:latin typeface="Avenir Book" panose="02000503020000020003" pitchFamily="2" charset="0"/>
              </a:rPr>
              <a:t>were </a:t>
            </a:r>
            <a:r>
              <a:rPr lang="en-CA" sz="900" dirty="0">
                <a:solidFill>
                  <a:srgbClr val="191919"/>
                </a:solidFill>
                <a:latin typeface="Avenir Book" panose="02000503020000020003" pitchFamily="2" charset="0"/>
              </a:rPr>
              <a:t>more likely to be </a:t>
            </a:r>
            <a:r>
              <a:rPr lang="en-CA" sz="900" b="1" dirty="0">
                <a:solidFill>
                  <a:srgbClr val="191919"/>
                </a:solidFill>
                <a:effectLst/>
                <a:latin typeface="Avenir Book" panose="02000503020000020003" pitchFamily="2" charset="0"/>
              </a:rPr>
              <a:t>white</a:t>
            </a:r>
            <a:r>
              <a:rPr lang="en-CA" sz="900" dirty="0">
                <a:solidFill>
                  <a:srgbClr val="191919"/>
                </a:solidFill>
                <a:effectLst/>
                <a:latin typeface="Avenir Book" panose="02000503020000020003" pitchFamily="2" charset="0"/>
              </a:rPr>
              <a:t> (93% vs. 68%) and </a:t>
            </a:r>
            <a:r>
              <a:rPr lang="en-CA" sz="900" b="1" dirty="0">
                <a:solidFill>
                  <a:srgbClr val="191919"/>
                </a:solidFill>
                <a:effectLst/>
                <a:latin typeface="Avenir Book" panose="02000503020000020003" pitchFamily="2" charset="0"/>
              </a:rPr>
              <a:t>Canadian </a:t>
            </a:r>
            <a:r>
              <a:rPr lang="en-CA" sz="900" b="1" dirty="0">
                <a:effectLst/>
                <a:latin typeface="Avenir Book" panose="02000503020000020003" pitchFamily="2" charset="0"/>
              </a:rPr>
              <a:t>citizens </a:t>
            </a:r>
            <a:r>
              <a:rPr lang="en-CA" sz="900" dirty="0">
                <a:effectLst/>
                <a:latin typeface="Avenir Book" panose="02000503020000020003" pitchFamily="2" charset="0"/>
              </a:rPr>
              <a:t>(98% vs. 86.5%) and less likely to be </a:t>
            </a:r>
            <a:r>
              <a:rPr lang="en-CA" sz="900" b="1" dirty="0">
                <a:effectLst/>
                <a:latin typeface="Avenir Book" panose="02000503020000020003" pitchFamily="2" charset="0"/>
              </a:rPr>
              <a:t>immigrants to Canada </a:t>
            </a:r>
            <a:r>
              <a:rPr lang="en-CA" sz="900" dirty="0">
                <a:effectLst/>
                <a:latin typeface="Avenir Book" panose="02000503020000020003" pitchFamily="2" charset="0"/>
              </a:rPr>
              <a:t>(6% vs. 22%). A majority were </a:t>
            </a:r>
            <a:r>
              <a:rPr lang="en-CA" sz="900" b="1" dirty="0">
                <a:effectLst/>
                <a:latin typeface="Avenir Book" panose="02000503020000020003" pitchFamily="2" charset="0"/>
                <a:ea typeface="Calibri" panose="020F0502020204030204" pitchFamily="34" charset="0"/>
              </a:rPr>
              <a:t>heterosexual</a:t>
            </a:r>
            <a:r>
              <a:rPr lang="en-CA" sz="900" dirty="0">
                <a:effectLst/>
                <a:latin typeface="Avenir Book" panose="02000503020000020003" pitchFamily="2" charset="0"/>
                <a:ea typeface="Calibri" panose="020F0502020204030204" pitchFamily="34" charset="0"/>
              </a:rPr>
              <a:t> (74%) and </a:t>
            </a:r>
            <a:r>
              <a:rPr lang="en-CA" sz="900" b="1" dirty="0">
                <a:effectLst/>
                <a:latin typeface="Avenir Book" panose="02000503020000020003" pitchFamily="2" charset="0"/>
                <a:ea typeface="Calibri" panose="020F0502020204030204" pitchFamily="34" charset="0"/>
              </a:rPr>
              <a:t>married or in common-law relationships</a:t>
            </a:r>
            <a:r>
              <a:rPr lang="en-CA" sz="900" dirty="0">
                <a:effectLst/>
                <a:latin typeface="Avenir Book" panose="02000503020000020003" pitchFamily="2" charset="0"/>
                <a:ea typeface="Calibri" panose="020F0502020204030204" pitchFamily="34" charset="0"/>
              </a:rPr>
              <a:t> (64%). </a:t>
            </a:r>
            <a:endParaRPr lang="en-CA" sz="900" dirty="0">
              <a:effectLst/>
              <a:latin typeface="Avenir Book" panose="02000503020000020003" pitchFamily="2" charset="0"/>
            </a:endParaRPr>
          </a:p>
          <a:p>
            <a:endParaRPr lang="en-CA" sz="600" dirty="0">
              <a:latin typeface="Avenir Book" panose="02000503020000020003" pitchFamily="2" charset="0"/>
            </a:endParaRPr>
          </a:p>
          <a:p>
            <a:r>
              <a:rPr lang="en-CA" sz="900" dirty="0">
                <a:effectLst/>
                <a:latin typeface="Avenir Book" panose="02000503020000020003" pitchFamily="2" charset="0"/>
              </a:rPr>
              <a:t>Like other Canadian women of similar age, survey respondents </a:t>
            </a:r>
            <a:r>
              <a:rPr lang="en-CA" sz="900" dirty="0">
                <a:latin typeface="Avenir Book" panose="02000503020000020003" pitchFamily="2" charset="0"/>
              </a:rPr>
              <a:t>reported </a:t>
            </a:r>
            <a:r>
              <a:rPr lang="en-CA" sz="900" dirty="0">
                <a:effectLst/>
                <a:latin typeface="Avenir Book" panose="02000503020000020003" pitchFamily="2" charset="0"/>
              </a:rPr>
              <a:t>having </a:t>
            </a:r>
            <a:r>
              <a:rPr lang="en-CA" sz="900" b="1" dirty="0">
                <a:effectLst/>
                <a:latin typeface="Avenir Book" panose="02000503020000020003" pitchFamily="2" charset="0"/>
              </a:rPr>
              <a:t>post-secondary education </a:t>
            </a:r>
            <a:r>
              <a:rPr lang="en-CA" sz="900" dirty="0">
                <a:effectLst/>
                <a:latin typeface="Avenir Book" panose="02000503020000020003" pitchFamily="2" charset="0"/>
              </a:rPr>
              <a:t>(78%), and a </a:t>
            </a:r>
            <a:r>
              <a:rPr lang="en-CA" sz="900" b="1" dirty="0">
                <a:effectLst/>
                <a:latin typeface="Avenir Book" panose="02000503020000020003" pitchFamily="2" charset="0"/>
              </a:rPr>
              <a:t>median household income </a:t>
            </a:r>
            <a:r>
              <a:rPr lang="en-CA" sz="900" dirty="0">
                <a:effectLst/>
                <a:latin typeface="Avenir Book" panose="02000503020000020003" pitchFamily="2" charset="0"/>
              </a:rPr>
              <a:t>between $80,000-$85,000. (Comparison data from the 2021 Census).</a:t>
            </a:r>
            <a:endParaRPr lang="en-CA" sz="900" dirty="0">
              <a:latin typeface="Avenir Book" panose="02000503020000020003" pitchFamily="2" charset="0"/>
              <a:ea typeface="Calibri" panose="020F0502020204030204" pitchFamily="34" charset="0"/>
            </a:endParaRPr>
          </a:p>
          <a:p>
            <a:endParaRPr lang="en-CA" sz="500" dirty="0">
              <a:effectLst/>
              <a:latin typeface="Avenir Book" panose="02000503020000020003" pitchFamily="2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00" dirty="0">
              <a:effectLst/>
              <a:latin typeface="Avenir Book" panose="02000503020000020003" pitchFamily="2" charset="0"/>
              <a:ea typeface="Calibri" panose="020F0502020204030204" pitchFamily="34" charset="0"/>
            </a:endParaRPr>
          </a:p>
          <a:p>
            <a:endParaRPr lang="en-CA" sz="200" dirty="0">
              <a:effectLst/>
              <a:latin typeface="Avenir Book" panose="02000503020000020003" pitchFamily="2" charset="0"/>
              <a:ea typeface="Calibri" panose="020F0502020204030204" pitchFamily="34" charset="0"/>
            </a:endParaRPr>
          </a:p>
          <a:p>
            <a:pPr>
              <a:spcAft>
                <a:spcPts val="200"/>
              </a:spcAft>
            </a:pPr>
            <a:endParaRPr lang="en-CA" sz="900" dirty="0">
              <a:latin typeface="Avenir Book" panose="02000503020000020003" pitchFamily="2" charset="0"/>
              <a:ea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87D483-663E-B19B-8CDD-345CA5594137}"/>
              </a:ext>
            </a:extLst>
          </p:cNvPr>
          <p:cNvSpPr txBox="1"/>
          <p:nvPr/>
        </p:nvSpPr>
        <p:spPr>
          <a:xfrm>
            <a:off x="4329454" y="3812536"/>
            <a:ext cx="3571647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kern="1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CA" sz="9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urrogates in Canada reported a range of experiences</a:t>
            </a:r>
            <a:r>
              <a:rPr lang="en-CA" sz="900" kern="1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9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CA" sz="900" b="1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900" b="1" kern="1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</a:p>
          <a:p>
            <a:r>
              <a:rPr lang="en-CA" sz="900" b="1" kern="1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not generally belong to vulnerable or marginalized populations. </a:t>
            </a:r>
          </a:p>
          <a:p>
            <a:endParaRPr lang="en-CA" sz="600" b="1" kern="100" dirty="0"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A" sz="900" kern="1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Most have had </a:t>
            </a:r>
            <a:r>
              <a:rPr lang="en-CA" sz="900" b="1" kern="1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positive (84%) experiences</a:t>
            </a:r>
            <a:r>
              <a:rPr lang="en-CA" sz="900" kern="1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although many had recommendations for improvement. These include concerns about agencies and regulation, clarity around </a:t>
            </a:r>
          </a:p>
          <a:p>
            <a:r>
              <a:rPr lang="en-CA" sz="900" kern="1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reimbursement, and support during pregnancy, birth </a:t>
            </a:r>
          </a:p>
          <a:p>
            <a:r>
              <a:rPr lang="en-CA" sz="900" kern="1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 postpartum. </a:t>
            </a:r>
            <a:endParaRPr lang="en-CA" sz="900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sz="200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06C898C-C274-6382-D6B7-BCA2CA0139AD}"/>
              </a:ext>
            </a:extLst>
          </p:cNvPr>
          <p:cNvSpPr txBox="1"/>
          <p:nvPr/>
        </p:nvSpPr>
        <p:spPr>
          <a:xfrm>
            <a:off x="209204" y="2941187"/>
            <a:ext cx="1321856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rgbClr val="000000"/>
              </a:solidFill>
              <a:latin typeface="Abhaya Libre Ultra-Bold"/>
            </a:endParaRPr>
          </a:p>
          <a:p>
            <a:endParaRPr lang="en-US" sz="1200" dirty="0">
              <a:solidFill>
                <a:srgbClr val="000000"/>
              </a:solidFill>
              <a:latin typeface="Abhaya Libre Ultra-Bold"/>
            </a:endParaRPr>
          </a:p>
          <a:p>
            <a:endParaRPr lang="en-CA" sz="900" dirty="0">
              <a:highlight>
                <a:srgbClr val="FFFF00"/>
              </a:highlight>
              <a:latin typeface="Avenir Book" panose="02000503020000020003" pitchFamily="2" charset="0"/>
              <a:ea typeface="Calibri" panose="020F0502020204030204" pitchFamily="34" charset="0"/>
            </a:endParaRPr>
          </a:p>
          <a:p>
            <a:endParaRPr lang="en-CA" sz="900" dirty="0">
              <a:highlight>
                <a:srgbClr val="FFFF00"/>
              </a:highlight>
              <a:latin typeface="Avenir Book" panose="02000503020000020003" pitchFamily="2" charset="0"/>
              <a:ea typeface="Calibri" panose="020F0502020204030204" pitchFamily="34" charset="0"/>
            </a:endParaRPr>
          </a:p>
          <a:p>
            <a:endParaRPr lang="en-CA" sz="900" dirty="0">
              <a:highlight>
                <a:srgbClr val="FFFF00"/>
              </a:highlight>
              <a:latin typeface="Avenir Book" panose="02000503020000020003" pitchFamily="2" charset="0"/>
              <a:ea typeface="Calibri" panose="020F0502020204030204" pitchFamily="34" charset="0"/>
            </a:endParaRPr>
          </a:p>
          <a:p>
            <a:endParaRPr lang="en-CA" sz="900" dirty="0">
              <a:highlight>
                <a:srgbClr val="FFFF00"/>
              </a:highlight>
              <a:latin typeface="Avenir Book" panose="02000503020000020003" pitchFamily="2" charset="0"/>
              <a:ea typeface="Calibri" panose="020F0502020204030204" pitchFamily="34" charset="0"/>
            </a:endParaRPr>
          </a:p>
          <a:p>
            <a:endParaRPr lang="en-CA" sz="900" dirty="0">
              <a:highlight>
                <a:srgbClr val="FFFF00"/>
              </a:highlight>
              <a:latin typeface="Avenir Book" panose="02000503020000020003" pitchFamily="2" charset="0"/>
              <a:ea typeface="Calibri" panose="020F0502020204030204" pitchFamily="34" charset="0"/>
            </a:endParaRPr>
          </a:p>
          <a:p>
            <a:endParaRPr lang="en-CA" sz="900" dirty="0">
              <a:effectLst/>
              <a:latin typeface="Avenir Book" panose="02000503020000020003" pitchFamily="2" charset="0"/>
              <a:ea typeface="Calibri" panose="020F0502020204030204" pitchFamily="34" charset="0"/>
            </a:endParaRPr>
          </a:p>
          <a:p>
            <a:endParaRPr lang="en-CA" sz="900" dirty="0">
              <a:latin typeface="Avenir Book" panose="02000503020000020003" pitchFamily="2" charset="0"/>
              <a:ea typeface="Calibri" panose="020F0502020204030204" pitchFamily="34" charset="0"/>
            </a:endParaRPr>
          </a:p>
          <a:p>
            <a:endParaRPr lang="en-CA" sz="900" dirty="0">
              <a:effectLst/>
              <a:latin typeface="Avenir Book" panose="02000503020000020003" pitchFamily="2" charset="0"/>
              <a:ea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8C69D3-9C00-9753-06FA-090940AF531B}"/>
              </a:ext>
            </a:extLst>
          </p:cNvPr>
          <p:cNvSpPr txBox="1"/>
          <p:nvPr/>
        </p:nvSpPr>
        <p:spPr>
          <a:xfrm>
            <a:off x="512843" y="3651695"/>
            <a:ext cx="1139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CA" sz="900" kern="100" dirty="0">
                <a:latin typeface="Avenir Book" panose="02000503020000020003" pitchFamily="2" charset="0"/>
                <a:ea typeface="Calibri" panose="020F0502020204030204" pitchFamily="34" charset="0"/>
                <a:cs typeface="Aldhabi" pitchFamily="2" charset="-78"/>
              </a:rPr>
              <a:t>Were surrogates for intended parents living in a different province</a:t>
            </a:r>
            <a:endParaRPr lang="en-CA" sz="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Box 99">
            <a:extLst>
              <a:ext uri="{FF2B5EF4-FFF2-40B4-BE49-F238E27FC236}">
                <a16:creationId xmlns:a16="http://schemas.microsoft.com/office/drawing/2014/main" id="{1528A553-F6A5-F3E1-62CD-5C96523E74B1}"/>
              </a:ext>
            </a:extLst>
          </p:cNvPr>
          <p:cNvSpPr txBox="1"/>
          <p:nvPr/>
        </p:nvSpPr>
        <p:spPr>
          <a:xfrm>
            <a:off x="281372" y="3853598"/>
            <a:ext cx="417981" cy="244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60"/>
              </a:lnSpc>
            </a:pPr>
            <a:r>
              <a:rPr lang="en-US" sz="1100" dirty="0">
                <a:solidFill>
                  <a:srgbClr val="000000"/>
                </a:solidFill>
                <a:latin typeface="Abhaya Libre Ultra-Bold"/>
              </a:rPr>
              <a:t>20%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80A25AD-ED31-E570-6EF6-88781F933753}"/>
              </a:ext>
            </a:extLst>
          </p:cNvPr>
          <p:cNvSpPr txBox="1"/>
          <p:nvPr/>
        </p:nvSpPr>
        <p:spPr>
          <a:xfrm>
            <a:off x="498431" y="4268420"/>
            <a:ext cx="113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CA" sz="900" kern="100" dirty="0">
                <a:latin typeface="Avenir Book" panose="02000503020000020003" pitchFamily="2" charset="0"/>
                <a:ea typeface="Calibri" panose="020F0502020204030204" pitchFamily="34" charset="0"/>
                <a:cs typeface="Aldhabi" pitchFamily="2" charset="-78"/>
              </a:rPr>
              <a:t>Were surrogates for intended parents living outside of Canada</a:t>
            </a:r>
            <a:endParaRPr lang="en-CA" sz="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Box 99">
            <a:extLst>
              <a:ext uri="{FF2B5EF4-FFF2-40B4-BE49-F238E27FC236}">
                <a16:creationId xmlns:a16="http://schemas.microsoft.com/office/drawing/2014/main" id="{97DD4D2D-7CF5-F310-A88D-26581A5A4D07}"/>
              </a:ext>
            </a:extLst>
          </p:cNvPr>
          <p:cNvSpPr txBox="1"/>
          <p:nvPr/>
        </p:nvSpPr>
        <p:spPr>
          <a:xfrm>
            <a:off x="279278" y="4437587"/>
            <a:ext cx="417981" cy="244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60"/>
              </a:lnSpc>
            </a:pPr>
            <a:r>
              <a:rPr lang="en-US" sz="1100" dirty="0">
                <a:solidFill>
                  <a:srgbClr val="000000"/>
                </a:solidFill>
                <a:latin typeface="Abhaya Libre Ultra-Bold"/>
              </a:rPr>
              <a:t>40%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8A6EC32-0DC7-D886-70EE-7A7A648E3021}"/>
              </a:ext>
            </a:extLst>
          </p:cNvPr>
          <p:cNvGrpSpPr/>
          <p:nvPr/>
        </p:nvGrpSpPr>
        <p:grpSpPr>
          <a:xfrm>
            <a:off x="1578358" y="2964845"/>
            <a:ext cx="2815074" cy="2185116"/>
            <a:chOff x="1390139" y="2995970"/>
            <a:chExt cx="2712806" cy="202050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9C94626-67D5-2EC6-0B1A-5D90285E4B5F}"/>
                </a:ext>
              </a:extLst>
            </p:cNvPr>
            <p:cNvGrpSpPr/>
            <p:nvPr/>
          </p:nvGrpSpPr>
          <p:grpSpPr>
            <a:xfrm>
              <a:off x="1390139" y="2995970"/>
              <a:ext cx="2712806" cy="2020501"/>
              <a:chOff x="1617973" y="3128325"/>
              <a:chExt cx="2646461" cy="2081454"/>
            </a:xfrm>
          </p:grpSpPr>
          <p:sp>
            <p:nvSpPr>
              <p:cNvPr id="99" name="Freeform 5">
                <a:extLst>
                  <a:ext uri="{FF2B5EF4-FFF2-40B4-BE49-F238E27FC236}">
                    <a16:creationId xmlns:a16="http://schemas.microsoft.com/office/drawing/2014/main" id="{B4FA90AE-BB3E-CEAF-5806-749C46F50D4D}"/>
                  </a:ext>
                </a:extLst>
              </p:cNvPr>
              <p:cNvSpPr/>
              <p:nvPr/>
            </p:nvSpPr>
            <p:spPr>
              <a:xfrm>
                <a:off x="1617973" y="3128325"/>
                <a:ext cx="2646461" cy="2081454"/>
              </a:xfrm>
              <a:custGeom>
                <a:avLst/>
                <a:gdLst/>
                <a:ahLst/>
                <a:cxnLst/>
                <a:rect l="l" t="t" r="r" b="b"/>
                <a:pathLst>
                  <a:path w="4935292" h="4114800">
                    <a:moveTo>
                      <a:pt x="0" y="0"/>
                    </a:moveTo>
                    <a:lnTo>
                      <a:pt x="4935292" y="0"/>
                    </a:lnTo>
                    <a:lnTo>
                      <a:pt x="4935292" y="4114800"/>
                    </a:lnTo>
                    <a:lnTo>
                      <a:pt x="0" y="4114800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5">
                  <a:alphaModFix amt="33672"/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" name="TextBox 99">
                <a:extLst>
                  <a:ext uri="{FF2B5EF4-FFF2-40B4-BE49-F238E27FC236}">
                    <a16:creationId xmlns:a16="http://schemas.microsoft.com/office/drawing/2014/main" id="{EE9D2248-6BE9-DF78-4512-E7FE94756EF4}"/>
                  </a:ext>
                </a:extLst>
              </p:cNvPr>
              <p:cNvSpPr txBox="1"/>
              <p:nvPr/>
            </p:nvSpPr>
            <p:spPr>
              <a:xfrm>
                <a:off x="1809570" y="4348938"/>
                <a:ext cx="228600" cy="23349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2060"/>
                  </a:lnSpc>
                </a:pPr>
                <a:r>
                  <a:rPr lang="en-US" sz="800" dirty="0">
                    <a:solidFill>
                      <a:schemeClr val="bg1"/>
                    </a:solidFill>
                    <a:latin typeface="Abhaya Libre Ultra-Bold"/>
                  </a:rPr>
                  <a:t>7%</a:t>
                </a:r>
              </a:p>
            </p:txBody>
          </p:sp>
          <p:sp>
            <p:nvSpPr>
              <p:cNvPr id="50" name="TextBox 99">
                <a:extLst>
                  <a:ext uri="{FF2B5EF4-FFF2-40B4-BE49-F238E27FC236}">
                    <a16:creationId xmlns:a16="http://schemas.microsoft.com/office/drawing/2014/main" id="{7D4A37B6-51FA-9106-BDDF-D8E772EC2DA9}"/>
                  </a:ext>
                </a:extLst>
              </p:cNvPr>
              <p:cNvSpPr txBox="1"/>
              <p:nvPr/>
            </p:nvSpPr>
            <p:spPr>
              <a:xfrm>
                <a:off x="2081636" y="4422723"/>
                <a:ext cx="228600" cy="23660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2060"/>
                  </a:lnSpc>
                </a:pPr>
                <a:r>
                  <a:rPr lang="en-US" sz="800" dirty="0">
                    <a:solidFill>
                      <a:schemeClr val="bg1"/>
                    </a:solidFill>
                    <a:latin typeface="Abhaya Libre Ultra-Bold"/>
                  </a:rPr>
                  <a:t>21%</a:t>
                </a:r>
              </a:p>
            </p:txBody>
          </p:sp>
          <p:sp>
            <p:nvSpPr>
              <p:cNvPr id="51" name="TextBox 99">
                <a:extLst>
                  <a:ext uri="{FF2B5EF4-FFF2-40B4-BE49-F238E27FC236}">
                    <a16:creationId xmlns:a16="http://schemas.microsoft.com/office/drawing/2014/main" id="{534FC952-606A-FA94-7EB9-B7E572AB80EB}"/>
                  </a:ext>
                </a:extLst>
              </p:cNvPr>
              <p:cNvSpPr txBox="1"/>
              <p:nvPr/>
            </p:nvSpPr>
            <p:spPr>
              <a:xfrm>
                <a:off x="3422088" y="4563161"/>
                <a:ext cx="228600" cy="23660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2060"/>
                  </a:lnSpc>
                </a:pPr>
                <a:r>
                  <a:rPr lang="en-US" sz="800" dirty="0">
                    <a:solidFill>
                      <a:schemeClr val="bg1"/>
                    </a:solidFill>
                    <a:latin typeface="Abhaya Libre Ultra-Bold"/>
                  </a:rPr>
                  <a:t>9%</a:t>
                </a:r>
              </a:p>
            </p:txBody>
          </p:sp>
          <p:sp>
            <p:nvSpPr>
              <p:cNvPr id="52" name="TextBox 99">
                <a:extLst>
                  <a:ext uri="{FF2B5EF4-FFF2-40B4-BE49-F238E27FC236}">
                    <a16:creationId xmlns:a16="http://schemas.microsoft.com/office/drawing/2014/main" id="{DE54DEF7-4CBA-06B7-C6E6-9E343BF7A40F}"/>
                  </a:ext>
                </a:extLst>
              </p:cNvPr>
              <p:cNvSpPr txBox="1"/>
              <p:nvPr/>
            </p:nvSpPr>
            <p:spPr>
              <a:xfrm>
                <a:off x="2963380" y="4576039"/>
                <a:ext cx="228600" cy="23660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2060"/>
                  </a:lnSpc>
                </a:pPr>
                <a:r>
                  <a:rPr lang="en-US" sz="800" dirty="0">
                    <a:solidFill>
                      <a:schemeClr val="bg1"/>
                    </a:solidFill>
                    <a:latin typeface="Abhaya Libre Ultra-Bold"/>
                  </a:rPr>
                  <a:t>54%</a:t>
                </a:r>
              </a:p>
            </p:txBody>
          </p:sp>
        </p:grpSp>
        <p:sp>
          <p:nvSpPr>
            <p:cNvPr id="56" name="TextBox 99">
              <a:extLst>
                <a:ext uri="{FF2B5EF4-FFF2-40B4-BE49-F238E27FC236}">
                  <a16:creationId xmlns:a16="http://schemas.microsoft.com/office/drawing/2014/main" id="{D31B7F9E-57C2-22E4-D326-AA4D4EFAE83F}"/>
                </a:ext>
              </a:extLst>
            </p:cNvPr>
            <p:cNvSpPr txBox="1"/>
            <p:nvPr/>
          </p:nvSpPr>
          <p:spPr>
            <a:xfrm>
              <a:off x="2166791" y="4352409"/>
              <a:ext cx="225958" cy="2366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60"/>
                </a:lnSpc>
              </a:pPr>
              <a:r>
                <a:rPr lang="en-US" sz="800" dirty="0">
                  <a:solidFill>
                    <a:schemeClr val="bg1"/>
                  </a:solidFill>
                  <a:latin typeface="Abhaya Libre Ultra-Bold"/>
                </a:rPr>
                <a:t>1%</a:t>
              </a:r>
            </a:p>
          </p:txBody>
        </p:sp>
        <p:sp>
          <p:nvSpPr>
            <p:cNvPr id="57" name="TextBox 99">
              <a:extLst>
                <a:ext uri="{FF2B5EF4-FFF2-40B4-BE49-F238E27FC236}">
                  <a16:creationId xmlns:a16="http://schemas.microsoft.com/office/drawing/2014/main" id="{158389BE-6726-C446-F42D-0BB146F0771E}"/>
                </a:ext>
              </a:extLst>
            </p:cNvPr>
            <p:cNvSpPr txBox="1"/>
            <p:nvPr/>
          </p:nvSpPr>
          <p:spPr>
            <a:xfrm>
              <a:off x="3622816" y="4434720"/>
              <a:ext cx="173747" cy="23275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60"/>
                </a:lnSpc>
              </a:pPr>
              <a:r>
                <a:rPr lang="en-US" sz="800" dirty="0">
                  <a:solidFill>
                    <a:schemeClr val="bg1"/>
                  </a:solidFill>
                  <a:latin typeface="Abhaya Libre Ultra-Bold"/>
                </a:rPr>
                <a:t>3%</a:t>
              </a:r>
            </a:p>
          </p:txBody>
        </p:sp>
        <p:sp>
          <p:nvSpPr>
            <p:cNvPr id="58" name="TextBox 99">
              <a:extLst>
                <a:ext uri="{FF2B5EF4-FFF2-40B4-BE49-F238E27FC236}">
                  <a16:creationId xmlns:a16="http://schemas.microsoft.com/office/drawing/2014/main" id="{F10AEB19-440A-9740-BA1D-6F07B97E3C33}"/>
                </a:ext>
              </a:extLst>
            </p:cNvPr>
            <p:cNvSpPr txBox="1"/>
            <p:nvPr/>
          </p:nvSpPr>
          <p:spPr>
            <a:xfrm>
              <a:off x="2437021" y="4381859"/>
              <a:ext cx="225958" cy="2366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60"/>
                </a:lnSpc>
              </a:pPr>
              <a:r>
                <a:rPr lang="en-US" sz="800" dirty="0">
                  <a:solidFill>
                    <a:schemeClr val="bg1"/>
                  </a:solidFill>
                  <a:latin typeface="Abhaya Libre Ultra-Bold"/>
                </a:rPr>
                <a:t>1%</a:t>
              </a:r>
            </a:p>
          </p:txBody>
        </p:sp>
        <p:sp>
          <p:nvSpPr>
            <p:cNvPr id="59" name="TextBox 99">
              <a:extLst>
                <a:ext uri="{FF2B5EF4-FFF2-40B4-BE49-F238E27FC236}">
                  <a16:creationId xmlns:a16="http://schemas.microsoft.com/office/drawing/2014/main" id="{C7313A28-7B4E-0433-F787-38718767BA3D}"/>
                </a:ext>
              </a:extLst>
            </p:cNvPr>
            <p:cNvSpPr txBox="1"/>
            <p:nvPr/>
          </p:nvSpPr>
          <p:spPr>
            <a:xfrm>
              <a:off x="3808507" y="4527013"/>
              <a:ext cx="225958" cy="2366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60"/>
                </a:lnSpc>
              </a:pPr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bhaya Libre Ultra-Bold"/>
                </a:rPr>
                <a:t>1%</a:t>
              </a:r>
            </a:p>
          </p:txBody>
        </p:sp>
        <p:sp>
          <p:nvSpPr>
            <p:cNvPr id="60" name="TextBox 99">
              <a:extLst>
                <a:ext uri="{FF2B5EF4-FFF2-40B4-BE49-F238E27FC236}">
                  <a16:creationId xmlns:a16="http://schemas.microsoft.com/office/drawing/2014/main" id="{F9CB7E7A-7338-C23D-CF89-0A3678C7AB72}"/>
                </a:ext>
              </a:extLst>
            </p:cNvPr>
            <p:cNvSpPr txBox="1"/>
            <p:nvPr/>
          </p:nvSpPr>
          <p:spPr>
            <a:xfrm>
              <a:off x="3868464" y="4178298"/>
              <a:ext cx="225958" cy="2366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60"/>
                </a:lnSpc>
              </a:pPr>
              <a:r>
                <a:rPr lang="en-US" sz="800" dirty="0">
                  <a:solidFill>
                    <a:schemeClr val="bg1"/>
                  </a:solidFill>
                  <a:latin typeface="Abhaya Libre Ultra-Bold"/>
                </a:rPr>
                <a:t>1%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5D1F1B0B-DB30-7DFE-FFE9-8D2D002035ED}"/>
              </a:ext>
            </a:extLst>
          </p:cNvPr>
          <p:cNvSpPr txBox="1"/>
          <p:nvPr/>
        </p:nvSpPr>
        <p:spPr>
          <a:xfrm>
            <a:off x="209204" y="2869891"/>
            <a:ext cx="24022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CA" sz="900" kern="100" dirty="0">
                <a:latin typeface="Avenir Book" panose="02000503020000020003" pitchFamily="2" charset="0"/>
                <a:ea typeface="Calibri" panose="020F0502020204030204" pitchFamily="34" charset="0"/>
                <a:cs typeface="Aldhabi" pitchFamily="2" charset="-78"/>
              </a:rPr>
              <a:t>This map indicates surrogates’ province of residence at the time of their most recent surrogacy. No respondents reported        living in the territories or Prince             Edward Island.</a:t>
            </a:r>
            <a:endParaRPr lang="en-CA" sz="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26D3646-BE5F-E2C0-D146-023C2736244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-1" r="60628" b="5311"/>
          <a:stretch/>
        </p:blipFill>
        <p:spPr>
          <a:xfrm>
            <a:off x="7385652" y="4772532"/>
            <a:ext cx="1593542" cy="46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15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4199</TotalTime>
  <Words>464</Words>
  <Application>Microsoft Macintosh PowerPoint</Application>
  <PresentationFormat>On-screen Show (16:9)</PresentationFormat>
  <Paragraphs>67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Aldhabi</vt:lpstr>
      <vt:lpstr>Arial</vt:lpstr>
      <vt:lpstr>Abhaya Libre Ultra-Bold</vt:lpstr>
      <vt:lpstr>Calibri</vt:lpstr>
      <vt:lpstr>Avenir Book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Contemporary Editorial Landscape University Research Poster</dc:title>
  <cp:lastModifiedBy>Pamela White</cp:lastModifiedBy>
  <cp:revision>27</cp:revision>
  <dcterms:created xsi:type="dcterms:W3CDTF">2006-08-16T00:00:00Z</dcterms:created>
  <dcterms:modified xsi:type="dcterms:W3CDTF">2023-09-07T15:17:17Z</dcterms:modified>
  <dc:identifier>DAFqTWNi304</dc:identifier>
</cp:coreProperties>
</file>