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media/image2.jpg" ContentType="image/jpg"/>
  <Override PartName="/ppt/notesSlides/notesSlide1.xml" ContentType="application/vnd.openxmlformats-officedocument.presentationml.notesSlide+xml"/>
  <Override PartName="/ppt/media/image3.jpg" ContentType="image/jpg"/>
  <Override PartName="/ppt/media/image4.jpg" ContentType="image/jpg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78" r:id="rId1"/>
  </p:sldMasterIdLst>
  <p:notesMasterIdLst>
    <p:notesMasterId r:id="rId23"/>
  </p:notesMasterIdLst>
  <p:sldIdLst>
    <p:sldId id="280" r:id="rId2"/>
    <p:sldId id="258" r:id="rId3"/>
    <p:sldId id="281" r:id="rId4"/>
    <p:sldId id="282" r:id="rId5"/>
    <p:sldId id="283" r:id="rId6"/>
    <p:sldId id="284" r:id="rId7"/>
    <p:sldId id="285" r:id="rId8"/>
    <p:sldId id="286" r:id="rId9"/>
    <p:sldId id="287" r:id="rId10"/>
    <p:sldId id="288" r:id="rId11"/>
    <p:sldId id="289" r:id="rId12"/>
    <p:sldId id="290" r:id="rId13"/>
    <p:sldId id="291" r:id="rId14"/>
    <p:sldId id="292" r:id="rId15"/>
    <p:sldId id="295" r:id="rId16"/>
    <p:sldId id="296" r:id="rId17"/>
    <p:sldId id="297" r:id="rId18"/>
    <p:sldId id="299" r:id="rId19"/>
    <p:sldId id="300" r:id="rId20"/>
    <p:sldId id="293" r:id="rId21"/>
    <p:sldId id="294" r:id="rId22"/>
  </p:sldIdLst>
  <p:sldSz cx="19010313" cy="10693400"/>
  <p:notesSz cx="9144000" cy="10693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449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623" autoAdjust="0"/>
    <p:restoredTop sz="94007" autoAdjust="0"/>
  </p:normalViewPr>
  <p:slideViewPr>
    <p:cSldViewPr>
      <p:cViewPr varScale="1">
        <p:scale>
          <a:sx n="69" d="100"/>
          <a:sy n="69" d="100"/>
        </p:scale>
        <p:origin x="276" y="84"/>
      </p:cViewPr>
      <p:guideLst>
        <p:guide orient="horz" pos="2880"/>
        <p:guide pos="4491"/>
      </p:guideLst>
    </p:cSldViewPr>
  </p:slideViewPr>
  <p:outlineViewPr>
    <p:cViewPr>
      <p:scale>
        <a:sx n="33" d="100"/>
        <a:sy n="33" d="100"/>
      </p:scale>
      <p:origin x="0" y="-29742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5365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5365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B9341D-F671-4A97-96A9-913C07CBE1F0}" type="datetimeFigureOut">
              <a:rPr lang="en-GB" smtClean="0"/>
              <a:t>20/06/2023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65250" y="1336675"/>
            <a:ext cx="6413500" cy="36083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5146675"/>
            <a:ext cx="7315200" cy="42100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10156825"/>
            <a:ext cx="3962400" cy="5365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10156825"/>
            <a:ext cx="3962400" cy="5365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3FB130-28EF-4CAA-9038-0DF14E779D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12936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53FB130-28EF-4CAA-9038-0DF14E779DDC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46179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76289" y="1750055"/>
            <a:ext cx="14257735" cy="3722887"/>
          </a:xfrm>
        </p:spPr>
        <p:txBody>
          <a:bodyPr anchor="b"/>
          <a:lstStyle>
            <a:lvl1pPr algn="ctr">
              <a:defRPr sz="935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76289" y="5616511"/>
            <a:ext cx="14257735" cy="2581762"/>
          </a:xfrm>
        </p:spPr>
        <p:txBody>
          <a:bodyPr/>
          <a:lstStyle>
            <a:lvl1pPr marL="0" indent="0" algn="ctr">
              <a:buNone/>
              <a:defRPr sz="3742"/>
            </a:lvl1pPr>
            <a:lvl2pPr marL="712866" indent="0" algn="ctr">
              <a:buNone/>
              <a:defRPr sz="3118"/>
            </a:lvl2pPr>
            <a:lvl3pPr marL="1425732" indent="0" algn="ctr">
              <a:buNone/>
              <a:defRPr sz="2807"/>
            </a:lvl3pPr>
            <a:lvl4pPr marL="2138599" indent="0" algn="ctr">
              <a:buNone/>
              <a:defRPr sz="2495"/>
            </a:lvl4pPr>
            <a:lvl5pPr marL="2851465" indent="0" algn="ctr">
              <a:buNone/>
              <a:defRPr sz="2495"/>
            </a:lvl5pPr>
            <a:lvl6pPr marL="3564331" indent="0" algn="ctr">
              <a:buNone/>
              <a:defRPr sz="2495"/>
            </a:lvl6pPr>
            <a:lvl7pPr marL="4277197" indent="0" algn="ctr">
              <a:buNone/>
              <a:defRPr sz="2495"/>
            </a:lvl7pPr>
            <a:lvl8pPr marL="4990064" indent="0" algn="ctr">
              <a:buNone/>
              <a:defRPr sz="2495"/>
            </a:lvl8pPr>
            <a:lvl9pPr marL="5702930" indent="0" algn="ctr">
              <a:buNone/>
              <a:defRPr sz="2495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6/20/2023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26403"/>
            <a:r>
              <a:rPr lang="de-DE"/>
              <a:t>Dr.</a:t>
            </a:r>
            <a:r>
              <a:rPr lang="de-DE" spc="-62"/>
              <a:t> </a:t>
            </a:r>
            <a:r>
              <a:rPr lang="de-DE"/>
              <a:t>Damian</a:t>
            </a:r>
            <a:r>
              <a:rPr lang="de-DE" spc="-52"/>
              <a:t> </a:t>
            </a:r>
            <a:r>
              <a:rPr lang="de-DE"/>
              <a:t>E</a:t>
            </a:r>
            <a:r>
              <a:rPr lang="de-DE" spc="-52"/>
              <a:t> </a:t>
            </a:r>
            <a:r>
              <a:rPr lang="de-DE"/>
              <a:t>M</a:t>
            </a:r>
            <a:r>
              <a:rPr lang="de-DE" spc="-21"/>
              <a:t> Milton</a:t>
            </a:r>
            <a:endParaRPr lang="de-DE" spc="-2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26403"/>
            <a:r>
              <a:rPr lang="en-GB"/>
              <a:t>Page</a:t>
            </a:r>
            <a:r>
              <a:rPr lang="en-GB" spc="-125"/>
              <a:t> </a:t>
            </a:r>
            <a:fld id="{81D60167-4931-47E6-BA6A-407CBD079E47}" type="slidenum">
              <a:rPr spc="-52" smtClean="0"/>
              <a:pPr marL="26403"/>
              <a:t>‹#›</a:t>
            </a:fld>
            <a:endParaRPr spc="-52" dirty="0"/>
          </a:p>
        </p:txBody>
      </p:sp>
    </p:spTree>
    <p:extLst>
      <p:ext uri="{BB962C8B-B14F-4D97-AF65-F5344CB8AC3E}">
        <p14:creationId xmlns:p14="http://schemas.microsoft.com/office/powerpoint/2010/main" val="14011623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6/20/2023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26403"/>
            <a:r>
              <a:rPr lang="de-DE"/>
              <a:t>Dr.</a:t>
            </a:r>
            <a:r>
              <a:rPr lang="de-DE" spc="-62"/>
              <a:t> </a:t>
            </a:r>
            <a:r>
              <a:rPr lang="de-DE"/>
              <a:t>Damian</a:t>
            </a:r>
            <a:r>
              <a:rPr lang="de-DE" spc="-52"/>
              <a:t> </a:t>
            </a:r>
            <a:r>
              <a:rPr lang="de-DE"/>
              <a:t>E</a:t>
            </a:r>
            <a:r>
              <a:rPr lang="de-DE" spc="-52"/>
              <a:t> </a:t>
            </a:r>
            <a:r>
              <a:rPr lang="de-DE"/>
              <a:t>M</a:t>
            </a:r>
            <a:r>
              <a:rPr lang="de-DE" spc="-21"/>
              <a:t> Milton</a:t>
            </a:r>
            <a:endParaRPr lang="de-DE" spc="-2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26403"/>
            <a:r>
              <a:rPr lang="en-GB"/>
              <a:t>Page</a:t>
            </a:r>
            <a:r>
              <a:rPr lang="en-GB" spc="-125"/>
              <a:t> </a:t>
            </a:r>
            <a:fld id="{81D60167-4931-47E6-BA6A-407CBD079E47}" type="slidenum">
              <a:rPr spc="-52" smtClean="0"/>
              <a:pPr marL="26403"/>
              <a:t>‹#›</a:t>
            </a:fld>
            <a:endParaRPr spc="-52" dirty="0"/>
          </a:p>
        </p:txBody>
      </p:sp>
    </p:spTree>
    <p:extLst>
      <p:ext uri="{BB962C8B-B14F-4D97-AF65-F5344CB8AC3E}">
        <p14:creationId xmlns:p14="http://schemas.microsoft.com/office/powerpoint/2010/main" val="34703880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3604255" y="569325"/>
            <a:ext cx="4099099" cy="90621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06959" y="569325"/>
            <a:ext cx="12059667" cy="90621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6/20/2023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26403"/>
            <a:r>
              <a:rPr lang="de-DE"/>
              <a:t>Dr.</a:t>
            </a:r>
            <a:r>
              <a:rPr lang="de-DE" spc="-62"/>
              <a:t> </a:t>
            </a:r>
            <a:r>
              <a:rPr lang="de-DE"/>
              <a:t>Damian</a:t>
            </a:r>
            <a:r>
              <a:rPr lang="de-DE" spc="-52"/>
              <a:t> </a:t>
            </a:r>
            <a:r>
              <a:rPr lang="de-DE"/>
              <a:t>E</a:t>
            </a:r>
            <a:r>
              <a:rPr lang="de-DE" spc="-52"/>
              <a:t> </a:t>
            </a:r>
            <a:r>
              <a:rPr lang="de-DE"/>
              <a:t>M</a:t>
            </a:r>
            <a:r>
              <a:rPr lang="de-DE" spc="-21"/>
              <a:t> Milton</a:t>
            </a:r>
            <a:endParaRPr lang="de-DE" spc="-2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26403"/>
            <a:r>
              <a:rPr lang="en-GB"/>
              <a:t>Page</a:t>
            </a:r>
            <a:r>
              <a:rPr lang="en-GB" spc="-125"/>
              <a:t> </a:t>
            </a:r>
            <a:fld id="{81D60167-4931-47E6-BA6A-407CBD079E47}" type="slidenum">
              <a:rPr spc="-52" smtClean="0"/>
              <a:pPr marL="26403"/>
              <a:t>‹#›</a:t>
            </a:fld>
            <a:endParaRPr spc="-52" dirty="0"/>
          </a:p>
        </p:txBody>
      </p:sp>
    </p:spTree>
    <p:extLst>
      <p:ext uri="{BB962C8B-B14F-4D97-AF65-F5344CB8AC3E}">
        <p14:creationId xmlns:p14="http://schemas.microsoft.com/office/powerpoint/2010/main" val="6878694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6/20/2023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26403"/>
            <a:r>
              <a:rPr lang="de-DE"/>
              <a:t>Dr.</a:t>
            </a:r>
            <a:r>
              <a:rPr lang="de-DE" spc="-62"/>
              <a:t> </a:t>
            </a:r>
            <a:r>
              <a:rPr lang="de-DE"/>
              <a:t>Damian</a:t>
            </a:r>
            <a:r>
              <a:rPr lang="de-DE" spc="-52"/>
              <a:t> </a:t>
            </a:r>
            <a:r>
              <a:rPr lang="de-DE"/>
              <a:t>E</a:t>
            </a:r>
            <a:r>
              <a:rPr lang="de-DE" spc="-52"/>
              <a:t> </a:t>
            </a:r>
            <a:r>
              <a:rPr lang="de-DE"/>
              <a:t>M</a:t>
            </a:r>
            <a:r>
              <a:rPr lang="de-DE" spc="-21"/>
              <a:t> Milton</a:t>
            </a:r>
            <a:endParaRPr lang="de-DE" spc="-2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26403"/>
            <a:r>
              <a:rPr lang="en-GB"/>
              <a:t>Page</a:t>
            </a:r>
            <a:r>
              <a:rPr lang="en-GB" spc="-125"/>
              <a:t> </a:t>
            </a:r>
            <a:fld id="{81D60167-4931-47E6-BA6A-407CBD079E47}" type="slidenum">
              <a:rPr spc="-52" smtClean="0"/>
              <a:pPr marL="26403"/>
              <a:t>‹#›</a:t>
            </a:fld>
            <a:endParaRPr spc="-52" dirty="0"/>
          </a:p>
        </p:txBody>
      </p:sp>
    </p:spTree>
    <p:extLst>
      <p:ext uri="{BB962C8B-B14F-4D97-AF65-F5344CB8AC3E}">
        <p14:creationId xmlns:p14="http://schemas.microsoft.com/office/powerpoint/2010/main" val="31003706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7058" y="2665925"/>
            <a:ext cx="16396395" cy="4448157"/>
          </a:xfrm>
        </p:spPr>
        <p:txBody>
          <a:bodyPr anchor="b"/>
          <a:lstStyle>
            <a:lvl1pPr>
              <a:defRPr sz="935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7058" y="7156164"/>
            <a:ext cx="16396395" cy="2339180"/>
          </a:xfrm>
        </p:spPr>
        <p:txBody>
          <a:bodyPr/>
          <a:lstStyle>
            <a:lvl1pPr marL="0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1pPr>
            <a:lvl2pPr marL="712866" indent="0">
              <a:buNone/>
              <a:defRPr sz="3118">
                <a:solidFill>
                  <a:schemeClr val="tx1">
                    <a:tint val="75000"/>
                  </a:schemeClr>
                </a:solidFill>
              </a:defRPr>
            </a:lvl2pPr>
            <a:lvl3pPr marL="1425732" indent="0">
              <a:buNone/>
              <a:defRPr sz="2807">
                <a:solidFill>
                  <a:schemeClr val="tx1">
                    <a:tint val="75000"/>
                  </a:schemeClr>
                </a:solidFill>
              </a:defRPr>
            </a:lvl3pPr>
            <a:lvl4pPr marL="2138599" indent="0">
              <a:buNone/>
              <a:defRPr sz="2495">
                <a:solidFill>
                  <a:schemeClr val="tx1">
                    <a:tint val="75000"/>
                  </a:schemeClr>
                </a:solidFill>
              </a:defRPr>
            </a:lvl4pPr>
            <a:lvl5pPr marL="2851465" indent="0">
              <a:buNone/>
              <a:defRPr sz="2495">
                <a:solidFill>
                  <a:schemeClr val="tx1">
                    <a:tint val="75000"/>
                  </a:schemeClr>
                </a:solidFill>
              </a:defRPr>
            </a:lvl5pPr>
            <a:lvl6pPr marL="3564331" indent="0">
              <a:buNone/>
              <a:defRPr sz="2495">
                <a:solidFill>
                  <a:schemeClr val="tx1">
                    <a:tint val="75000"/>
                  </a:schemeClr>
                </a:solidFill>
              </a:defRPr>
            </a:lvl6pPr>
            <a:lvl7pPr marL="4277197" indent="0">
              <a:buNone/>
              <a:defRPr sz="2495">
                <a:solidFill>
                  <a:schemeClr val="tx1">
                    <a:tint val="75000"/>
                  </a:schemeClr>
                </a:solidFill>
              </a:defRPr>
            </a:lvl7pPr>
            <a:lvl8pPr marL="4990064" indent="0">
              <a:buNone/>
              <a:defRPr sz="2495">
                <a:solidFill>
                  <a:schemeClr val="tx1">
                    <a:tint val="75000"/>
                  </a:schemeClr>
                </a:solidFill>
              </a:defRPr>
            </a:lvl8pPr>
            <a:lvl9pPr marL="5702930" indent="0">
              <a:buNone/>
              <a:defRPr sz="249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6/20/2023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26403"/>
            <a:r>
              <a:rPr lang="de-DE"/>
              <a:t>Dr.</a:t>
            </a:r>
            <a:r>
              <a:rPr lang="de-DE" spc="-62"/>
              <a:t> </a:t>
            </a:r>
            <a:r>
              <a:rPr lang="de-DE"/>
              <a:t>Damian</a:t>
            </a:r>
            <a:r>
              <a:rPr lang="de-DE" spc="-52"/>
              <a:t> </a:t>
            </a:r>
            <a:r>
              <a:rPr lang="de-DE"/>
              <a:t>E</a:t>
            </a:r>
            <a:r>
              <a:rPr lang="de-DE" spc="-52"/>
              <a:t> </a:t>
            </a:r>
            <a:r>
              <a:rPr lang="de-DE"/>
              <a:t>M</a:t>
            </a:r>
            <a:r>
              <a:rPr lang="de-DE" spc="-21"/>
              <a:t> Milton</a:t>
            </a:r>
            <a:endParaRPr lang="de-DE" spc="-2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26403"/>
            <a:r>
              <a:rPr lang="en-GB"/>
              <a:t>Page</a:t>
            </a:r>
            <a:r>
              <a:rPr lang="en-GB" spc="-125"/>
              <a:t> </a:t>
            </a:r>
            <a:fld id="{81D60167-4931-47E6-BA6A-407CBD079E47}" type="slidenum">
              <a:rPr spc="-52" smtClean="0"/>
              <a:pPr marL="26403"/>
              <a:t>‹#›</a:t>
            </a:fld>
            <a:endParaRPr spc="-52" dirty="0"/>
          </a:p>
        </p:txBody>
      </p:sp>
    </p:spTree>
    <p:extLst>
      <p:ext uri="{BB962C8B-B14F-4D97-AF65-F5344CB8AC3E}">
        <p14:creationId xmlns:p14="http://schemas.microsoft.com/office/powerpoint/2010/main" val="24258670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06959" y="2846623"/>
            <a:ext cx="8079383" cy="678486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623971" y="2846623"/>
            <a:ext cx="8079383" cy="678486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6/20/2023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26403"/>
            <a:r>
              <a:rPr lang="de-DE"/>
              <a:t>Dr.</a:t>
            </a:r>
            <a:r>
              <a:rPr lang="de-DE" spc="-62"/>
              <a:t> </a:t>
            </a:r>
            <a:r>
              <a:rPr lang="de-DE"/>
              <a:t>Damian</a:t>
            </a:r>
            <a:r>
              <a:rPr lang="de-DE" spc="-52"/>
              <a:t> </a:t>
            </a:r>
            <a:r>
              <a:rPr lang="de-DE"/>
              <a:t>E</a:t>
            </a:r>
            <a:r>
              <a:rPr lang="de-DE" spc="-52"/>
              <a:t> </a:t>
            </a:r>
            <a:r>
              <a:rPr lang="de-DE"/>
              <a:t>M</a:t>
            </a:r>
            <a:r>
              <a:rPr lang="de-DE" spc="-21"/>
              <a:t> Milton</a:t>
            </a:r>
            <a:endParaRPr lang="de-DE" spc="-21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26403"/>
            <a:r>
              <a:rPr lang="en-GB"/>
              <a:t>Page</a:t>
            </a:r>
            <a:r>
              <a:rPr lang="en-GB" spc="-125"/>
              <a:t> </a:t>
            </a:r>
            <a:fld id="{81D60167-4931-47E6-BA6A-407CBD079E47}" type="slidenum">
              <a:rPr spc="-52" smtClean="0"/>
              <a:pPr marL="26403"/>
              <a:t>‹#›</a:t>
            </a:fld>
            <a:endParaRPr spc="-52" dirty="0"/>
          </a:p>
        </p:txBody>
      </p:sp>
    </p:spTree>
    <p:extLst>
      <p:ext uri="{BB962C8B-B14F-4D97-AF65-F5344CB8AC3E}">
        <p14:creationId xmlns:p14="http://schemas.microsoft.com/office/powerpoint/2010/main" val="25205877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09435" y="569326"/>
            <a:ext cx="16396395" cy="206689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09436" y="2621369"/>
            <a:ext cx="8042253" cy="1284692"/>
          </a:xfrm>
        </p:spPr>
        <p:txBody>
          <a:bodyPr anchor="b"/>
          <a:lstStyle>
            <a:lvl1pPr marL="0" indent="0">
              <a:buNone/>
              <a:defRPr sz="3742" b="1"/>
            </a:lvl1pPr>
            <a:lvl2pPr marL="712866" indent="0">
              <a:buNone/>
              <a:defRPr sz="3118" b="1"/>
            </a:lvl2pPr>
            <a:lvl3pPr marL="1425732" indent="0">
              <a:buNone/>
              <a:defRPr sz="2807" b="1"/>
            </a:lvl3pPr>
            <a:lvl4pPr marL="2138599" indent="0">
              <a:buNone/>
              <a:defRPr sz="2495" b="1"/>
            </a:lvl4pPr>
            <a:lvl5pPr marL="2851465" indent="0">
              <a:buNone/>
              <a:defRPr sz="2495" b="1"/>
            </a:lvl5pPr>
            <a:lvl6pPr marL="3564331" indent="0">
              <a:buNone/>
              <a:defRPr sz="2495" b="1"/>
            </a:lvl6pPr>
            <a:lvl7pPr marL="4277197" indent="0">
              <a:buNone/>
              <a:defRPr sz="2495" b="1"/>
            </a:lvl7pPr>
            <a:lvl8pPr marL="4990064" indent="0">
              <a:buNone/>
              <a:defRPr sz="2495" b="1"/>
            </a:lvl8pPr>
            <a:lvl9pPr marL="5702930" indent="0">
              <a:buNone/>
              <a:defRPr sz="2495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09436" y="3906061"/>
            <a:ext cx="8042253" cy="574522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9623971" y="2621369"/>
            <a:ext cx="8081859" cy="1284692"/>
          </a:xfrm>
        </p:spPr>
        <p:txBody>
          <a:bodyPr anchor="b"/>
          <a:lstStyle>
            <a:lvl1pPr marL="0" indent="0">
              <a:buNone/>
              <a:defRPr sz="3742" b="1"/>
            </a:lvl1pPr>
            <a:lvl2pPr marL="712866" indent="0">
              <a:buNone/>
              <a:defRPr sz="3118" b="1"/>
            </a:lvl2pPr>
            <a:lvl3pPr marL="1425732" indent="0">
              <a:buNone/>
              <a:defRPr sz="2807" b="1"/>
            </a:lvl3pPr>
            <a:lvl4pPr marL="2138599" indent="0">
              <a:buNone/>
              <a:defRPr sz="2495" b="1"/>
            </a:lvl4pPr>
            <a:lvl5pPr marL="2851465" indent="0">
              <a:buNone/>
              <a:defRPr sz="2495" b="1"/>
            </a:lvl5pPr>
            <a:lvl6pPr marL="3564331" indent="0">
              <a:buNone/>
              <a:defRPr sz="2495" b="1"/>
            </a:lvl6pPr>
            <a:lvl7pPr marL="4277197" indent="0">
              <a:buNone/>
              <a:defRPr sz="2495" b="1"/>
            </a:lvl7pPr>
            <a:lvl8pPr marL="4990064" indent="0">
              <a:buNone/>
              <a:defRPr sz="2495" b="1"/>
            </a:lvl8pPr>
            <a:lvl9pPr marL="5702930" indent="0">
              <a:buNone/>
              <a:defRPr sz="2495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9623971" y="3906061"/>
            <a:ext cx="8081859" cy="574522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6/20/2023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26403"/>
            <a:r>
              <a:rPr lang="de-DE"/>
              <a:t>Dr.</a:t>
            </a:r>
            <a:r>
              <a:rPr lang="de-DE" spc="-62"/>
              <a:t> </a:t>
            </a:r>
            <a:r>
              <a:rPr lang="de-DE"/>
              <a:t>Damian</a:t>
            </a:r>
            <a:r>
              <a:rPr lang="de-DE" spc="-52"/>
              <a:t> </a:t>
            </a:r>
            <a:r>
              <a:rPr lang="de-DE"/>
              <a:t>E</a:t>
            </a:r>
            <a:r>
              <a:rPr lang="de-DE" spc="-52"/>
              <a:t> </a:t>
            </a:r>
            <a:r>
              <a:rPr lang="de-DE"/>
              <a:t>M</a:t>
            </a:r>
            <a:r>
              <a:rPr lang="de-DE" spc="-21"/>
              <a:t> Milton</a:t>
            </a:r>
            <a:endParaRPr lang="de-DE" spc="-21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26403"/>
            <a:r>
              <a:rPr lang="en-GB"/>
              <a:t>Page</a:t>
            </a:r>
            <a:r>
              <a:rPr lang="en-GB" spc="-125"/>
              <a:t> </a:t>
            </a:r>
            <a:fld id="{81D60167-4931-47E6-BA6A-407CBD079E47}" type="slidenum">
              <a:rPr spc="-52" smtClean="0"/>
              <a:pPr marL="26403"/>
              <a:t>‹#›</a:t>
            </a:fld>
            <a:endParaRPr spc="-52" dirty="0"/>
          </a:p>
        </p:txBody>
      </p:sp>
    </p:spTree>
    <p:extLst>
      <p:ext uri="{BB962C8B-B14F-4D97-AF65-F5344CB8AC3E}">
        <p14:creationId xmlns:p14="http://schemas.microsoft.com/office/powerpoint/2010/main" val="11069721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6/20/2023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26403"/>
            <a:r>
              <a:rPr lang="de-DE"/>
              <a:t>Dr.</a:t>
            </a:r>
            <a:r>
              <a:rPr lang="de-DE" spc="-62"/>
              <a:t> </a:t>
            </a:r>
            <a:r>
              <a:rPr lang="de-DE"/>
              <a:t>Damian</a:t>
            </a:r>
            <a:r>
              <a:rPr lang="de-DE" spc="-52"/>
              <a:t> </a:t>
            </a:r>
            <a:r>
              <a:rPr lang="de-DE"/>
              <a:t>E</a:t>
            </a:r>
            <a:r>
              <a:rPr lang="de-DE" spc="-52"/>
              <a:t> </a:t>
            </a:r>
            <a:r>
              <a:rPr lang="de-DE"/>
              <a:t>M</a:t>
            </a:r>
            <a:r>
              <a:rPr lang="de-DE" spc="-21"/>
              <a:t> Milton</a:t>
            </a:r>
            <a:endParaRPr lang="de-DE" spc="-2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26403"/>
            <a:r>
              <a:rPr lang="en-GB"/>
              <a:t>Page</a:t>
            </a:r>
            <a:r>
              <a:rPr lang="en-GB" spc="-125"/>
              <a:t> </a:t>
            </a:r>
            <a:fld id="{81D60167-4931-47E6-BA6A-407CBD079E47}" type="slidenum">
              <a:rPr spc="-52" smtClean="0"/>
              <a:pPr marL="26403"/>
              <a:t>‹#›</a:t>
            </a:fld>
            <a:endParaRPr spc="-52" dirty="0"/>
          </a:p>
        </p:txBody>
      </p:sp>
    </p:spTree>
    <p:extLst>
      <p:ext uri="{BB962C8B-B14F-4D97-AF65-F5344CB8AC3E}">
        <p14:creationId xmlns:p14="http://schemas.microsoft.com/office/powerpoint/2010/main" val="10231045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6/20/2023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26403"/>
            <a:r>
              <a:rPr lang="de-DE"/>
              <a:t>Dr.</a:t>
            </a:r>
            <a:r>
              <a:rPr lang="de-DE" spc="-62"/>
              <a:t> </a:t>
            </a:r>
            <a:r>
              <a:rPr lang="de-DE"/>
              <a:t>Damian</a:t>
            </a:r>
            <a:r>
              <a:rPr lang="de-DE" spc="-52"/>
              <a:t> </a:t>
            </a:r>
            <a:r>
              <a:rPr lang="de-DE"/>
              <a:t>E</a:t>
            </a:r>
            <a:r>
              <a:rPr lang="de-DE" spc="-52"/>
              <a:t> </a:t>
            </a:r>
            <a:r>
              <a:rPr lang="de-DE"/>
              <a:t>M</a:t>
            </a:r>
            <a:r>
              <a:rPr lang="de-DE" spc="-21"/>
              <a:t> Milton</a:t>
            </a:r>
            <a:endParaRPr lang="de-DE" spc="-2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26403"/>
            <a:r>
              <a:rPr lang="en-GB"/>
              <a:t>Page</a:t>
            </a:r>
            <a:r>
              <a:rPr lang="en-GB" spc="-125"/>
              <a:t> </a:t>
            </a:r>
            <a:fld id="{81D60167-4931-47E6-BA6A-407CBD079E47}" type="slidenum">
              <a:rPr spc="-52" smtClean="0"/>
              <a:pPr marL="26403"/>
              <a:t>‹#›</a:t>
            </a:fld>
            <a:endParaRPr spc="-52" dirty="0"/>
          </a:p>
        </p:txBody>
      </p:sp>
    </p:spTree>
    <p:extLst>
      <p:ext uri="{BB962C8B-B14F-4D97-AF65-F5344CB8AC3E}">
        <p14:creationId xmlns:p14="http://schemas.microsoft.com/office/powerpoint/2010/main" val="32547833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09436" y="712893"/>
            <a:ext cx="6131320" cy="2495127"/>
          </a:xfrm>
        </p:spPr>
        <p:txBody>
          <a:bodyPr anchor="b"/>
          <a:lstStyle>
            <a:lvl1pPr>
              <a:defRPr sz="498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81859" y="1539652"/>
            <a:ext cx="9623971" cy="7599245"/>
          </a:xfrm>
        </p:spPr>
        <p:txBody>
          <a:bodyPr/>
          <a:lstStyle>
            <a:lvl1pPr>
              <a:defRPr sz="4989"/>
            </a:lvl1pPr>
            <a:lvl2pPr>
              <a:defRPr sz="4366"/>
            </a:lvl2pPr>
            <a:lvl3pPr>
              <a:defRPr sz="3742"/>
            </a:lvl3pPr>
            <a:lvl4pPr>
              <a:defRPr sz="3118"/>
            </a:lvl4pPr>
            <a:lvl5pPr>
              <a:defRPr sz="3118"/>
            </a:lvl5pPr>
            <a:lvl6pPr>
              <a:defRPr sz="3118"/>
            </a:lvl6pPr>
            <a:lvl7pPr>
              <a:defRPr sz="3118"/>
            </a:lvl7pPr>
            <a:lvl8pPr>
              <a:defRPr sz="3118"/>
            </a:lvl8pPr>
            <a:lvl9pPr>
              <a:defRPr sz="3118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09436" y="3208020"/>
            <a:ext cx="6131320" cy="5943254"/>
          </a:xfrm>
        </p:spPr>
        <p:txBody>
          <a:bodyPr/>
          <a:lstStyle>
            <a:lvl1pPr marL="0" indent="0">
              <a:buNone/>
              <a:defRPr sz="2495"/>
            </a:lvl1pPr>
            <a:lvl2pPr marL="712866" indent="0">
              <a:buNone/>
              <a:defRPr sz="2183"/>
            </a:lvl2pPr>
            <a:lvl3pPr marL="1425732" indent="0">
              <a:buNone/>
              <a:defRPr sz="1871"/>
            </a:lvl3pPr>
            <a:lvl4pPr marL="2138599" indent="0">
              <a:buNone/>
              <a:defRPr sz="1559"/>
            </a:lvl4pPr>
            <a:lvl5pPr marL="2851465" indent="0">
              <a:buNone/>
              <a:defRPr sz="1559"/>
            </a:lvl5pPr>
            <a:lvl6pPr marL="3564331" indent="0">
              <a:buNone/>
              <a:defRPr sz="1559"/>
            </a:lvl6pPr>
            <a:lvl7pPr marL="4277197" indent="0">
              <a:buNone/>
              <a:defRPr sz="1559"/>
            </a:lvl7pPr>
            <a:lvl8pPr marL="4990064" indent="0">
              <a:buNone/>
              <a:defRPr sz="1559"/>
            </a:lvl8pPr>
            <a:lvl9pPr marL="5702930" indent="0">
              <a:buNone/>
              <a:defRPr sz="1559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6/20/2023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26403"/>
            <a:r>
              <a:rPr lang="de-DE"/>
              <a:t>Dr.</a:t>
            </a:r>
            <a:r>
              <a:rPr lang="de-DE" spc="-62"/>
              <a:t> </a:t>
            </a:r>
            <a:r>
              <a:rPr lang="de-DE"/>
              <a:t>Damian</a:t>
            </a:r>
            <a:r>
              <a:rPr lang="de-DE" spc="-52"/>
              <a:t> </a:t>
            </a:r>
            <a:r>
              <a:rPr lang="de-DE"/>
              <a:t>E</a:t>
            </a:r>
            <a:r>
              <a:rPr lang="de-DE" spc="-52"/>
              <a:t> </a:t>
            </a:r>
            <a:r>
              <a:rPr lang="de-DE"/>
              <a:t>M</a:t>
            </a:r>
            <a:r>
              <a:rPr lang="de-DE" spc="-21"/>
              <a:t> Milton</a:t>
            </a:r>
            <a:endParaRPr lang="de-DE" spc="-21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26403"/>
            <a:r>
              <a:rPr lang="en-GB"/>
              <a:t>Page</a:t>
            </a:r>
            <a:r>
              <a:rPr lang="en-GB" spc="-125"/>
              <a:t> </a:t>
            </a:r>
            <a:fld id="{81D60167-4931-47E6-BA6A-407CBD079E47}" type="slidenum">
              <a:rPr spc="-52" smtClean="0"/>
              <a:pPr marL="26403"/>
              <a:t>‹#›</a:t>
            </a:fld>
            <a:endParaRPr spc="-52" dirty="0"/>
          </a:p>
        </p:txBody>
      </p:sp>
    </p:spTree>
    <p:extLst>
      <p:ext uri="{BB962C8B-B14F-4D97-AF65-F5344CB8AC3E}">
        <p14:creationId xmlns:p14="http://schemas.microsoft.com/office/powerpoint/2010/main" val="117665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09436" y="712893"/>
            <a:ext cx="6131320" cy="2495127"/>
          </a:xfrm>
        </p:spPr>
        <p:txBody>
          <a:bodyPr anchor="b"/>
          <a:lstStyle>
            <a:lvl1pPr>
              <a:defRPr sz="498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081859" y="1539652"/>
            <a:ext cx="9623971" cy="7599245"/>
          </a:xfrm>
        </p:spPr>
        <p:txBody>
          <a:bodyPr anchor="t"/>
          <a:lstStyle>
            <a:lvl1pPr marL="0" indent="0">
              <a:buNone/>
              <a:defRPr sz="4989"/>
            </a:lvl1pPr>
            <a:lvl2pPr marL="712866" indent="0">
              <a:buNone/>
              <a:defRPr sz="4366"/>
            </a:lvl2pPr>
            <a:lvl3pPr marL="1425732" indent="0">
              <a:buNone/>
              <a:defRPr sz="3742"/>
            </a:lvl3pPr>
            <a:lvl4pPr marL="2138599" indent="0">
              <a:buNone/>
              <a:defRPr sz="3118"/>
            </a:lvl4pPr>
            <a:lvl5pPr marL="2851465" indent="0">
              <a:buNone/>
              <a:defRPr sz="3118"/>
            </a:lvl5pPr>
            <a:lvl6pPr marL="3564331" indent="0">
              <a:buNone/>
              <a:defRPr sz="3118"/>
            </a:lvl6pPr>
            <a:lvl7pPr marL="4277197" indent="0">
              <a:buNone/>
              <a:defRPr sz="3118"/>
            </a:lvl7pPr>
            <a:lvl8pPr marL="4990064" indent="0">
              <a:buNone/>
              <a:defRPr sz="3118"/>
            </a:lvl8pPr>
            <a:lvl9pPr marL="5702930" indent="0">
              <a:buNone/>
              <a:defRPr sz="3118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09436" y="3208020"/>
            <a:ext cx="6131320" cy="5943254"/>
          </a:xfrm>
        </p:spPr>
        <p:txBody>
          <a:bodyPr/>
          <a:lstStyle>
            <a:lvl1pPr marL="0" indent="0">
              <a:buNone/>
              <a:defRPr sz="2495"/>
            </a:lvl1pPr>
            <a:lvl2pPr marL="712866" indent="0">
              <a:buNone/>
              <a:defRPr sz="2183"/>
            </a:lvl2pPr>
            <a:lvl3pPr marL="1425732" indent="0">
              <a:buNone/>
              <a:defRPr sz="1871"/>
            </a:lvl3pPr>
            <a:lvl4pPr marL="2138599" indent="0">
              <a:buNone/>
              <a:defRPr sz="1559"/>
            </a:lvl4pPr>
            <a:lvl5pPr marL="2851465" indent="0">
              <a:buNone/>
              <a:defRPr sz="1559"/>
            </a:lvl5pPr>
            <a:lvl6pPr marL="3564331" indent="0">
              <a:buNone/>
              <a:defRPr sz="1559"/>
            </a:lvl6pPr>
            <a:lvl7pPr marL="4277197" indent="0">
              <a:buNone/>
              <a:defRPr sz="1559"/>
            </a:lvl7pPr>
            <a:lvl8pPr marL="4990064" indent="0">
              <a:buNone/>
              <a:defRPr sz="1559"/>
            </a:lvl8pPr>
            <a:lvl9pPr marL="5702930" indent="0">
              <a:buNone/>
              <a:defRPr sz="1559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6/20/2023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26403"/>
            <a:r>
              <a:rPr lang="de-DE"/>
              <a:t>Dr.</a:t>
            </a:r>
            <a:r>
              <a:rPr lang="de-DE" spc="-62"/>
              <a:t> </a:t>
            </a:r>
            <a:r>
              <a:rPr lang="de-DE"/>
              <a:t>Damian</a:t>
            </a:r>
            <a:r>
              <a:rPr lang="de-DE" spc="-52"/>
              <a:t> </a:t>
            </a:r>
            <a:r>
              <a:rPr lang="de-DE"/>
              <a:t>E</a:t>
            </a:r>
            <a:r>
              <a:rPr lang="de-DE" spc="-52"/>
              <a:t> </a:t>
            </a:r>
            <a:r>
              <a:rPr lang="de-DE"/>
              <a:t>M</a:t>
            </a:r>
            <a:r>
              <a:rPr lang="de-DE" spc="-21"/>
              <a:t> Milton</a:t>
            </a:r>
            <a:endParaRPr lang="de-DE" spc="-21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26403"/>
            <a:r>
              <a:rPr lang="en-GB"/>
              <a:t>Page</a:t>
            </a:r>
            <a:r>
              <a:rPr lang="en-GB" spc="-125"/>
              <a:t> </a:t>
            </a:r>
            <a:fld id="{81D60167-4931-47E6-BA6A-407CBD079E47}" type="slidenum">
              <a:rPr spc="-52" smtClean="0"/>
              <a:pPr marL="26403"/>
              <a:t>‹#›</a:t>
            </a:fld>
            <a:endParaRPr spc="-52" dirty="0"/>
          </a:p>
        </p:txBody>
      </p:sp>
    </p:spTree>
    <p:extLst>
      <p:ext uri="{BB962C8B-B14F-4D97-AF65-F5344CB8AC3E}">
        <p14:creationId xmlns:p14="http://schemas.microsoft.com/office/powerpoint/2010/main" val="14831954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06959" y="569326"/>
            <a:ext cx="16396395" cy="20668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06959" y="2846623"/>
            <a:ext cx="16396395" cy="67848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06959" y="9911198"/>
            <a:ext cx="4277320" cy="569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7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6/20/2023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297166" y="9911198"/>
            <a:ext cx="6415981" cy="569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7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26403"/>
            <a:r>
              <a:rPr lang="de-DE"/>
              <a:t>Dr.</a:t>
            </a:r>
            <a:r>
              <a:rPr lang="de-DE" spc="-62"/>
              <a:t> </a:t>
            </a:r>
            <a:r>
              <a:rPr lang="de-DE"/>
              <a:t>Damian</a:t>
            </a:r>
            <a:r>
              <a:rPr lang="de-DE" spc="-52"/>
              <a:t> </a:t>
            </a:r>
            <a:r>
              <a:rPr lang="de-DE"/>
              <a:t>E</a:t>
            </a:r>
            <a:r>
              <a:rPr lang="de-DE" spc="-52"/>
              <a:t> </a:t>
            </a:r>
            <a:r>
              <a:rPr lang="de-DE"/>
              <a:t>M</a:t>
            </a:r>
            <a:r>
              <a:rPr lang="de-DE" spc="-21"/>
              <a:t> Milton</a:t>
            </a:r>
            <a:endParaRPr lang="de-DE" spc="-2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3426034" y="9911198"/>
            <a:ext cx="4277320" cy="569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7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26403"/>
            <a:r>
              <a:rPr lang="en-GB"/>
              <a:t>Page</a:t>
            </a:r>
            <a:r>
              <a:rPr lang="en-GB" spc="-125"/>
              <a:t> </a:t>
            </a:r>
            <a:fld id="{81D60167-4931-47E6-BA6A-407CBD079E47}" type="slidenum">
              <a:rPr spc="-52" smtClean="0"/>
              <a:pPr marL="26403"/>
              <a:t>‹#›</a:t>
            </a:fld>
            <a:endParaRPr spc="-52" dirty="0"/>
          </a:p>
        </p:txBody>
      </p:sp>
    </p:spTree>
    <p:extLst>
      <p:ext uri="{BB962C8B-B14F-4D97-AF65-F5344CB8AC3E}">
        <p14:creationId xmlns:p14="http://schemas.microsoft.com/office/powerpoint/2010/main" val="16370200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l" defTabSz="1425732" rtl="0" eaLnBrk="1" latinLnBrk="0" hangingPunct="1">
        <a:lnSpc>
          <a:spcPct val="90000"/>
        </a:lnSpc>
        <a:spcBef>
          <a:spcPct val="0"/>
        </a:spcBef>
        <a:buNone/>
        <a:defRPr sz="68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6433" indent="-356433" algn="l" defTabSz="1425732" rtl="0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sz="4366" kern="1200">
          <a:solidFill>
            <a:schemeClr val="tx1"/>
          </a:solidFill>
          <a:latin typeface="+mn-lt"/>
          <a:ea typeface="+mn-ea"/>
          <a:cs typeface="+mn-cs"/>
        </a:defRPr>
      </a:lvl1pPr>
      <a:lvl2pPr marL="1069299" indent="-356433" algn="l" defTabSz="1425732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3742" kern="1200">
          <a:solidFill>
            <a:schemeClr val="tx1"/>
          </a:solidFill>
          <a:latin typeface="+mn-lt"/>
          <a:ea typeface="+mn-ea"/>
          <a:cs typeface="+mn-cs"/>
        </a:defRPr>
      </a:lvl2pPr>
      <a:lvl3pPr marL="1782166" indent="-356433" algn="l" defTabSz="1425732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3118" kern="1200">
          <a:solidFill>
            <a:schemeClr val="tx1"/>
          </a:solidFill>
          <a:latin typeface="+mn-lt"/>
          <a:ea typeface="+mn-ea"/>
          <a:cs typeface="+mn-cs"/>
        </a:defRPr>
      </a:lvl3pPr>
      <a:lvl4pPr marL="2495032" indent="-356433" algn="l" defTabSz="1425732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7" kern="1200">
          <a:solidFill>
            <a:schemeClr val="tx1"/>
          </a:solidFill>
          <a:latin typeface="+mn-lt"/>
          <a:ea typeface="+mn-ea"/>
          <a:cs typeface="+mn-cs"/>
        </a:defRPr>
      </a:lvl4pPr>
      <a:lvl5pPr marL="3207898" indent="-356433" algn="l" defTabSz="1425732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7" kern="1200">
          <a:solidFill>
            <a:schemeClr val="tx1"/>
          </a:solidFill>
          <a:latin typeface="+mn-lt"/>
          <a:ea typeface="+mn-ea"/>
          <a:cs typeface="+mn-cs"/>
        </a:defRPr>
      </a:lvl5pPr>
      <a:lvl6pPr marL="3920764" indent="-356433" algn="l" defTabSz="1425732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7" kern="1200">
          <a:solidFill>
            <a:schemeClr val="tx1"/>
          </a:solidFill>
          <a:latin typeface="+mn-lt"/>
          <a:ea typeface="+mn-ea"/>
          <a:cs typeface="+mn-cs"/>
        </a:defRPr>
      </a:lvl6pPr>
      <a:lvl7pPr marL="4633631" indent="-356433" algn="l" defTabSz="1425732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7" kern="1200">
          <a:solidFill>
            <a:schemeClr val="tx1"/>
          </a:solidFill>
          <a:latin typeface="+mn-lt"/>
          <a:ea typeface="+mn-ea"/>
          <a:cs typeface="+mn-cs"/>
        </a:defRPr>
      </a:lvl7pPr>
      <a:lvl8pPr marL="5346497" indent="-356433" algn="l" defTabSz="1425732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7" kern="1200">
          <a:solidFill>
            <a:schemeClr val="tx1"/>
          </a:solidFill>
          <a:latin typeface="+mn-lt"/>
          <a:ea typeface="+mn-ea"/>
          <a:cs typeface="+mn-cs"/>
        </a:defRPr>
      </a:lvl8pPr>
      <a:lvl9pPr marL="6059363" indent="-356433" algn="l" defTabSz="1425732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25732" rtl="0" eaLnBrk="1" latinLnBrk="0" hangingPunct="1">
        <a:defRPr sz="2807" kern="1200">
          <a:solidFill>
            <a:schemeClr val="tx1"/>
          </a:solidFill>
          <a:latin typeface="+mn-lt"/>
          <a:ea typeface="+mn-ea"/>
          <a:cs typeface="+mn-cs"/>
        </a:defRPr>
      </a:lvl1pPr>
      <a:lvl2pPr marL="712866" algn="l" defTabSz="1425732" rtl="0" eaLnBrk="1" latinLnBrk="0" hangingPunct="1">
        <a:defRPr sz="2807" kern="1200">
          <a:solidFill>
            <a:schemeClr val="tx1"/>
          </a:solidFill>
          <a:latin typeface="+mn-lt"/>
          <a:ea typeface="+mn-ea"/>
          <a:cs typeface="+mn-cs"/>
        </a:defRPr>
      </a:lvl2pPr>
      <a:lvl3pPr marL="1425732" algn="l" defTabSz="1425732" rtl="0" eaLnBrk="1" latinLnBrk="0" hangingPunct="1">
        <a:defRPr sz="2807" kern="1200">
          <a:solidFill>
            <a:schemeClr val="tx1"/>
          </a:solidFill>
          <a:latin typeface="+mn-lt"/>
          <a:ea typeface="+mn-ea"/>
          <a:cs typeface="+mn-cs"/>
        </a:defRPr>
      </a:lvl3pPr>
      <a:lvl4pPr marL="2138599" algn="l" defTabSz="1425732" rtl="0" eaLnBrk="1" latinLnBrk="0" hangingPunct="1">
        <a:defRPr sz="2807" kern="1200">
          <a:solidFill>
            <a:schemeClr val="tx1"/>
          </a:solidFill>
          <a:latin typeface="+mn-lt"/>
          <a:ea typeface="+mn-ea"/>
          <a:cs typeface="+mn-cs"/>
        </a:defRPr>
      </a:lvl4pPr>
      <a:lvl5pPr marL="2851465" algn="l" defTabSz="1425732" rtl="0" eaLnBrk="1" latinLnBrk="0" hangingPunct="1">
        <a:defRPr sz="2807" kern="1200">
          <a:solidFill>
            <a:schemeClr val="tx1"/>
          </a:solidFill>
          <a:latin typeface="+mn-lt"/>
          <a:ea typeface="+mn-ea"/>
          <a:cs typeface="+mn-cs"/>
        </a:defRPr>
      </a:lvl5pPr>
      <a:lvl6pPr marL="3564331" algn="l" defTabSz="1425732" rtl="0" eaLnBrk="1" latinLnBrk="0" hangingPunct="1">
        <a:defRPr sz="2807" kern="1200">
          <a:solidFill>
            <a:schemeClr val="tx1"/>
          </a:solidFill>
          <a:latin typeface="+mn-lt"/>
          <a:ea typeface="+mn-ea"/>
          <a:cs typeface="+mn-cs"/>
        </a:defRPr>
      </a:lvl6pPr>
      <a:lvl7pPr marL="4277197" algn="l" defTabSz="1425732" rtl="0" eaLnBrk="1" latinLnBrk="0" hangingPunct="1">
        <a:defRPr sz="2807" kern="1200">
          <a:solidFill>
            <a:schemeClr val="tx1"/>
          </a:solidFill>
          <a:latin typeface="+mn-lt"/>
          <a:ea typeface="+mn-ea"/>
          <a:cs typeface="+mn-cs"/>
        </a:defRPr>
      </a:lvl7pPr>
      <a:lvl8pPr marL="4990064" algn="l" defTabSz="1425732" rtl="0" eaLnBrk="1" latinLnBrk="0" hangingPunct="1">
        <a:defRPr sz="2807" kern="1200">
          <a:solidFill>
            <a:schemeClr val="tx1"/>
          </a:solidFill>
          <a:latin typeface="+mn-lt"/>
          <a:ea typeface="+mn-ea"/>
          <a:cs typeface="+mn-cs"/>
        </a:defRPr>
      </a:lvl8pPr>
      <a:lvl9pPr marL="5702930" algn="l" defTabSz="1425732" rtl="0" eaLnBrk="1" latinLnBrk="0" hangingPunct="1">
        <a:defRPr sz="280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participatoryautismresearch.wordpress.com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hyperlink" Target="https://www.google.co.uk/url?sa=i&amp;rct=j&amp;q&amp;esrc=s&amp;source=images&amp;cd&amp;cad=rja&amp;uact=8&amp;ved=0ahUKEwiLzOTVoZ7XAhVLJcAKHYUKCLkQjRwIBw&amp;url=https%3A//www.pavpub.com/a-mismatch-of-salience/&amp;psig=AOvVaw2A1PNzimtK9QP6qj6Wj2sP&amp;ust=1509656178428355" TargetMode="Externa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>
            <a:extLst>
              <a:ext uri="{FF2B5EF4-FFF2-40B4-BE49-F238E27FC236}">
                <a16:creationId xmlns:a16="http://schemas.microsoft.com/office/drawing/2014/main" id="{9DAE1B13-6BCA-8012-FEF1-842061FD4E0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99170" y="2070100"/>
            <a:ext cx="14282985" cy="4698242"/>
          </a:xfrm>
        </p:spPr>
        <p:txBody>
          <a:bodyPr>
            <a:normAutofit fontScale="90000"/>
          </a:bodyPr>
          <a:lstStyle/>
          <a:p>
            <a:pPr algn="l"/>
            <a:r>
              <a:rPr lang="en-GB" dirty="0"/>
              <a:t>Introduction to the Participatory Autism Research Collective (P.A.R.C.) and Critical Autism Studies</a:t>
            </a:r>
          </a:p>
        </p:txBody>
      </p:sp>
      <p:sp>
        <p:nvSpPr>
          <p:cNvPr id="12" name="Subtitle 11">
            <a:extLst>
              <a:ext uri="{FF2B5EF4-FFF2-40B4-BE49-F238E27FC236}">
                <a16:creationId xmlns:a16="http://schemas.microsoft.com/office/drawing/2014/main" id="{DF25A4B8-1B08-C2F3-71EC-92E2A3DD8B9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99171" y="7480300"/>
            <a:ext cx="8108144" cy="838200"/>
          </a:xfrm>
        </p:spPr>
        <p:txBody>
          <a:bodyPr/>
          <a:lstStyle/>
          <a:p>
            <a:pPr algn="l"/>
            <a:r>
              <a:rPr lang="en-GB" b="1" dirty="0"/>
              <a:t>Dr Damian E.M. Milton</a:t>
            </a:r>
          </a:p>
        </p:txBody>
      </p:sp>
    </p:spTree>
    <p:extLst>
      <p:ext uri="{BB962C8B-B14F-4D97-AF65-F5344CB8AC3E}">
        <p14:creationId xmlns:p14="http://schemas.microsoft.com/office/powerpoint/2010/main" val="6502169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2ABA4427-4EFF-B853-EF94-6D41915835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spc="-21" dirty="0"/>
              <a:t>Reinvigorating</a:t>
            </a:r>
            <a:r>
              <a:rPr lang="en-GB" b="1" spc="-166" dirty="0"/>
              <a:t> </a:t>
            </a:r>
            <a:r>
              <a:rPr lang="en-GB" b="1" dirty="0"/>
              <a:t>the</a:t>
            </a:r>
            <a:r>
              <a:rPr lang="en-GB" b="1" spc="-177" dirty="0"/>
              <a:t> </a:t>
            </a:r>
            <a:r>
              <a:rPr lang="en-GB" b="1" dirty="0"/>
              <a:t>‘Theorising</a:t>
            </a:r>
            <a:r>
              <a:rPr lang="en-GB" b="1" spc="-177" dirty="0"/>
              <a:t> </a:t>
            </a:r>
            <a:r>
              <a:rPr lang="en-GB" b="1" dirty="0"/>
              <a:t>Autism</a:t>
            </a:r>
            <a:r>
              <a:rPr lang="en-GB" b="1" spc="-166" dirty="0"/>
              <a:t> </a:t>
            </a:r>
            <a:r>
              <a:rPr lang="en-GB" b="1" spc="-21" dirty="0"/>
              <a:t>Project’</a:t>
            </a:r>
            <a:endParaRPr lang="en-GB" b="1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555E647-D851-DFE7-185A-381D960571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69989" indent="-739292">
              <a:spcBef>
                <a:spcPts val="208"/>
              </a:spcBef>
              <a:buClr>
                <a:srgbClr val="6C0420"/>
              </a:buClr>
              <a:buSzPct val="175000"/>
              <a:buChar char="•"/>
              <a:tabLst>
                <a:tab pos="871309" algn="l"/>
              </a:tabLst>
            </a:pPr>
            <a:r>
              <a:rPr lang="en-GB" sz="4400" dirty="0">
                <a:latin typeface="Arial"/>
                <a:cs typeface="Arial"/>
              </a:rPr>
              <a:t>A</a:t>
            </a:r>
            <a:r>
              <a:rPr lang="en-GB" sz="4400" spc="-62" dirty="0">
                <a:latin typeface="Arial"/>
                <a:cs typeface="Arial"/>
              </a:rPr>
              <a:t> </a:t>
            </a:r>
            <a:r>
              <a:rPr lang="en-GB" sz="4400" dirty="0">
                <a:latin typeface="Arial"/>
                <a:cs typeface="Arial"/>
              </a:rPr>
              <a:t>series</a:t>
            </a:r>
            <a:r>
              <a:rPr lang="en-GB" sz="4400" spc="-21" dirty="0">
                <a:latin typeface="Arial"/>
                <a:cs typeface="Arial"/>
              </a:rPr>
              <a:t> </a:t>
            </a:r>
            <a:r>
              <a:rPr lang="en-GB" sz="4400" dirty="0">
                <a:latin typeface="Arial"/>
                <a:cs typeface="Arial"/>
              </a:rPr>
              <a:t>of</a:t>
            </a:r>
            <a:r>
              <a:rPr lang="en-GB" sz="4400" spc="-31" dirty="0">
                <a:latin typeface="Arial"/>
                <a:cs typeface="Arial"/>
              </a:rPr>
              <a:t> </a:t>
            </a:r>
            <a:r>
              <a:rPr lang="en-GB" sz="4400" dirty="0">
                <a:latin typeface="Arial"/>
                <a:cs typeface="Arial"/>
              </a:rPr>
              <a:t>workshop</a:t>
            </a:r>
            <a:r>
              <a:rPr lang="en-GB" sz="4400" spc="21" dirty="0">
                <a:latin typeface="Arial"/>
                <a:cs typeface="Arial"/>
              </a:rPr>
              <a:t> </a:t>
            </a:r>
            <a:r>
              <a:rPr lang="en-GB" sz="4400" spc="-42" dirty="0">
                <a:latin typeface="Arial"/>
                <a:cs typeface="Arial"/>
              </a:rPr>
              <a:t>days</a:t>
            </a:r>
            <a:endParaRPr lang="en-GB" sz="4400" dirty="0">
              <a:latin typeface="Arial"/>
              <a:cs typeface="Arial"/>
            </a:endParaRPr>
          </a:p>
          <a:p>
            <a:pPr marL="869989" marR="116175" indent="-739292">
              <a:spcBef>
                <a:spcPts val="2089"/>
              </a:spcBef>
              <a:buClr>
                <a:srgbClr val="6C0420"/>
              </a:buClr>
              <a:buSzPct val="175000"/>
              <a:buChar char="•"/>
              <a:tabLst>
                <a:tab pos="871309" algn="l"/>
              </a:tabLst>
            </a:pPr>
            <a:r>
              <a:rPr lang="en-GB" sz="4400" dirty="0">
                <a:latin typeface="Arial"/>
                <a:cs typeface="Arial"/>
              </a:rPr>
              <a:t>One</a:t>
            </a:r>
            <a:r>
              <a:rPr lang="en-GB" sz="4400" spc="-83" dirty="0">
                <a:latin typeface="Arial"/>
                <a:cs typeface="Arial"/>
              </a:rPr>
              <a:t> </a:t>
            </a:r>
            <a:r>
              <a:rPr lang="en-GB" sz="4400" dirty="0">
                <a:latin typeface="Arial"/>
                <a:cs typeface="Arial"/>
              </a:rPr>
              <a:t>of</a:t>
            </a:r>
            <a:r>
              <a:rPr lang="en-GB" sz="4400" spc="-21" dirty="0">
                <a:latin typeface="Arial"/>
                <a:cs typeface="Arial"/>
              </a:rPr>
              <a:t> </a:t>
            </a:r>
            <a:r>
              <a:rPr lang="en-GB" sz="4400" dirty="0">
                <a:latin typeface="Arial"/>
                <a:cs typeface="Arial"/>
              </a:rPr>
              <a:t>these</a:t>
            </a:r>
            <a:r>
              <a:rPr lang="en-GB" sz="4400" spc="-21" dirty="0">
                <a:latin typeface="Arial"/>
                <a:cs typeface="Arial"/>
              </a:rPr>
              <a:t> </a:t>
            </a:r>
            <a:r>
              <a:rPr lang="en-GB" sz="4400" dirty="0">
                <a:latin typeface="Arial"/>
                <a:cs typeface="Arial"/>
              </a:rPr>
              <a:t>workshop</a:t>
            </a:r>
            <a:r>
              <a:rPr lang="en-GB" sz="4400" spc="21" dirty="0">
                <a:latin typeface="Arial"/>
                <a:cs typeface="Arial"/>
              </a:rPr>
              <a:t> </a:t>
            </a:r>
            <a:r>
              <a:rPr lang="en-GB" sz="4400" dirty="0">
                <a:latin typeface="Arial"/>
                <a:cs typeface="Arial"/>
              </a:rPr>
              <a:t>days</a:t>
            </a:r>
            <a:r>
              <a:rPr lang="en-GB" sz="4400" spc="-21" dirty="0">
                <a:latin typeface="Arial"/>
                <a:cs typeface="Arial"/>
              </a:rPr>
              <a:t> </a:t>
            </a:r>
            <a:r>
              <a:rPr lang="en-GB" sz="4400" dirty="0">
                <a:latin typeface="Arial"/>
                <a:cs typeface="Arial"/>
              </a:rPr>
              <a:t>has</a:t>
            </a:r>
            <a:r>
              <a:rPr lang="en-GB" sz="4400" spc="-21" dirty="0">
                <a:latin typeface="Arial"/>
                <a:cs typeface="Arial"/>
              </a:rPr>
              <a:t> already </a:t>
            </a:r>
            <a:r>
              <a:rPr lang="en-GB" sz="4400" dirty="0">
                <a:latin typeface="Arial"/>
                <a:cs typeface="Arial"/>
              </a:rPr>
              <a:t>looked</a:t>
            </a:r>
            <a:r>
              <a:rPr lang="en-GB" sz="4400" spc="-31" dirty="0">
                <a:latin typeface="Arial"/>
                <a:cs typeface="Arial"/>
              </a:rPr>
              <a:t> </a:t>
            </a:r>
            <a:r>
              <a:rPr lang="en-GB" sz="4400" dirty="0">
                <a:latin typeface="Arial"/>
                <a:cs typeface="Arial"/>
              </a:rPr>
              <a:t>at</a:t>
            </a:r>
            <a:r>
              <a:rPr lang="en-GB" sz="4400" spc="-21" dirty="0">
                <a:latin typeface="Arial"/>
                <a:cs typeface="Arial"/>
              </a:rPr>
              <a:t> </a:t>
            </a:r>
            <a:r>
              <a:rPr lang="en-GB" sz="4400" dirty="0">
                <a:latin typeface="Arial"/>
                <a:cs typeface="Arial"/>
              </a:rPr>
              <a:t>research</a:t>
            </a:r>
            <a:r>
              <a:rPr lang="en-GB" sz="4400" spc="-21" dirty="0">
                <a:latin typeface="Arial"/>
                <a:cs typeface="Arial"/>
              </a:rPr>
              <a:t> </a:t>
            </a:r>
            <a:r>
              <a:rPr lang="en-GB" sz="4400" dirty="0">
                <a:latin typeface="Arial"/>
                <a:cs typeface="Arial"/>
              </a:rPr>
              <a:t>regarding</a:t>
            </a:r>
            <a:r>
              <a:rPr lang="en-GB" sz="4400" spc="21" dirty="0">
                <a:latin typeface="Arial"/>
                <a:cs typeface="Arial"/>
              </a:rPr>
              <a:t> </a:t>
            </a:r>
            <a:r>
              <a:rPr lang="en-GB" sz="4400" dirty="0">
                <a:latin typeface="Arial"/>
                <a:cs typeface="Arial"/>
              </a:rPr>
              <a:t>the</a:t>
            </a:r>
            <a:r>
              <a:rPr lang="en-GB" sz="4400" spc="-10" dirty="0">
                <a:latin typeface="Arial"/>
                <a:cs typeface="Arial"/>
              </a:rPr>
              <a:t> </a:t>
            </a:r>
            <a:r>
              <a:rPr lang="en-GB" sz="4400" spc="-21" dirty="0">
                <a:latin typeface="Arial"/>
                <a:cs typeface="Arial"/>
              </a:rPr>
              <a:t>‘double </a:t>
            </a:r>
            <a:r>
              <a:rPr lang="en-GB" sz="4400" dirty="0">
                <a:latin typeface="Arial"/>
                <a:cs typeface="Arial"/>
              </a:rPr>
              <a:t>empathy</a:t>
            </a:r>
            <a:r>
              <a:rPr lang="en-GB" sz="4400" spc="-73" dirty="0">
                <a:latin typeface="Arial"/>
                <a:cs typeface="Arial"/>
              </a:rPr>
              <a:t> </a:t>
            </a:r>
            <a:r>
              <a:rPr lang="en-GB" sz="4400" dirty="0">
                <a:latin typeface="Arial"/>
                <a:cs typeface="Arial"/>
              </a:rPr>
              <a:t>problem’.</a:t>
            </a:r>
            <a:r>
              <a:rPr lang="en-GB" sz="4400" spc="-10" dirty="0">
                <a:latin typeface="Arial"/>
                <a:cs typeface="Arial"/>
              </a:rPr>
              <a:t> </a:t>
            </a:r>
            <a:r>
              <a:rPr lang="en-GB" sz="4400" dirty="0">
                <a:latin typeface="Arial"/>
                <a:cs typeface="Arial"/>
              </a:rPr>
              <a:t>Another</a:t>
            </a:r>
            <a:r>
              <a:rPr lang="en-GB" sz="4400" spc="-52" dirty="0">
                <a:latin typeface="Arial"/>
                <a:cs typeface="Arial"/>
              </a:rPr>
              <a:t> </a:t>
            </a:r>
            <a:r>
              <a:rPr lang="en-GB" sz="4400" dirty="0">
                <a:latin typeface="Arial"/>
                <a:cs typeface="Arial"/>
              </a:rPr>
              <a:t>is</a:t>
            </a:r>
            <a:r>
              <a:rPr lang="en-GB" sz="4400" spc="-52" dirty="0">
                <a:latin typeface="Arial"/>
                <a:cs typeface="Arial"/>
              </a:rPr>
              <a:t> </a:t>
            </a:r>
            <a:r>
              <a:rPr lang="en-GB" sz="4400" dirty="0">
                <a:latin typeface="Arial"/>
                <a:cs typeface="Arial"/>
              </a:rPr>
              <a:t>likely</a:t>
            </a:r>
            <a:r>
              <a:rPr lang="en-GB" sz="4400" spc="10" dirty="0">
                <a:latin typeface="Arial"/>
                <a:cs typeface="Arial"/>
              </a:rPr>
              <a:t> </a:t>
            </a:r>
            <a:r>
              <a:rPr lang="en-GB" sz="4400" dirty="0">
                <a:latin typeface="Arial"/>
                <a:cs typeface="Arial"/>
              </a:rPr>
              <a:t>to</a:t>
            </a:r>
            <a:r>
              <a:rPr lang="en-GB" sz="4400" spc="-42" dirty="0">
                <a:latin typeface="Arial"/>
                <a:cs typeface="Arial"/>
              </a:rPr>
              <a:t> </a:t>
            </a:r>
            <a:r>
              <a:rPr lang="en-GB" sz="4400" dirty="0">
                <a:latin typeface="Arial"/>
                <a:cs typeface="Arial"/>
              </a:rPr>
              <a:t>look</a:t>
            </a:r>
            <a:r>
              <a:rPr lang="en-GB" sz="4400" spc="-21" dirty="0">
                <a:latin typeface="Arial"/>
                <a:cs typeface="Arial"/>
              </a:rPr>
              <a:t> </a:t>
            </a:r>
            <a:r>
              <a:rPr lang="en-GB" sz="4400" spc="-52" dirty="0">
                <a:latin typeface="Arial"/>
                <a:cs typeface="Arial"/>
              </a:rPr>
              <a:t>at </a:t>
            </a:r>
            <a:r>
              <a:rPr lang="en-GB" sz="4400" dirty="0">
                <a:latin typeface="Arial"/>
                <a:cs typeface="Arial"/>
              </a:rPr>
              <a:t>‘</a:t>
            </a:r>
            <a:r>
              <a:rPr lang="en-GB" sz="4400" dirty="0" err="1">
                <a:latin typeface="Arial"/>
                <a:cs typeface="Arial"/>
              </a:rPr>
              <a:t>monotropism</a:t>
            </a:r>
            <a:r>
              <a:rPr lang="en-GB" sz="4400" dirty="0">
                <a:latin typeface="Arial"/>
                <a:cs typeface="Arial"/>
              </a:rPr>
              <a:t>’</a:t>
            </a:r>
            <a:r>
              <a:rPr lang="en-GB" sz="4400" spc="-10" dirty="0">
                <a:latin typeface="Arial"/>
                <a:cs typeface="Arial"/>
              </a:rPr>
              <a:t> </a:t>
            </a:r>
            <a:r>
              <a:rPr lang="en-GB" sz="4400" dirty="0">
                <a:latin typeface="Arial"/>
                <a:cs typeface="Arial"/>
              </a:rPr>
              <a:t>and</a:t>
            </a:r>
            <a:r>
              <a:rPr lang="en-GB" sz="4400" spc="-10" dirty="0">
                <a:latin typeface="Arial"/>
                <a:cs typeface="Arial"/>
              </a:rPr>
              <a:t> </a:t>
            </a:r>
            <a:r>
              <a:rPr lang="en-GB" sz="4400" dirty="0">
                <a:latin typeface="Arial"/>
                <a:cs typeface="Arial"/>
              </a:rPr>
              <a:t>related</a:t>
            </a:r>
            <a:r>
              <a:rPr lang="en-GB" sz="4400" spc="-21" dirty="0">
                <a:latin typeface="Arial"/>
                <a:cs typeface="Arial"/>
              </a:rPr>
              <a:t> </a:t>
            </a:r>
            <a:r>
              <a:rPr lang="en-GB" sz="4400" dirty="0">
                <a:latin typeface="Arial"/>
                <a:cs typeface="Arial"/>
              </a:rPr>
              <a:t>theory</a:t>
            </a:r>
            <a:r>
              <a:rPr lang="en-GB" sz="4400" spc="-10" dirty="0">
                <a:latin typeface="Arial"/>
                <a:cs typeface="Arial"/>
              </a:rPr>
              <a:t> </a:t>
            </a:r>
            <a:r>
              <a:rPr lang="en-GB" sz="4400" dirty="0">
                <a:latin typeface="Arial"/>
                <a:cs typeface="Arial"/>
              </a:rPr>
              <a:t>and</a:t>
            </a:r>
            <a:r>
              <a:rPr lang="en-GB" sz="4400" spc="-31" dirty="0">
                <a:latin typeface="Arial"/>
                <a:cs typeface="Arial"/>
              </a:rPr>
              <a:t> </a:t>
            </a:r>
            <a:r>
              <a:rPr lang="en-GB" sz="4400" spc="-21" dirty="0">
                <a:latin typeface="Arial"/>
                <a:cs typeface="Arial"/>
              </a:rPr>
              <a:t>research.</a:t>
            </a:r>
            <a:endParaRPr lang="en-GB" sz="4400" dirty="0">
              <a:latin typeface="Arial"/>
              <a:cs typeface="Arial"/>
            </a:endParaRPr>
          </a:p>
          <a:p>
            <a:pPr marL="869989" indent="-739292">
              <a:spcBef>
                <a:spcPts val="2110"/>
              </a:spcBef>
              <a:buClr>
                <a:srgbClr val="6C0420"/>
              </a:buClr>
              <a:buSzPct val="175000"/>
              <a:buChar char="•"/>
              <a:tabLst>
                <a:tab pos="871309" algn="l"/>
              </a:tabLst>
            </a:pPr>
            <a:r>
              <a:rPr lang="en-GB" sz="4400" dirty="0">
                <a:latin typeface="Arial"/>
                <a:cs typeface="Arial"/>
              </a:rPr>
              <a:t>Presenting</a:t>
            </a:r>
            <a:r>
              <a:rPr lang="en-GB" sz="4400" spc="-83" dirty="0">
                <a:latin typeface="Arial"/>
                <a:cs typeface="Arial"/>
              </a:rPr>
              <a:t> </a:t>
            </a:r>
            <a:r>
              <a:rPr lang="en-GB" sz="4400" dirty="0">
                <a:latin typeface="Arial"/>
                <a:cs typeface="Arial"/>
              </a:rPr>
              <a:t>workshop –</a:t>
            </a:r>
            <a:r>
              <a:rPr lang="en-GB" sz="4400" spc="-31" dirty="0">
                <a:latin typeface="Arial"/>
                <a:cs typeface="Arial"/>
              </a:rPr>
              <a:t> </a:t>
            </a:r>
            <a:r>
              <a:rPr lang="en-GB" sz="4400" dirty="0">
                <a:latin typeface="Arial"/>
                <a:cs typeface="Arial"/>
              </a:rPr>
              <a:t>potential</a:t>
            </a:r>
            <a:r>
              <a:rPr lang="en-GB" sz="4400" spc="-31" dirty="0">
                <a:latin typeface="Arial"/>
                <a:cs typeface="Arial"/>
              </a:rPr>
              <a:t> </a:t>
            </a:r>
            <a:r>
              <a:rPr lang="en-GB" sz="4400" dirty="0">
                <a:latin typeface="Arial"/>
                <a:cs typeface="Arial"/>
              </a:rPr>
              <a:t>for</a:t>
            </a:r>
            <a:r>
              <a:rPr lang="en-GB" sz="4400" spc="-31" dirty="0">
                <a:latin typeface="Arial"/>
                <a:cs typeface="Arial"/>
              </a:rPr>
              <a:t> </a:t>
            </a:r>
            <a:r>
              <a:rPr lang="en-GB" sz="4400" spc="-42" dirty="0">
                <a:latin typeface="Arial"/>
                <a:cs typeface="Arial"/>
              </a:rPr>
              <a:t>more </a:t>
            </a:r>
            <a:r>
              <a:rPr lang="en-GB" sz="4400" dirty="0">
                <a:latin typeface="Arial"/>
                <a:cs typeface="Arial"/>
              </a:rPr>
              <a:t>events</a:t>
            </a:r>
            <a:r>
              <a:rPr lang="en-GB" sz="4400" spc="-31" dirty="0">
                <a:latin typeface="Arial"/>
                <a:cs typeface="Arial"/>
              </a:rPr>
              <a:t> </a:t>
            </a:r>
            <a:r>
              <a:rPr lang="en-GB" sz="4400" dirty="0">
                <a:latin typeface="Arial"/>
                <a:cs typeface="Arial"/>
              </a:rPr>
              <a:t>of</a:t>
            </a:r>
            <a:r>
              <a:rPr lang="en-GB" sz="4400" spc="-42" dirty="0">
                <a:latin typeface="Arial"/>
                <a:cs typeface="Arial"/>
              </a:rPr>
              <a:t> </a:t>
            </a:r>
            <a:r>
              <a:rPr lang="en-GB" sz="4400" dirty="0">
                <a:latin typeface="Arial"/>
                <a:cs typeface="Arial"/>
              </a:rPr>
              <a:t>this</a:t>
            </a:r>
            <a:r>
              <a:rPr lang="en-GB" sz="4400" spc="-31" dirty="0">
                <a:latin typeface="Arial"/>
                <a:cs typeface="Arial"/>
              </a:rPr>
              <a:t> </a:t>
            </a:r>
            <a:r>
              <a:rPr lang="en-GB" sz="4400" spc="-42" dirty="0">
                <a:latin typeface="Arial"/>
                <a:cs typeface="Arial"/>
              </a:rPr>
              <a:t>kind.</a:t>
            </a:r>
            <a:endParaRPr lang="en-GB" sz="4400" dirty="0">
              <a:latin typeface="Arial"/>
              <a:cs typeface="Arial"/>
            </a:endParaRPr>
          </a:p>
          <a:p>
            <a:pPr marL="869989" indent="-739292">
              <a:spcBef>
                <a:spcPts val="2100"/>
              </a:spcBef>
              <a:buClr>
                <a:srgbClr val="6C0420"/>
              </a:buClr>
              <a:buSzPct val="175000"/>
              <a:buChar char="•"/>
              <a:tabLst>
                <a:tab pos="871309" algn="l"/>
              </a:tabLst>
            </a:pPr>
            <a:r>
              <a:rPr lang="en-GB" sz="4400" dirty="0">
                <a:latin typeface="Arial"/>
                <a:cs typeface="Arial"/>
              </a:rPr>
              <a:t>Publishing</a:t>
            </a:r>
            <a:r>
              <a:rPr lang="en-GB" sz="4400" spc="-42" dirty="0">
                <a:latin typeface="Arial"/>
                <a:cs typeface="Arial"/>
              </a:rPr>
              <a:t> </a:t>
            </a:r>
            <a:r>
              <a:rPr lang="en-GB" sz="4400" spc="-21" dirty="0">
                <a:latin typeface="Arial"/>
                <a:cs typeface="Arial"/>
              </a:rPr>
              <a:t>workshops</a:t>
            </a:r>
            <a:endParaRPr lang="en-GB" sz="4400" dirty="0">
              <a:latin typeface="Arial"/>
              <a:cs typeface="Arial"/>
            </a:endParaRPr>
          </a:p>
          <a:p>
            <a:pPr marL="869989" indent="-739292">
              <a:spcBef>
                <a:spcPts val="2100"/>
              </a:spcBef>
              <a:buClr>
                <a:srgbClr val="6C0420"/>
              </a:buClr>
              <a:buSzPct val="175000"/>
              <a:buChar char="•"/>
              <a:tabLst>
                <a:tab pos="871309" algn="l"/>
              </a:tabLst>
            </a:pPr>
            <a:r>
              <a:rPr lang="en-GB" sz="4400" dirty="0">
                <a:latin typeface="Arial"/>
                <a:cs typeface="Arial"/>
              </a:rPr>
              <a:t>‘Hacking</a:t>
            </a:r>
            <a:r>
              <a:rPr lang="en-GB" sz="4400" spc="-21" dirty="0">
                <a:latin typeface="Arial"/>
                <a:cs typeface="Arial"/>
              </a:rPr>
              <a:t> </a:t>
            </a:r>
            <a:r>
              <a:rPr lang="en-GB" sz="4400" dirty="0">
                <a:latin typeface="Arial"/>
                <a:cs typeface="Arial"/>
              </a:rPr>
              <a:t>the</a:t>
            </a:r>
            <a:r>
              <a:rPr lang="en-GB" sz="4400" spc="-52" dirty="0">
                <a:latin typeface="Arial"/>
                <a:cs typeface="Arial"/>
              </a:rPr>
              <a:t> </a:t>
            </a:r>
            <a:r>
              <a:rPr lang="en-GB" sz="4400" dirty="0">
                <a:latin typeface="Arial"/>
                <a:cs typeface="Arial"/>
              </a:rPr>
              <a:t>system’</a:t>
            </a:r>
            <a:r>
              <a:rPr lang="en-GB" sz="4400" spc="-31" dirty="0">
                <a:latin typeface="Arial"/>
                <a:cs typeface="Arial"/>
              </a:rPr>
              <a:t> </a:t>
            </a:r>
            <a:r>
              <a:rPr lang="en-GB" sz="4400" dirty="0">
                <a:latin typeface="Arial"/>
                <a:cs typeface="Arial"/>
              </a:rPr>
              <a:t>workshop</a:t>
            </a:r>
            <a:r>
              <a:rPr lang="en-GB" sz="4400" spc="-10" dirty="0">
                <a:latin typeface="Arial"/>
                <a:cs typeface="Arial"/>
              </a:rPr>
              <a:t> </a:t>
            </a:r>
            <a:r>
              <a:rPr lang="en-GB" sz="4400" spc="-21" dirty="0">
                <a:latin typeface="Arial"/>
                <a:cs typeface="Arial"/>
              </a:rPr>
              <a:t>suggested.</a:t>
            </a:r>
            <a:endParaRPr lang="en-GB" sz="4400" dirty="0">
              <a:latin typeface="Arial"/>
              <a:cs typeface="Arial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809896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A54E3E-81BA-A422-99CE-04FE8F957F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Critical</a:t>
            </a:r>
            <a:r>
              <a:rPr lang="en-GB" b="1" spc="-187" dirty="0"/>
              <a:t> </a:t>
            </a:r>
            <a:r>
              <a:rPr lang="en-GB" b="1" dirty="0"/>
              <a:t>Autism</a:t>
            </a:r>
            <a:r>
              <a:rPr lang="en-GB" b="1" spc="-94" dirty="0"/>
              <a:t> </a:t>
            </a:r>
            <a:r>
              <a:rPr lang="en-GB" b="1" dirty="0"/>
              <a:t>Studies</a:t>
            </a:r>
            <a:r>
              <a:rPr lang="en-GB" b="1" spc="-104" dirty="0"/>
              <a:t> </a:t>
            </a:r>
            <a:r>
              <a:rPr lang="en-GB" b="1" dirty="0"/>
              <a:t>(C.A.S.)</a:t>
            </a:r>
            <a:r>
              <a:rPr lang="en-GB" b="1" spc="-73" dirty="0"/>
              <a:t> </a:t>
            </a:r>
            <a:r>
              <a:rPr lang="en-GB" b="1" dirty="0"/>
              <a:t>–</a:t>
            </a:r>
            <a:r>
              <a:rPr lang="en-GB" b="1" spc="-125" dirty="0"/>
              <a:t> </a:t>
            </a:r>
            <a:r>
              <a:rPr lang="en-GB" b="1" dirty="0"/>
              <a:t>the</a:t>
            </a:r>
            <a:r>
              <a:rPr lang="en-GB" b="1" spc="-114" dirty="0"/>
              <a:t> </a:t>
            </a:r>
            <a:r>
              <a:rPr lang="en-GB" b="1" dirty="0"/>
              <a:t>early</a:t>
            </a:r>
            <a:r>
              <a:rPr lang="en-GB" b="1" spc="-146" dirty="0"/>
              <a:t> </a:t>
            </a:r>
            <a:r>
              <a:rPr lang="en-GB" b="1" spc="-21" dirty="0"/>
              <a:t>years</a:t>
            </a:r>
            <a:endParaRPr lang="en-GB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B6B106-D153-C433-DC28-58ED1EA9BA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96392" marR="89771" indent="-739292">
              <a:spcBef>
                <a:spcPts val="208"/>
              </a:spcBef>
              <a:buClr>
                <a:srgbClr val="6C0420"/>
              </a:buClr>
              <a:buSzPct val="175000"/>
              <a:buChar char="•"/>
              <a:tabLst>
                <a:tab pos="897712" algn="l"/>
              </a:tabLst>
            </a:pPr>
            <a:r>
              <a:rPr lang="en-GB" sz="4400" dirty="0">
                <a:latin typeface="Arial"/>
                <a:cs typeface="Arial"/>
              </a:rPr>
              <a:t>Workshop</a:t>
            </a:r>
            <a:r>
              <a:rPr lang="en-GB" sz="4400" spc="-52" dirty="0">
                <a:latin typeface="Arial"/>
                <a:cs typeface="Arial"/>
              </a:rPr>
              <a:t> </a:t>
            </a:r>
            <a:r>
              <a:rPr lang="en-GB" sz="4400" dirty="0">
                <a:latin typeface="Arial"/>
                <a:cs typeface="Arial"/>
              </a:rPr>
              <a:t>held</a:t>
            </a:r>
            <a:r>
              <a:rPr lang="en-GB" sz="4400" spc="10" dirty="0">
                <a:latin typeface="Arial"/>
                <a:cs typeface="Arial"/>
              </a:rPr>
              <a:t> </a:t>
            </a:r>
            <a:r>
              <a:rPr lang="en-GB" sz="4400" dirty="0">
                <a:latin typeface="Arial"/>
                <a:cs typeface="Arial"/>
              </a:rPr>
              <a:t>in</a:t>
            </a:r>
            <a:r>
              <a:rPr lang="en-GB" sz="4400" spc="-52" dirty="0">
                <a:latin typeface="Arial"/>
                <a:cs typeface="Arial"/>
              </a:rPr>
              <a:t> </a:t>
            </a:r>
            <a:r>
              <a:rPr lang="en-GB" sz="4400" dirty="0">
                <a:latin typeface="Arial"/>
                <a:cs typeface="Arial"/>
              </a:rPr>
              <a:t>Toronto</a:t>
            </a:r>
            <a:r>
              <a:rPr lang="en-GB" sz="4400" spc="-21" dirty="0">
                <a:latin typeface="Arial"/>
                <a:cs typeface="Arial"/>
              </a:rPr>
              <a:t> </a:t>
            </a:r>
            <a:r>
              <a:rPr lang="en-GB" sz="4400" dirty="0">
                <a:latin typeface="Arial"/>
                <a:cs typeface="Arial"/>
              </a:rPr>
              <a:t>in</a:t>
            </a:r>
            <a:r>
              <a:rPr lang="en-GB" sz="4400" spc="-52" dirty="0">
                <a:latin typeface="Arial"/>
                <a:cs typeface="Arial"/>
              </a:rPr>
              <a:t> </a:t>
            </a:r>
            <a:r>
              <a:rPr lang="en-GB" sz="4400" dirty="0">
                <a:latin typeface="Arial"/>
                <a:cs typeface="Arial"/>
              </a:rPr>
              <a:t>2010</a:t>
            </a:r>
            <a:r>
              <a:rPr lang="en-GB" sz="4400" spc="-10" dirty="0">
                <a:latin typeface="Arial"/>
                <a:cs typeface="Arial"/>
              </a:rPr>
              <a:t> </a:t>
            </a:r>
            <a:r>
              <a:rPr lang="en-GB" sz="4400" dirty="0">
                <a:latin typeface="Arial"/>
                <a:cs typeface="Arial"/>
              </a:rPr>
              <a:t>followed</a:t>
            </a:r>
            <a:r>
              <a:rPr lang="en-GB" sz="4400" spc="42" dirty="0">
                <a:latin typeface="Arial"/>
                <a:cs typeface="Arial"/>
              </a:rPr>
              <a:t> </a:t>
            </a:r>
            <a:r>
              <a:rPr lang="en-GB" sz="4400" dirty="0">
                <a:latin typeface="Arial"/>
                <a:cs typeface="Arial"/>
              </a:rPr>
              <a:t>by</a:t>
            </a:r>
            <a:r>
              <a:rPr lang="en-GB" sz="4400" spc="-42" dirty="0">
                <a:latin typeface="Arial"/>
                <a:cs typeface="Arial"/>
              </a:rPr>
              <a:t> </a:t>
            </a:r>
            <a:r>
              <a:rPr lang="en-GB" sz="4400" spc="-104" dirty="0">
                <a:latin typeface="Arial"/>
                <a:cs typeface="Arial"/>
              </a:rPr>
              <a:t>a </a:t>
            </a:r>
            <a:r>
              <a:rPr lang="en-GB" sz="4400" dirty="0">
                <a:latin typeface="Arial"/>
                <a:cs typeface="Arial"/>
              </a:rPr>
              <a:t>seminar</a:t>
            </a:r>
            <a:r>
              <a:rPr lang="en-GB" sz="4400" spc="-21" dirty="0">
                <a:latin typeface="Arial"/>
                <a:cs typeface="Arial"/>
              </a:rPr>
              <a:t> </a:t>
            </a:r>
            <a:r>
              <a:rPr lang="en-GB" sz="4400" dirty="0">
                <a:latin typeface="Arial"/>
                <a:cs typeface="Arial"/>
              </a:rPr>
              <a:t>day</a:t>
            </a:r>
            <a:r>
              <a:rPr lang="en-GB" sz="4400" spc="-21" dirty="0">
                <a:latin typeface="Arial"/>
                <a:cs typeface="Arial"/>
              </a:rPr>
              <a:t> </a:t>
            </a:r>
            <a:r>
              <a:rPr lang="en-GB" sz="4400" dirty="0">
                <a:latin typeface="Arial"/>
                <a:cs typeface="Arial"/>
              </a:rPr>
              <a:t>in</a:t>
            </a:r>
            <a:r>
              <a:rPr lang="en-GB" sz="4400" spc="-31" dirty="0">
                <a:latin typeface="Arial"/>
                <a:cs typeface="Arial"/>
              </a:rPr>
              <a:t> </a:t>
            </a:r>
            <a:r>
              <a:rPr lang="en-GB" sz="4400" dirty="0">
                <a:latin typeface="Arial"/>
                <a:cs typeface="Arial"/>
              </a:rPr>
              <a:t>Sheffield</a:t>
            </a:r>
            <a:r>
              <a:rPr lang="en-GB" sz="4400" spc="10" dirty="0">
                <a:latin typeface="Arial"/>
                <a:cs typeface="Arial"/>
              </a:rPr>
              <a:t> </a:t>
            </a:r>
            <a:r>
              <a:rPr lang="en-GB" sz="4400" dirty="0">
                <a:latin typeface="Arial"/>
                <a:cs typeface="Arial"/>
              </a:rPr>
              <a:t>in</a:t>
            </a:r>
            <a:r>
              <a:rPr lang="en-GB" sz="4400" spc="-21" dirty="0">
                <a:latin typeface="Arial"/>
                <a:cs typeface="Arial"/>
              </a:rPr>
              <a:t> </a:t>
            </a:r>
            <a:r>
              <a:rPr lang="en-GB" sz="4400" dirty="0">
                <a:latin typeface="Arial"/>
                <a:cs typeface="Arial"/>
              </a:rPr>
              <a:t>Jan</a:t>
            </a:r>
            <a:r>
              <a:rPr lang="en-GB" sz="4400" spc="-10" dirty="0">
                <a:latin typeface="Arial"/>
                <a:cs typeface="Arial"/>
              </a:rPr>
              <a:t> </a:t>
            </a:r>
            <a:r>
              <a:rPr lang="en-GB" sz="4400" spc="-21" dirty="0">
                <a:latin typeface="Arial"/>
                <a:cs typeface="Arial"/>
              </a:rPr>
              <a:t>2011.</a:t>
            </a:r>
            <a:endParaRPr lang="en-GB" sz="4400" dirty="0">
              <a:latin typeface="Arial"/>
              <a:cs typeface="Arial"/>
            </a:endParaRPr>
          </a:p>
          <a:p>
            <a:pPr marL="896392" indent="-739292">
              <a:spcBef>
                <a:spcPts val="2100"/>
              </a:spcBef>
              <a:buClr>
                <a:srgbClr val="6C0420"/>
              </a:buClr>
              <a:buSzPct val="175000"/>
              <a:buChar char="•"/>
              <a:tabLst>
                <a:tab pos="897712" algn="l"/>
              </a:tabLst>
            </a:pPr>
            <a:r>
              <a:rPr lang="en-GB" sz="4400" dirty="0">
                <a:latin typeface="Arial"/>
                <a:cs typeface="Arial"/>
              </a:rPr>
              <a:t>Autonomy</a:t>
            </a:r>
            <a:r>
              <a:rPr lang="en-GB" sz="4400" spc="-104" dirty="0">
                <a:latin typeface="Arial"/>
                <a:cs typeface="Arial"/>
              </a:rPr>
              <a:t> </a:t>
            </a:r>
            <a:r>
              <a:rPr lang="en-GB" sz="4400" dirty="0">
                <a:latin typeface="Arial"/>
                <a:cs typeface="Arial"/>
              </a:rPr>
              <a:t>first</a:t>
            </a:r>
            <a:r>
              <a:rPr lang="en-GB" sz="4400" spc="-73" dirty="0">
                <a:latin typeface="Arial"/>
                <a:cs typeface="Arial"/>
              </a:rPr>
              <a:t> </a:t>
            </a:r>
            <a:r>
              <a:rPr lang="en-GB" sz="4400" dirty="0">
                <a:latin typeface="Arial"/>
                <a:cs typeface="Arial"/>
              </a:rPr>
              <a:t>edition published</a:t>
            </a:r>
            <a:r>
              <a:rPr lang="en-GB" sz="4400" spc="21" dirty="0">
                <a:latin typeface="Arial"/>
                <a:cs typeface="Arial"/>
              </a:rPr>
              <a:t> </a:t>
            </a:r>
            <a:r>
              <a:rPr lang="en-GB" sz="4400" dirty="0">
                <a:latin typeface="Arial"/>
                <a:cs typeface="Arial"/>
              </a:rPr>
              <a:t>in</a:t>
            </a:r>
            <a:r>
              <a:rPr lang="en-GB" sz="4400" spc="-62" dirty="0">
                <a:latin typeface="Arial"/>
                <a:cs typeface="Arial"/>
              </a:rPr>
              <a:t> </a:t>
            </a:r>
            <a:r>
              <a:rPr lang="en-GB" sz="4400" spc="-21" dirty="0">
                <a:latin typeface="Arial"/>
                <a:cs typeface="Arial"/>
              </a:rPr>
              <a:t>2012.</a:t>
            </a:r>
            <a:endParaRPr lang="en-GB" sz="4400" dirty="0">
              <a:latin typeface="Arial"/>
              <a:cs typeface="Arial"/>
            </a:endParaRPr>
          </a:p>
          <a:p>
            <a:pPr marL="896392" indent="-739292">
              <a:spcBef>
                <a:spcPts val="2089"/>
              </a:spcBef>
              <a:buClr>
                <a:srgbClr val="6C0420"/>
              </a:buClr>
              <a:buSzPct val="175000"/>
              <a:buChar char="•"/>
              <a:tabLst>
                <a:tab pos="897712" algn="l"/>
              </a:tabLst>
            </a:pPr>
            <a:r>
              <a:rPr lang="en-GB" sz="4400" dirty="0">
                <a:latin typeface="Arial"/>
                <a:cs typeface="Arial"/>
              </a:rPr>
              <a:t>Worlds</a:t>
            </a:r>
            <a:r>
              <a:rPr lang="en-GB" sz="4400" spc="-73" dirty="0">
                <a:latin typeface="Arial"/>
                <a:cs typeface="Arial"/>
              </a:rPr>
              <a:t> </a:t>
            </a:r>
            <a:r>
              <a:rPr lang="en-GB" sz="4400" dirty="0">
                <a:latin typeface="Arial"/>
                <a:cs typeface="Arial"/>
              </a:rPr>
              <a:t>of</a:t>
            </a:r>
            <a:r>
              <a:rPr lang="en-GB" sz="4400" spc="-42" dirty="0">
                <a:latin typeface="Arial"/>
                <a:cs typeface="Arial"/>
              </a:rPr>
              <a:t> </a:t>
            </a:r>
            <a:r>
              <a:rPr lang="en-GB" sz="4400" dirty="0">
                <a:latin typeface="Arial"/>
                <a:cs typeface="Arial"/>
              </a:rPr>
              <a:t>Autism</a:t>
            </a:r>
            <a:r>
              <a:rPr lang="en-GB" sz="4400" spc="-21" dirty="0">
                <a:latin typeface="Arial"/>
                <a:cs typeface="Arial"/>
              </a:rPr>
              <a:t> </a:t>
            </a:r>
            <a:r>
              <a:rPr lang="en-GB" sz="4400" dirty="0">
                <a:latin typeface="Arial"/>
                <a:cs typeface="Arial"/>
              </a:rPr>
              <a:t>(Davidson and</a:t>
            </a:r>
            <a:r>
              <a:rPr lang="en-GB" sz="4400" spc="10" dirty="0">
                <a:latin typeface="Arial"/>
                <a:cs typeface="Arial"/>
              </a:rPr>
              <a:t> </a:t>
            </a:r>
            <a:r>
              <a:rPr lang="en-GB" sz="4400" dirty="0">
                <a:latin typeface="Arial"/>
                <a:cs typeface="Arial"/>
              </a:rPr>
              <a:t>Orsini,</a:t>
            </a:r>
            <a:r>
              <a:rPr lang="en-GB" sz="4400" spc="-21" dirty="0">
                <a:latin typeface="Arial"/>
                <a:cs typeface="Arial"/>
              </a:rPr>
              <a:t> 2013).</a:t>
            </a:r>
            <a:endParaRPr lang="en-GB" sz="4400" dirty="0">
              <a:latin typeface="Arial"/>
              <a:cs typeface="Arial"/>
            </a:endParaRPr>
          </a:p>
          <a:p>
            <a:pPr marL="896392" marR="1992129" indent="-739292">
              <a:spcBef>
                <a:spcPts val="2100"/>
              </a:spcBef>
              <a:buClr>
                <a:srgbClr val="6C0420"/>
              </a:buClr>
              <a:buSzPct val="175000"/>
              <a:buChar char="•"/>
              <a:tabLst>
                <a:tab pos="897712" algn="l"/>
              </a:tabLst>
            </a:pPr>
            <a:r>
              <a:rPr lang="en-GB" sz="4400" spc="-52" dirty="0">
                <a:latin typeface="Arial"/>
                <a:cs typeface="Arial"/>
              </a:rPr>
              <a:t>Re-</a:t>
            </a:r>
            <a:r>
              <a:rPr lang="en-GB" sz="4400" dirty="0">
                <a:latin typeface="Arial"/>
                <a:cs typeface="Arial"/>
              </a:rPr>
              <a:t>thinking</a:t>
            </a:r>
            <a:r>
              <a:rPr lang="en-GB" sz="4400" spc="-73" dirty="0">
                <a:latin typeface="Arial"/>
                <a:cs typeface="Arial"/>
              </a:rPr>
              <a:t> </a:t>
            </a:r>
            <a:r>
              <a:rPr lang="en-GB" sz="4400" dirty="0">
                <a:latin typeface="Arial"/>
                <a:cs typeface="Arial"/>
              </a:rPr>
              <a:t>Autism</a:t>
            </a:r>
            <a:r>
              <a:rPr lang="en-GB" sz="4400" spc="-104" dirty="0">
                <a:latin typeface="Arial"/>
                <a:cs typeface="Arial"/>
              </a:rPr>
              <a:t> </a:t>
            </a:r>
            <a:r>
              <a:rPr lang="en-GB" sz="4400" spc="-21" dirty="0">
                <a:latin typeface="Arial"/>
                <a:cs typeface="Arial"/>
              </a:rPr>
              <a:t>(</a:t>
            </a:r>
            <a:r>
              <a:rPr lang="en-GB" sz="4400" spc="-21" dirty="0" err="1">
                <a:latin typeface="Arial"/>
                <a:cs typeface="Arial"/>
              </a:rPr>
              <a:t>Runswick</a:t>
            </a:r>
            <a:r>
              <a:rPr lang="en-GB" sz="4400" spc="-21" dirty="0">
                <a:latin typeface="Arial"/>
                <a:cs typeface="Arial"/>
              </a:rPr>
              <a:t>-</a:t>
            </a:r>
            <a:r>
              <a:rPr lang="en-GB" sz="4400" dirty="0">
                <a:latin typeface="Arial"/>
                <a:cs typeface="Arial"/>
              </a:rPr>
              <a:t>Cole</a:t>
            </a:r>
            <a:r>
              <a:rPr lang="en-GB" sz="4400" spc="-10" dirty="0">
                <a:latin typeface="Arial"/>
                <a:cs typeface="Arial"/>
              </a:rPr>
              <a:t> </a:t>
            </a:r>
            <a:r>
              <a:rPr lang="en-GB" sz="4400" dirty="0">
                <a:latin typeface="Arial"/>
                <a:cs typeface="Arial"/>
              </a:rPr>
              <a:t>et</a:t>
            </a:r>
            <a:r>
              <a:rPr lang="en-GB" sz="4400" spc="-94" dirty="0">
                <a:latin typeface="Arial"/>
                <a:cs typeface="Arial"/>
              </a:rPr>
              <a:t> </a:t>
            </a:r>
            <a:r>
              <a:rPr lang="en-GB" sz="4400" spc="-52" dirty="0">
                <a:latin typeface="Arial"/>
                <a:cs typeface="Arial"/>
              </a:rPr>
              <a:t>al. </a:t>
            </a:r>
            <a:r>
              <a:rPr lang="en-GB" sz="4400" spc="-21" dirty="0">
                <a:latin typeface="Arial"/>
                <a:cs typeface="Arial"/>
              </a:rPr>
              <a:t>2016).</a:t>
            </a:r>
            <a:endParaRPr lang="en-GB" sz="4400" dirty="0">
              <a:latin typeface="Arial"/>
              <a:cs typeface="Arial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491933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C7AE96-3C85-3D27-1FB3-C5E49F6DC5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Differing definitions (1)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62E1E4-DC78-2AE0-65AB-158CB7DA23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6403" marR="25083">
              <a:spcBef>
                <a:spcPts val="218"/>
              </a:spcBef>
            </a:pPr>
            <a:r>
              <a:rPr lang="en-GB" sz="4400" dirty="0">
                <a:latin typeface="Arial"/>
                <a:cs typeface="Arial"/>
              </a:rPr>
              <a:t>“</a:t>
            </a:r>
            <a:r>
              <a:rPr lang="en-GB" sz="4400" i="1" dirty="0">
                <a:latin typeface="Arial"/>
                <a:cs typeface="Arial"/>
              </a:rPr>
              <a:t>...about</a:t>
            </a:r>
            <a:r>
              <a:rPr lang="en-GB" sz="4400" i="1" spc="-114" dirty="0">
                <a:latin typeface="Arial"/>
                <a:cs typeface="Arial"/>
              </a:rPr>
              <a:t> </a:t>
            </a:r>
            <a:r>
              <a:rPr lang="en-GB" sz="4400" i="1" dirty="0">
                <a:latin typeface="Arial"/>
                <a:cs typeface="Arial"/>
              </a:rPr>
              <a:t>critical</a:t>
            </a:r>
            <a:r>
              <a:rPr lang="en-GB" sz="4400" i="1" spc="-42" dirty="0">
                <a:latin typeface="Arial"/>
                <a:cs typeface="Arial"/>
              </a:rPr>
              <a:t> </a:t>
            </a:r>
            <a:r>
              <a:rPr lang="en-GB" sz="4400" i="1" dirty="0">
                <a:latin typeface="Arial"/>
                <a:cs typeface="Arial"/>
              </a:rPr>
              <a:t>thinking,</a:t>
            </a:r>
            <a:r>
              <a:rPr lang="en-GB" sz="4400" i="1" spc="-52" dirty="0">
                <a:latin typeface="Arial"/>
                <a:cs typeface="Arial"/>
              </a:rPr>
              <a:t> </a:t>
            </a:r>
            <a:r>
              <a:rPr lang="en-GB" sz="4400" i="1" dirty="0">
                <a:latin typeface="Arial"/>
                <a:cs typeface="Arial"/>
              </a:rPr>
              <a:t>new</a:t>
            </a:r>
            <a:r>
              <a:rPr lang="en-GB" sz="4400" i="1" spc="-31" dirty="0">
                <a:latin typeface="Arial"/>
                <a:cs typeface="Arial"/>
              </a:rPr>
              <a:t> </a:t>
            </a:r>
            <a:r>
              <a:rPr lang="en-GB" sz="4400" i="1" dirty="0">
                <a:latin typeface="Arial"/>
                <a:cs typeface="Arial"/>
              </a:rPr>
              <a:t>perspectives</a:t>
            </a:r>
            <a:r>
              <a:rPr lang="en-GB" sz="4400" i="1" spc="-125" dirty="0">
                <a:latin typeface="Arial"/>
                <a:cs typeface="Arial"/>
              </a:rPr>
              <a:t> </a:t>
            </a:r>
            <a:r>
              <a:rPr lang="en-GB" sz="4400" i="1" dirty="0">
                <a:latin typeface="Arial"/>
                <a:cs typeface="Arial"/>
              </a:rPr>
              <a:t>and</a:t>
            </a:r>
            <a:r>
              <a:rPr lang="en-GB" sz="4400" i="1" spc="-31" dirty="0">
                <a:latin typeface="Arial"/>
                <a:cs typeface="Arial"/>
              </a:rPr>
              <a:t> </a:t>
            </a:r>
            <a:r>
              <a:rPr lang="en-GB" sz="4400" i="1" dirty="0">
                <a:latin typeface="Arial"/>
                <a:cs typeface="Arial"/>
              </a:rPr>
              <a:t>a</a:t>
            </a:r>
            <a:r>
              <a:rPr lang="en-GB" sz="4400" i="1" spc="-21" dirty="0">
                <a:latin typeface="Arial"/>
                <a:cs typeface="Arial"/>
              </a:rPr>
              <a:t> channel </a:t>
            </a:r>
            <a:r>
              <a:rPr lang="en-GB" sz="4400" i="1" dirty="0">
                <a:latin typeface="Arial"/>
                <a:cs typeface="Arial"/>
              </a:rPr>
              <a:t>for</a:t>
            </a:r>
            <a:r>
              <a:rPr lang="en-GB" sz="4400" i="1" spc="-73" dirty="0">
                <a:latin typeface="Arial"/>
                <a:cs typeface="Arial"/>
              </a:rPr>
              <a:t> </a:t>
            </a:r>
            <a:r>
              <a:rPr lang="en-GB" sz="4400" i="1" dirty="0">
                <a:latin typeface="Arial"/>
                <a:cs typeface="Arial"/>
              </a:rPr>
              <a:t>further</a:t>
            </a:r>
            <a:r>
              <a:rPr lang="en-GB" sz="4400" i="1" spc="-73" dirty="0">
                <a:latin typeface="Arial"/>
                <a:cs typeface="Arial"/>
              </a:rPr>
              <a:t> </a:t>
            </a:r>
            <a:r>
              <a:rPr lang="en-GB" sz="4400" i="1" dirty="0">
                <a:latin typeface="Arial"/>
                <a:cs typeface="Arial"/>
              </a:rPr>
              <a:t>debate</a:t>
            </a:r>
            <a:r>
              <a:rPr lang="en-GB" sz="4400" i="1" spc="-83" dirty="0">
                <a:latin typeface="Arial"/>
                <a:cs typeface="Arial"/>
              </a:rPr>
              <a:t> </a:t>
            </a:r>
            <a:r>
              <a:rPr lang="en-GB" sz="4400" i="1" dirty="0">
                <a:latin typeface="Arial"/>
                <a:cs typeface="Arial"/>
              </a:rPr>
              <a:t>in</a:t>
            </a:r>
            <a:r>
              <a:rPr lang="en-GB" sz="4400" i="1" spc="-10" dirty="0">
                <a:latin typeface="Arial"/>
                <a:cs typeface="Arial"/>
              </a:rPr>
              <a:t> </a:t>
            </a:r>
            <a:r>
              <a:rPr lang="en-GB" sz="4400" i="1" dirty="0">
                <a:latin typeface="Arial"/>
                <a:cs typeface="Arial"/>
              </a:rPr>
              <a:t>future</a:t>
            </a:r>
            <a:r>
              <a:rPr lang="en-GB" sz="4400" dirty="0">
                <a:latin typeface="Arial"/>
                <a:cs typeface="Arial"/>
              </a:rPr>
              <a:t>.”</a:t>
            </a:r>
            <a:r>
              <a:rPr lang="en-GB" sz="4400" spc="-83" dirty="0">
                <a:latin typeface="Arial"/>
                <a:cs typeface="Arial"/>
              </a:rPr>
              <a:t> </a:t>
            </a:r>
            <a:r>
              <a:rPr lang="en-GB" sz="4400" dirty="0">
                <a:latin typeface="Arial"/>
                <a:cs typeface="Arial"/>
              </a:rPr>
              <a:t>(Arnold,</a:t>
            </a:r>
            <a:r>
              <a:rPr lang="en-GB" sz="4400" spc="-73" dirty="0">
                <a:latin typeface="Arial"/>
                <a:cs typeface="Arial"/>
              </a:rPr>
              <a:t> </a:t>
            </a:r>
            <a:r>
              <a:rPr lang="en-GB" sz="4400" spc="-21" dirty="0">
                <a:latin typeface="Arial"/>
                <a:cs typeface="Arial"/>
              </a:rPr>
              <a:t>2013).</a:t>
            </a:r>
            <a:endParaRPr lang="en-GB" sz="4400" dirty="0">
              <a:latin typeface="Arial"/>
              <a:cs typeface="Arial"/>
            </a:endParaRPr>
          </a:p>
          <a:p>
            <a:pPr marL="26403" marR="10561">
              <a:spcBef>
                <a:spcPts val="1746"/>
              </a:spcBef>
            </a:pPr>
            <a:r>
              <a:rPr lang="en-GB" sz="4400" dirty="0">
                <a:latin typeface="Arial"/>
                <a:cs typeface="Arial"/>
              </a:rPr>
              <a:t>For</a:t>
            </a:r>
            <a:r>
              <a:rPr lang="en-GB" sz="4400" spc="-83" dirty="0">
                <a:latin typeface="Arial"/>
                <a:cs typeface="Arial"/>
              </a:rPr>
              <a:t> </a:t>
            </a:r>
            <a:r>
              <a:rPr lang="en-GB" sz="4400" dirty="0">
                <a:latin typeface="Arial"/>
                <a:cs typeface="Arial"/>
              </a:rPr>
              <a:t>Davidson</a:t>
            </a:r>
            <a:r>
              <a:rPr lang="en-GB" sz="4400" spc="-42" dirty="0">
                <a:latin typeface="Arial"/>
                <a:cs typeface="Arial"/>
              </a:rPr>
              <a:t> </a:t>
            </a:r>
            <a:r>
              <a:rPr lang="en-GB" sz="4400" dirty="0">
                <a:latin typeface="Arial"/>
                <a:cs typeface="Arial"/>
              </a:rPr>
              <a:t>and</a:t>
            </a:r>
            <a:r>
              <a:rPr lang="en-GB" sz="4400" spc="-42" dirty="0">
                <a:latin typeface="Arial"/>
                <a:cs typeface="Arial"/>
              </a:rPr>
              <a:t> </a:t>
            </a:r>
            <a:r>
              <a:rPr lang="en-GB" sz="4400" dirty="0">
                <a:latin typeface="Arial"/>
                <a:cs typeface="Arial"/>
              </a:rPr>
              <a:t>Orsini</a:t>
            </a:r>
            <a:r>
              <a:rPr lang="en-GB" sz="4400" spc="-42" dirty="0">
                <a:latin typeface="Arial"/>
                <a:cs typeface="Arial"/>
              </a:rPr>
              <a:t> </a:t>
            </a:r>
            <a:r>
              <a:rPr lang="en-GB" sz="4400" dirty="0">
                <a:latin typeface="Arial"/>
                <a:cs typeface="Arial"/>
              </a:rPr>
              <a:t>(2013)</a:t>
            </a:r>
            <a:r>
              <a:rPr lang="en-GB" sz="4400" spc="-83" dirty="0">
                <a:latin typeface="Arial"/>
                <a:cs typeface="Arial"/>
              </a:rPr>
              <a:t> </a:t>
            </a:r>
            <a:r>
              <a:rPr lang="en-GB" sz="4400" dirty="0">
                <a:latin typeface="Arial"/>
                <a:cs typeface="Arial"/>
              </a:rPr>
              <a:t>C.A.S.</a:t>
            </a:r>
            <a:r>
              <a:rPr lang="en-GB" sz="4400" spc="-31" dirty="0">
                <a:latin typeface="Arial"/>
                <a:cs typeface="Arial"/>
              </a:rPr>
              <a:t> </a:t>
            </a:r>
            <a:r>
              <a:rPr lang="en-GB" sz="4400" dirty="0">
                <a:latin typeface="Arial"/>
                <a:cs typeface="Arial"/>
              </a:rPr>
              <a:t>is</a:t>
            </a:r>
            <a:r>
              <a:rPr lang="en-GB" sz="4400" spc="-10" dirty="0">
                <a:latin typeface="Arial"/>
                <a:cs typeface="Arial"/>
              </a:rPr>
              <a:t> </a:t>
            </a:r>
            <a:r>
              <a:rPr lang="en-GB" sz="4400" dirty="0">
                <a:latin typeface="Arial"/>
                <a:cs typeface="Arial"/>
              </a:rPr>
              <a:t>about</a:t>
            </a:r>
            <a:r>
              <a:rPr lang="en-GB" sz="4400" spc="-52" dirty="0">
                <a:latin typeface="Arial"/>
                <a:cs typeface="Arial"/>
              </a:rPr>
              <a:t> </a:t>
            </a:r>
            <a:r>
              <a:rPr lang="en-GB" sz="4400" spc="-21" dirty="0">
                <a:latin typeface="Arial"/>
                <a:cs typeface="Arial"/>
              </a:rPr>
              <a:t>scrutinising </a:t>
            </a:r>
            <a:r>
              <a:rPr lang="en-GB" sz="4400" dirty="0">
                <a:latin typeface="Arial"/>
                <a:cs typeface="Arial"/>
              </a:rPr>
              <a:t>power</a:t>
            </a:r>
            <a:r>
              <a:rPr lang="en-GB" sz="4400" spc="-125" dirty="0">
                <a:latin typeface="Arial"/>
                <a:cs typeface="Arial"/>
              </a:rPr>
              <a:t> </a:t>
            </a:r>
            <a:r>
              <a:rPr lang="en-GB" sz="4400" dirty="0">
                <a:latin typeface="Arial"/>
                <a:cs typeface="Arial"/>
              </a:rPr>
              <a:t>relationships</a:t>
            </a:r>
            <a:r>
              <a:rPr lang="en-GB" sz="4400" spc="-114" dirty="0">
                <a:latin typeface="Arial"/>
                <a:cs typeface="Arial"/>
              </a:rPr>
              <a:t> </a:t>
            </a:r>
            <a:r>
              <a:rPr lang="en-GB" sz="4400" dirty="0">
                <a:latin typeface="Arial"/>
                <a:cs typeface="Arial"/>
              </a:rPr>
              <a:t>in</a:t>
            </a:r>
            <a:r>
              <a:rPr lang="en-GB" sz="4400" spc="-31" dirty="0">
                <a:latin typeface="Arial"/>
                <a:cs typeface="Arial"/>
              </a:rPr>
              <a:t> </a:t>
            </a:r>
            <a:r>
              <a:rPr lang="en-GB" sz="4400" dirty="0">
                <a:latin typeface="Arial"/>
                <a:cs typeface="Arial"/>
              </a:rPr>
              <a:t>autism</a:t>
            </a:r>
            <a:r>
              <a:rPr lang="en-GB" sz="4400" spc="-62" dirty="0">
                <a:latin typeface="Arial"/>
                <a:cs typeface="Arial"/>
              </a:rPr>
              <a:t> </a:t>
            </a:r>
            <a:r>
              <a:rPr lang="en-GB" sz="4400" dirty="0">
                <a:latin typeface="Arial"/>
                <a:cs typeface="Arial"/>
              </a:rPr>
              <a:t>research</a:t>
            </a:r>
            <a:r>
              <a:rPr lang="en-GB" sz="4400" spc="-135" dirty="0">
                <a:latin typeface="Arial"/>
                <a:cs typeface="Arial"/>
              </a:rPr>
              <a:t> </a:t>
            </a:r>
            <a:r>
              <a:rPr lang="en-GB" sz="4400" dirty="0">
                <a:latin typeface="Arial"/>
                <a:cs typeface="Arial"/>
              </a:rPr>
              <a:t>and</a:t>
            </a:r>
            <a:r>
              <a:rPr lang="en-GB" sz="4400" spc="-62" dirty="0">
                <a:latin typeface="Arial"/>
                <a:cs typeface="Arial"/>
              </a:rPr>
              <a:t> </a:t>
            </a:r>
            <a:r>
              <a:rPr lang="en-GB" sz="4400" spc="-21" dirty="0">
                <a:latin typeface="Arial"/>
                <a:cs typeface="Arial"/>
              </a:rPr>
              <a:t>practice; </a:t>
            </a:r>
            <a:r>
              <a:rPr lang="en-GB" sz="4400" dirty="0">
                <a:latin typeface="Arial"/>
                <a:cs typeface="Arial"/>
              </a:rPr>
              <a:t>promoting</a:t>
            </a:r>
            <a:r>
              <a:rPr lang="en-GB" sz="4400" spc="-177" dirty="0">
                <a:latin typeface="Arial"/>
                <a:cs typeface="Arial"/>
              </a:rPr>
              <a:t> </a:t>
            </a:r>
            <a:r>
              <a:rPr lang="en-GB" sz="4400" dirty="0">
                <a:latin typeface="Arial"/>
                <a:cs typeface="Arial"/>
              </a:rPr>
              <a:t>positive</a:t>
            </a:r>
            <a:r>
              <a:rPr lang="en-GB" sz="4400" spc="-52" dirty="0">
                <a:latin typeface="Arial"/>
                <a:cs typeface="Arial"/>
              </a:rPr>
              <a:t> </a:t>
            </a:r>
            <a:r>
              <a:rPr lang="en-GB" sz="4400" dirty="0">
                <a:latin typeface="Arial"/>
                <a:cs typeface="Arial"/>
              </a:rPr>
              <a:t>accounts</a:t>
            </a:r>
            <a:r>
              <a:rPr lang="en-GB" sz="4400" spc="-135" dirty="0">
                <a:latin typeface="Arial"/>
                <a:cs typeface="Arial"/>
              </a:rPr>
              <a:t> </a:t>
            </a:r>
            <a:r>
              <a:rPr lang="en-GB" sz="4400" dirty="0">
                <a:latin typeface="Arial"/>
                <a:cs typeface="Arial"/>
              </a:rPr>
              <a:t>of</a:t>
            </a:r>
            <a:r>
              <a:rPr lang="en-GB" sz="4400" spc="-62" dirty="0">
                <a:latin typeface="Arial"/>
                <a:cs typeface="Arial"/>
              </a:rPr>
              <a:t> </a:t>
            </a:r>
            <a:r>
              <a:rPr lang="en-GB" sz="4400" dirty="0">
                <a:latin typeface="Arial"/>
                <a:cs typeface="Arial"/>
              </a:rPr>
              <a:t>autism</a:t>
            </a:r>
            <a:r>
              <a:rPr lang="en-GB" sz="4400" spc="-94" dirty="0">
                <a:latin typeface="Arial"/>
                <a:cs typeface="Arial"/>
              </a:rPr>
              <a:t> </a:t>
            </a:r>
            <a:r>
              <a:rPr lang="en-GB" sz="4400" dirty="0">
                <a:latin typeface="Arial"/>
                <a:cs typeface="Arial"/>
              </a:rPr>
              <a:t>that</a:t>
            </a:r>
            <a:r>
              <a:rPr lang="en-GB" sz="4400" spc="-83" dirty="0">
                <a:latin typeface="Arial"/>
                <a:cs typeface="Arial"/>
              </a:rPr>
              <a:t> </a:t>
            </a:r>
            <a:r>
              <a:rPr lang="en-GB" sz="4400" spc="-21" dirty="0">
                <a:latin typeface="Arial"/>
                <a:cs typeface="Arial"/>
              </a:rPr>
              <a:t>confront </a:t>
            </a:r>
            <a:r>
              <a:rPr lang="en-GB" sz="4400" dirty="0">
                <a:latin typeface="Arial"/>
                <a:cs typeface="Arial"/>
              </a:rPr>
              <a:t>prevailing</a:t>
            </a:r>
            <a:r>
              <a:rPr lang="en-GB" sz="4400" spc="-114" dirty="0">
                <a:latin typeface="Arial"/>
                <a:cs typeface="Arial"/>
              </a:rPr>
              <a:t> </a:t>
            </a:r>
            <a:r>
              <a:rPr lang="en-GB" sz="4400" dirty="0">
                <a:latin typeface="Arial"/>
                <a:cs typeface="Arial"/>
              </a:rPr>
              <a:t>negative</a:t>
            </a:r>
            <a:r>
              <a:rPr lang="en-GB" sz="4400" spc="-94" dirty="0">
                <a:latin typeface="Arial"/>
                <a:cs typeface="Arial"/>
              </a:rPr>
              <a:t> </a:t>
            </a:r>
            <a:r>
              <a:rPr lang="en-GB" sz="4400" dirty="0">
                <a:latin typeface="Arial"/>
                <a:cs typeface="Arial"/>
              </a:rPr>
              <a:t>views;</a:t>
            </a:r>
            <a:r>
              <a:rPr lang="en-GB" sz="4400" spc="-52" dirty="0">
                <a:latin typeface="Arial"/>
                <a:cs typeface="Arial"/>
              </a:rPr>
              <a:t> </a:t>
            </a:r>
            <a:r>
              <a:rPr lang="en-GB" sz="4400" dirty="0">
                <a:latin typeface="Arial"/>
                <a:cs typeface="Arial"/>
              </a:rPr>
              <a:t>and</a:t>
            </a:r>
            <a:r>
              <a:rPr lang="en-GB" sz="4400" spc="-83" dirty="0">
                <a:latin typeface="Arial"/>
                <a:cs typeface="Arial"/>
              </a:rPr>
              <a:t> </a:t>
            </a:r>
            <a:r>
              <a:rPr lang="en-GB" sz="4400" dirty="0">
                <a:latin typeface="Arial"/>
                <a:cs typeface="Arial"/>
              </a:rPr>
              <a:t>the</a:t>
            </a:r>
            <a:r>
              <a:rPr lang="en-GB" sz="4400" spc="-94" dirty="0">
                <a:latin typeface="Arial"/>
                <a:cs typeface="Arial"/>
              </a:rPr>
              <a:t> </a:t>
            </a:r>
            <a:r>
              <a:rPr lang="en-GB" sz="4400" dirty="0">
                <a:latin typeface="Arial"/>
                <a:cs typeface="Arial"/>
              </a:rPr>
              <a:t>development</a:t>
            </a:r>
            <a:r>
              <a:rPr lang="en-GB" sz="4400" spc="-104" dirty="0">
                <a:latin typeface="Arial"/>
                <a:cs typeface="Arial"/>
              </a:rPr>
              <a:t> </a:t>
            </a:r>
            <a:r>
              <a:rPr lang="en-GB" sz="4400" spc="-52" dirty="0">
                <a:latin typeface="Arial"/>
                <a:cs typeface="Arial"/>
              </a:rPr>
              <a:t>of </a:t>
            </a:r>
            <a:r>
              <a:rPr lang="en-GB" sz="4400" dirty="0">
                <a:latin typeface="Arial"/>
                <a:cs typeface="Arial"/>
              </a:rPr>
              <a:t>theoretical</a:t>
            </a:r>
            <a:r>
              <a:rPr lang="en-GB" sz="4400" spc="-104" dirty="0">
                <a:latin typeface="Arial"/>
                <a:cs typeface="Arial"/>
              </a:rPr>
              <a:t> </a:t>
            </a:r>
            <a:r>
              <a:rPr lang="en-GB" sz="4400" dirty="0">
                <a:latin typeface="Arial"/>
                <a:cs typeface="Arial"/>
              </a:rPr>
              <a:t>and</a:t>
            </a:r>
            <a:r>
              <a:rPr lang="en-GB" sz="4400" spc="-42" dirty="0">
                <a:latin typeface="Arial"/>
                <a:cs typeface="Arial"/>
              </a:rPr>
              <a:t> </a:t>
            </a:r>
            <a:r>
              <a:rPr lang="en-GB" sz="4400" dirty="0">
                <a:latin typeface="Arial"/>
                <a:cs typeface="Arial"/>
              </a:rPr>
              <a:t>methodological</a:t>
            </a:r>
            <a:r>
              <a:rPr lang="en-GB" sz="4400" spc="-104" dirty="0">
                <a:latin typeface="Arial"/>
                <a:cs typeface="Arial"/>
              </a:rPr>
              <a:t> </a:t>
            </a:r>
            <a:r>
              <a:rPr lang="en-GB" sz="4400" dirty="0">
                <a:latin typeface="Arial"/>
                <a:cs typeface="Arial"/>
              </a:rPr>
              <a:t>approaches</a:t>
            </a:r>
            <a:r>
              <a:rPr lang="en-GB" sz="4400" spc="-104" dirty="0">
                <a:latin typeface="Arial"/>
                <a:cs typeface="Arial"/>
              </a:rPr>
              <a:t> </a:t>
            </a:r>
            <a:r>
              <a:rPr lang="en-GB" sz="4400" dirty="0">
                <a:latin typeface="Arial"/>
                <a:cs typeface="Arial"/>
              </a:rPr>
              <a:t>that</a:t>
            </a:r>
            <a:r>
              <a:rPr lang="en-GB" sz="4400" spc="-62" dirty="0">
                <a:latin typeface="Arial"/>
                <a:cs typeface="Arial"/>
              </a:rPr>
              <a:t> </a:t>
            </a:r>
            <a:r>
              <a:rPr lang="en-GB" sz="4400" spc="-52" dirty="0">
                <a:latin typeface="Arial"/>
                <a:cs typeface="Arial"/>
              </a:rPr>
              <a:t>are </a:t>
            </a:r>
            <a:r>
              <a:rPr lang="en-GB" sz="4400" dirty="0">
                <a:latin typeface="Arial"/>
                <a:cs typeface="Arial"/>
              </a:rPr>
              <a:t>inclusive</a:t>
            </a:r>
            <a:r>
              <a:rPr lang="en-GB" sz="4400" spc="-114" dirty="0">
                <a:latin typeface="Arial"/>
                <a:cs typeface="Arial"/>
              </a:rPr>
              <a:t> </a:t>
            </a:r>
            <a:r>
              <a:rPr lang="en-GB" sz="4400" dirty="0">
                <a:latin typeface="Arial"/>
                <a:cs typeface="Arial"/>
              </a:rPr>
              <a:t>and</a:t>
            </a:r>
            <a:r>
              <a:rPr lang="en-GB" sz="4400" spc="-73" dirty="0">
                <a:latin typeface="Arial"/>
                <a:cs typeface="Arial"/>
              </a:rPr>
              <a:t> </a:t>
            </a:r>
            <a:r>
              <a:rPr lang="en-GB" sz="4400" spc="-21" dirty="0">
                <a:latin typeface="Arial"/>
                <a:cs typeface="Arial"/>
              </a:rPr>
              <a:t>valuing.</a:t>
            </a:r>
            <a:endParaRPr lang="en-GB" sz="4400" dirty="0">
              <a:latin typeface="Arial"/>
              <a:cs typeface="Arial"/>
            </a:endParaRPr>
          </a:p>
          <a:p>
            <a:pPr marL="26403" marR="195384">
              <a:spcBef>
                <a:spcPts val="1757"/>
              </a:spcBef>
            </a:pPr>
            <a:r>
              <a:rPr lang="en-GB" sz="4400" dirty="0">
                <a:latin typeface="Arial"/>
                <a:cs typeface="Arial"/>
              </a:rPr>
              <a:t>For</a:t>
            </a:r>
            <a:r>
              <a:rPr lang="en-GB" sz="4400" spc="-62" dirty="0">
                <a:latin typeface="Arial"/>
                <a:cs typeface="Arial"/>
              </a:rPr>
              <a:t> </a:t>
            </a:r>
            <a:r>
              <a:rPr lang="en-GB" sz="4400" dirty="0" err="1">
                <a:latin typeface="Arial"/>
                <a:cs typeface="Arial"/>
              </a:rPr>
              <a:t>Runswick</a:t>
            </a:r>
            <a:r>
              <a:rPr lang="en-GB" sz="4400" dirty="0">
                <a:latin typeface="Arial"/>
                <a:cs typeface="Arial"/>
              </a:rPr>
              <a:t>-Cole</a:t>
            </a:r>
            <a:r>
              <a:rPr lang="en-GB" sz="4400" spc="-125" dirty="0">
                <a:latin typeface="Arial"/>
                <a:cs typeface="Arial"/>
              </a:rPr>
              <a:t> </a:t>
            </a:r>
            <a:r>
              <a:rPr lang="en-GB" sz="4400" dirty="0">
                <a:latin typeface="Arial"/>
                <a:cs typeface="Arial"/>
              </a:rPr>
              <a:t>et</a:t>
            </a:r>
            <a:r>
              <a:rPr lang="en-GB" sz="4400" spc="-21" dirty="0">
                <a:latin typeface="Arial"/>
                <a:cs typeface="Arial"/>
              </a:rPr>
              <a:t> </a:t>
            </a:r>
            <a:r>
              <a:rPr lang="en-GB" sz="4400" dirty="0">
                <a:latin typeface="Arial"/>
                <a:cs typeface="Arial"/>
              </a:rPr>
              <a:t>al.</a:t>
            </a:r>
            <a:r>
              <a:rPr lang="en-GB" sz="4400" spc="-62" dirty="0">
                <a:latin typeface="Arial"/>
                <a:cs typeface="Arial"/>
              </a:rPr>
              <a:t> </a:t>
            </a:r>
            <a:r>
              <a:rPr lang="en-GB" sz="4400" dirty="0">
                <a:latin typeface="Arial"/>
                <a:cs typeface="Arial"/>
              </a:rPr>
              <a:t>(2016)</a:t>
            </a:r>
            <a:r>
              <a:rPr lang="en-GB" sz="4400" spc="-62" dirty="0">
                <a:latin typeface="Arial"/>
                <a:cs typeface="Arial"/>
              </a:rPr>
              <a:t> </a:t>
            </a:r>
            <a:r>
              <a:rPr lang="en-GB" sz="4400" dirty="0">
                <a:latin typeface="Arial"/>
                <a:cs typeface="Arial"/>
              </a:rPr>
              <a:t>C.A.S.</a:t>
            </a:r>
            <a:r>
              <a:rPr lang="en-GB" sz="4400" spc="-21" dirty="0">
                <a:latin typeface="Arial"/>
                <a:cs typeface="Arial"/>
              </a:rPr>
              <a:t> </a:t>
            </a:r>
            <a:r>
              <a:rPr lang="en-GB" sz="4400" dirty="0">
                <a:latin typeface="Arial"/>
                <a:cs typeface="Arial"/>
              </a:rPr>
              <a:t>is</a:t>
            </a:r>
            <a:r>
              <a:rPr lang="en-GB" sz="4400" spc="-10" dirty="0">
                <a:latin typeface="Arial"/>
                <a:cs typeface="Arial"/>
              </a:rPr>
              <a:t> </a:t>
            </a:r>
            <a:r>
              <a:rPr lang="en-GB" sz="4400" dirty="0">
                <a:latin typeface="Arial"/>
                <a:cs typeface="Arial"/>
              </a:rPr>
              <a:t>about</a:t>
            </a:r>
            <a:r>
              <a:rPr lang="en-GB" sz="4400" spc="-73" dirty="0">
                <a:latin typeface="Arial"/>
                <a:cs typeface="Arial"/>
              </a:rPr>
              <a:t> </a:t>
            </a:r>
            <a:r>
              <a:rPr lang="en-GB" sz="4400" spc="-21" dirty="0">
                <a:latin typeface="Arial"/>
                <a:cs typeface="Arial"/>
              </a:rPr>
              <a:t>examining </a:t>
            </a:r>
            <a:r>
              <a:rPr lang="en-GB" sz="4400" dirty="0">
                <a:latin typeface="Arial"/>
                <a:cs typeface="Arial"/>
              </a:rPr>
              <a:t>whether</a:t>
            </a:r>
            <a:r>
              <a:rPr lang="en-GB" sz="4400" spc="-146" dirty="0">
                <a:latin typeface="Arial"/>
                <a:cs typeface="Arial"/>
              </a:rPr>
              <a:t> </a:t>
            </a:r>
            <a:r>
              <a:rPr lang="en-GB" sz="4400" dirty="0">
                <a:latin typeface="Arial"/>
                <a:cs typeface="Arial"/>
              </a:rPr>
              <a:t>a</a:t>
            </a:r>
            <a:r>
              <a:rPr lang="en-GB" sz="4400" spc="-73" dirty="0">
                <a:latin typeface="Arial"/>
                <a:cs typeface="Arial"/>
              </a:rPr>
              <a:t> </a:t>
            </a:r>
            <a:r>
              <a:rPr lang="en-GB" sz="4400" dirty="0">
                <a:latin typeface="Arial"/>
                <a:cs typeface="Arial"/>
              </a:rPr>
              <a:t>diagnosis</a:t>
            </a:r>
            <a:r>
              <a:rPr lang="en-GB" sz="4400" spc="-83" dirty="0">
                <a:latin typeface="Arial"/>
                <a:cs typeface="Arial"/>
              </a:rPr>
              <a:t> </a:t>
            </a:r>
            <a:r>
              <a:rPr lang="en-GB" sz="4400" dirty="0">
                <a:latin typeface="Arial"/>
                <a:cs typeface="Arial"/>
              </a:rPr>
              <a:t>of</a:t>
            </a:r>
            <a:r>
              <a:rPr lang="en-GB" sz="4400" spc="-52" dirty="0">
                <a:latin typeface="Arial"/>
                <a:cs typeface="Arial"/>
              </a:rPr>
              <a:t> </a:t>
            </a:r>
            <a:r>
              <a:rPr lang="en-GB" sz="4400" dirty="0">
                <a:latin typeface="Arial"/>
                <a:cs typeface="Arial"/>
              </a:rPr>
              <a:t>autism</a:t>
            </a:r>
            <a:r>
              <a:rPr lang="en-GB" sz="4400" spc="-104" dirty="0">
                <a:latin typeface="Arial"/>
                <a:cs typeface="Arial"/>
              </a:rPr>
              <a:t> </a:t>
            </a:r>
            <a:r>
              <a:rPr lang="en-GB" sz="4400" dirty="0">
                <a:latin typeface="Arial"/>
                <a:cs typeface="Arial"/>
              </a:rPr>
              <a:t>is</a:t>
            </a:r>
            <a:r>
              <a:rPr lang="en-GB" sz="4400" spc="-31" dirty="0">
                <a:latin typeface="Arial"/>
                <a:cs typeface="Arial"/>
              </a:rPr>
              <a:t> </a:t>
            </a:r>
            <a:r>
              <a:rPr lang="en-GB" sz="4400" dirty="0">
                <a:latin typeface="Arial"/>
                <a:cs typeface="Arial"/>
              </a:rPr>
              <a:t>scientifically</a:t>
            </a:r>
            <a:r>
              <a:rPr lang="en-GB" sz="4400" spc="-83" dirty="0">
                <a:latin typeface="Arial"/>
                <a:cs typeface="Arial"/>
              </a:rPr>
              <a:t> </a:t>
            </a:r>
            <a:r>
              <a:rPr lang="en-GB" sz="4400" dirty="0">
                <a:latin typeface="Arial"/>
                <a:cs typeface="Arial"/>
              </a:rPr>
              <a:t>valid,</a:t>
            </a:r>
            <a:r>
              <a:rPr lang="en-GB" sz="4400" spc="-42" dirty="0">
                <a:latin typeface="Arial"/>
                <a:cs typeface="Arial"/>
              </a:rPr>
              <a:t> </a:t>
            </a:r>
            <a:r>
              <a:rPr lang="en-GB" sz="4400" spc="-52" dirty="0">
                <a:latin typeface="Arial"/>
                <a:cs typeface="Arial"/>
              </a:rPr>
              <a:t>and </a:t>
            </a:r>
            <a:r>
              <a:rPr lang="en-GB" sz="4400" dirty="0">
                <a:latin typeface="Arial"/>
                <a:cs typeface="Arial"/>
              </a:rPr>
              <a:t>whether</a:t>
            </a:r>
            <a:r>
              <a:rPr lang="en-GB" sz="4400" spc="-114" dirty="0">
                <a:latin typeface="Arial"/>
                <a:cs typeface="Arial"/>
              </a:rPr>
              <a:t> </a:t>
            </a:r>
            <a:r>
              <a:rPr lang="en-GB" sz="4400" dirty="0">
                <a:latin typeface="Arial"/>
                <a:cs typeface="Arial"/>
              </a:rPr>
              <a:t>such</a:t>
            </a:r>
            <a:r>
              <a:rPr lang="en-GB" sz="4400" spc="-94" dirty="0">
                <a:latin typeface="Arial"/>
                <a:cs typeface="Arial"/>
              </a:rPr>
              <a:t> </a:t>
            </a:r>
            <a:r>
              <a:rPr lang="en-GB" sz="4400" dirty="0">
                <a:latin typeface="Arial"/>
                <a:cs typeface="Arial"/>
              </a:rPr>
              <a:t>a</a:t>
            </a:r>
            <a:r>
              <a:rPr lang="en-GB" sz="4400" spc="-31" dirty="0">
                <a:latin typeface="Arial"/>
                <a:cs typeface="Arial"/>
              </a:rPr>
              <a:t> </a:t>
            </a:r>
            <a:r>
              <a:rPr lang="en-GB" sz="4400" dirty="0">
                <a:latin typeface="Arial"/>
                <a:cs typeface="Arial"/>
              </a:rPr>
              <a:t>diagnosis</a:t>
            </a:r>
            <a:r>
              <a:rPr lang="en-GB" sz="4400" spc="-73" dirty="0">
                <a:latin typeface="Arial"/>
                <a:cs typeface="Arial"/>
              </a:rPr>
              <a:t> </a:t>
            </a:r>
            <a:r>
              <a:rPr lang="en-GB" sz="4400" dirty="0">
                <a:latin typeface="Arial"/>
                <a:cs typeface="Arial"/>
              </a:rPr>
              <a:t>is</a:t>
            </a:r>
            <a:r>
              <a:rPr lang="en-GB" sz="4400" spc="-21" dirty="0">
                <a:latin typeface="Arial"/>
                <a:cs typeface="Arial"/>
              </a:rPr>
              <a:t> </a:t>
            </a:r>
            <a:r>
              <a:rPr lang="en-GB" sz="4400" dirty="0">
                <a:latin typeface="Arial"/>
                <a:cs typeface="Arial"/>
              </a:rPr>
              <a:t>useful</a:t>
            </a:r>
            <a:r>
              <a:rPr lang="en-GB" sz="4400" spc="-104" dirty="0">
                <a:latin typeface="Arial"/>
                <a:cs typeface="Arial"/>
              </a:rPr>
              <a:t> </a:t>
            </a:r>
            <a:r>
              <a:rPr lang="en-GB" sz="4400" dirty="0">
                <a:latin typeface="Arial"/>
                <a:cs typeface="Arial"/>
              </a:rPr>
              <a:t>in</a:t>
            </a:r>
            <a:r>
              <a:rPr lang="en-GB" sz="4400" spc="-21" dirty="0">
                <a:latin typeface="Arial"/>
                <a:cs typeface="Arial"/>
              </a:rPr>
              <a:t> </a:t>
            </a:r>
            <a:r>
              <a:rPr lang="en-GB" sz="4400" dirty="0">
                <a:latin typeface="Arial"/>
                <a:cs typeface="Arial"/>
              </a:rPr>
              <a:t>the</a:t>
            </a:r>
            <a:r>
              <a:rPr lang="en-GB" sz="4400" spc="-62" dirty="0">
                <a:latin typeface="Arial"/>
                <a:cs typeface="Arial"/>
              </a:rPr>
              <a:t> </a:t>
            </a:r>
            <a:r>
              <a:rPr lang="en-GB" sz="4400" dirty="0">
                <a:latin typeface="Arial"/>
                <a:cs typeface="Arial"/>
              </a:rPr>
              <a:t>lives of</a:t>
            </a:r>
            <a:r>
              <a:rPr lang="en-GB" sz="4400" spc="-62" dirty="0">
                <a:latin typeface="Arial"/>
                <a:cs typeface="Arial"/>
              </a:rPr>
              <a:t> </a:t>
            </a:r>
            <a:r>
              <a:rPr lang="en-GB" sz="4400" spc="-21" dirty="0">
                <a:latin typeface="Arial"/>
                <a:cs typeface="Arial"/>
              </a:rPr>
              <a:t>those </a:t>
            </a:r>
            <a:r>
              <a:rPr lang="en-GB" sz="4400" dirty="0">
                <a:latin typeface="Arial"/>
                <a:cs typeface="Arial"/>
              </a:rPr>
              <a:t>so</a:t>
            </a:r>
            <a:r>
              <a:rPr lang="en-GB" sz="4400" spc="-52" dirty="0">
                <a:latin typeface="Arial"/>
                <a:cs typeface="Arial"/>
              </a:rPr>
              <a:t> </a:t>
            </a:r>
            <a:r>
              <a:rPr lang="en-GB" sz="4400" spc="-21" dirty="0">
                <a:latin typeface="Arial"/>
                <a:cs typeface="Arial"/>
              </a:rPr>
              <a:t>‘labelled’.</a:t>
            </a:r>
            <a:endParaRPr lang="en-GB" sz="4400" dirty="0">
              <a:latin typeface="Arial"/>
              <a:cs typeface="Arial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355779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680B54A6-F868-BCD7-BB1C-80B390493F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Differing definitions (2)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C61D1C-94EC-6422-F50C-F264EA0C13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17182" marR="2245601" indent="-739292">
              <a:spcBef>
                <a:spcPts val="208"/>
              </a:spcBef>
              <a:buClr>
                <a:srgbClr val="6C0420"/>
              </a:buClr>
              <a:buSzPct val="175000"/>
              <a:buChar char="•"/>
              <a:tabLst>
                <a:tab pos="818502" algn="l"/>
              </a:tabLst>
            </a:pPr>
            <a:r>
              <a:rPr lang="en-GB" sz="4400" dirty="0">
                <a:latin typeface="Arial"/>
                <a:cs typeface="Arial"/>
              </a:rPr>
              <a:t>A</a:t>
            </a:r>
            <a:r>
              <a:rPr lang="en-GB" sz="4400" spc="-83" dirty="0">
                <a:latin typeface="Arial"/>
                <a:cs typeface="Arial"/>
              </a:rPr>
              <a:t> </a:t>
            </a:r>
            <a:r>
              <a:rPr lang="en-GB" sz="4400" dirty="0">
                <a:latin typeface="Arial"/>
                <a:cs typeface="Arial"/>
              </a:rPr>
              <a:t>broader</a:t>
            </a:r>
            <a:r>
              <a:rPr lang="en-GB" sz="4400" spc="-21" dirty="0">
                <a:latin typeface="Arial"/>
                <a:cs typeface="Arial"/>
              </a:rPr>
              <a:t> </a:t>
            </a:r>
            <a:r>
              <a:rPr lang="en-GB" sz="4400" dirty="0">
                <a:latin typeface="Arial"/>
                <a:cs typeface="Arial"/>
              </a:rPr>
              <a:t>and</a:t>
            </a:r>
            <a:r>
              <a:rPr lang="en-GB" sz="4400" spc="-21" dirty="0">
                <a:latin typeface="Arial"/>
                <a:cs typeface="Arial"/>
              </a:rPr>
              <a:t> </a:t>
            </a:r>
            <a:r>
              <a:rPr lang="en-GB" sz="4400" dirty="0">
                <a:latin typeface="Arial"/>
                <a:cs typeface="Arial"/>
              </a:rPr>
              <a:t>more</a:t>
            </a:r>
            <a:r>
              <a:rPr lang="en-GB" sz="4400" spc="-52" dirty="0">
                <a:latin typeface="Arial"/>
                <a:cs typeface="Arial"/>
              </a:rPr>
              <a:t> </a:t>
            </a:r>
            <a:r>
              <a:rPr lang="en-GB" sz="4400" dirty="0">
                <a:latin typeface="Arial"/>
                <a:cs typeface="Arial"/>
              </a:rPr>
              <a:t>inclusive</a:t>
            </a:r>
            <a:r>
              <a:rPr lang="en-GB" sz="4400" spc="42" dirty="0">
                <a:latin typeface="Arial"/>
                <a:cs typeface="Arial"/>
              </a:rPr>
              <a:t> </a:t>
            </a:r>
            <a:r>
              <a:rPr lang="en-GB" sz="4400" spc="-21" dirty="0">
                <a:latin typeface="Arial"/>
                <a:cs typeface="Arial"/>
              </a:rPr>
              <a:t>definition </a:t>
            </a:r>
            <a:r>
              <a:rPr lang="en-GB" sz="4400" dirty="0">
                <a:latin typeface="Arial"/>
                <a:cs typeface="Arial"/>
              </a:rPr>
              <a:t>however</a:t>
            </a:r>
            <a:r>
              <a:rPr lang="en-GB" sz="4400" spc="-73" dirty="0">
                <a:latin typeface="Arial"/>
                <a:cs typeface="Arial"/>
              </a:rPr>
              <a:t> </a:t>
            </a:r>
            <a:r>
              <a:rPr lang="en-GB" sz="4400" dirty="0">
                <a:latin typeface="Arial"/>
                <a:cs typeface="Arial"/>
              </a:rPr>
              <a:t>was</a:t>
            </a:r>
            <a:r>
              <a:rPr lang="en-GB" sz="4400" spc="-21" dirty="0">
                <a:latin typeface="Arial"/>
                <a:cs typeface="Arial"/>
              </a:rPr>
              <a:t> </a:t>
            </a:r>
            <a:r>
              <a:rPr lang="en-GB" sz="4400" dirty="0">
                <a:latin typeface="Arial"/>
                <a:cs typeface="Arial"/>
              </a:rPr>
              <a:t>provided</a:t>
            </a:r>
            <a:r>
              <a:rPr lang="en-GB" sz="4400" spc="10" dirty="0">
                <a:latin typeface="Arial"/>
                <a:cs typeface="Arial"/>
              </a:rPr>
              <a:t> </a:t>
            </a:r>
            <a:r>
              <a:rPr lang="en-GB" sz="4400" dirty="0">
                <a:latin typeface="Arial"/>
                <a:cs typeface="Arial"/>
              </a:rPr>
              <a:t>by</a:t>
            </a:r>
            <a:r>
              <a:rPr lang="en-GB" sz="4400" spc="-52" dirty="0">
                <a:latin typeface="Arial"/>
                <a:cs typeface="Arial"/>
              </a:rPr>
              <a:t> </a:t>
            </a:r>
            <a:r>
              <a:rPr lang="en-GB" sz="4400" dirty="0">
                <a:latin typeface="Arial"/>
                <a:cs typeface="Arial"/>
              </a:rPr>
              <a:t>Waltz</a:t>
            </a:r>
            <a:r>
              <a:rPr lang="en-GB" sz="4400" spc="-31" dirty="0">
                <a:latin typeface="Arial"/>
                <a:cs typeface="Arial"/>
              </a:rPr>
              <a:t> </a:t>
            </a:r>
            <a:r>
              <a:rPr lang="en-GB" sz="4400" spc="-21" dirty="0">
                <a:latin typeface="Arial"/>
                <a:cs typeface="Arial"/>
              </a:rPr>
              <a:t>(2014):</a:t>
            </a:r>
            <a:endParaRPr lang="en-GB" sz="4400" dirty="0">
              <a:latin typeface="Arial"/>
              <a:cs typeface="Arial"/>
            </a:endParaRPr>
          </a:p>
          <a:p>
            <a:pPr marL="817182" marR="63368" indent="-739292">
              <a:spcBef>
                <a:spcPts val="2100"/>
              </a:spcBef>
              <a:buClr>
                <a:srgbClr val="6C0420"/>
              </a:buClr>
              <a:buSzPct val="175000"/>
              <a:buFont typeface="Arial"/>
              <a:buChar char="•"/>
              <a:tabLst>
                <a:tab pos="818502" algn="l"/>
              </a:tabLst>
            </a:pPr>
            <a:r>
              <a:rPr lang="en-GB" sz="4400" i="1" dirty="0">
                <a:latin typeface="Arial"/>
                <a:cs typeface="Arial"/>
              </a:rPr>
              <a:t>“The</a:t>
            </a:r>
            <a:r>
              <a:rPr lang="en-GB" sz="4400" i="1" spc="-104" dirty="0">
                <a:latin typeface="Arial"/>
                <a:cs typeface="Arial"/>
              </a:rPr>
              <a:t> </a:t>
            </a:r>
            <a:r>
              <a:rPr lang="en-GB" sz="4400" i="1" dirty="0">
                <a:latin typeface="Arial"/>
                <a:cs typeface="Arial"/>
              </a:rPr>
              <a:t>‘criticality’ comes from</a:t>
            </a:r>
            <a:r>
              <a:rPr lang="en-GB" sz="4400" i="1" spc="-94" dirty="0">
                <a:latin typeface="Arial"/>
                <a:cs typeface="Arial"/>
              </a:rPr>
              <a:t> </a:t>
            </a:r>
            <a:r>
              <a:rPr lang="en-GB" sz="4400" i="1" dirty="0">
                <a:latin typeface="Arial"/>
                <a:cs typeface="Arial"/>
              </a:rPr>
              <a:t>investigating</a:t>
            </a:r>
            <a:r>
              <a:rPr lang="en-GB" sz="4400" i="1" spc="21" dirty="0">
                <a:latin typeface="Arial"/>
                <a:cs typeface="Arial"/>
              </a:rPr>
              <a:t> </a:t>
            </a:r>
            <a:r>
              <a:rPr lang="en-GB" sz="4400" i="1" spc="-21" dirty="0">
                <a:latin typeface="Arial"/>
                <a:cs typeface="Arial"/>
              </a:rPr>
              <a:t>power </a:t>
            </a:r>
            <a:r>
              <a:rPr lang="en-GB" sz="4400" i="1" dirty="0">
                <a:latin typeface="Arial"/>
                <a:cs typeface="Arial"/>
              </a:rPr>
              <a:t>dynamics</a:t>
            </a:r>
            <a:r>
              <a:rPr lang="en-GB" sz="4400" i="1" spc="-135" dirty="0">
                <a:latin typeface="Arial"/>
                <a:cs typeface="Arial"/>
              </a:rPr>
              <a:t> </a:t>
            </a:r>
            <a:r>
              <a:rPr lang="en-GB" sz="4400" i="1" dirty="0">
                <a:latin typeface="Arial"/>
                <a:cs typeface="Arial"/>
              </a:rPr>
              <a:t>that</a:t>
            </a:r>
            <a:r>
              <a:rPr lang="en-GB" sz="4400" i="1" spc="-166" dirty="0">
                <a:latin typeface="Arial"/>
                <a:cs typeface="Arial"/>
              </a:rPr>
              <a:t> </a:t>
            </a:r>
            <a:r>
              <a:rPr lang="en-GB" sz="4400" i="1" dirty="0">
                <a:latin typeface="Arial"/>
                <a:cs typeface="Arial"/>
              </a:rPr>
              <a:t>operate</a:t>
            </a:r>
            <a:r>
              <a:rPr lang="en-GB" sz="4400" i="1" spc="-156" dirty="0">
                <a:latin typeface="Arial"/>
                <a:cs typeface="Arial"/>
              </a:rPr>
              <a:t> </a:t>
            </a:r>
            <a:r>
              <a:rPr lang="en-GB" sz="4400" i="1" dirty="0">
                <a:latin typeface="Arial"/>
                <a:cs typeface="Arial"/>
              </a:rPr>
              <a:t>in</a:t>
            </a:r>
            <a:r>
              <a:rPr lang="en-GB" sz="4400" i="1" spc="-187" dirty="0">
                <a:latin typeface="Arial"/>
                <a:cs typeface="Arial"/>
              </a:rPr>
              <a:t> </a:t>
            </a:r>
            <a:r>
              <a:rPr lang="en-GB" sz="4400" i="1" dirty="0">
                <a:latin typeface="Arial"/>
                <a:cs typeface="Arial"/>
              </a:rPr>
              <a:t>discourses</a:t>
            </a:r>
            <a:r>
              <a:rPr lang="en-GB" sz="4400" i="1" spc="-135" dirty="0">
                <a:latin typeface="Arial"/>
                <a:cs typeface="Arial"/>
              </a:rPr>
              <a:t> </a:t>
            </a:r>
            <a:r>
              <a:rPr lang="en-GB" sz="4400" i="1" spc="-21" dirty="0">
                <a:latin typeface="Arial"/>
                <a:cs typeface="Arial"/>
              </a:rPr>
              <a:t>around </a:t>
            </a:r>
            <a:r>
              <a:rPr lang="en-GB" sz="4400" i="1" dirty="0">
                <a:latin typeface="Arial"/>
                <a:cs typeface="Arial"/>
              </a:rPr>
              <a:t>autism,</a:t>
            </a:r>
            <a:r>
              <a:rPr lang="en-GB" sz="4400" i="1" spc="-208" dirty="0">
                <a:latin typeface="Arial"/>
                <a:cs typeface="Arial"/>
              </a:rPr>
              <a:t> </a:t>
            </a:r>
            <a:r>
              <a:rPr lang="en-GB" sz="4400" i="1" dirty="0">
                <a:latin typeface="Arial"/>
                <a:cs typeface="Arial"/>
              </a:rPr>
              <a:t>questioning</a:t>
            </a:r>
            <a:r>
              <a:rPr lang="en-GB" sz="4400" i="1" spc="-156" dirty="0">
                <a:latin typeface="Arial"/>
                <a:cs typeface="Arial"/>
              </a:rPr>
              <a:t> </a:t>
            </a:r>
            <a:r>
              <a:rPr lang="en-GB" sz="4400" i="1" spc="-21" dirty="0">
                <a:latin typeface="Arial"/>
                <a:cs typeface="Arial"/>
              </a:rPr>
              <a:t>deficit-</a:t>
            </a:r>
            <a:r>
              <a:rPr lang="en-GB" sz="4400" i="1" dirty="0">
                <a:latin typeface="Arial"/>
                <a:cs typeface="Arial"/>
              </a:rPr>
              <a:t>based</a:t>
            </a:r>
            <a:r>
              <a:rPr lang="en-GB" sz="4400" i="1" spc="-166" dirty="0">
                <a:latin typeface="Arial"/>
                <a:cs typeface="Arial"/>
              </a:rPr>
              <a:t> </a:t>
            </a:r>
            <a:r>
              <a:rPr lang="en-GB" sz="4400" i="1" dirty="0">
                <a:latin typeface="Arial"/>
                <a:cs typeface="Arial"/>
              </a:rPr>
              <a:t>definitions</a:t>
            </a:r>
            <a:r>
              <a:rPr lang="en-GB" sz="4400" i="1" spc="-177" dirty="0">
                <a:latin typeface="Arial"/>
                <a:cs typeface="Arial"/>
              </a:rPr>
              <a:t> </a:t>
            </a:r>
            <a:r>
              <a:rPr lang="en-GB" sz="4400" i="1" spc="-52" dirty="0">
                <a:latin typeface="Arial"/>
                <a:cs typeface="Arial"/>
              </a:rPr>
              <a:t>of </a:t>
            </a:r>
            <a:r>
              <a:rPr lang="en-GB" sz="4400" i="1" dirty="0">
                <a:latin typeface="Arial"/>
                <a:cs typeface="Arial"/>
              </a:rPr>
              <a:t>autism,</a:t>
            </a:r>
            <a:r>
              <a:rPr lang="en-GB" sz="4400" i="1" spc="-31" dirty="0">
                <a:latin typeface="Arial"/>
                <a:cs typeface="Arial"/>
              </a:rPr>
              <a:t> </a:t>
            </a:r>
            <a:r>
              <a:rPr lang="en-GB" sz="4400" i="1" dirty="0">
                <a:latin typeface="Arial"/>
                <a:cs typeface="Arial"/>
              </a:rPr>
              <a:t>and</a:t>
            </a:r>
            <a:r>
              <a:rPr lang="en-GB" sz="4400" i="1" spc="-10" dirty="0">
                <a:latin typeface="Arial"/>
                <a:cs typeface="Arial"/>
              </a:rPr>
              <a:t> </a:t>
            </a:r>
            <a:r>
              <a:rPr lang="en-GB" sz="4400" i="1" dirty="0">
                <a:latin typeface="Arial"/>
                <a:cs typeface="Arial"/>
              </a:rPr>
              <a:t>being</a:t>
            </a:r>
            <a:r>
              <a:rPr lang="en-GB" sz="4400" i="1" spc="-10" dirty="0">
                <a:latin typeface="Arial"/>
                <a:cs typeface="Arial"/>
              </a:rPr>
              <a:t> </a:t>
            </a:r>
            <a:r>
              <a:rPr lang="en-GB" sz="4400" i="1" dirty="0">
                <a:latin typeface="Arial"/>
                <a:cs typeface="Arial"/>
              </a:rPr>
              <a:t>willing</a:t>
            </a:r>
            <a:r>
              <a:rPr lang="en-GB" sz="4400" i="1" spc="62" dirty="0">
                <a:latin typeface="Arial"/>
                <a:cs typeface="Arial"/>
              </a:rPr>
              <a:t> </a:t>
            </a:r>
            <a:r>
              <a:rPr lang="en-GB" sz="4400" i="1" dirty="0">
                <a:latin typeface="Arial"/>
                <a:cs typeface="Arial"/>
              </a:rPr>
              <a:t>to</a:t>
            </a:r>
            <a:r>
              <a:rPr lang="en-GB" sz="4400" i="1" spc="-73" dirty="0">
                <a:latin typeface="Arial"/>
                <a:cs typeface="Arial"/>
              </a:rPr>
              <a:t> </a:t>
            </a:r>
            <a:r>
              <a:rPr lang="en-GB" sz="4400" i="1" dirty="0">
                <a:latin typeface="Arial"/>
                <a:cs typeface="Arial"/>
              </a:rPr>
              <a:t>consider</a:t>
            </a:r>
            <a:r>
              <a:rPr lang="en-GB" sz="4400" i="1" spc="21" dirty="0">
                <a:latin typeface="Arial"/>
                <a:cs typeface="Arial"/>
              </a:rPr>
              <a:t> </a:t>
            </a:r>
            <a:r>
              <a:rPr lang="en-GB" sz="4400" i="1" dirty="0">
                <a:latin typeface="Arial"/>
                <a:cs typeface="Arial"/>
              </a:rPr>
              <a:t>the</a:t>
            </a:r>
            <a:r>
              <a:rPr lang="en-GB" sz="4400" i="1" spc="-62" dirty="0">
                <a:latin typeface="Arial"/>
                <a:cs typeface="Arial"/>
              </a:rPr>
              <a:t> </a:t>
            </a:r>
            <a:r>
              <a:rPr lang="en-GB" sz="4400" i="1" spc="-42" dirty="0">
                <a:latin typeface="Arial"/>
                <a:cs typeface="Arial"/>
              </a:rPr>
              <a:t>ways </a:t>
            </a:r>
            <a:r>
              <a:rPr lang="en-GB" sz="4400" i="1" dirty="0">
                <a:latin typeface="Arial"/>
                <a:cs typeface="Arial"/>
              </a:rPr>
              <a:t>in</a:t>
            </a:r>
            <a:r>
              <a:rPr lang="en-GB" sz="4400" i="1" spc="-166" dirty="0">
                <a:latin typeface="Arial"/>
                <a:cs typeface="Arial"/>
              </a:rPr>
              <a:t> </a:t>
            </a:r>
            <a:r>
              <a:rPr lang="en-GB" sz="4400" i="1" dirty="0">
                <a:latin typeface="Arial"/>
                <a:cs typeface="Arial"/>
              </a:rPr>
              <a:t>which</a:t>
            </a:r>
            <a:r>
              <a:rPr lang="en-GB" sz="4400" i="1" spc="-104" dirty="0">
                <a:latin typeface="Arial"/>
                <a:cs typeface="Arial"/>
              </a:rPr>
              <a:t> </a:t>
            </a:r>
            <a:r>
              <a:rPr lang="en-GB" sz="4400" i="1" dirty="0">
                <a:latin typeface="Arial"/>
                <a:cs typeface="Arial"/>
              </a:rPr>
              <a:t>biology</a:t>
            </a:r>
            <a:r>
              <a:rPr lang="en-GB" sz="4400" i="1" spc="-73" dirty="0">
                <a:latin typeface="Arial"/>
                <a:cs typeface="Arial"/>
              </a:rPr>
              <a:t> </a:t>
            </a:r>
            <a:r>
              <a:rPr lang="en-GB" sz="4400" i="1" dirty="0">
                <a:latin typeface="Arial"/>
                <a:cs typeface="Arial"/>
              </a:rPr>
              <a:t>and</a:t>
            </a:r>
            <a:r>
              <a:rPr lang="en-GB" sz="4400" i="1" spc="-156" dirty="0">
                <a:latin typeface="Arial"/>
                <a:cs typeface="Arial"/>
              </a:rPr>
              <a:t> </a:t>
            </a:r>
            <a:r>
              <a:rPr lang="en-GB" sz="4400" i="1" dirty="0">
                <a:latin typeface="Arial"/>
                <a:cs typeface="Arial"/>
              </a:rPr>
              <a:t>culture</a:t>
            </a:r>
            <a:r>
              <a:rPr lang="en-GB" sz="4400" i="1" spc="-114" dirty="0">
                <a:latin typeface="Arial"/>
                <a:cs typeface="Arial"/>
              </a:rPr>
              <a:t> </a:t>
            </a:r>
            <a:r>
              <a:rPr lang="en-GB" sz="4400" i="1" dirty="0">
                <a:latin typeface="Arial"/>
                <a:cs typeface="Arial"/>
              </a:rPr>
              <a:t>intersect</a:t>
            </a:r>
            <a:r>
              <a:rPr lang="en-GB" sz="4400" i="1" spc="-125" dirty="0">
                <a:latin typeface="Arial"/>
                <a:cs typeface="Arial"/>
              </a:rPr>
              <a:t> </a:t>
            </a:r>
            <a:r>
              <a:rPr lang="en-GB" sz="4400" i="1" spc="-52" dirty="0">
                <a:latin typeface="Arial"/>
                <a:cs typeface="Arial"/>
              </a:rPr>
              <a:t>to </a:t>
            </a:r>
            <a:r>
              <a:rPr lang="en-GB" sz="4400" i="1" dirty="0">
                <a:latin typeface="Arial"/>
                <a:cs typeface="Arial"/>
              </a:rPr>
              <a:t>produce</a:t>
            </a:r>
            <a:r>
              <a:rPr lang="en-GB" sz="4400" i="1" spc="-114" dirty="0">
                <a:latin typeface="Arial"/>
                <a:cs typeface="Arial"/>
              </a:rPr>
              <a:t> </a:t>
            </a:r>
            <a:r>
              <a:rPr lang="en-GB" sz="4400" i="1" dirty="0">
                <a:latin typeface="Arial"/>
                <a:cs typeface="Arial"/>
              </a:rPr>
              <a:t>‘disability’”</a:t>
            </a:r>
            <a:r>
              <a:rPr lang="en-GB" sz="4400" i="1" spc="31" dirty="0">
                <a:latin typeface="Arial"/>
                <a:cs typeface="Arial"/>
              </a:rPr>
              <a:t> </a:t>
            </a:r>
            <a:r>
              <a:rPr lang="en-GB" sz="4400" dirty="0">
                <a:latin typeface="Arial"/>
                <a:cs typeface="Arial"/>
              </a:rPr>
              <a:t>(Waltz</a:t>
            </a:r>
            <a:r>
              <a:rPr lang="en-GB" sz="4400" spc="-83" dirty="0">
                <a:latin typeface="Arial"/>
                <a:cs typeface="Arial"/>
              </a:rPr>
              <a:t> </a:t>
            </a:r>
            <a:r>
              <a:rPr lang="en-GB" sz="4400" dirty="0">
                <a:latin typeface="Arial"/>
                <a:cs typeface="Arial"/>
              </a:rPr>
              <a:t>2014,</a:t>
            </a:r>
            <a:r>
              <a:rPr lang="en-GB" sz="4400" spc="-31" dirty="0">
                <a:latin typeface="Arial"/>
                <a:cs typeface="Arial"/>
              </a:rPr>
              <a:t> </a:t>
            </a:r>
            <a:r>
              <a:rPr lang="en-GB" sz="4400" dirty="0">
                <a:latin typeface="Arial"/>
                <a:cs typeface="Arial"/>
              </a:rPr>
              <a:t>p</a:t>
            </a:r>
            <a:r>
              <a:rPr lang="en-GB" sz="4400" spc="-83" dirty="0">
                <a:latin typeface="Arial"/>
                <a:cs typeface="Arial"/>
              </a:rPr>
              <a:t> </a:t>
            </a:r>
            <a:r>
              <a:rPr lang="en-GB" sz="4400" spc="-21" dirty="0">
                <a:latin typeface="Arial"/>
                <a:cs typeface="Arial"/>
              </a:rPr>
              <a:t>1337).</a:t>
            </a:r>
            <a:endParaRPr lang="en-GB" sz="4400" dirty="0">
              <a:latin typeface="Arial"/>
              <a:cs typeface="Arial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333911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D1E770-282D-65CE-A3FD-FAC5C7DC91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The</a:t>
            </a:r>
            <a:r>
              <a:rPr lang="en-GB" b="1" spc="-135" dirty="0"/>
              <a:t> </a:t>
            </a:r>
            <a:r>
              <a:rPr lang="en-GB" b="1" dirty="0"/>
              <a:t>citation</a:t>
            </a:r>
            <a:r>
              <a:rPr lang="en-GB" b="1" spc="-104" dirty="0"/>
              <a:t> </a:t>
            </a:r>
            <a:r>
              <a:rPr lang="en-GB" b="1" dirty="0"/>
              <a:t>survey</a:t>
            </a:r>
            <a:r>
              <a:rPr lang="en-GB" b="1" spc="-83" dirty="0"/>
              <a:t> </a:t>
            </a:r>
            <a:r>
              <a:rPr lang="en-GB" b="1" dirty="0"/>
              <a:t>(Milton</a:t>
            </a:r>
            <a:r>
              <a:rPr lang="en-GB" b="1" spc="-104" dirty="0"/>
              <a:t> </a:t>
            </a:r>
            <a:r>
              <a:rPr lang="en-GB" b="1" dirty="0"/>
              <a:t>et</a:t>
            </a:r>
            <a:r>
              <a:rPr lang="en-GB" b="1" spc="-114" dirty="0"/>
              <a:t> </a:t>
            </a:r>
            <a:r>
              <a:rPr lang="en-GB" b="1" dirty="0"/>
              <a:t>al.</a:t>
            </a:r>
            <a:r>
              <a:rPr lang="en-GB" b="1" spc="-135" dirty="0"/>
              <a:t> </a:t>
            </a:r>
            <a:r>
              <a:rPr lang="en-GB" b="1" dirty="0"/>
              <a:t>yet</a:t>
            </a:r>
            <a:r>
              <a:rPr lang="en-GB" b="1" spc="-42" dirty="0"/>
              <a:t> </a:t>
            </a:r>
            <a:r>
              <a:rPr lang="en-GB" b="1" dirty="0"/>
              <a:t>to</a:t>
            </a:r>
            <a:r>
              <a:rPr lang="en-GB" b="1" spc="-125" dirty="0"/>
              <a:t> </a:t>
            </a:r>
            <a:r>
              <a:rPr lang="en-GB" b="1" spc="-52" dirty="0"/>
              <a:t>be </a:t>
            </a:r>
            <a:r>
              <a:rPr lang="en-GB" b="1" spc="-21" dirty="0"/>
              <a:t>published)</a:t>
            </a:r>
            <a:endParaRPr lang="en-GB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85B77F-28FB-BBFC-F460-F8A7B7BF4D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06958" y="3213100"/>
            <a:ext cx="16396395" cy="5471877"/>
          </a:xfrm>
        </p:spPr>
        <p:txBody>
          <a:bodyPr/>
          <a:lstStyle/>
          <a:p>
            <a:pPr marL="869989" marR="264033" indent="-739292">
              <a:spcBef>
                <a:spcPts val="208"/>
              </a:spcBef>
              <a:buClr>
                <a:srgbClr val="6C0420"/>
              </a:buClr>
              <a:buSzPct val="175000"/>
              <a:buChar char="•"/>
              <a:tabLst>
                <a:tab pos="871309" algn="l"/>
              </a:tabLst>
            </a:pPr>
            <a:r>
              <a:rPr lang="en-GB" sz="4400" dirty="0">
                <a:latin typeface="Arial"/>
                <a:cs typeface="Arial"/>
              </a:rPr>
              <a:t>Event</a:t>
            </a:r>
            <a:r>
              <a:rPr lang="en-GB" sz="4400" spc="-52" dirty="0">
                <a:latin typeface="Arial"/>
                <a:cs typeface="Arial"/>
              </a:rPr>
              <a:t> </a:t>
            </a:r>
            <a:r>
              <a:rPr lang="en-GB" sz="4400" dirty="0">
                <a:latin typeface="Arial"/>
                <a:cs typeface="Arial"/>
              </a:rPr>
              <a:t>held</a:t>
            </a:r>
            <a:r>
              <a:rPr lang="en-GB" sz="4400" spc="-31" dirty="0">
                <a:latin typeface="Arial"/>
                <a:cs typeface="Arial"/>
              </a:rPr>
              <a:t> </a:t>
            </a:r>
            <a:r>
              <a:rPr lang="en-GB" sz="4400" dirty="0">
                <a:latin typeface="Arial"/>
                <a:cs typeface="Arial"/>
              </a:rPr>
              <a:t>at</a:t>
            </a:r>
            <a:r>
              <a:rPr lang="en-GB" sz="4400" spc="-42" dirty="0">
                <a:latin typeface="Arial"/>
                <a:cs typeface="Arial"/>
              </a:rPr>
              <a:t> </a:t>
            </a:r>
            <a:r>
              <a:rPr lang="en-GB" sz="4400" dirty="0">
                <a:latin typeface="Arial"/>
                <a:cs typeface="Arial"/>
              </a:rPr>
              <a:t>London South Bank University (L.S.B.U)</a:t>
            </a:r>
            <a:r>
              <a:rPr lang="en-GB" sz="4400" spc="-21" dirty="0">
                <a:latin typeface="Arial"/>
                <a:cs typeface="Arial"/>
              </a:rPr>
              <a:t> </a:t>
            </a:r>
            <a:r>
              <a:rPr lang="en-GB" sz="4400" dirty="0">
                <a:latin typeface="Arial"/>
                <a:cs typeface="Arial"/>
              </a:rPr>
              <a:t>last</a:t>
            </a:r>
            <a:r>
              <a:rPr lang="en-GB" sz="4400" spc="-21" dirty="0">
                <a:latin typeface="Arial"/>
                <a:cs typeface="Arial"/>
              </a:rPr>
              <a:t> </a:t>
            </a:r>
            <a:r>
              <a:rPr lang="en-GB" sz="4400" dirty="0">
                <a:latin typeface="Arial"/>
                <a:cs typeface="Arial"/>
              </a:rPr>
              <a:t>year,</a:t>
            </a:r>
            <a:r>
              <a:rPr lang="en-GB" sz="4400" spc="-31" dirty="0">
                <a:latin typeface="Arial"/>
                <a:cs typeface="Arial"/>
              </a:rPr>
              <a:t> </a:t>
            </a:r>
            <a:r>
              <a:rPr lang="en-GB" sz="4400" dirty="0">
                <a:latin typeface="Arial"/>
                <a:cs typeface="Arial"/>
              </a:rPr>
              <a:t>concerns</a:t>
            </a:r>
            <a:r>
              <a:rPr lang="en-GB" sz="4400" spc="-31" dirty="0">
                <a:latin typeface="Arial"/>
                <a:cs typeface="Arial"/>
              </a:rPr>
              <a:t> </a:t>
            </a:r>
            <a:r>
              <a:rPr lang="en-GB" sz="4400" spc="-21" dirty="0">
                <a:latin typeface="Arial"/>
                <a:cs typeface="Arial"/>
              </a:rPr>
              <a:t>raised </a:t>
            </a:r>
            <a:r>
              <a:rPr lang="en-GB" sz="4400" dirty="0">
                <a:latin typeface="Arial"/>
                <a:cs typeface="Arial"/>
              </a:rPr>
              <a:t>regarding</a:t>
            </a:r>
            <a:r>
              <a:rPr lang="en-GB" sz="4400" spc="-73" dirty="0">
                <a:latin typeface="Arial"/>
                <a:cs typeface="Arial"/>
              </a:rPr>
              <a:t> </a:t>
            </a:r>
            <a:r>
              <a:rPr lang="en-GB" sz="4400" dirty="0">
                <a:latin typeface="Arial"/>
                <a:cs typeface="Arial"/>
              </a:rPr>
              <a:t>power</a:t>
            </a:r>
            <a:r>
              <a:rPr lang="en-GB" sz="4400" spc="-42" dirty="0">
                <a:latin typeface="Arial"/>
                <a:cs typeface="Arial"/>
              </a:rPr>
              <a:t> </a:t>
            </a:r>
            <a:r>
              <a:rPr lang="en-GB" sz="4400" dirty="0">
                <a:latin typeface="Arial"/>
                <a:cs typeface="Arial"/>
              </a:rPr>
              <a:t>differentials</a:t>
            </a:r>
            <a:r>
              <a:rPr lang="en-GB" sz="4400" spc="-42" dirty="0">
                <a:latin typeface="Arial"/>
                <a:cs typeface="Arial"/>
              </a:rPr>
              <a:t> </a:t>
            </a:r>
            <a:r>
              <a:rPr lang="en-GB" sz="4400" spc="-21" dirty="0">
                <a:latin typeface="Arial"/>
                <a:cs typeface="Arial"/>
              </a:rPr>
              <a:t>involved.</a:t>
            </a:r>
            <a:endParaRPr lang="en-GB" sz="4400" dirty="0">
              <a:latin typeface="Arial"/>
              <a:cs typeface="Arial"/>
            </a:endParaRPr>
          </a:p>
          <a:p>
            <a:pPr marL="869989" indent="-739292">
              <a:spcBef>
                <a:spcPts val="2100"/>
              </a:spcBef>
              <a:buClr>
                <a:srgbClr val="6C0420"/>
              </a:buClr>
              <a:buSzPct val="175000"/>
              <a:buChar char="•"/>
              <a:tabLst>
                <a:tab pos="871309" algn="l"/>
              </a:tabLst>
            </a:pPr>
            <a:r>
              <a:rPr lang="en-GB" sz="4400" dirty="0">
                <a:latin typeface="Arial"/>
                <a:cs typeface="Arial"/>
              </a:rPr>
              <a:t>The</a:t>
            </a:r>
            <a:r>
              <a:rPr lang="en-GB" sz="4400" spc="-62" dirty="0">
                <a:latin typeface="Arial"/>
                <a:cs typeface="Arial"/>
              </a:rPr>
              <a:t> </a:t>
            </a:r>
            <a:r>
              <a:rPr lang="en-GB" sz="4400" dirty="0">
                <a:latin typeface="Arial"/>
                <a:cs typeface="Arial"/>
              </a:rPr>
              <a:t>motivation</a:t>
            </a:r>
            <a:r>
              <a:rPr lang="en-GB" sz="4400" spc="-21" dirty="0">
                <a:latin typeface="Arial"/>
                <a:cs typeface="Arial"/>
              </a:rPr>
              <a:t> </a:t>
            </a:r>
            <a:r>
              <a:rPr lang="en-GB" sz="4400" dirty="0">
                <a:latin typeface="Arial"/>
                <a:cs typeface="Arial"/>
              </a:rPr>
              <a:t>for</a:t>
            </a:r>
            <a:r>
              <a:rPr lang="en-GB" sz="4400" spc="-62" dirty="0">
                <a:latin typeface="Arial"/>
                <a:cs typeface="Arial"/>
              </a:rPr>
              <a:t> </a:t>
            </a:r>
            <a:r>
              <a:rPr lang="en-GB" sz="4400" dirty="0">
                <a:latin typeface="Arial"/>
                <a:cs typeface="Arial"/>
              </a:rPr>
              <a:t>holding</a:t>
            </a:r>
            <a:r>
              <a:rPr lang="en-GB" sz="4400" spc="31" dirty="0">
                <a:latin typeface="Arial"/>
                <a:cs typeface="Arial"/>
              </a:rPr>
              <a:t> </a:t>
            </a:r>
            <a:r>
              <a:rPr lang="en-GB" sz="4400" dirty="0">
                <a:latin typeface="Arial"/>
                <a:cs typeface="Arial"/>
              </a:rPr>
              <a:t>a</a:t>
            </a:r>
            <a:r>
              <a:rPr lang="en-GB" sz="4400" spc="-31" dirty="0">
                <a:latin typeface="Arial"/>
                <a:cs typeface="Arial"/>
              </a:rPr>
              <a:t> </a:t>
            </a:r>
            <a:r>
              <a:rPr lang="en-GB" sz="4400" dirty="0">
                <a:latin typeface="Arial"/>
                <a:cs typeface="Arial"/>
              </a:rPr>
              <a:t>P.A.R.C.</a:t>
            </a:r>
            <a:r>
              <a:rPr lang="en-GB" sz="4400" spc="-21" dirty="0">
                <a:latin typeface="Arial"/>
                <a:cs typeface="Arial"/>
              </a:rPr>
              <a:t> conference</a:t>
            </a:r>
            <a:endParaRPr lang="en-GB" sz="4400" dirty="0">
              <a:latin typeface="Arial"/>
              <a:cs typeface="Arial"/>
            </a:endParaRPr>
          </a:p>
          <a:p>
            <a:pPr marL="869989"/>
            <a:r>
              <a:rPr lang="en-GB" sz="4400" dirty="0">
                <a:latin typeface="Arial"/>
                <a:cs typeface="Arial"/>
              </a:rPr>
              <a:t>on</a:t>
            </a:r>
            <a:r>
              <a:rPr lang="en-GB" sz="4400" spc="-42" dirty="0">
                <a:latin typeface="Arial"/>
                <a:cs typeface="Arial"/>
              </a:rPr>
              <a:t> </a:t>
            </a:r>
            <a:r>
              <a:rPr lang="en-GB" sz="4400" dirty="0">
                <a:latin typeface="Arial"/>
                <a:cs typeface="Arial"/>
              </a:rPr>
              <a:t>the</a:t>
            </a:r>
            <a:r>
              <a:rPr lang="en-GB" sz="4400" spc="-21" dirty="0">
                <a:latin typeface="Arial"/>
                <a:cs typeface="Arial"/>
              </a:rPr>
              <a:t> </a:t>
            </a:r>
            <a:r>
              <a:rPr lang="en-GB" sz="4400" dirty="0">
                <a:latin typeface="Arial"/>
                <a:cs typeface="Arial"/>
              </a:rPr>
              <a:t>theme this</a:t>
            </a:r>
            <a:r>
              <a:rPr lang="en-GB" sz="4400" spc="-10" dirty="0">
                <a:latin typeface="Arial"/>
                <a:cs typeface="Arial"/>
              </a:rPr>
              <a:t> </a:t>
            </a:r>
            <a:r>
              <a:rPr lang="en-GB" sz="4400" spc="-21" dirty="0">
                <a:latin typeface="Arial"/>
                <a:cs typeface="Arial"/>
              </a:rPr>
              <a:t>year.</a:t>
            </a:r>
            <a:endParaRPr lang="en-GB" sz="4400" dirty="0">
              <a:latin typeface="Arial"/>
              <a:cs typeface="Arial"/>
            </a:endParaRPr>
          </a:p>
          <a:p>
            <a:pPr marL="869989" marR="291756" indent="-739292">
              <a:spcBef>
                <a:spcPts val="2100"/>
              </a:spcBef>
              <a:buClr>
                <a:srgbClr val="6C0420"/>
              </a:buClr>
              <a:buSzPct val="175000"/>
              <a:buChar char="•"/>
              <a:tabLst>
                <a:tab pos="871309" algn="l"/>
              </a:tabLst>
            </a:pPr>
            <a:r>
              <a:rPr lang="en-GB" sz="4400" dirty="0">
                <a:latin typeface="Arial"/>
                <a:cs typeface="Arial"/>
              </a:rPr>
              <a:t>A</a:t>
            </a:r>
            <a:r>
              <a:rPr lang="en-GB" sz="4400" spc="-73" dirty="0">
                <a:latin typeface="Arial"/>
                <a:cs typeface="Arial"/>
              </a:rPr>
              <a:t> </a:t>
            </a:r>
            <a:r>
              <a:rPr lang="en-GB" sz="4400" dirty="0">
                <a:latin typeface="Arial"/>
                <a:cs typeface="Arial"/>
              </a:rPr>
              <a:t>citation</a:t>
            </a:r>
            <a:r>
              <a:rPr lang="en-GB" sz="4400" spc="-52" dirty="0">
                <a:latin typeface="Arial"/>
                <a:cs typeface="Arial"/>
              </a:rPr>
              <a:t> </a:t>
            </a:r>
            <a:r>
              <a:rPr lang="en-GB" sz="4400" dirty="0">
                <a:latin typeface="Arial"/>
                <a:cs typeface="Arial"/>
              </a:rPr>
              <a:t>survey</a:t>
            </a:r>
            <a:r>
              <a:rPr lang="en-GB" sz="4400" spc="-42" dirty="0">
                <a:latin typeface="Arial"/>
                <a:cs typeface="Arial"/>
              </a:rPr>
              <a:t> </a:t>
            </a:r>
            <a:r>
              <a:rPr lang="en-GB" sz="4400" dirty="0">
                <a:latin typeface="Arial"/>
                <a:cs typeface="Arial"/>
              </a:rPr>
              <a:t>was</a:t>
            </a:r>
            <a:r>
              <a:rPr lang="en-GB" sz="4400" spc="-52" dirty="0">
                <a:latin typeface="Arial"/>
                <a:cs typeface="Arial"/>
              </a:rPr>
              <a:t> </a:t>
            </a:r>
            <a:r>
              <a:rPr lang="en-GB" sz="4400" dirty="0">
                <a:latin typeface="Arial"/>
                <a:cs typeface="Arial"/>
              </a:rPr>
              <a:t>piloted</a:t>
            </a:r>
            <a:r>
              <a:rPr lang="en-GB" sz="4400" spc="10" dirty="0">
                <a:latin typeface="Arial"/>
                <a:cs typeface="Arial"/>
              </a:rPr>
              <a:t> </a:t>
            </a:r>
            <a:r>
              <a:rPr lang="en-GB" sz="4400" dirty="0">
                <a:latin typeface="Arial"/>
                <a:cs typeface="Arial"/>
              </a:rPr>
              <a:t>in</a:t>
            </a:r>
            <a:r>
              <a:rPr lang="en-GB" sz="4400" spc="-21" dirty="0">
                <a:latin typeface="Arial"/>
                <a:cs typeface="Arial"/>
              </a:rPr>
              <a:t> </a:t>
            </a:r>
            <a:r>
              <a:rPr lang="en-GB" sz="4400" dirty="0">
                <a:latin typeface="Arial"/>
                <a:cs typeface="Arial"/>
              </a:rPr>
              <a:t>2017</a:t>
            </a:r>
            <a:r>
              <a:rPr lang="en-GB" sz="4400" spc="-21" dirty="0">
                <a:latin typeface="Arial"/>
                <a:cs typeface="Arial"/>
              </a:rPr>
              <a:t> </a:t>
            </a:r>
            <a:r>
              <a:rPr lang="en-GB" sz="4400" dirty="0">
                <a:latin typeface="Arial"/>
                <a:cs typeface="Arial"/>
              </a:rPr>
              <a:t>and</a:t>
            </a:r>
            <a:r>
              <a:rPr lang="en-GB" sz="4400" spc="-52" dirty="0">
                <a:latin typeface="Arial"/>
                <a:cs typeface="Arial"/>
              </a:rPr>
              <a:t> </a:t>
            </a:r>
            <a:r>
              <a:rPr lang="en-GB" sz="4400" spc="-42" dirty="0">
                <a:latin typeface="Arial"/>
                <a:cs typeface="Arial"/>
              </a:rPr>
              <a:t>then </a:t>
            </a:r>
            <a:r>
              <a:rPr lang="en-GB" sz="4400" dirty="0">
                <a:latin typeface="Arial"/>
                <a:cs typeface="Arial"/>
              </a:rPr>
              <a:t>was</a:t>
            </a:r>
            <a:r>
              <a:rPr lang="en-GB" sz="4400" spc="-73" dirty="0">
                <a:latin typeface="Arial"/>
                <a:cs typeface="Arial"/>
              </a:rPr>
              <a:t> </a:t>
            </a:r>
            <a:r>
              <a:rPr lang="en-GB" sz="4400" dirty="0">
                <a:latin typeface="Arial"/>
                <a:cs typeface="Arial"/>
              </a:rPr>
              <a:t>completed</a:t>
            </a:r>
            <a:r>
              <a:rPr lang="en-GB" sz="4400" spc="10" dirty="0">
                <a:latin typeface="Arial"/>
                <a:cs typeface="Arial"/>
              </a:rPr>
              <a:t> </a:t>
            </a:r>
            <a:r>
              <a:rPr lang="en-GB" sz="4400" dirty="0">
                <a:latin typeface="Arial"/>
                <a:cs typeface="Arial"/>
              </a:rPr>
              <a:t>in</a:t>
            </a:r>
            <a:r>
              <a:rPr lang="en-GB" sz="4400" spc="-42" dirty="0">
                <a:latin typeface="Arial"/>
                <a:cs typeface="Arial"/>
              </a:rPr>
              <a:t> </a:t>
            </a:r>
            <a:r>
              <a:rPr lang="en-GB" sz="4400" dirty="0">
                <a:latin typeface="Arial"/>
                <a:cs typeface="Arial"/>
              </a:rPr>
              <a:t>2018</a:t>
            </a:r>
            <a:r>
              <a:rPr lang="en-GB" sz="4400" spc="-21" dirty="0">
                <a:latin typeface="Arial"/>
                <a:cs typeface="Arial"/>
              </a:rPr>
              <a:t> </a:t>
            </a:r>
            <a:r>
              <a:rPr lang="en-GB" sz="4400" dirty="0">
                <a:latin typeface="Arial"/>
                <a:cs typeface="Arial"/>
              </a:rPr>
              <a:t>regarding</a:t>
            </a:r>
            <a:r>
              <a:rPr lang="en-GB" sz="4400" spc="10" dirty="0">
                <a:latin typeface="Arial"/>
                <a:cs typeface="Arial"/>
              </a:rPr>
              <a:t> </a:t>
            </a:r>
            <a:r>
              <a:rPr lang="en-GB" sz="4400" dirty="0">
                <a:latin typeface="Arial"/>
                <a:cs typeface="Arial"/>
              </a:rPr>
              <a:t>these</a:t>
            </a:r>
            <a:r>
              <a:rPr lang="en-GB" sz="4400" spc="-42" dirty="0">
                <a:latin typeface="Arial"/>
                <a:cs typeface="Arial"/>
              </a:rPr>
              <a:t> core </a:t>
            </a:r>
            <a:r>
              <a:rPr lang="en-GB" sz="4400" dirty="0">
                <a:latin typeface="Arial"/>
                <a:cs typeface="Arial"/>
              </a:rPr>
              <a:t>texts</a:t>
            </a:r>
            <a:r>
              <a:rPr lang="en-GB" sz="4400" spc="-62" dirty="0">
                <a:latin typeface="Arial"/>
                <a:cs typeface="Arial"/>
              </a:rPr>
              <a:t> </a:t>
            </a:r>
            <a:r>
              <a:rPr lang="en-GB" sz="4400" dirty="0">
                <a:latin typeface="Arial"/>
                <a:cs typeface="Arial"/>
              </a:rPr>
              <a:t>and</a:t>
            </a:r>
            <a:r>
              <a:rPr lang="en-GB" sz="4400" spc="-10" dirty="0">
                <a:latin typeface="Arial"/>
                <a:cs typeface="Arial"/>
              </a:rPr>
              <a:t> </a:t>
            </a:r>
            <a:r>
              <a:rPr lang="en-GB" sz="4400" dirty="0">
                <a:latin typeface="Arial"/>
                <a:cs typeface="Arial"/>
              </a:rPr>
              <a:t>works</a:t>
            </a:r>
            <a:r>
              <a:rPr lang="en-GB" sz="4400" spc="-21" dirty="0">
                <a:latin typeface="Arial"/>
                <a:cs typeface="Arial"/>
              </a:rPr>
              <a:t> </a:t>
            </a:r>
            <a:r>
              <a:rPr lang="en-GB" sz="4400" dirty="0">
                <a:latin typeface="Arial"/>
                <a:cs typeface="Arial"/>
              </a:rPr>
              <a:t>in</a:t>
            </a:r>
            <a:r>
              <a:rPr lang="en-GB" sz="4400" spc="-42" dirty="0">
                <a:latin typeface="Arial"/>
                <a:cs typeface="Arial"/>
              </a:rPr>
              <a:t> </a:t>
            </a:r>
            <a:r>
              <a:rPr lang="en-GB" sz="4400" dirty="0">
                <a:latin typeface="Arial"/>
                <a:cs typeface="Arial"/>
              </a:rPr>
              <a:t>the</a:t>
            </a:r>
            <a:r>
              <a:rPr lang="en-GB" sz="4400" spc="-42" dirty="0">
                <a:latin typeface="Arial"/>
                <a:cs typeface="Arial"/>
              </a:rPr>
              <a:t> </a:t>
            </a:r>
            <a:r>
              <a:rPr lang="en-GB" sz="4400" dirty="0">
                <a:latin typeface="Arial"/>
                <a:cs typeface="Arial"/>
              </a:rPr>
              <a:t>field of</a:t>
            </a:r>
            <a:r>
              <a:rPr lang="en-GB" sz="4400" spc="-73" dirty="0">
                <a:latin typeface="Arial"/>
                <a:cs typeface="Arial"/>
              </a:rPr>
              <a:t> </a:t>
            </a:r>
            <a:r>
              <a:rPr lang="en-GB" sz="4400" dirty="0">
                <a:latin typeface="Arial"/>
                <a:cs typeface="Arial"/>
              </a:rPr>
              <a:t>C.A.S. </a:t>
            </a:r>
            <a:r>
              <a:rPr lang="en-GB" sz="4400" spc="-21" dirty="0">
                <a:latin typeface="Arial"/>
                <a:cs typeface="Arial"/>
              </a:rPr>
              <a:t>within </a:t>
            </a:r>
            <a:r>
              <a:rPr lang="en-GB" sz="4400" dirty="0">
                <a:latin typeface="Arial"/>
                <a:cs typeface="Arial"/>
              </a:rPr>
              <a:t>relevant</a:t>
            </a:r>
            <a:r>
              <a:rPr lang="en-GB" sz="4400" spc="-31" dirty="0">
                <a:latin typeface="Arial"/>
                <a:cs typeface="Arial"/>
              </a:rPr>
              <a:t> </a:t>
            </a:r>
            <a:r>
              <a:rPr lang="en-GB" sz="4400" spc="-21" dirty="0">
                <a:latin typeface="Arial"/>
                <a:cs typeface="Arial"/>
              </a:rPr>
              <a:t>journals.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748103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96F928-7BF8-C47A-8647-7C44520084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spc="-42" dirty="0"/>
              <a:t>Cross-</a:t>
            </a:r>
            <a:r>
              <a:rPr lang="en-GB" b="1" dirty="0"/>
              <a:t>citations</a:t>
            </a:r>
            <a:r>
              <a:rPr lang="en-GB" b="1" spc="-94" dirty="0"/>
              <a:t> </a:t>
            </a:r>
            <a:r>
              <a:rPr lang="en-GB" b="1" dirty="0"/>
              <a:t>within</a:t>
            </a:r>
            <a:r>
              <a:rPr lang="en-GB" b="1" spc="-135" dirty="0"/>
              <a:t> </a:t>
            </a:r>
            <a:r>
              <a:rPr lang="en-GB" b="1" dirty="0"/>
              <a:t>key</a:t>
            </a:r>
            <a:r>
              <a:rPr lang="en-GB" b="1" spc="-114" dirty="0"/>
              <a:t> </a:t>
            </a:r>
            <a:r>
              <a:rPr lang="en-GB" b="1" spc="-21" dirty="0"/>
              <a:t>texts</a:t>
            </a:r>
            <a:endParaRPr lang="en-GB" b="1" dirty="0"/>
          </a:p>
        </p:txBody>
      </p:sp>
      <p:graphicFrame>
        <p:nvGraphicFramePr>
          <p:cNvPr id="8" name="Table 8">
            <a:extLst>
              <a:ext uri="{FF2B5EF4-FFF2-40B4-BE49-F238E27FC236}">
                <a16:creationId xmlns:a16="http://schemas.microsoft.com/office/drawing/2014/main" id="{F2C69436-D7D3-BD2F-8E16-22C7A497C73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06081256"/>
              </p:ext>
            </p:extLst>
          </p:nvPr>
        </p:nvGraphicFramePr>
        <p:xfrm>
          <a:off x="1306514" y="2908300"/>
          <a:ext cx="16397284" cy="3505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99321">
                  <a:extLst>
                    <a:ext uri="{9D8B030D-6E8A-4147-A177-3AD203B41FA5}">
                      <a16:colId xmlns:a16="http://schemas.microsoft.com/office/drawing/2014/main" val="2728749518"/>
                    </a:ext>
                  </a:extLst>
                </a:gridCol>
                <a:gridCol w="4099321">
                  <a:extLst>
                    <a:ext uri="{9D8B030D-6E8A-4147-A177-3AD203B41FA5}">
                      <a16:colId xmlns:a16="http://schemas.microsoft.com/office/drawing/2014/main" val="4249871363"/>
                    </a:ext>
                  </a:extLst>
                </a:gridCol>
                <a:gridCol w="4099321">
                  <a:extLst>
                    <a:ext uri="{9D8B030D-6E8A-4147-A177-3AD203B41FA5}">
                      <a16:colId xmlns:a16="http://schemas.microsoft.com/office/drawing/2014/main" val="35000867"/>
                    </a:ext>
                  </a:extLst>
                </a:gridCol>
                <a:gridCol w="4099321">
                  <a:extLst>
                    <a:ext uri="{9D8B030D-6E8A-4147-A177-3AD203B41FA5}">
                      <a16:colId xmlns:a16="http://schemas.microsoft.com/office/drawing/2014/main" val="218694892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4400" dirty="0"/>
                        <a:t>Texts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4400" dirty="0"/>
                        <a:t>RT-A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4400" dirty="0" err="1"/>
                        <a:t>WoA</a:t>
                      </a:r>
                      <a:endParaRPr lang="en-GB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4400" dirty="0"/>
                        <a:t>Autonomy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40439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5400" dirty="0"/>
                        <a:t>RT-A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5400" dirty="0"/>
                        <a:t>46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5400" dirty="0"/>
                        <a:t>33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5400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48843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5400" dirty="0" err="1"/>
                        <a:t>WoA</a:t>
                      </a:r>
                      <a:endParaRPr lang="en-GB" sz="5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5400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5400" dirty="0"/>
                        <a:t>49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5400" dirty="0"/>
                        <a:t>14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652779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5400" dirty="0"/>
                        <a:t>Autonomy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54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5400" dirty="0"/>
                        <a:t>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5400" dirty="0"/>
                        <a:t>21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35870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0833584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38C48B-0443-248E-D18C-25B450D823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Most</a:t>
            </a:r>
            <a:r>
              <a:rPr lang="en-GB" b="1" spc="-156" dirty="0"/>
              <a:t> </a:t>
            </a:r>
            <a:r>
              <a:rPr lang="en-GB" b="1" dirty="0"/>
              <a:t>cited</a:t>
            </a:r>
            <a:r>
              <a:rPr lang="en-GB" b="1" spc="-125" dirty="0"/>
              <a:t> </a:t>
            </a:r>
            <a:r>
              <a:rPr lang="en-GB" b="1" dirty="0"/>
              <a:t>authors</a:t>
            </a:r>
            <a:r>
              <a:rPr lang="en-GB" b="1" spc="-83" dirty="0"/>
              <a:t> </a:t>
            </a:r>
            <a:r>
              <a:rPr lang="en-GB" b="1" dirty="0"/>
              <a:t>in</a:t>
            </a:r>
            <a:r>
              <a:rPr lang="en-GB" b="1" spc="-146" dirty="0"/>
              <a:t> </a:t>
            </a:r>
            <a:r>
              <a:rPr lang="en-GB" b="1" dirty="0"/>
              <a:t>Disability</a:t>
            </a:r>
            <a:r>
              <a:rPr lang="en-GB" b="1" spc="-135" dirty="0"/>
              <a:t> </a:t>
            </a:r>
            <a:r>
              <a:rPr lang="en-GB" b="1" dirty="0"/>
              <a:t>and</a:t>
            </a:r>
            <a:r>
              <a:rPr lang="en-GB" b="1" spc="-125" dirty="0"/>
              <a:t> </a:t>
            </a:r>
            <a:r>
              <a:rPr lang="en-GB" b="1" spc="-21" dirty="0"/>
              <a:t>Society</a:t>
            </a:r>
            <a:endParaRPr lang="en-GB" b="1" dirty="0"/>
          </a:p>
        </p:txBody>
      </p:sp>
      <p:graphicFrame>
        <p:nvGraphicFramePr>
          <p:cNvPr id="9" name="Table 9">
            <a:extLst>
              <a:ext uri="{FF2B5EF4-FFF2-40B4-BE49-F238E27FC236}">
                <a16:creationId xmlns:a16="http://schemas.microsoft.com/office/drawing/2014/main" id="{BA2AEB78-0342-C066-67CA-23804D1D6EC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68547694"/>
              </p:ext>
            </p:extLst>
          </p:nvPr>
        </p:nvGraphicFramePr>
        <p:xfrm>
          <a:off x="1504156" y="2636222"/>
          <a:ext cx="14904243" cy="6766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65043">
                  <a:extLst>
                    <a:ext uri="{9D8B030D-6E8A-4147-A177-3AD203B41FA5}">
                      <a16:colId xmlns:a16="http://schemas.microsoft.com/office/drawing/2014/main" val="524229316"/>
                    </a:ext>
                  </a:extLst>
                </a:gridCol>
                <a:gridCol w="3871119">
                  <a:extLst>
                    <a:ext uri="{9D8B030D-6E8A-4147-A177-3AD203B41FA5}">
                      <a16:colId xmlns:a16="http://schemas.microsoft.com/office/drawing/2014/main" val="3551904519"/>
                    </a:ext>
                  </a:extLst>
                </a:gridCol>
                <a:gridCol w="4968081">
                  <a:extLst>
                    <a:ext uri="{9D8B030D-6E8A-4147-A177-3AD203B41FA5}">
                      <a16:colId xmlns:a16="http://schemas.microsoft.com/office/drawing/2014/main" val="13865152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4400" dirty="0"/>
                        <a:t>Authors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4400" dirty="0"/>
                        <a:t>Text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4400" b="1" i="0" u="none" strike="noStrike" kern="1200" baseline="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Citations in D&amp;S CAS</a:t>
                      </a:r>
                    </a:p>
                    <a:p>
                      <a:r>
                        <a:rPr lang="en-GB" sz="4400" b="1" i="0" u="none" strike="noStrike" kern="1200" baseline="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articles</a:t>
                      </a:r>
                      <a:endParaRPr lang="en-GB" sz="4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56894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4400" dirty="0"/>
                        <a:t>Dan Goodley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4400" dirty="0"/>
                        <a:t>RT-A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4400" dirty="0"/>
                        <a:t>12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16332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4400" dirty="0"/>
                        <a:t>Katherine </a:t>
                      </a:r>
                      <a:r>
                        <a:rPr lang="en-GB" sz="4400" dirty="0" err="1"/>
                        <a:t>Runswick</a:t>
                      </a:r>
                      <a:r>
                        <a:rPr lang="en-GB" sz="4400" dirty="0"/>
                        <a:t>-Cole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42573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4400" dirty="0"/>
                        <a:t>RT-A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4400" dirty="0"/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25870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44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Damian Milton</a:t>
                      </a:r>
                      <a:endParaRPr lang="en-GB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4400" dirty="0"/>
                        <a:t>Autonomy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4400" dirty="0"/>
                        <a:t>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644498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44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Rebecca Mallet</a:t>
                      </a:r>
                      <a:endParaRPr lang="en-GB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42573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4400" dirty="0"/>
                        <a:t>RT-A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4400" dirty="0"/>
                        <a:t>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35503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44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Charlotte Brownlow</a:t>
                      </a:r>
                      <a:endParaRPr lang="en-GB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4400" dirty="0" err="1"/>
                        <a:t>WoA</a:t>
                      </a:r>
                      <a:endParaRPr lang="en-GB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4400" dirty="0"/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75761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44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Jim Sinclair</a:t>
                      </a:r>
                      <a:endParaRPr lang="en-GB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42573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4400" dirty="0"/>
                        <a:t>Autonomy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4400" dirty="0"/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67328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44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Larry Arnold</a:t>
                      </a:r>
                      <a:endParaRPr lang="en-GB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42573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4400" dirty="0"/>
                        <a:t>Autonomy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4400" dirty="0"/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98813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027463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64BEF4-9AAD-4177-D4E8-90975AB84A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23156" y="469900"/>
            <a:ext cx="16396395" cy="1541578"/>
          </a:xfrm>
        </p:spPr>
        <p:txBody>
          <a:bodyPr/>
          <a:lstStyle/>
          <a:p>
            <a:r>
              <a:rPr lang="en-GB" b="1" dirty="0"/>
              <a:t>Number</a:t>
            </a:r>
            <a:r>
              <a:rPr lang="en-GB" b="1" spc="-114" dirty="0"/>
              <a:t> </a:t>
            </a:r>
            <a:r>
              <a:rPr lang="en-GB" b="1" dirty="0"/>
              <a:t>of</a:t>
            </a:r>
            <a:r>
              <a:rPr lang="en-GB" b="1" spc="-156" dirty="0"/>
              <a:t> </a:t>
            </a:r>
            <a:r>
              <a:rPr lang="en-GB" b="1" dirty="0"/>
              <a:t>articles</a:t>
            </a:r>
            <a:r>
              <a:rPr lang="en-GB" b="1" spc="-135" dirty="0"/>
              <a:t> </a:t>
            </a:r>
            <a:r>
              <a:rPr lang="en-GB" b="1" dirty="0"/>
              <a:t>published</a:t>
            </a:r>
            <a:r>
              <a:rPr lang="en-GB" b="1" spc="-114" dirty="0"/>
              <a:t> </a:t>
            </a:r>
            <a:r>
              <a:rPr lang="en-GB" b="1" dirty="0"/>
              <a:t>in</a:t>
            </a:r>
            <a:r>
              <a:rPr lang="en-GB" b="1" spc="-156" dirty="0"/>
              <a:t> </a:t>
            </a:r>
            <a:r>
              <a:rPr lang="en-GB" b="1" dirty="0"/>
              <a:t>D&amp;S</a:t>
            </a:r>
            <a:r>
              <a:rPr lang="en-GB" b="1" spc="-114" dirty="0"/>
              <a:t> </a:t>
            </a:r>
            <a:r>
              <a:rPr lang="en-GB" b="1" dirty="0"/>
              <a:t>by</a:t>
            </a:r>
            <a:r>
              <a:rPr lang="en-GB" b="1" spc="-135" dirty="0"/>
              <a:t> </a:t>
            </a:r>
            <a:r>
              <a:rPr lang="en-GB" b="1" spc="-21" dirty="0"/>
              <a:t>author</a:t>
            </a:r>
            <a:endParaRPr lang="en-GB" b="1" dirty="0"/>
          </a:p>
        </p:txBody>
      </p:sp>
      <p:graphicFrame>
        <p:nvGraphicFramePr>
          <p:cNvPr id="11" name="Table 11">
            <a:extLst>
              <a:ext uri="{FF2B5EF4-FFF2-40B4-BE49-F238E27FC236}">
                <a16:creationId xmlns:a16="http://schemas.microsoft.com/office/drawing/2014/main" id="{5A5237B9-EB03-933E-41E6-F572855DD43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08100672"/>
              </p:ext>
            </p:extLst>
          </p:nvPr>
        </p:nvGraphicFramePr>
        <p:xfrm>
          <a:off x="1123156" y="2011478"/>
          <a:ext cx="16396395" cy="8321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37289">
                  <a:extLst>
                    <a:ext uri="{9D8B030D-6E8A-4147-A177-3AD203B41FA5}">
                      <a16:colId xmlns:a16="http://schemas.microsoft.com/office/drawing/2014/main" val="2480710594"/>
                    </a:ext>
                  </a:extLst>
                </a:gridCol>
                <a:gridCol w="7359106">
                  <a:extLst>
                    <a:ext uri="{9D8B030D-6E8A-4147-A177-3AD203B41FA5}">
                      <a16:colId xmlns:a16="http://schemas.microsoft.com/office/drawing/2014/main" val="95545042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3600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600" dirty="0"/>
                        <a:t>Number of articles published in D &amp; 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46902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36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Damian Milton</a:t>
                      </a:r>
                      <a:endParaRPr lang="en-GB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600" dirty="0"/>
                        <a:t>6 (1)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64846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36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Nick </a:t>
                      </a:r>
                      <a:r>
                        <a:rPr lang="en-GB" sz="3600" b="0" i="0" u="none" strike="noStrike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Chown</a:t>
                      </a:r>
                      <a:endParaRPr lang="en-GB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600" dirty="0"/>
                        <a:t>2 (1)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76668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36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Charlotte Brownlow</a:t>
                      </a:r>
                      <a:endParaRPr lang="en-GB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600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475431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36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Lindsey O’Dell</a:t>
                      </a:r>
                      <a:endParaRPr lang="en-GB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600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055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36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Katherine </a:t>
                      </a:r>
                      <a:r>
                        <a:rPr lang="en-GB" sz="3600" b="0" i="0" u="none" strike="noStrike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Runswick</a:t>
                      </a:r>
                      <a:r>
                        <a:rPr lang="en-GB" sz="36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-Cole</a:t>
                      </a:r>
                      <a:endParaRPr lang="en-GB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600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68090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36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Michael Orsini</a:t>
                      </a:r>
                      <a:endParaRPr lang="en-GB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600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969142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36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Frances Ortega</a:t>
                      </a:r>
                      <a:endParaRPr lang="en-GB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600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13357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36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Hanna </a:t>
                      </a:r>
                      <a:r>
                        <a:rPr lang="en-GB" sz="3600" b="0" i="0" u="none" strike="noStrike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Bertilsdotter</a:t>
                      </a:r>
                      <a:r>
                        <a:rPr lang="en-GB" sz="36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Rosqvist</a:t>
                      </a:r>
                      <a:endParaRPr lang="en-GB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600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6717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36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Richard Woods</a:t>
                      </a:r>
                      <a:endParaRPr lang="en-GB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600" dirty="0"/>
                        <a:t>2 (0)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565305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36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Mitzi Waltz</a:t>
                      </a:r>
                      <a:endParaRPr lang="en-GB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600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4313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3600" dirty="0"/>
                        <a:t>Anne Lindblom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600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81134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3600" dirty="0"/>
                        <a:t>Carmel Conn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600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86411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6221397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B6AB6E-D0DA-4006-B390-600B0B6DB0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err="1"/>
              <a:t>CrossRef</a:t>
            </a:r>
            <a:r>
              <a:rPr lang="en-GB" b="1" dirty="0"/>
              <a:t> Citations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1C4C51A6-78D6-04D2-B9FA-035474BB1A6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10417082"/>
              </p:ext>
            </p:extLst>
          </p:nvPr>
        </p:nvGraphicFramePr>
        <p:xfrm>
          <a:off x="1306959" y="2527300"/>
          <a:ext cx="16397284" cy="7376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17242">
                  <a:extLst>
                    <a:ext uri="{9D8B030D-6E8A-4147-A177-3AD203B41FA5}">
                      <a16:colId xmlns:a16="http://schemas.microsoft.com/office/drawing/2014/main" val="1690852584"/>
                    </a:ext>
                  </a:extLst>
                </a:gridCol>
                <a:gridCol w="7162800">
                  <a:extLst>
                    <a:ext uri="{9D8B030D-6E8A-4147-A177-3AD203B41FA5}">
                      <a16:colId xmlns:a16="http://schemas.microsoft.com/office/drawing/2014/main" val="387464287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141710542"/>
                    </a:ext>
                  </a:extLst>
                </a:gridCol>
                <a:gridCol w="2940842">
                  <a:extLst>
                    <a:ext uri="{9D8B030D-6E8A-4147-A177-3AD203B41FA5}">
                      <a16:colId xmlns:a16="http://schemas.microsoft.com/office/drawing/2014/main" val="393995774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3200" dirty="0"/>
                        <a:t>Author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200" dirty="0"/>
                        <a:t>Article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200" dirty="0" err="1"/>
                        <a:t>CrossRef</a:t>
                      </a:r>
                      <a:r>
                        <a:rPr lang="en-GB" sz="3200" dirty="0"/>
                        <a:t> Citations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200" dirty="0"/>
                        <a:t>Text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75190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3200" dirty="0"/>
                        <a:t>Milton (2012)*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2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On the ontological status of autism: the ‘double empathy problem’</a:t>
                      </a:r>
                      <a:endParaRPr lang="en-GB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200" dirty="0"/>
                        <a:t>31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200" dirty="0" err="1"/>
                        <a:t>Automony</a:t>
                      </a:r>
                      <a:endParaRPr lang="en-GB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92588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3200" dirty="0" err="1"/>
                        <a:t>Runswick</a:t>
                      </a:r>
                      <a:r>
                        <a:rPr lang="en-GB" sz="3200" dirty="0"/>
                        <a:t>-Cole (2014)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2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‘Us’ and ‘them’: the limits and possibilities of a ‘politics of neurodiversity’ in neoliberal times</a:t>
                      </a:r>
                      <a:endParaRPr lang="en-GB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200" dirty="0"/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200" dirty="0"/>
                        <a:t>RT-A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27572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3200" b="0" i="0" u="none" strike="noStrike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McWade</a:t>
                      </a:r>
                      <a:r>
                        <a:rPr lang="en-GB" sz="32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Milton and</a:t>
                      </a:r>
                    </a:p>
                    <a:p>
                      <a:r>
                        <a:rPr lang="en-GB" sz="32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Beresford (2015)*</a:t>
                      </a:r>
                      <a:endParaRPr lang="en-GB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2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Mad studies and neurodiversity: a dialogue</a:t>
                      </a:r>
                      <a:endParaRPr lang="en-GB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200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2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Autonomy</a:t>
                      </a:r>
                      <a:endParaRPr lang="en-GB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31946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3200" b="0" i="0" u="none" strike="noStrike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Bertilsdotter</a:t>
                      </a:r>
                      <a:r>
                        <a:rPr lang="en-GB" sz="32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Rosqvist,</a:t>
                      </a:r>
                    </a:p>
                    <a:p>
                      <a:r>
                        <a:rPr lang="en-GB" sz="32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Brownlow &amp; O’Dell (2012)</a:t>
                      </a:r>
                      <a:endParaRPr lang="en-GB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2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Mapping the </a:t>
                      </a:r>
                      <a:r>
                        <a:rPr lang="en-GB" sz="3200" b="0" i="0" u="none" strike="noStrike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socialgeographies</a:t>
                      </a:r>
                      <a:r>
                        <a:rPr lang="en-GB" sz="32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of autism – online and off-line narratives of </a:t>
                      </a:r>
                      <a:r>
                        <a:rPr lang="en-GB" sz="3200" b="0" i="0" u="none" strike="noStrike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neuroshared</a:t>
                      </a:r>
                      <a:r>
                        <a:rPr lang="en-GB" sz="32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and separate spaces</a:t>
                      </a:r>
                      <a:endParaRPr lang="en-GB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200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200" dirty="0" err="1"/>
                        <a:t>WoA</a:t>
                      </a:r>
                      <a:endParaRPr lang="en-GB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68547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3200" dirty="0" err="1"/>
                        <a:t>Chown</a:t>
                      </a:r>
                      <a:r>
                        <a:rPr lang="en-GB" sz="3200" dirty="0"/>
                        <a:t> (2014)*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2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More on the ontological status of autism and the ‘double empathy problem’</a:t>
                      </a:r>
                      <a:endParaRPr lang="en-GB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2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200" dirty="0"/>
                        <a:t>Autonomy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11779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2290879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188EEAA7-C9A3-8022-4410-A1715AB1CB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6958" y="698500"/>
            <a:ext cx="16396395" cy="2066896"/>
          </a:xfrm>
        </p:spPr>
        <p:txBody>
          <a:bodyPr/>
          <a:lstStyle/>
          <a:p>
            <a:r>
              <a:rPr lang="en-GB" b="1" dirty="0"/>
              <a:t>Cross citations in articles in D&amp;S between the authors of the initial texts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DB7290E4-38A9-872D-9780-42462350F12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427956" y="3527081"/>
            <a:ext cx="5105400" cy="606324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4800" dirty="0">
                <a:latin typeface="Arial"/>
                <a:cs typeface="Arial"/>
              </a:rPr>
              <a:t>Highest</a:t>
            </a:r>
            <a:r>
              <a:rPr lang="en-GB" sz="4800" spc="-31" dirty="0">
                <a:latin typeface="Arial"/>
                <a:cs typeface="Arial"/>
              </a:rPr>
              <a:t> </a:t>
            </a:r>
            <a:r>
              <a:rPr lang="en-GB" sz="4800" dirty="0" err="1">
                <a:latin typeface="Arial"/>
                <a:cs typeface="Arial"/>
              </a:rPr>
              <a:t>Altmetric</a:t>
            </a:r>
            <a:r>
              <a:rPr lang="en-GB" sz="4800" spc="-31" dirty="0">
                <a:latin typeface="Arial"/>
                <a:cs typeface="Arial"/>
              </a:rPr>
              <a:t> </a:t>
            </a:r>
            <a:r>
              <a:rPr lang="en-GB" sz="4800" dirty="0">
                <a:latin typeface="Arial"/>
                <a:cs typeface="Arial"/>
              </a:rPr>
              <a:t>scores</a:t>
            </a:r>
            <a:r>
              <a:rPr lang="en-GB" sz="4800" spc="-42" dirty="0">
                <a:latin typeface="Arial"/>
                <a:cs typeface="Arial"/>
              </a:rPr>
              <a:t> </a:t>
            </a:r>
            <a:r>
              <a:rPr lang="en-GB" sz="4800" dirty="0">
                <a:latin typeface="Arial"/>
                <a:cs typeface="Arial"/>
              </a:rPr>
              <a:t>were</a:t>
            </a:r>
            <a:r>
              <a:rPr lang="en-GB" sz="4800" spc="-62" dirty="0">
                <a:latin typeface="Arial"/>
                <a:cs typeface="Arial"/>
              </a:rPr>
              <a:t> </a:t>
            </a:r>
            <a:r>
              <a:rPr lang="en-GB" sz="4800" dirty="0">
                <a:latin typeface="Arial"/>
                <a:cs typeface="Arial"/>
              </a:rPr>
              <a:t>all</a:t>
            </a:r>
            <a:r>
              <a:rPr lang="en-GB" sz="4800" spc="-31" dirty="0">
                <a:latin typeface="Arial"/>
                <a:cs typeface="Arial"/>
              </a:rPr>
              <a:t> </a:t>
            </a:r>
            <a:r>
              <a:rPr lang="en-GB" sz="4800" dirty="0">
                <a:latin typeface="Arial"/>
                <a:cs typeface="Arial"/>
              </a:rPr>
              <a:t>authored</a:t>
            </a:r>
            <a:r>
              <a:rPr lang="en-GB" sz="4800" spc="-42" dirty="0">
                <a:latin typeface="Arial"/>
                <a:cs typeface="Arial"/>
              </a:rPr>
              <a:t> </a:t>
            </a:r>
            <a:r>
              <a:rPr lang="en-GB" sz="4800" spc="-52" dirty="0">
                <a:latin typeface="Arial"/>
                <a:cs typeface="Arial"/>
              </a:rPr>
              <a:t>or </a:t>
            </a:r>
            <a:r>
              <a:rPr lang="en-GB" sz="4800" spc="-21" dirty="0">
                <a:latin typeface="Arial"/>
                <a:cs typeface="Arial"/>
              </a:rPr>
              <a:t>part-</a:t>
            </a:r>
            <a:r>
              <a:rPr lang="en-GB" sz="4800" dirty="0">
                <a:latin typeface="Arial"/>
                <a:cs typeface="Arial"/>
              </a:rPr>
              <a:t>authored</a:t>
            </a:r>
            <a:r>
              <a:rPr lang="en-GB" sz="4800" spc="-62" dirty="0">
                <a:latin typeface="Arial"/>
                <a:cs typeface="Arial"/>
              </a:rPr>
              <a:t> </a:t>
            </a:r>
            <a:r>
              <a:rPr lang="en-GB" sz="4800" dirty="0">
                <a:latin typeface="Arial"/>
                <a:cs typeface="Arial"/>
              </a:rPr>
              <a:t>by</a:t>
            </a:r>
            <a:r>
              <a:rPr lang="en-GB" sz="4800" spc="-31" dirty="0">
                <a:latin typeface="Arial"/>
                <a:cs typeface="Arial"/>
              </a:rPr>
              <a:t> </a:t>
            </a:r>
            <a:r>
              <a:rPr lang="en-GB" sz="4800" dirty="0">
                <a:latin typeface="Arial"/>
                <a:cs typeface="Arial"/>
              </a:rPr>
              <a:t>autistic</a:t>
            </a:r>
            <a:r>
              <a:rPr lang="en-GB" sz="4800" spc="-31" dirty="0">
                <a:latin typeface="Arial"/>
                <a:cs typeface="Arial"/>
              </a:rPr>
              <a:t> </a:t>
            </a:r>
            <a:r>
              <a:rPr lang="en-GB" sz="4800" dirty="0">
                <a:latin typeface="Arial"/>
                <a:cs typeface="Arial"/>
              </a:rPr>
              <a:t>scholars,</a:t>
            </a:r>
            <a:r>
              <a:rPr lang="en-GB" sz="4800" spc="-31" dirty="0">
                <a:latin typeface="Arial"/>
                <a:cs typeface="Arial"/>
              </a:rPr>
              <a:t> </a:t>
            </a:r>
            <a:r>
              <a:rPr lang="en-GB" sz="4800" dirty="0">
                <a:latin typeface="Arial"/>
                <a:cs typeface="Arial"/>
              </a:rPr>
              <a:t>and four</a:t>
            </a:r>
            <a:r>
              <a:rPr lang="en-GB" sz="4800" spc="-21" dirty="0">
                <a:latin typeface="Arial"/>
                <a:cs typeface="Arial"/>
              </a:rPr>
              <a:t> </a:t>
            </a:r>
            <a:r>
              <a:rPr lang="en-GB" sz="4800" spc="-52" dirty="0">
                <a:latin typeface="Arial"/>
                <a:cs typeface="Arial"/>
              </a:rPr>
              <a:t>of </a:t>
            </a:r>
            <a:r>
              <a:rPr lang="en-GB" sz="4800" dirty="0">
                <a:latin typeface="Arial"/>
                <a:cs typeface="Arial"/>
              </a:rPr>
              <a:t>the</a:t>
            </a:r>
            <a:r>
              <a:rPr lang="en-GB" sz="4800" spc="-94" dirty="0">
                <a:latin typeface="Arial"/>
                <a:cs typeface="Arial"/>
              </a:rPr>
              <a:t> </a:t>
            </a:r>
            <a:r>
              <a:rPr lang="en-GB" sz="4800" dirty="0">
                <a:latin typeface="Arial"/>
                <a:cs typeface="Arial"/>
              </a:rPr>
              <a:t>five</a:t>
            </a:r>
            <a:r>
              <a:rPr lang="en-GB" sz="4800" spc="-10" dirty="0">
                <a:latin typeface="Arial"/>
                <a:cs typeface="Arial"/>
              </a:rPr>
              <a:t> </a:t>
            </a:r>
            <a:r>
              <a:rPr lang="en-GB" sz="4800" dirty="0">
                <a:latin typeface="Arial"/>
                <a:cs typeface="Arial"/>
              </a:rPr>
              <a:t>most</a:t>
            </a:r>
            <a:r>
              <a:rPr lang="en-GB" sz="4800" spc="-31" dirty="0">
                <a:latin typeface="Arial"/>
                <a:cs typeface="Arial"/>
              </a:rPr>
              <a:t> </a:t>
            </a:r>
            <a:r>
              <a:rPr lang="en-GB" sz="4800" dirty="0">
                <a:latin typeface="Arial"/>
                <a:cs typeface="Arial"/>
              </a:rPr>
              <a:t>viewed</a:t>
            </a:r>
            <a:r>
              <a:rPr lang="en-GB" sz="4800" spc="31" dirty="0">
                <a:latin typeface="Arial"/>
                <a:cs typeface="Arial"/>
              </a:rPr>
              <a:t> </a:t>
            </a:r>
            <a:r>
              <a:rPr lang="en-GB" sz="4800" spc="-21" dirty="0">
                <a:latin typeface="Arial"/>
                <a:cs typeface="Arial"/>
              </a:rPr>
              <a:t>papers.</a:t>
            </a:r>
            <a:endParaRPr lang="en-GB" sz="4800" dirty="0">
              <a:latin typeface="Arial"/>
              <a:cs typeface="Arial"/>
            </a:endParaRPr>
          </a:p>
          <a:p>
            <a:endParaRPr lang="en-GB" dirty="0"/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CA36688B-3C03-51D0-C57D-F0CE1305D000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707631394"/>
              </p:ext>
            </p:extLst>
          </p:nvPr>
        </p:nvGraphicFramePr>
        <p:xfrm>
          <a:off x="7627994" y="3083985"/>
          <a:ext cx="9697928" cy="6949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24482">
                  <a:extLst>
                    <a:ext uri="{9D8B030D-6E8A-4147-A177-3AD203B41FA5}">
                      <a16:colId xmlns:a16="http://schemas.microsoft.com/office/drawing/2014/main" val="1138609703"/>
                    </a:ext>
                  </a:extLst>
                </a:gridCol>
                <a:gridCol w="2424482">
                  <a:extLst>
                    <a:ext uri="{9D8B030D-6E8A-4147-A177-3AD203B41FA5}">
                      <a16:colId xmlns:a16="http://schemas.microsoft.com/office/drawing/2014/main" val="516904013"/>
                    </a:ext>
                  </a:extLst>
                </a:gridCol>
                <a:gridCol w="2424482">
                  <a:extLst>
                    <a:ext uri="{9D8B030D-6E8A-4147-A177-3AD203B41FA5}">
                      <a16:colId xmlns:a16="http://schemas.microsoft.com/office/drawing/2014/main" val="4152406058"/>
                    </a:ext>
                  </a:extLst>
                </a:gridCol>
                <a:gridCol w="2424482">
                  <a:extLst>
                    <a:ext uri="{9D8B030D-6E8A-4147-A177-3AD203B41FA5}">
                      <a16:colId xmlns:a16="http://schemas.microsoft.com/office/drawing/2014/main" val="4191673762"/>
                    </a:ext>
                  </a:extLst>
                </a:gridCol>
              </a:tblGrid>
              <a:tr h="1515812">
                <a:tc>
                  <a:txBody>
                    <a:bodyPr/>
                    <a:lstStyle/>
                    <a:p>
                      <a:r>
                        <a:rPr lang="en-GB" sz="3600" dirty="0"/>
                        <a:t>Texts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600" dirty="0"/>
                        <a:t>RT-A authors in D&amp;S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600" dirty="0" err="1"/>
                        <a:t>WoA</a:t>
                      </a:r>
                      <a:r>
                        <a:rPr lang="en-GB" sz="3600" dirty="0"/>
                        <a:t> authors in D&amp;S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600" dirty="0"/>
                        <a:t>Autonomy authors in D&amp;S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5571870"/>
                  </a:ext>
                </a:extLst>
              </a:tr>
              <a:tr h="1515812">
                <a:tc>
                  <a:txBody>
                    <a:bodyPr/>
                    <a:lstStyle/>
                    <a:p>
                      <a:r>
                        <a:rPr lang="en-GB" sz="36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RT-A authors in</a:t>
                      </a:r>
                    </a:p>
                    <a:p>
                      <a:r>
                        <a:rPr lang="en-GB" sz="36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D&amp;S (2)</a:t>
                      </a:r>
                      <a:endParaRPr lang="en-GB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600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600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600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3970246"/>
                  </a:ext>
                </a:extLst>
              </a:tr>
              <a:tr h="1515812">
                <a:tc>
                  <a:txBody>
                    <a:bodyPr/>
                    <a:lstStyle/>
                    <a:p>
                      <a:r>
                        <a:rPr lang="en-GB" sz="3600" b="0" i="0" u="none" strike="noStrike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WoA</a:t>
                      </a:r>
                      <a:r>
                        <a:rPr lang="en-GB" sz="36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authors in</a:t>
                      </a:r>
                    </a:p>
                    <a:p>
                      <a:r>
                        <a:rPr lang="en-GB" sz="36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D&amp;S (2)</a:t>
                      </a:r>
                      <a:endParaRPr lang="en-GB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6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600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600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38984390"/>
                  </a:ext>
                </a:extLst>
              </a:tr>
              <a:tr h="1515812">
                <a:tc>
                  <a:txBody>
                    <a:bodyPr/>
                    <a:lstStyle/>
                    <a:p>
                      <a:r>
                        <a:rPr lang="en-GB" sz="36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Autonomy authors</a:t>
                      </a:r>
                    </a:p>
                    <a:p>
                      <a:r>
                        <a:rPr lang="en-GB" sz="36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 D&amp;S (8)</a:t>
                      </a:r>
                      <a:endParaRPr lang="en-GB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6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6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600" dirty="0"/>
                        <a:t>17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66417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467990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468657" rIns="0" bIns="0" rtlCol="0" anchor="ctr">
            <a:spAutoFit/>
          </a:bodyPr>
          <a:lstStyle/>
          <a:p>
            <a:pPr marL="26403">
              <a:lnSpc>
                <a:spcPct val="100000"/>
              </a:lnSpc>
              <a:spcBef>
                <a:spcPts val="198"/>
              </a:spcBef>
            </a:pPr>
            <a:r>
              <a:rPr b="1" dirty="0"/>
              <a:t>Welcome</a:t>
            </a:r>
            <a:r>
              <a:rPr b="1" spc="-156" dirty="0"/>
              <a:t> </a:t>
            </a:r>
            <a:r>
              <a:rPr b="1" dirty="0"/>
              <a:t>to</a:t>
            </a:r>
            <a:r>
              <a:rPr b="1" spc="-156" dirty="0"/>
              <a:t> </a:t>
            </a:r>
            <a:r>
              <a:rPr b="1" spc="-21" dirty="0"/>
              <a:t>P</a:t>
            </a:r>
            <a:r>
              <a:rPr lang="en-GB" b="1" spc="-21" dirty="0"/>
              <a:t>.</a:t>
            </a:r>
            <a:r>
              <a:rPr b="1" spc="-21" dirty="0"/>
              <a:t>A</a:t>
            </a:r>
            <a:r>
              <a:rPr lang="en-GB" b="1" spc="-21" dirty="0"/>
              <a:t>.</a:t>
            </a:r>
            <a:r>
              <a:rPr b="1" spc="-21" dirty="0"/>
              <a:t>R</a:t>
            </a:r>
            <a:r>
              <a:rPr lang="en-GB" b="1" spc="-21" dirty="0"/>
              <a:t>.</a:t>
            </a:r>
            <a:r>
              <a:rPr b="1" spc="-21" dirty="0"/>
              <a:t>C</a:t>
            </a:r>
            <a:r>
              <a:rPr lang="en-GB" b="1" spc="-21" dirty="0"/>
              <a:t>. </a:t>
            </a:r>
            <a:r>
              <a:rPr b="1" spc="-21" dirty="0"/>
              <a:t>2018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AD5BE61-C0C6-C4E1-F703-57CF4EFF7E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06959" y="2846623"/>
            <a:ext cx="12160597" cy="6462477"/>
          </a:xfrm>
        </p:spPr>
        <p:txBody>
          <a:bodyPr>
            <a:normAutofit/>
          </a:bodyPr>
          <a:lstStyle/>
          <a:p>
            <a:pPr marL="77890" indent="0">
              <a:spcBef>
                <a:spcPts val="208"/>
              </a:spcBef>
              <a:buClr>
                <a:srgbClr val="6C0420"/>
              </a:buClr>
              <a:buSzPct val="175000"/>
              <a:buNone/>
              <a:tabLst>
                <a:tab pos="818502" algn="l"/>
              </a:tabLst>
            </a:pPr>
            <a:r>
              <a:rPr lang="en-GB" sz="4400" b="1" dirty="0">
                <a:latin typeface="Arial"/>
                <a:cs typeface="Arial"/>
              </a:rPr>
              <a:t>Some</a:t>
            </a:r>
            <a:r>
              <a:rPr lang="en-GB" sz="4400" b="1" spc="-42" dirty="0">
                <a:latin typeface="Arial"/>
                <a:cs typeface="Arial"/>
              </a:rPr>
              <a:t> </a:t>
            </a:r>
            <a:r>
              <a:rPr lang="en-GB" sz="4400" b="1" dirty="0">
                <a:latin typeface="Arial"/>
                <a:cs typeface="Arial"/>
              </a:rPr>
              <a:t>general</a:t>
            </a:r>
            <a:r>
              <a:rPr lang="en-GB" sz="4400" b="1" spc="10" dirty="0">
                <a:latin typeface="Arial"/>
                <a:cs typeface="Arial"/>
              </a:rPr>
              <a:t> </a:t>
            </a:r>
            <a:r>
              <a:rPr lang="en-GB" sz="4400" b="1" dirty="0">
                <a:latin typeface="Arial"/>
                <a:cs typeface="Arial"/>
              </a:rPr>
              <a:t>guidance</a:t>
            </a:r>
            <a:r>
              <a:rPr lang="en-GB" sz="4400" b="1" spc="42" dirty="0">
                <a:latin typeface="Arial"/>
                <a:cs typeface="Arial"/>
              </a:rPr>
              <a:t> </a:t>
            </a:r>
            <a:r>
              <a:rPr lang="en-GB" sz="4400" b="1" dirty="0">
                <a:latin typeface="Arial"/>
                <a:cs typeface="Arial"/>
              </a:rPr>
              <a:t>for</a:t>
            </a:r>
            <a:r>
              <a:rPr lang="en-GB" sz="4400" b="1" spc="-62" dirty="0">
                <a:latin typeface="Arial"/>
                <a:cs typeface="Arial"/>
              </a:rPr>
              <a:t> </a:t>
            </a:r>
            <a:r>
              <a:rPr lang="en-GB" sz="4400" b="1" dirty="0">
                <a:latin typeface="Arial"/>
                <a:cs typeface="Arial"/>
              </a:rPr>
              <a:t>the</a:t>
            </a:r>
            <a:r>
              <a:rPr lang="en-GB" sz="4400" b="1" spc="-31" dirty="0">
                <a:latin typeface="Arial"/>
                <a:cs typeface="Arial"/>
              </a:rPr>
              <a:t> </a:t>
            </a:r>
            <a:r>
              <a:rPr lang="en-GB" sz="4400" b="1" spc="-42" dirty="0">
                <a:latin typeface="Arial"/>
                <a:cs typeface="Arial"/>
              </a:rPr>
              <a:t>day:</a:t>
            </a:r>
          </a:p>
          <a:p>
            <a:pPr marL="77890" indent="0">
              <a:spcBef>
                <a:spcPts val="208"/>
              </a:spcBef>
              <a:buClr>
                <a:srgbClr val="6C0420"/>
              </a:buClr>
              <a:buSzPct val="175000"/>
              <a:buNone/>
              <a:tabLst>
                <a:tab pos="818502" algn="l"/>
              </a:tabLst>
            </a:pPr>
            <a:endParaRPr lang="en-GB" sz="4400" b="1" dirty="0">
              <a:latin typeface="Arial"/>
              <a:cs typeface="Arial"/>
            </a:endParaRPr>
          </a:p>
          <a:p>
            <a:pPr marL="763690" indent="-685800">
              <a:spcBef>
                <a:spcPts val="2089"/>
              </a:spcBef>
              <a:buClr>
                <a:srgbClr val="6C0420"/>
              </a:buClr>
              <a:buSzPct val="175000"/>
              <a:buFont typeface="Arial" panose="020B0604020202020204" pitchFamily="34" charset="0"/>
              <a:buChar char="•"/>
              <a:tabLst>
                <a:tab pos="818502" algn="l"/>
              </a:tabLst>
            </a:pPr>
            <a:r>
              <a:rPr lang="en-GB" sz="4400" dirty="0">
                <a:latin typeface="Arial"/>
                <a:cs typeface="Arial"/>
              </a:rPr>
              <a:t>Sticking</a:t>
            </a:r>
            <a:r>
              <a:rPr lang="en-GB" sz="4400" spc="-31" dirty="0">
                <a:latin typeface="Arial"/>
                <a:cs typeface="Arial"/>
              </a:rPr>
              <a:t> </a:t>
            </a:r>
            <a:r>
              <a:rPr lang="en-GB" sz="4400" dirty="0">
                <a:latin typeface="Arial"/>
                <a:cs typeface="Arial"/>
              </a:rPr>
              <a:t>to</a:t>
            </a:r>
            <a:r>
              <a:rPr lang="en-GB" sz="4400" spc="-10" dirty="0">
                <a:latin typeface="Arial"/>
                <a:cs typeface="Arial"/>
              </a:rPr>
              <a:t> </a:t>
            </a:r>
            <a:r>
              <a:rPr lang="en-GB" sz="4400" spc="-21" dirty="0">
                <a:latin typeface="Arial"/>
                <a:cs typeface="Arial"/>
              </a:rPr>
              <a:t>time!</a:t>
            </a:r>
            <a:endParaRPr lang="en-GB" sz="4400" dirty="0">
              <a:latin typeface="Arial"/>
              <a:cs typeface="Arial"/>
            </a:endParaRPr>
          </a:p>
          <a:p>
            <a:pPr marL="763690" indent="-685800">
              <a:spcBef>
                <a:spcPts val="2110"/>
              </a:spcBef>
              <a:buClr>
                <a:srgbClr val="6C0420"/>
              </a:buClr>
              <a:buSzPct val="175000"/>
              <a:buFont typeface="Arial" panose="020B0604020202020204" pitchFamily="34" charset="0"/>
              <a:buChar char="•"/>
              <a:tabLst>
                <a:tab pos="818502" algn="l"/>
              </a:tabLst>
            </a:pPr>
            <a:r>
              <a:rPr lang="en-GB" sz="4400" dirty="0">
                <a:latin typeface="Arial"/>
                <a:cs typeface="Arial"/>
              </a:rPr>
              <a:t>Accessibility</a:t>
            </a:r>
            <a:r>
              <a:rPr lang="en-GB" sz="4400" spc="-42" dirty="0">
                <a:latin typeface="Arial"/>
                <a:cs typeface="Arial"/>
              </a:rPr>
              <a:t> </a:t>
            </a:r>
            <a:r>
              <a:rPr lang="en-GB" sz="4400" spc="-21" dirty="0">
                <a:latin typeface="Arial"/>
                <a:cs typeface="Arial"/>
              </a:rPr>
              <a:t>issues</a:t>
            </a:r>
            <a:endParaRPr lang="en-GB" sz="4400" dirty="0">
              <a:latin typeface="Arial"/>
              <a:cs typeface="Arial"/>
            </a:endParaRPr>
          </a:p>
          <a:p>
            <a:pPr marL="763690" indent="-685800">
              <a:spcBef>
                <a:spcPts val="2089"/>
              </a:spcBef>
              <a:buClr>
                <a:srgbClr val="6C0420"/>
              </a:buClr>
              <a:buSzPct val="175000"/>
              <a:buFont typeface="Arial" panose="020B0604020202020204" pitchFamily="34" charset="0"/>
              <a:buChar char="•"/>
              <a:tabLst>
                <a:tab pos="818502" algn="l"/>
              </a:tabLst>
            </a:pPr>
            <a:r>
              <a:rPr lang="en-GB" sz="4400" dirty="0">
                <a:latin typeface="Arial"/>
                <a:cs typeface="Arial"/>
              </a:rPr>
              <a:t>‘</a:t>
            </a:r>
            <a:r>
              <a:rPr lang="en-GB" sz="4400" dirty="0" err="1">
                <a:latin typeface="Arial"/>
                <a:cs typeface="Arial"/>
              </a:rPr>
              <a:t>Flappause</a:t>
            </a:r>
            <a:r>
              <a:rPr lang="en-GB" sz="4400" dirty="0">
                <a:latin typeface="Arial"/>
                <a:cs typeface="Arial"/>
              </a:rPr>
              <a:t>’ and</a:t>
            </a:r>
            <a:r>
              <a:rPr lang="en-GB" sz="4400" spc="-42" dirty="0">
                <a:latin typeface="Arial"/>
                <a:cs typeface="Arial"/>
              </a:rPr>
              <a:t> </a:t>
            </a:r>
            <a:r>
              <a:rPr lang="en-GB" sz="4400" dirty="0">
                <a:latin typeface="Arial"/>
                <a:cs typeface="Arial"/>
              </a:rPr>
              <a:t>general</a:t>
            </a:r>
            <a:r>
              <a:rPr lang="en-GB" sz="4400" spc="-21" dirty="0">
                <a:latin typeface="Arial"/>
                <a:cs typeface="Arial"/>
              </a:rPr>
              <a:t> </a:t>
            </a:r>
            <a:r>
              <a:rPr lang="en-GB" sz="4400" dirty="0">
                <a:latin typeface="Arial"/>
                <a:cs typeface="Arial"/>
              </a:rPr>
              <a:t>levels</a:t>
            </a:r>
            <a:r>
              <a:rPr lang="en-GB" sz="4400" spc="-31" dirty="0">
                <a:latin typeface="Arial"/>
                <a:cs typeface="Arial"/>
              </a:rPr>
              <a:t> </a:t>
            </a:r>
            <a:r>
              <a:rPr lang="en-GB" sz="4400" dirty="0">
                <a:latin typeface="Arial"/>
                <a:cs typeface="Arial"/>
              </a:rPr>
              <a:t>of</a:t>
            </a:r>
            <a:r>
              <a:rPr lang="en-GB" sz="4400" spc="-62" dirty="0">
                <a:latin typeface="Arial"/>
                <a:cs typeface="Arial"/>
              </a:rPr>
              <a:t> </a:t>
            </a:r>
            <a:r>
              <a:rPr lang="en-GB" sz="4400" spc="-21" dirty="0">
                <a:latin typeface="Arial"/>
                <a:cs typeface="Arial"/>
              </a:rPr>
              <a:t>noise</a:t>
            </a:r>
            <a:endParaRPr lang="en-GB" sz="4400" dirty="0">
              <a:latin typeface="Arial"/>
              <a:cs typeface="Arial"/>
            </a:endParaRPr>
          </a:p>
          <a:p>
            <a:pPr marL="763690" indent="-685800">
              <a:spcBef>
                <a:spcPts val="2100"/>
              </a:spcBef>
              <a:buClr>
                <a:srgbClr val="6C0420"/>
              </a:buClr>
              <a:buSzPct val="175000"/>
              <a:buFont typeface="Arial" panose="020B0604020202020204" pitchFamily="34" charset="0"/>
              <a:buChar char="•"/>
              <a:tabLst>
                <a:tab pos="818502" algn="l"/>
              </a:tabLst>
            </a:pPr>
            <a:r>
              <a:rPr lang="en-GB" sz="4400" dirty="0">
                <a:latin typeface="Arial"/>
                <a:cs typeface="Arial"/>
              </a:rPr>
              <a:t>Asking</a:t>
            </a:r>
            <a:r>
              <a:rPr lang="en-GB" sz="4400" spc="-62" dirty="0">
                <a:latin typeface="Arial"/>
                <a:cs typeface="Arial"/>
              </a:rPr>
              <a:t> </a:t>
            </a:r>
            <a:r>
              <a:rPr lang="en-GB" sz="4400" dirty="0">
                <a:latin typeface="Arial"/>
                <a:cs typeface="Arial"/>
              </a:rPr>
              <a:t>questions of</a:t>
            </a:r>
            <a:r>
              <a:rPr lang="en-GB" sz="4400" spc="-52" dirty="0">
                <a:latin typeface="Arial"/>
                <a:cs typeface="Arial"/>
              </a:rPr>
              <a:t> </a:t>
            </a:r>
            <a:r>
              <a:rPr lang="en-GB" sz="4400" spc="-21" dirty="0">
                <a:latin typeface="Arial"/>
                <a:cs typeface="Arial"/>
              </a:rPr>
              <a:t>speakers</a:t>
            </a:r>
            <a:endParaRPr lang="en-GB" sz="4400" dirty="0">
              <a:latin typeface="Arial"/>
              <a:cs typeface="Arial"/>
            </a:endParaRPr>
          </a:p>
          <a:p>
            <a:pPr marL="763690" indent="-685800">
              <a:spcBef>
                <a:spcPts val="2100"/>
              </a:spcBef>
              <a:buClr>
                <a:srgbClr val="6C0420"/>
              </a:buClr>
              <a:buSzPct val="175000"/>
              <a:buFont typeface="Arial" panose="020B0604020202020204" pitchFamily="34" charset="0"/>
              <a:buChar char="•"/>
              <a:tabLst>
                <a:tab pos="818502" algn="l"/>
              </a:tabLst>
            </a:pPr>
            <a:r>
              <a:rPr lang="en-GB" sz="4400" dirty="0">
                <a:latin typeface="Arial"/>
                <a:cs typeface="Arial"/>
              </a:rPr>
              <a:t>Respectful</a:t>
            </a:r>
            <a:r>
              <a:rPr lang="en-GB" sz="4400" spc="-73" dirty="0">
                <a:latin typeface="Arial"/>
                <a:cs typeface="Arial"/>
              </a:rPr>
              <a:t> </a:t>
            </a:r>
            <a:r>
              <a:rPr lang="en-GB" sz="4400" dirty="0">
                <a:latin typeface="Arial"/>
                <a:cs typeface="Arial"/>
              </a:rPr>
              <a:t>debate</a:t>
            </a:r>
            <a:r>
              <a:rPr lang="en-GB" sz="4400" spc="-62" dirty="0">
                <a:latin typeface="Arial"/>
                <a:cs typeface="Arial"/>
              </a:rPr>
              <a:t> </a:t>
            </a:r>
            <a:r>
              <a:rPr lang="en-GB" sz="4400" spc="-21" dirty="0">
                <a:latin typeface="Arial"/>
                <a:cs typeface="Arial"/>
              </a:rPr>
              <a:t>please!</a:t>
            </a:r>
            <a:endParaRPr lang="en-GB" sz="44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21A058FF-80B2-8658-7646-12E6944422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Questions to think about and to return to later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7E170E-B21C-40C8-A218-620E41EE1E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764376" marR="458097" indent="-739292">
              <a:spcBef>
                <a:spcPts val="218"/>
              </a:spcBef>
              <a:buClr>
                <a:srgbClr val="6C0420"/>
              </a:buClr>
              <a:buSzPct val="175000"/>
              <a:buChar char="•"/>
              <a:tabLst>
                <a:tab pos="764376" algn="l"/>
                <a:tab pos="765696" algn="l"/>
              </a:tabLst>
            </a:pPr>
            <a:r>
              <a:rPr lang="en-GB" sz="4400" dirty="0">
                <a:latin typeface="Arial"/>
                <a:cs typeface="Arial"/>
              </a:rPr>
              <a:t>The</a:t>
            </a:r>
            <a:r>
              <a:rPr lang="en-GB" sz="4400" spc="-62" dirty="0">
                <a:latin typeface="Arial"/>
                <a:cs typeface="Arial"/>
              </a:rPr>
              <a:t> </a:t>
            </a:r>
            <a:r>
              <a:rPr lang="en-GB" sz="4400" dirty="0">
                <a:latin typeface="Arial"/>
                <a:cs typeface="Arial"/>
              </a:rPr>
              <a:t>most</a:t>
            </a:r>
            <a:r>
              <a:rPr lang="en-GB" sz="4400" spc="-52" dirty="0">
                <a:latin typeface="Arial"/>
                <a:cs typeface="Arial"/>
              </a:rPr>
              <a:t> </a:t>
            </a:r>
            <a:r>
              <a:rPr lang="en-GB" sz="4400" dirty="0">
                <a:latin typeface="Arial"/>
                <a:cs typeface="Arial"/>
              </a:rPr>
              <a:t>cited</a:t>
            </a:r>
            <a:r>
              <a:rPr lang="en-GB" sz="4400" spc="-31" dirty="0">
                <a:latin typeface="Arial"/>
                <a:cs typeface="Arial"/>
              </a:rPr>
              <a:t> </a:t>
            </a:r>
            <a:r>
              <a:rPr lang="en-GB" sz="4400" dirty="0">
                <a:latin typeface="Arial"/>
                <a:cs typeface="Arial"/>
              </a:rPr>
              <a:t>C.A.S.</a:t>
            </a:r>
            <a:r>
              <a:rPr lang="en-GB" sz="4400" spc="-31" dirty="0">
                <a:latin typeface="Arial"/>
                <a:cs typeface="Arial"/>
              </a:rPr>
              <a:t> </a:t>
            </a:r>
            <a:r>
              <a:rPr lang="en-GB" sz="4400" dirty="0">
                <a:latin typeface="Arial"/>
                <a:cs typeface="Arial"/>
              </a:rPr>
              <a:t>articles</a:t>
            </a:r>
            <a:r>
              <a:rPr lang="en-GB" sz="4400" spc="-52" dirty="0">
                <a:latin typeface="Arial"/>
                <a:cs typeface="Arial"/>
              </a:rPr>
              <a:t> </a:t>
            </a:r>
            <a:r>
              <a:rPr lang="en-GB" sz="4400" dirty="0">
                <a:latin typeface="Arial"/>
                <a:cs typeface="Arial"/>
              </a:rPr>
              <a:t>are</a:t>
            </a:r>
            <a:r>
              <a:rPr lang="en-GB" sz="4400" spc="-52" dirty="0">
                <a:latin typeface="Arial"/>
                <a:cs typeface="Arial"/>
              </a:rPr>
              <a:t> </a:t>
            </a:r>
            <a:r>
              <a:rPr lang="en-GB" sz="4400" dirty="0">
                <a:latin typeface="Arial"/>
                <a:cs typeface="Arial"/>
              </a:rPr>
              <a:t>also</a:t>
            </a:r>
            <a:r>
              <a:rPr lang="en-GB" sz="4400" spc="-52" dirty="0">
                <a:latin typeface="Arial"/>
                <a:cs typeface="Arial"/>
              </a:rPr>
              <a:t> </a:t>
            </a:r>
            <a:r>
              <a:rPr lang="en-GB" sz="4400" dirty="0">
                <a:latin typeface="Arial"/>
                <a:cs typeface="Arial"/>
              </a:rPr>
              <a:t>the</a:t>
            </a:r>
            <a:r>
              <a:rPr lang="en-GB" sz="4400" spc="-42" dirty="0">
                <a:latin typeface="Arial"/>
                <a:cs typeface="Arial"/>
              </a:rPr>
              <a:t> </a:t>
            </a:r>
            <a:r>
              <a:rPr lang="en-GB" sz="4400" dirty="0">
                <a:latin typeface="Arial"/>
                <a:cs typeface="Arial"/>
              </a:rPr>
              <a:t>least</a:t>
            </a:r>
            <a:r>
              <a:rPr lang="en-GB" sz="4400" spc="-52" dirty="0">
                <a:latin typeface="Arial"/>
                <a:cs typeface="Arial"/>
              </a:rPr>
              <a:t> </a:t>
            </a:r>
            <a:r>
              <a:rPr lang="en-GB" sz="4400" dirty="0">
                <a:latin typeface="Arial"/>
                <a:cs typeface="Arial"/>
              </a:rPr>
              <a:t>cited</a:t>
            </a:r>
            <a:r>
              <a:rPr lang="en-GB" sz="4400" spc="-31" dirty="0">
                <a:latin typeface="Arial"/>
                <a:cs typeface="Arial"/>
              </a:rPr>
              <a:t> </a:t>
            </a:r>
            <a:r>
              <a:rPr lang="en-GB" sz="4400" spc="-52" dirty="0">
                <a:latin typeface="Arial"/>
                <a:cs typeface="Arial"/>
              </a:rPr>
              <a:t>by </a:t>
            </a:r>
            <a:r>
              <a:rPr lang="en-GB" sz="4400" dirty="0">
                <a:latin typeface="Arial"/>
                <a:cs typeface="Arial"/>
              </a:rPr>
              <a:t>some</a:t>
            </a:r>
            <a:r>
              <a:rPr lang="en-GB" sz="4400" spc="-104" dirty="0">
                <a:latin typeface="Arial"/>
                <a:cs typeface="Arial"/>
              </a:rPr>
              <a:t> </a:t>
            </a:r>
            <a:r>
              <a:rPr lang="en-GB" sz="4400" dirty="0">
                <a:latin typeface="Arial"/>
                <a:cs typeface="Arial"/>
              </a:rPr>
              <a:t>working</a:t>
            </a:r>
            <a:r>
              <a:rPr lang="en-GB" sz="4400" spc="-73" dirty="0">
                <a:latin typeface="Arial"/>
                <a:cs typeface="Arial"/>
              </a:rPr>
              <a:t> </a:t>
            </a:r>
            <a:r>
              <a:rPr lang="en-GB" sz="4400" dirty="0">
                <a:latin typeface="Arial"/>
                <a:cs typeface="Arial"/>
              </a:rPr>
              <a:t>within</a:t>
            </a:r>
            <a:r>
              <a:rPr lang="en-GB" sz="4400" spc="-10" dirty="0">
                <a:latin typeface="Arial"/>
                <a:cs typeface="Arial"/>
              </a:rPr>
              <a:t> </a:t>
            </a:r>
            <a:r>
              <a:rPr lang="en-GB" sz="4400" dirty="0">
                <a:latin typeface="Arial"/>
                <a:cs typeface="Arial"/>
              </a:rPr>
              <a:t>C.A.S!</a:t>
            </a:r>
            <a:r>
              <a:rPr lang="en-GB" sz="4400" spc="-31" dirty="0">
                <a:latin typeface="Arial"/>
                <a:cs typeface="Arial"/>
              </a:rPr>
              <a:t> </a:t>
            </a:r>
            <a:r>
              <a:rPr lang="en-GB" sz="4400" dirty="0">
                <a:latin typeface="Arial"/>
                <a:cs typeface="Arial"/>
              </a:rPr>
              <a:t>What</a:t>
            </a:r>
            <a:r>
              <a:rPr lang="en-GB" sz="4400" spc="-62" dirty="0">
                <a:latin typeface="Arial"/>
                <a:cs typeface="Arial"/>
              </a:rPr>
              <a:t> </a:t>
            </a:r>
            <a:r>
              <a:rPr lang="en-GB" sz="4400" dirty="0">
                <a:latin typeface="Arial"/>
                <a:cs typeface="Arial"/>
              </a:rPr>
              <a:t>to</a:t>
            </a:r>
            <a:r>
              <a:rPr lang="en-GB" sz="4400" spc="-52" dirty="0">
                <a:latin typeface="Arial"/>
                <a:cs typeface="Arial"/>
              </a:rPr>
              <a:t> </a:t>
            </a:r>
            <a:r>
              <a:rPr lang="en-GB" sz="4400" dirty="0">
                <a:latin typeface="Arial"/>
                <a:cs typeface="Arial"/>
              </a:rPr>
              <a:t>do</a:t>
            </a:r>
            <a:r>
              <a:rPr lang="en-GB" sz="4400" spc="-42" dirty="0">
                <a:latin typeface="Arial"/>
                <a:cs typeface="Arial"/>
              </a:rPr>
              <a:t> </a:t>
            </a:r>
            <a:r>
              <a:rPr lang="en-GB" sz="4400" dirty="0">
                <a:latin typeface="Arial"/>
                <a:cs typeface="Arial"/>
              </a:rPr>
              <a:t>about</a:t>
            </a:r>
            <a:r>
              <a:rPr lang="en-GB" sz="4400" spc="-52" dirty="0">
                <a:latin typeface="Arial"/>
                <a:cs typeface="Arial"/>
              </a:rPr>
              <a:t> the </a:t>
            </a:r>
            <a:r>
              <a:rPr lang="en-GB" sz="4400" dirty="0">
                <a:latin typeface="Arial"/>
                <a:cs typeface="Arial"/>
              </a:rPr>
              <a:t>subcultures</a:t>
            </a:r>
            <a:r>
              <a:rPr lang="en-GB" sz="4400" spc="-166" dirty="0">
                <a:latin typeface="Arial"/>
                <a:cs typeface="Arial"/>
              </a:rPr>
              <a:t> </a:t>
            </a:r>
            <a:r>
              <a:rPr lang="en-GB" sz="4400" dirty="0">
                <a:latin typeface="Arial"/>
                <a:cs typeface="Arial"/>
              </a:rPr>
              <a:t>forming</a:t>
            </a:r>
            <a:r>
              <a:rPr lang="en-GB" sz="4400" spc="-83" dirty="0">
                <a:latin typeface="Arial"/>
                <a:cs typeface="Arial"/>
              </a:rPr>
              <a:t> </a:t>
            </a:r>
            <a:r>
              <a:rPr lang="en-GB" sz="4400" dirty="0">
                <a:latin typeface="Arial"/>
                <a:cs typeface="Arial"/>
              </a:rPr>
              <a:t>within</a:t>
            </a:r>
            <a:r>
              <a:rPr lang="en-GB" sz="4400" spc="-31" dirty="0">
                <a:latin typeface="Arial"/>
                <a:cs typeface="Arial"/>
              </a:rPr>
              <a:t> </a:t>
            </a:r>
            <a:r>
              <a:rPr lang="en-GB" sz="4400" spc="-42" dirty="0">
                <a:latin typeface="Arial"/>
                <a:cs typeface="Arial"/>
              </a:rPr>
              <a:t>C.A.S?</a:t>
            </a:r>
            <a:endParaRPr lang="en-GB" sz="4400" dirty="0">
              <a:latin typeface="Arial"/>
              <a:cs typeface="Arial"/>
            </a:endParaRPr>
          </a:p>
          <a:p>
            <a:pPr marL="764376" marR="1185508">
              <a:spcBef>
                <a:spcPts val="1746"/>
              </a:spcBef>
            </a:pPr>
            <a:r>
              <a:rPr lang="en-GB" sz="4400" dirty="0">
                <a:latin typeface="Arial"/>
                <a:cs typeface="Arial"/>
              </a:rPr>
              <a:t>How</a:t>
            </a:r>
            <a:r>
              <a:rPr lang="en-GB" sz="4400" spc="-62" dirty="0">
                <a:latin typeface="Arial"/>
                <a:cs typeface="Arial"/>
              </a:rPr>
              <a:t> </a:t>
            </a:r>
            <a:r>
              <a:rPr lang="en-GB" sz="4400" dirty="0">
                <a:latin typeface="Arial"/>
                <a:cs typeface="Arial"/>
              </a:rPr>
              <a:t>to</a:t>
            </a:r>
            <a:r>
              <a:rPr lang="en-GB" sz="4400" spc="-21" dirty="0">
                <a:latin typeface="Arial"/>
                <a:cs typeface="Arial"/>
              </a:rPr>
              <a:t> </a:t>
            </a:r>
            <a:r>
              <a:rPr lang="en-GB" sz="4400" dirty="0">
                <a:latin typeface="Arial"/>
                <a:cs typeface="Arial"/>
              </a:rPr>
              <a:t>relate</a:t>
            </a:r>
            <a:r>
              <a:rPr lang="en-GB" sz="4400" spc="-83" dirty="0">
                <a:latin typeface="Arial"/>
                <a:cs typeface="Arial"/>
              </a:rPr>
              <a:t> </a:t>
            </a:r>
            <a:r>
              <a:rPr lang="en-GB" sz="4400" dirty="0">
                <a:latin typeface="Arial"/>
                <a:cs typeface="Arial"/>
              </a:rPr>
              <a:t>such</a:t>
            </a:r>
            <a:r>
              <a:rPr lang="en-GB" sz="4400" spc="-52" dirty="0">
                <a:latin typeface="Arial"/>
                <a:cs typeface="Arial"/>
              </a:rPr>
              <a:t> </a:t>
            </a:r>
            <a:r>
              <a:rPr lang="en-GB" sz="4400" dirty="0">
                <a:latin typeface="Arial"/>
                <a:cs typeface="Arial"/>
              </a:rPr>
              <a:t>work</a:t>
            </a:r>
            <a:r>
              <a:rPr lang="en-GB" sz="4400" spc="-62" dirty="0">
                <a:latin typeface="Arial"/>
                <a:cs typeface="Arial"/>
              </a:rPr>
              <a:t> </a:t>
            </a:r>
            <a:r>
              <a:rPr lang="en-GB" sz="4400" dirty="0">
                <a:latin typeface="Arial"/>
                <a:cs typeface="Arial"/>
              </a:rPr>
              <a:t>to</a:t>
            </a:r>
            <a:r>
              <a:rPr lang="en-GB" sz="4400" spc="-42" dirty="0">
                <a:latin typeface="Arial"/>
                <a:cs typeface="Arial"/>
              </a:rPr>
              <a:t> </a:t>
            </a:r>
            <a:r>
              <a:rPr lang="en-GB" sz="4400" dirty="0">
                <a:latin typeface="Arial"/>
                <a:cs typeface="Arial"/>
              </a:rPr>
              <a:t>traditional</a:t>
            </a:r>
            <a:r>
              <a:rPr lang="en-GB" sz="4400" spc="-31" dirty="0">
                <a:latin typeface="Arial"/>
                <a:cs typeface="Arial"/>
              </a:rPr>
              <a:t> </a:t>
            </a:r>
            <a:r>
              <a:rPr lang="en-GB" sz="4400" spc="-21" dirty="0">
                <a:latin typeface="Arial"/>
                <a:cs typeface="Arial"/>
              </a:rPr>
              <a:t>research </a:t>
            </a:r>
            <a:r>
              <a:rPr lang="en-GB" sz="4400" dirty="0">
                <a:latin typeface="Arial"/>
                <a:cs typeface="Arial"/>
              </a:rPr>
              <a:t>organisations</a:t>
            </a:r>
            <a:r>
              <a:rPr lang="en-GB" sz="4400" spc="-156" dirty="0">
                <a:latin typeface="Arial"/>
                <a:cs typeface="Arial"/>
              </a:rPr>
              <a:t> </a:t>
            </a:r>
            <a:r>
              <a:rPr lang="en-GB" sz="4400" dirty="0">
                <a:latin typeface="Arial"/>
                <a:cs typeface="Arial"/>
              </a:rPr>
              <a:t>based</a:t>
            </a:r>
            <a:r>
              <a:rPr lang="en-GB" sz="4400" spc="-94" dirty="0">
                <a:latin typeface="Arial"/>
                <a:cs typeface="Arial"/>
              </a:rPr>
              <a:t> </a:t>
            </a:r>
            <a:r>
              <a:rPr lang="en-GB" sz="4400" dirty="0">
                <a:latin typeface="Arial"/>
                <a:cs typeface="Arial"/>
              </a:rPr>
              <a:t>mainly</a:t>
            </a:r>
            <a:r>
              <a:rPr lang="en-GB" sz="4400" spc="-42" dirty="0">
                <a:latin typeface="Arial"/>
                <a:cs typeface="Arial"/>
              </a:rPr>
              <a:t> </a:t>
            </a:r>
            <a:r>
              <a:rPr lang="en-GB" sz="4400" dirty="0">
                <a:latin typeface="Arial"/>
                <a:cs typeface="Arial"/>
              </a:rPr>
              <a:t>within</a:t>
            </a:r>
            <a:r>
              <a:rPr lang="en-GB" sz="4400" spc="-31" dirty="0">
                <a:latin typeface="Arial"/>
                <a:cs typeface="Arial"/>
              </a:rPr>
              <a:t> </a:t>
            </a:r>
            <a:r>
              <a:rPr lang="en-GB" sz="4400" dirty="0">
                <a:latin typeface="Arial"/>
                <a:cs typeface="Arial"/>
              </a:rPr>
              <a:t>a</a:t>
            </a:r>
            <a:r>
              <a:rPr lang="en-GB" sz="4400" spc="-73" dirty="0">
                <a:latin typeface="Arial"/>
                <a:cs typeface="Arial"/>
              </a:rPr>
              <a:t> </a:t>
            </a:r>
            <a:r>
              <a:rPr lang="en-GB" sz="4400" dirty="0">
                <a:latin typeface="Arial"/>
                <a:cs typeface="Arial"/>
              </a:rPr>
              <a:t>medical</a:t>
            </a:r>
            <a:r>
              <a:rPr lang="en-GB" sz="4400" spc="-62" dirty="0">
                <a:latin typeface="Arial"/>
                <a:cs typeface="Arial"/>
              </a:rPr>
              <a:t> </a:t>
            </a:r>
            <a:r>
              <a:rPr lang="en-GB" sz="4400" spc="-21" dirty="0">
                <a:latin typeface="Arial"/>
                <a:cs typeface="Arial"/>
              </a:rPr>
              <a:t>model </a:t>
            </a:r>
            <a:r>
              <a:rPr lang="en-GB" sz="4400" dirty="0">
                <a:latin typeface="Arial"/>
                <a:cs typeface="Arial"/>
              </a:rPr>
              <a:t>framework</a:t>
            </a:r>
            <a:r>
              <a:rPr lang="en-GB" sz="4400" spc="-125" dirty="0">
                <a:latin typeface="Arial"/>
                <a:cs typeface="Arial"/>
              </a:rPr>
              <a:t> </a:t>
            </a:r>
            <a:r>
              <a:rPr lang="en-GB" sz="4400" dirty="0">
                <a:latin typeface="Arial"/>
                <a:cs typeface="Arial"/>
              </a:rPr>
              <a:t>–</a:t>
            </a:r>
            <a:r>
              <a:rPr lang="en-GB" sz="4400" spc="-42" dirty="0">
                <a:latin typeface="Arial"/>
                <a:cs typeface="Arial"/>
              </a:rPr>
              <a:t> </a:t>
            </a:r>
            <a:r>
              <a:rPr lang="en-GB" sz="4400" dirty="0">
                <a:latin typeface="Arial"/>
                <a:cs typeface="Arial"/>
              </a:rPr>
              <a:t>e.g.,</a:t>
            </a:r>
            <a:r>
              <a:rPr lang="en-GB" sz="4400" spc="-52" dirty="0">
                <a:latin typeface="Arial"/>
                <a:cs typeface="Arial"/>
              </a:rPr>
              <a:t> </a:t>
            </a:r>
            <a:r>
              <a:rPr lang="en-GB" sz="4400" dirty="0" err="1">
                <a:latin typeface="Arial"/>
                <a:cs typeface="Arial"/>
              </a:rPr>
              <a:t>Autistica</a:t>
            </a:r>
            <a:r>
              <a:rPr lang="en-GB" sz="4400" spc="-31" dirty="0">
                <a:latin typeface="Arial"/>
                <a:cs typeface="Arial"/>
              </a:rPr>
              <a:t> </a:t>
            </a:r>
            <a:r>
              <a:rPr lang="en-GB" sz="4400" dirty="0">
                <a:latin typeface="Arial"/>
                <a:cs typeface="Arial"/>
              </a:rPr>
              <a:t>and</a:t>
            </a:r>
            <a:r>
              <a:rPr lang="en-GB" sz="4400" spc="-42" dirty="0">
                <a:latin typeface="Arial"/>
                <a:cs typeface="Arial"/>
              </a:rPr>
              <a:t> </a:t>
            </a:r>
            <a:r>
              <a:rPr lang="en-GB" sz="4400" dirty="0">
                <a:latin typeface="Arial"/>
                <a:cs typeface="Arial"/>
              </a:rPr>
              <a:t>the</a:t>
            </a:r>
            <a:r>
              <a:rPr lang="en-GB" sz="4400" spc="-52" dirty="0">
                <a:latin typeface="Arial"/>
                <a:cs typeface="Arial"/>
              </a:rPr>
              <a:t> </a:t>
            </a:r>
            <a:r>
              <a:rPr lang="en-GB" sz="4400" spc="-21" dirty="0">
                <a:latin typeface="Arial"/>
                <a:cs typeface="Arial"/>
              </a:rPr>
              <a:t>AIMS-</a:t>
            </a:r>
            <a:r>
              <a:rPr lang="en-GB" sz="4400" dirty="0">
                <a:latin typeface="Arial"/>
                <a:cs typeface="Arial"/>
              </a:rPr>
              <a:t>2</a:t>
            </a:r>
            <a:r>
              <a:rPr lang="en-GB" sz="4400" spc="-10" dirty="0">
                <a:latin typeface="Arial"/>
                <a:cs typeface="Arial"/>
              </a:rPr>
              <a:t> </a:t>
            </a:r>
            <a:r>
              <a:rPr lang="en-GB" sz="4400" spc="-21" dirty="0">
                <a:latin typeface="Arial"/>
                <a:cs typeface="Arial"/>
              </a:rPr>
              <a:t>project?</a:t>
            </a:r>
            <a:endParaRPr lang="en-GB" sz="4400" dirty="0">
              <a:latin typeface="Arial"/>
              <a:cs typeface="Arial"/>
            </a:endParaRPr>
          </a:p>
          <a:p>
            <a:pPr marL="764376" marR="10561">
              <a:spcBef>
                <a:spcPts val="1746"/>
              </a:spcBef>
            </a:pPr>
            <a:r>
              <a:rPr lang="en-GB" sz="4400" dirty="0">
                <a:latin typeface="Arial"/>
                <a:cs typeface="Arial"/>
              </a:rPr>
              <a:t>How</a:t>
            </a:r>
            <a:r>
              <a:rPr lang="en-GB" sz="4400" spc="-94" dirty="0">
                <a:latin typeface="Arial"/>
                <a:cs typeface="Arial"/>
              </a:rPr>
              <a:t> </a:t>
            </a:r>
            <a:r>
              <a:rPr lang="en-GB" sz="4400" dirty="0">
                <a:latin typeface="Arial"/>
                <a:cs typeface="Arial"/>
              </a:rPr>
              <a:t>can</a:t>
            </a:r>
            <a:r>
              <a:rPr lang="en-GB" sz="4400" spc="-52" dirty="0">
                <a:latin typeface="Arial"/>
                <a:cs typeface="Arial"/>
              </a:rPr>
              <a:t> </a:t>
            </a:r>
            <a:r>
              <a:rPr lang="en-GB" sz="4400" dirty="0">
                <a:latin typeface="Arial"/>
                <a:cs typeface="Arial"/>
              </a:rPr>
              <a:t>we</a:t>
            </a:r>
            <a:r>
              <a:rPr lang="en-GB" sz="4400" spc="-52" dirty="0">
                <a:latin typeface="Arial"/>
                <a:cs typeface="Arial"/>
              </a:rPr>
              <a:t> </a:t>
            </a:r>
            <a:r>
              <a:rPr lang="en-GB" sz="4400" dirty="0">
                <a:latin typeface="Arial"/>
                <a:cs typeface="Arial"/>
              </a:rPr>
              <a:t>increase</a:t>
            </a:r>
            <a:r>
              <a:rPr lang="en-GB" sz="4400" spc="-94" dirty="0">
                <a:latin typeface="Arial"/>
                <a:cs typeface="Arial"/>
              </a:rPr>
              <a:t> </a:t>
            </a:r>
            <a:r>
              <a:rPr lang="en-GB" sz="4400" dirty="0">
                <a:latin typeface="Arial"/>
                <a:cs typeface="Arial"/>
              </a:rPr>
              <a:t>participation</a:t>
            </a:r>
            <a:r>
              <a:rPr lang="en-GB" sz="4400" spc="-83" dirty="0">
                <a:latin typeface="Arial"/>
                <a:cs typeface="Arial"/>
              </a:rPr>
              <a:t> </a:t>
            </a:r>
            <a:r>
              <a:rPr lang="en-GB" sz="4400" dirty="0">
                <a:latin typeface="Arial"/>
                <a:cs typeface="Arial"/>
              </a:rPr>
              <a:t>and</a:t>
            </a:r>
            <a:r>
              <a:rPr lang="en-GB" sz="4400" spc="-42" dirty="0">
                <a:latin typeface="Arial"/>
                <a:cs typeface="Arial"/>
              </a:rPr>
              <a:t> </a:t>
            </a:r>
            <a:r>
              <a:rPr lang="en-GB" sz="4400" dirty="0">
                <a:latin typeface="Arial"/>
                <a:cs typeface="Arial"/>
              </a:rPr>
              <a:t>the</a:t>
            </a:r>
            <a:r>
              <a:rPr lang="en-GB" sz="4400" spc="-62" dirty="0">
                <a:latin typeface="Arial"/>
                <a:cs typeface="Arial"/>
              </a:rPr>
              <a:t> </a:t>
            </a:r>
            <a:r>
              <a:rPr lang="en-GB" sz="4400" dirty="0">
                <a:latin typeface="Arial"/>
                <a:cs typeface="Arial"/>
              </a:rPr>
              <a:t>autistic</a:t>
            </a:r>
            <a:r>
              <a:rPr lang="en-GB" sz="4400" spc="-42" dirty="0">
                <a:latin typeface="Arial"/>
                <a:cs typeface="Arial"/>
              </a:rPr>
              <a:t> </a:t>
            </a:r>
            <a:r>
              <a:rPr lang="en-GB" sz="4400" spc="-21" dirty="0">
                <a:latin typeface="Arial"/>
                <a:cs typeface="Arial"/>
              </a:rPr>
              <a:t>voice </a:t>
            </a:r>
            <a:r>
              <a:rPr lang="en-GB" sz="4400" dirty="0">
                <a:latin typeface="Arial"/>
                <a:cs typeface="Arial"/>
              </a:rPr>
              <a:t>within</a:t>
            </a:r>
            <a:r>
              <a:rPr lang="en-GB" sz="4400" spc="-94" dirty="0">
                <a:latin typeface="Arial"/>
                <a:cs typeface="Arial"/>
              </a:rPr>
              <a:t> </a:t>
            </a:r>
            <a:r>
              <a:rPr lang="en-GB" sz="4400" dirty="0">
                <a:latin typeface="Arial"/>
                <a:cs typeface="Arial"/>
              </a:rPr>
              <a:t>autism</a:t>
            </a:r>
            <a:r>
              <a:rPr lang="en-GB" sz="4400" spc="-94" dirty="0">
                <a:latin typeface="Arial"/>
                <a:cs typeface="Arial"/>
              </a:rPr>
              <a:t> </a:t>
            </a:r>
            <a:r>
              <a:rPr lang="en-GB" sz="4400" dirty="0">
                <a:latin typeface="Arial"/>
                <a:cs typeface="Arial"/>
              </a:rPr>
              <a:t>research</a:t>
            </a:r>
            <a:r>
              <a:rPr lang="en-GB" sz="4400" spc="-94" dirty="0">
                <a:latin typeface="Arial"/>
                <a:cs typeface="Arial"/>
              </a:rPr>
              <a:t> </a:t>
            </a:r>
            <a:r>
              <a:rPr lang="en-GB" sz="4400" dirty="0">
                <a:latin typeface="Arial"/>
                <a:cs typeface="Arial"/>
              </a:rPr>
              <a:t>–</a:t>
            </a:r>
            <a:r>
              <a:rPr lang="en-GB" sz="4400" spc="-42" dirty="0">
                <a:latin typeface="Arial"/>
                <a:cs typeface="Arial"/>
              </a:rPr>
              <a:t> </a:t>
            </a:r>
            <a:r>
              <a:rPr lang="en-GB" sz="4400" dirty="0">
                <a:latin typeface="Arial"/>
                <a:cs typeface="Arial"/>
              </a:rPr>
              <a:t>e.g.,</a:t>
            </a:r>
            <a:r>
              <a:rPr lang="en-GB" sz="4400" spc="-83" dirty="0">
                <a:latin typeface="Arial"/>
                <a:cs typeface="Arial"/>
              </a:rPr>
              <a:t> </a:t>
            </a:r>
            <a:r>
              <a:rPr lang="en-GB" sz="4400" dirty="0">
                <a:latin typeface="Arial"/>
                <a:cs typeface="Arial"/>
              </a:rPr>
              <a:t>less</a:t>
            </a:r>
            <a:r>
              <a:rPr lang="en-GB" sz="4400" spc="-83" dirty="0">
                <a:latin typeface="Arial"/>
                <a:cs typeface="Arial"/>
              </a:rPr>
              <a:t> </a:t>
            </a:r>
            <a:r>
              <a:rPr lang="en-GB" sz="4400" dirty="0">
                <a:latin typeface="Arial"/>
                <a:cs typeface="Arial"/>
              </a:rPr>
              <a:t>represented</a:t>
            </a:r>
            <a:r>
              <a:rPr lang="en-GB" sz="4400" spc="-135" dirty="0">
                <a:latin typeface="Arial"/>
                <a:cs typeface="Arial"/>
              </a:rPr>
              <a:t> </a:t>
            </a:r>
            <a:r>
              <a:rPr lang="en-GB" sz="4400" spc="-21" dirty="0">
                <a:latin typeface="Arial"/>
                <a:cs typeface="Arial"/>
              </a:rPr>
              <a:t>groups?</a:t>
            </a:r>
            <a:endParaRPr lang="en-GB" sz="4400" dirty="0">
              <a:latin typeface="Arial"/>
              <a:cs typeface="Arial"/>
            </a:endParaRPr>
          </a:p>
          <a:p>
            <a:pPr marL="764376" marR="699687">
              <a:spcBef>
                <a:spcPts val="1757"/>
              </a:spcBef>
            </a:pPr>
            <a:r>
              <a:rPr lang="en-GB" sz="4400" dirty="0">
                <a:latin typeface="Arial"/>
                <a:cs typeface="Arial"/>
              </a:rPr>
              <a:t>What</a:t>
            </a:r>
            <a:r>
              <a:rPr lang="en-GB" sz="4400" spc="-104" dirty="0">
                <a:latin typeface="Arial"/>
                <a:cs typeface="Arial"/>
              </a:rPr>
              <a:t> </a:t>
            </a:r>
            <a:r>
              <a:rPr lang="en-GB" sz="4400" dirty="0">
                <a:latin typeface="Arial"/>
                <a:cs typeface="Arial"/>
              </a:rPr>
              <a:t>kind</a:t>
            </a:r>
            <a:r>
              <a:rPr lang="en-GB" sz="4400" spc="-52" dirty="0">
                <a:latin typeface="Arial"/>
                <a:cs typeface="Arial"/>
              </a:rPr>
              <a:t> </a:t>
            </a:r>
            <a:r>
              <a:rPr lang="en-GB" sz="4400" dirty="0">
                <a:latin typeface="Arial"/>
                <a:cs typeface="Arial"/>
              </a:rPr>
              <a:t>of</a:t>
            </a:r>
            <a:r>
              <a:rPr lang="en-GB" sz="4400" spc="-21" dirty="0">
                <a:latin typeface="Arial"/>
                <a:cs typeface="Arial"/>
              </a:rPr>
              <a:t> </a:t>
            </a:r>
            <a:r>
              <a:rPr lang="en-GB" sz="4400" dirty="0">
                <a:latin typeface="Arial"/>
                <a:cs typeface="Arial"/>
              </a:rPr>
              <a:t>scrutiny</a:t>
            </a:r>
            <a:r>
              <a:rPr lang="en-GB" sz="4400" spc="-94" dirty="0">
                <a:latin typeface="Arial"/>
                <a:cs typeface="Arial"/>
              </a:rPr>
              <a:t> </a:t>
            </a:r>
            <a:r>
              <a:rPr lang="en-GB" sz="4400" dirty="0">
                <a:latin typeface="Arial"/>
                <a:cs typeface="Arial"/>
              </a:rPr>
              <a:t>might</a:t>
            </a:r>
            <a:r>
              <a:rPr lang="en-GB" sz="4400" spc="-42" dirty="0">
                <a:latin typeface="Arial"/>
                <a:cs typeface="Arial"/>
              </a:rPr>
              <a:t> </a:t>
            </a:r>
            <a:r>
              <a:rPr lang="en-GB" sz="4400" dirty="0">
                <a:latin typeface="Arial"/>
                <a:cs typeface="Arial"/>
              </a:rPr>
              <a:t>we</a:t>
            </a:r>
            <a:r>
              <a:rPr lang="en-GB" sz="4400" spc="-42" dirty="0">
                <a:latin typeface="Arial"/>
                <a:cs typeface="Arial"/>
              </a:rPr>
              <a:t> </a:t>
            </a:r>
            <a:r>
              <a:rPr lang="en-GB" sz="4400" dirty="0">
                <a:latin typeface="Arial"/>
                <a:cs typeface="Arial"/>
              </a:rPr>
              <a:t>be</a:t>
            </a:r>
            <a:r>
              <a:rPr lang="en-GB" sz="4400" spc="-31" dirty="0">
                <a:latin typeface="Arial"/>
                <a:cs typeface="Arial"/>
              </a:rPr>
              <a:t> </a:t>
            </a:r>
            <a:r>
              <a:rPr lang="en-GB" sz="4400" dirty="0">
                <a:latin typeface="Arial"/>
                <a:cs typeface="Arial"/>
              </a:rPr>
              <a:t>able</a:t>
            </a:r>
            <a:r>
              <a:rPr lang="en-GB" sz="4400" spc="-10" dirty="0">
                <a:latin typeface="Arial"/>
                <a:cs typeface="Arial"/>
              </a:rPr>
              <a:t> </a:t>
            </a:r>
            <a:r>
              <a:rPr lang="en-GB" sz="4400" dirty="0">
                <a:latin typeface="Arial"/>
                <a:cs typeface="Arial"/>
              </a:rPr>
              <a:t>to</a:t>
            </a:r>
            <a:r>
              <a:rPr lang="en-GB" sz="4400" spc="-42" dirty="0">
                <a:latin typeface="Arial"/>
                <a:cs typeface="Arial"/>
              </a:rPr>
              <a:t> </a:t>
            </a:r>
            <a:r>
              <a:rPr lang="en-GB" sz="4400" dirty="0">
                <a:latin typeface="Arial"/>
                <a:cs typeface="Arial"/>
              </a:rPr>
              <a:t>bring</a:t>
            </a:r>
            <a:r>
              <a:rPr lang="en-GB" sz="4400" spc="-42" dirty="0">
                <a:latin typeface="Arial"/>
                <a:cs typeface="Arial"/>
              </a:rPr>
              <a:t> </a:t>
            </a:r>
            <a:r>
              <a:rPr lang="en-GB" sz="4400" dirty="0">
                <a:latin typeface="Arial"/>
                <a:cs typeface="Arial"/>
              </a:rPr>
              <a:t>to</a:t>
            </a:r>
            <a:r>
              <a:rPr lang="en-GB" sz="4400" spc="-42" dirty="0">
                <a:latin typeface="Arial"/>
                <a:cs typeface="Arial"/>
              </a:rPr>
              <a:t> </a:t>
            </a:r>
            <a:r>
              <a:rPr lang="en-GB" sz="4400" spc="-52" dirty="0">
                <a:latin typeface="Arial"/>
                <a:cs typeface="Arial"/>
              </a:rPr>
              <a:t>the </a:t>
            </a:r>
            <a:r>
              <a:rPr lang="en-GB" sz="4400" dirty="0">
                <a:latin typeface="Arial"/>
                <a:cs typeface="Arial"/>
              </a:rPr>
              <a:t>field</a:t>
            </a:r>
            <a:r>
              <a:rPr lang="en-GB" sz="4400" spc="-83" dirty="0">
                <a:latin typeface="Arial"/>
                <a:cs typeface="Arial"/>
              </a:rPr>
              <a:t> </a:t>
            </a:r>
            <a:r>
              <a:rPr lang="en-GB" sz="4400" dirty="0">
                <a:latin typeface="Arial"/>
                <a:cs typeface="Arial"/>
              </a:rPr>
              <a:t>working</a:t>
            </a:r>
            <a:r>
              <a:rPr lang="en-GB" sz="4400" spc="-94" dirty="0">
                <a:latin typeface="Arial"/>
                <a:cs typeface="Arial"/>
              </a:rPr>
              <a:t> </a:t>
            </a:r>
            <a:r>
              <a:rPr lang="en-GB" sz="4400" dirty="0">
                <a:latin typeface="Arial"/>
                <a:cs typeface="Arial"/>
              </a:rPr>
              <a:t>cooperatively</a:t>
            </a:r>
            <a:r>
              <a:rPr lang="en-GB" sz="4400" spc="-104" dirty="0">
                <a:latin typeface="Arial"/>
                <a:cs typeface="Arial"/>
              </a:rPr>
              <a:t> </a:t>
            </a:r>
            <a:r>
              <a:rPr lang="en-GB" sz="4400" dirty="0">
                <a:latin typeface="Arial"/>
                <a:cs typeface="Arial"/>
              </a:rPr>
              <a:t>and</a:t>
            </a:r>
            <a:r>
              <a:rPr lang="en-GB" sz="4400" spc="-62" dirty="0">
                <a:latin typeface="Arial"/>
                <a:cs typeface="Arial"/>
              </a:rPr>
              <a:t> </a:t>
            </a:r>
            <a:r>
              <a:rPr lang="en-GB" sz="4400" spc="-21" dirty="0">
                <a:latin typeface="Arial"/>
                <a:cs typeface="Arial"/>
              </a:rPr>
              <a:t>internationally?</a:t>
            </a:r>
            <a:endParaRPr lang="en-GB" sz="4400" dirty="0">
              <a:latin typeface="Arial"/>
              <a:cs typeface="Arial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8089986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AA547976-9746-1800-E61D-A1E75DE9FF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Doctor Michael McCreadie – a tribute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10581D-132B-E794-E220-C5E22262549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306959" y="2628140"/>
            <a:ext cx="8883997" cy="7256587"/>
          </a:xfrm>
        </p:spPr>
        <p:txBody>
          <a:bodyPr>
            <a:normAutofit fontScale="55000" lnSpcReduction="20000"/>
          </a:bodyPr>
          <a:lstStyle/>
          <a:p>
            <a:pPr marR="653482">
              <a:spcBef>
                <a:spcPts val="208"/>
              </a:spcBef>
            </a:pPr>
            <a:r>
              <a:rPr lang="en-GB" sz="6500" dirty="0">
                <a:latin typeface="Arial"/>
                <a:cs typeface="Arial"/>
              </a:rPr>
              <a:t>Health</a:t>
            </a:r>
            <a:r>
              <a:rPr lang="en-GB" sz="6500" spc="-94" dirty="0">
                <a:latin typeface="Arial"/>
                <a:cs typeface="Arial"/>
              </a:rPr>
              <a:t> </a:t>
            </a:r>
            <a:r>
              <a:rPr lang="en-GB" sz="6500" dirty="0">
                <a:latin typeface="Arial"/>
                <a:cs typeface="Arial"/>
              </a:rPr>
              <a:t>Psychologist</a:t>
            </a:r>
            <a:r>
              <a:rPr lang="en-GB" sz="6500" spc="-21" dirty="0">
                <a:latin typeface="Arial"/>
                <a:cs typeface="Arial"/>
              </a:rPr>
              <a:t> </a:t>
            </a:r>
            <a:r>
              <a:rPr lang="en-GB" sz="6500" dirty="0">
                <a:latin typeface="Arial"/>
                <a:cs typeface="Arial"/>
              </a:rPr>
              <a:t>with</a:t>
            </a:r>
            <a:r>
              <a:rPr lang="en-GB" sz="6500" spc="-10" dirty="0">
                <a:latin typeface="Arial"/>
                <a:cs typeface="Arial"/>
              </a:rPr>
              <a:t> </a:t>
            </a:r>
            <a:r>
              <a:rPr lang="en-GB" sz="6500" dirty="0">
                <a:latin typeface="Arial"/>
                <a:cs typeface="Arial"/>
              </a:rPr>
              <a:t>over</a:t>
            </a:r>
            <a:r>
              <a:rPr lang="en-GB" sz="6500" spc="-94" dirty="0">
                <a:latin typeface="Arial"/>
                <a:cs typeface="Arial"/>
              </a:rPr>
              <a:t> </a:t>
            </a:r>
            <a:r>
              <a:rPr lang="en-GB" sz="6500" spc="-21" dirty="0">
                <a:latin typeface="Arial"/>
                <a:cs typeface="Arial"/>
              </a:rPr>
              <a:t>twenty- </a:t>
            </a:r>
            <a:r>
              <a:rPr lang="en-GB" sz="6500" dirty="0">
                <a:latin typeface="Arial"/>
                <a:cs typeface="Arial"/>
              </a:rPr>
              <a:t>five</a:t>
            </a:r>
            <a:r>
              <a:rPr lang="en-GB" sz="6500" spc="-83" dirty="0">
                <a:latin typeface="Arial"/>
                <a:cs typeface="Arial"/>
              </a:rPr>
              <a:t> </a:t>
            </a:r>
            <a:r>
              <a:rPr lang="en-GB" sz="6500" dirty="0">
                <a:latin typeface="Arial"/>
                <a:cs typeface="Arial"/>
              </a:rPr>
              <a:t>years</a:t>
            </a:r>
            <a:r>
              <a:rPr lang="en-GB" sz="6500" spc="10" dirty="0">
                <a:latin typeface="Arial"/>
                <a:cs typeface="Arial"/>
              </a:rPr>
              <a:t> </a:t>
            </a:r>
            <a:r>
              <a:rPr lang="en-GB" sz="6500" dirty="0">
                <a:latin typeface="Arial"/>
                <a:cs typeface="Arial"/>
              </a:rPr>
              <a:t>experience</a:t>
            </a:r>
            <a:r>
              <a:rPr lang="en-GB" sz="6500" spc="10" dirty="0">
                <a:latin typeface="Arial"/>
                <a:cs typeface="Arial"/>
              </a:rPr>
              <a:t> </a:t>
            </a:r>
            <a:r>
              <a:rPr lang="en-GB" sz="6500" dirty="0">
                <a:latin typeface="Arial"/>
                <a:cs typeface="Arial"/>
              </a:rPr>
              <a:t>in</a:t>
            </a:r>
            <a:r>
              <a:rPr lang="en-GB" sz="6500" spc="-31" dirty="0">
                <a:latin typeface="Arial"/>
                <a:cs typeface="Arial"/>
              </a:rPr>
              <a:t> </a:t>
            </a:r>
            <a:r>
              <a:rPr lang="en-GB" sz="6500" dirty="0">
                <a:latin typeface="Arial"/>
                <a:cs typeface="Arial"/>
              </a:rPr>
              <a:t>the</a:t>
            </a:r>
            <a:r>
              <a:rPr lang="en-GB" sz="6500" spc="-52" dirty="0">
                <a:latin typeface="Arial"/>
                <a:cs typeface="Arial"/>
              </a:rPr>
              <a:t> </a:t>
            </a:r>
            <a:r>
              <a:rPr lang="en-GB" sz="6500" spc="-42" dirty="0">
                <a:latin typeface="Arial"/>
                <a:cs typeface="Arial"/>
              </a:rPr>
              <a:t>field</a:t>
            </a:r>
            <a:endParaRPr lang="en-GB" sz="6500" dirty="0">
              <a:latin typeface="Arial"/>
              <a:cs typeface="Arial"/>
            </a:endParaRPr>
          </a:p>
          <a:p>
            <a:pPr marR="802660">
              <a:spcBef>
                <a:spcPts val="1570"/>
              </a:spcBef>
            </a:pPr>
            <a:r>
              <a:rPr lang="en-GB" sz="6500" dirty="0">
                <a:latin typeface="Arial"/>
                <a:cs typeface="Arial"/>
              </a:rPr>
              <a:t>Provided</a:t>
            </a:r>
            <a:r>
              <a:rPr lang="en-GB" sz="6500" spc="-62" dirty="0">
                <a:latin typeface="Arial"/>
                <a:cs typeface="Arial"/>
              </a:rPr>
              <a:t> </a:t>
            </a:r>
            <a:r>
              <a:rPr lang="en-GB" sz="6500" dirty="0">
                <a:latin typeface="Arial"/>
                <a:cs typeface="Arial"/>
              </a:rPr>
              <a:t>clinical</a:t>
            </a:r>
            <a:r>
              <a:rPr lang="en-GB" sz="6500" spc="-10" dirty="0">
                <a:latin typeface="Arial"/>
                <a:cs typeface="Arial"/>
              </a:rPr>
              <a:t> </a:t>
            </a:r>
            <a:r>
              <a:rPr lang="en-GB" sz="6500" dirty="0">
                <a:latin typeface="Arial"/>
                <a:cs typeface="Arial"/>
              </a:rPr>
              <a:t>support,</a:t>
            </a:r>
            <a:r>
              <a:rPr lang="en-GB" sz="6500" spc="-42" dirty="0">
                <a:latin typeface="Arial"/>
                <a:cs typeface="Arial"/>
              </a:rPr>
              <a:t> </a:t>
            </a:r>
            <a:r>
              <a:rPr lang="en-GB" sz="6500" dirty="0">
                <a:latin typeface="Arial"/>
                <a:cs typeface="Arial"/>
              </a:rPr>
              <a:t>advice</a:t>
            </a:r>
            <a:r>
              <a:rPr lang="en-GB" sz="6500" spc="-31" dirty="0">
                <a:latin typeface="Arial"/>
                <a:cs typeface="Arial"/>
              </a:rPr>
              <a:t> </a:t>
            </a:r>
            <a:r>
              <a:rPr lang="en-GB" sz="6500" spc="-52" dirty="0">
                <a:latin typeface="Arial"/>
                <a:cs typeface="Arial"/>
              </a:rPr>
              <a:t>and </a:t>
            </a:r>
            <a:r>
              <a:rPr lang="en-GB" sz="6500" dirty="0">
                <a:latin typeface="Arial"/>
                <a:cs typeface="Arial"/>
              </a:rPr>
              <a:t>consultancy</a:t>
            </a:r>
            <a:r>
              <a:rPr lang="en-GB" sz="6500" spc="-52" dirty="0">
                <a:latin typeface="Arial"/>
                <a:cs typeface="Arial"/>
              </a:rPr>
              <a:t> </a:t>
            </a:r>
            <a:r>
              <a:rPr lang="en-GB" sz="6500" dirty="0">
                <a:latin typeface="Arial"/>
                <a:cs typeface="Arial"/>
              </a:rPr>
              <a:t>in</a:t>
            </a:r>
            <a:r>
              <a:rPr lang="en-GB" sz="6500" spc="-31" dirty="0">
                <a:latin typeface="Arial"/>
                <a:cs typeface="Arial"/>
              </a:rPr>
              <a:t> </a:t>
            </a:r>
            <a:r>
              <a:rPr lang="en-GB" sz="6500" dirty="0">
                <a:latin typeface="Arial"/>
                <a:cs typeface="Arial"/>
              </a:rPr>
              <a:t>the</a:t>
            </a:r>
            <a:r>
              <a:rPr lang="en-GB" sz="6500" spc="-42" dirty="0">
                <a:latin typeface="Arial"/>
                <a:cs typeface="Arial"/>
              </a:rPr>
              <a:t> </a:t>
            </a:r>
            <a:r>
              <a:rPr lang="en-GB" sz="6500" dirty="0">
                <a:latin typeface="Arial"/>
                <a:cs typeface="Arial"/>
              </a:rPr>
              <a:t>UK</a:t>
            </a:r>
            <a:r>
              <a:rPr lang="en-GB" sz="6500" spc="-31" dirty="0">
                <a:latin typeface="Arial"/>
                <a:cs typeface="Arial"/>
              </a:rPr>
              <a:t> </a:t>
            </a:r>
            <a:r>
              <a:rPr lang="en-GB" sz="6500" dirty="0">
                <a:latin typeface="Arial"/>
                <a:cs typeface="Arial"/>
              </a:rPr>
              <a:t>and</a:t>
            </a:r>
            <a:r>
              <a:rPr lang="en-GB" sz="6500" spc="-31" dirty="0">
                <a:latin typeface="Arial"/>
                <a:cs typeface="Arial"/>
              </a:rPr>
              <a:t> </a:t>
            </a:r>
            <a:r>
              <a:rPr lang="en-GB" sz="6500" spc="-21" dirty="0">
                <a:latin typeface="Arial"/>
                <a:cs typeface="Arial"/>
              </a:rPr>
              <a:t>beyond</a:t>
            </a:r>
            <a:endParaRPr lang="en-GB" sz="6500" dirty="0">
              <a:latin typeface="Arial"/>
              <a:cs typeface="Arial"/>
            </a:endParaRPr>
          </a:p>
          <a:p>
            <a:pPr marR="826423">
              <a:spcBef>
                <a:spcPts val="1580"/>
              </a:spcBef>
            </a:pPr>
            <a:r>
              <a:rPr lang="en-GB" sz="6500" dirty="0">
                <a:latin typeface="Arial"/>
                <a:cs typeface="Arial"/>
              </a:rPr>
              <a:t>Promoting</a:t>
            </a:r>
            <a:r>
              <a:rPr lang="en-GB" sz="6500" spc="-52" dirty="0">
                <a:latin typeface="Arial"/>
                <a:cs typeface="Arial"/>
              </a:rPr>
              <a:t> </a:t>
            </a:r>
            <a:r>
              <a:rPr lang="en-GB" sz="6500" dirty="0">
                <a:latin typeface="Arial"/>
                <a:cs typeface="Arial"/>
              </a:rPr>
              <a:t>a</a:t>
            </a:r>
            <a:r>
              <a:rPr lang="en-GB" sz="6500" spc="-31" dirty="0">
                <a:latin typeface="Arial"/>
                <a:cs typeface="Arial"/>
              </a:rPr>
              <a:t> </a:t>
            </a:r>
            <a:r>
              <a:rPr lang="en-GB" sz="6500" dirty="0">
                <a:latin typeface="Arial"/>
                <a:cs typeface="Arial"/>
              </a:rPr>
              <a:t>focus</a:t>
            </a:r>
            <a:r>
              <a:rPr lang="en-GB" sz="6500" spc="-31" dirty="0">
                <a:latin typeface="Arial"/>
                <a:cs typeface="Arial"/>
              </a:rPr>
              <a:t> </a:t>
            </a:r>
            <a:r>
              <a:rPr lang="en-GB" sz="6500" dirty="0">
                <a:latin typeface="Arial"/>
                <a:cs typeface="Arial"/>
              </a:rPr>
              <a:t>on</a:t>
            </a:r>
            <a:r>
              <a:rPr lang="en-GB" sz="6500" spc="-42" dirty="0">
                <a:latin typeface="Arial"/>
                <a:cs typeface="Arial"/>
              </a:rPr>
              <a:t> </a:t>
            </a:r>
            <a:r>
              <a:rPr lang="en-GB" sz="6500" spc="-21" dirty="0">
                <a:latin typeface="Arial"/>
                <a:cs typeface="Arial"/>
              </a:rPr>
              <a:t>well-</a:t>
            </a:r>
            <a:r>
              <a:rPr lang="en-GB" sz="6500" dirty="0">
                <a:latin typeface="Arial"/>
                <a:cs typeface="Arial"/>
              </a:rPr>
              <a:t>being</a:t>
            </a:r>
            <a:r>
              <a:rPr lang="en-GB" sz="6500" spc="62" dirty="0">
                <a:latin typeface="Arial"/>
                <a:cs typeface="Arial"/>
              </a:rPr>
              <a:t> </a:t>
            </a:r>
            <a:r>
              <a:rPr lang="en-GB" sz="6500" spc="-52" dirty="0">
                <a:latin typeface="Arial"/>
                <a:cs typeface="Arial"/>
              </a:rPr>
              <a:t>and </a:t>
            </a:r>
            <a:r>
              <a:rPr lang="en-GB" sz="6500" dirty="0">
                <a:latin typeface="Arial"/>
                <a:cs typeface="Arial"/>
              </a:rPr>
              <a:t>meeting</a:t>
            </a:r>
            <a:r>
              <a:rPr lang="en-GB" sz="6500" spc="-83" dirty="0">
                <a:latin typeface="Arial"/>
                <a:cs typeface="Arial"/>
              </a:rPr>
              <a:t> </a:t>
            </a:r>
            <a:r>
              <a:rPr lang="en-GB" sz="6500" dirty="0">
                <a:latin typeface="Arial"/>
                <a:cs typeface="Arial"/>
              </a:rPr>
              <a:t>holistic</a:t>
            </a:r>
            <a:r>
              <a:rPr lang="en-GB" sz="6500" spc="-21" dirty="0">
                <a:latin typeface="Arial"/>
                <a:cs typeface="Arial"/>
              </a:rPr>
              <a:t> </a:t>
            </a:r>
            <a:r>
              <a:rPr lang="en-GB" sz="6500" dirty="0">
                <a:latin typeface="Arial"/>
                <a:cs typeface="Arial"/>
              </a:rPr>
              <a:t>needs</a:t>
            </a:r>
            <a:r>
              <a:rPr lang="en-GB" sz="6500" spc="-21" dirty="0">
                <a:latin typeface="Arial"/>
                <a:cs typeface="Arial"/>
              </a:rPr>
              <a:t> </a:t>
            </a:r>
            <a:r>
              <a:rPr lang="en-GB" sz="6500" dirty="0">
                <a:latin typeface="Arial"/>
                <a:cs typeface="Arial"/>
              </a:rPr>
              <a:t>in</a:t>
            </a:r>
            <a:r>
              <a:rPr lang="en-GB" sz="6500" spc="-52" dirty="0">
                <a:latin typeface="Arial"/>
                <a:cs typeface="Arial"/>
              </a:rPr>
              <a:t> </a:t>
            </a:r>
            <a:r>
              <a:rPr lang="en-GB" sz="6500" spc="-21" dirty="0">
                <a:latin typeface="Arial"/>
                <a:cs typeface="Arial"/>
              </a:rPr>
              <a:t>service delivery</a:t>
            </a:r>
            <a:endParaRPr lang="en-GB" sz="6500" dirty="0">
              <a:latin typeface="Arial"/>
              <a:cs typeface="Arial"/>
            </a:endParaRPr>
          </a:p>
          <a:p>
            <a:pPr marR="237630">
              <a:spcBef>
                <a:spcPts val="1570"/>
              </a:spcBef>
            </a:pPr>
            <a:r>
              <a:rPr lang="en-GB" sz="6500" dirty="0">
                <a:latin typeface="Arial"/>
                <a:cs typeface="Arial"/>
              </a:rPr>
              <a:t>Worked</a:t>
            </a:r>
            <a:r>
              <a:rPr lang="en-GB" sz="6500" spc="-125" dirty="0">
                <a:latin typeface="Arial"/>
                <a:cs typeface="Arial"/>
              </a:rPr>
              <a:t> </a:t>
            </a:r>
            <a:r>
              <a:rPr lang="en-GB" sz="6500" dirty="0">
                <a:latin typeface="Arial"/>
                <a:cs typeface="Arial"/>
              </a:rPr>
              <a:t>with</a:t>
            </a:r>
            <a:r>
              <a:rPr lang="en-GB" sz="6500" spc="10" dirty="0">
                <a:latin typeface="Arial"/>
                <a:cs typeface="Arial"/>
              </a:rPr>
              <a:t> </a:t>
            </a:r>
            <a:r>
              <a:rPr lang="en-GB" sz="6500" dirty="0">
                <a:latin typeface="Arial"/>
                <a:cs typeface="Arial"/>
              </a:rPr>
              <a:t>Studio3,</a:t>
            </a:r>
            <a:r>
              <a:rPr lang="en-GB" sz="6500" spc="-73" dirty="0">
                <a:latin typeface="Arial"/>
                <a:cs typeface="Arial"/>
              </a:rPr>
              <a:t> </a:t>
            </a:r>
            <a:r>
              <a:rPr lang="en-GB" sz="6500" dirty="0">
                <a:latin typeface="Arial"/>
                <a:cs typeface="Arial"/>
              </a:rPr>
              <a:t>Scottish</a:t>
            </a:r>
            <a:r>
              <a:rPr lang="en-GB" sz="6500" spc="-94" dirty="0">
                <a:latin typeface="Arial"/>
                <a:cs typeface="Arial"/>
              </a:rPr>
              <a:t> </a:t>
            </a:r>
            <a:r>
              <a:rPr lang="en-GB" sz="6500" spc="-21" dirty="0">
                <a:latin typeface="Arial"/>
                <a:cs typeface="Arial"/>
              </a:rPr>
              <a:t>Autism, </a:t>
            </a:r>
            <a:r>
              <a:rPr lang="en-GB" sz="6500" dirty="0">
                <a:latin typeface="Arial"/>
                <a:cs typeface="Arial"/>
              </a:rPr>
              <a:t>and</a:t>
            </a:r>
            <a:r>
              <a:rPr lang="en-GB" sz="6500" spc="-73" dirty="0">
                <a:latin typeface="Arial"/>
                <a:cs typeface="Arial"/>
              </a:rPr>
              <a:t> </a:t>
            </a:r>
            <a:r>
              <a:rPr lang="en-GB" sz="6500" dirty="0">
                <a:latin typeface="Arial"/>
                <a:cs typeface="Arial"/>
              </a:rPr>
              <a:t>most</a:t>
            </a:r>
            <a:r>
              <a:rPr lang="en-GB" sz="6500" spc="-42" dirty="0">
                <a:latin typeface="Arial"/>
                <a:cs typeface="Arial"/>
              </a:rPr>
              <a:t> </a:t>
            </a:r>
            <a:r>
              <a:rPr lang="en-GB" sz="6500" dirty="0">
                <a:latin typeface="Arial"/>
                <a:cs typeface="Arial"/>
              </a:rPr>
              <a:t>recently was</a:t>
            </a:r>
            <a:r>
              <a:rPr lang="en-GB" sz="6500" spc="21" dirty="0">
                <a:latin typeface="Arial"/>
                <a:cs typeface="Arial"/>
              </a:rPr>
              <a:t> </a:t>
            </a:r>
            <a:r>
              <a:rPr lang="en-GB" sz="6500" dirty="0">
                <a:latin typeface="Arial"/>
                <a:cs typeface="Arial"/>
              </a:rPr>
              <a:t>a</a:t>
            </a:r>
            <a:r>
              <a:rPr lang="en-GB" sz="6500" spc="-42" dirty="0">
                <a:latin typeface="Arial"/>
                <a:cs typeface="Arial"/>
              </a:rPr>
              <a:t> </a:t>
            </a:r>
            <a:r>
              <a:rPr lang="en-GB" sz="6500" dirty="0">
                <a:latin typeface="Arial"/>
                <a:cs typeface="Arial"/>
              </a:rPr>
              <a:t>director</a:t>
            </a:r>
            <a:r>
              <a:rPr lang="en-GB" sz="6500" spc="-21" dirty="0">
                <a:latin typeface="Arial"/>
                <a:cs typeface="Arial"/>
              </a:rPr>
              <a:t> </a:t>
            </a:r>
            <a:r>
              <a:rPr lang="en-GB" sz="6500" dirty="0">
                <a:latin typeface="Arial"/>
                <a:cs typeface="Arial"/>
              </a:rPr>
              <a:t>of</a:t>
            </a:r>
            <a:r>
              <a:rPr lang="en-GB" sz="6500" spc="-42" dirty="0">
                <a:latin typeface="Arial"/>
                <a:cs typeface="Arial"/>
              </a:rPr>
              <a:t> </a:t>
            </a:r>
            <a:r>
              <a:rPr lang="en-GB" sz="6500" spc="-52" dirty="0">
                <a:latin typeface="Arial"/>
                <a:cs typeface="Arial"/>
              </a:rPr>
              <a:t>A.T.- </a:t>
            </a:r>
            <a:r>
              <a:rPr lang="en-GB" sz="6500" spc="-21" dirty="0">
                <a:latin typeface="Arial"/>
                <a:cs typeface="Arial"/>
              </a:rPr>
              <a:t>autism</a:t>
            </a:r>
            <a:endParaRPr lang="en-GB" sz="6500" dirty="0">
              <a:latin typeface="Arial"/>
              <a:cs typeface="Arial"/>
            </a:endParaRPr>
          </a:p>
          <a:p>
            <a:pPr marR="36965" algn="just">
              <a:spcBef>
                <a:spcPts val="1570"/>
              </a:spcBef>
            </a:pPr>
            <a:r>
              <a:rPr lang="en-GB" sz="6500" dirty="0">
                <a:latin typeface="Arial"/>
                <a:cs typeface="Arial"/>
              </a:rPr>
              <a:t>Supported</a:t>
            </a:r>
            <a:r>
              <a:rPr lang="en-GB" sz="6500" spc="-73" dirty="0">
                <a:latin typeface="Arial"/>
                <a:cs typeface="Arial"/>
              </a:rPr>
              <a:t> </a:t>
            </a:r>
            <a:r>
              <a:rPr lang="en-GB" sz="6500" dirty="0">
                <a:latin typeface="Arial"/>
                <a:cs typeface="Arial"/>
              </a:rPr>
              <a:t>P.A.R.C.</a:t>
            </a:r>
            <a:r>
              <a:rPr lang="en-GB" sz="6500" spc="-42" dirty="0">
                <a:latin typeface="Arial"/>
                <a:cs typeface="Arial"/>
              </a:rPr>
              <a:t> </a:t>
            </a:r>
            <a:r>
              <a:rPr lang="en-GB" sz="6500" dirty="0">
                <a:latin typeface="Arial"/>
                <a:cs typeface="Arial"/>
              </a:rPr>
              <a:t>and</a:t>
            </a:r>
            <a:r>
              <a:rPr lang="en-GB" sz="6500" spc="-73" dirty="0">
                <a:latin typeface="Arial"/>
                <a:cs typeface="Arial"/>
              </a:rPr>
              <a:t> </a:t>
            </a:r>
            <a:r>
              <a:rPr lang="en-GB" sz="6500" dirty="0">
                <a:latin typeface="Arial"/>
                <a:cs typeface="Arial"/>
              </a:rPr>
              <a:t>contributed</a:t>
            </a:r>
            <a:r>
              <a:rPr lang="en-GB" sz="6500" spc="-21" dirty="0">
                <a:latin typeface="Arial"/>
                <a:cs typeface="Arial"/>
              </a:rPr>
              <a:t> </a:t>
            </a:r>
            <a:r>
              <a:rPr lang="en-GB" sz="6500" dirty="0">
                <a:latin typeface="Arial"/>
                <a:cs typeface="Arial"/>
              </a:rPr>
              <a:t>to</a:t>
            </a:r>
            <a:r>
              <a:rPr lang="en-GB" sz="6500" spc="-83" dirty="0">
                <a:latin typeface="Arial"/>
                <a:cs typeface="Arial"/>
              </a:rPr>
              <a:t> </a:t>
            </a:r>
            <a:r>
              <a:rPr lang="en-GB" sz="6500" spc="-52" dirty="0">
                <a:latin typeface="Arial"/>
                <a:cs typeface="Arial"/>
              </a:rPr>
              <a:t>the </a:t>
            </a:r>
            <a:r>
              <a:rPr lang="en-GB" sz="6500" dirty="0" err="1">
                <a:latin typeface="Arial"/>
                <a:cs typeface="Arial"/>
              </a:rPr>
              <a:t>L.D.Today</a:t>
            </a:r>
            <a:r>
              <a:rPr lang="en-GB" sz="6500" spc="-83" dirty="0">
                <a:latin typeface="Arial"/>
                <a:cs typeface="Arial"/>
              </a:rPr>
              <a:t> </a:t>
            </a:r>
            <a:r>
              <a:rPr lang="en-GB" sz="6500" dirty="0">
                <a:latin typeface="Arial"/>
                <a:cs typeface="Arial"/>
              </a:rPr>
              <a:t>conference</a:t>
            </a:r>
            <a:r>
              <a:rPr lang="en-GB" sz="6500" spc="-42" dirty="0">
                <a:latin typeface="Arial"/>
                <a:cs typeface="Arial"/>
              </a:rPr>
              <a:t> </a:t>
            </a:r>
            <a:r>
              <a:rPr lang="en-GB" sz="6500" dirty="0">
                <a:latin typeface="Arial"/>
                <a:cs typeface="Arial"/>
              </a:rPr>
              <a:t>stream</a:t>
            </a:r>
            <a:r>
              <a:rPr lang="en-GB" sz="6500" spc="-52" dirty="0">
                <a:latin typeface="Arial"/>
                <a:cs typeface="Arial"/>
              </a:rPr>
              <a:t> </a:t>
            </a:r>
            <a:r>
              <a:rPr lang="en-GB" sz="6500" dirty="0">
                <a:latin typeface="Arial"/>
                <a:cs typeface="Arial"/>
              </a:rPr>
              <a:t>and</a:t>
            </a:r>
            <a:r>
              <a:rPr lang="en-GB" sz="6500" spc="-42" dirty="0">
                <a:latin typeface="Arial"/>
                <a:cs typeface="Arial"/>
              </a:rPr>
              <a:t> </a:t>
            </a:r>
            <a:r>
              <a:rPr lang="en-GB" sz="6500" spc="-21" dirty="0">
                <a:latin typeface="Arial"/>
                <a:cs typeface="Arial"/>
              </a:rPr>
              <a:t>annual </a:t>
            </a:r>
            <a:r>
              <a:rPr lang="en-GB" sz="6500" dirty="0">
                <a:latin typeface="Arial"/>
                <a:cs typeface="Arial"/>
              </a:rPr>
              <a:t>last</a:t>
            </a:r>
            <a:r>
              <a:rPr lang="en-GB" sz="6500" spc="-52" dirty="0">
                <a:latin typeface="Arial"/>
                <a:cs typeface="Arial"/>
              </a:rPr>
              <a:t> </a:t>
            </a:r>
            <a:r>
              <a:rPr lang="en-GB" sz="6500" spc="-42" dirty="0">
                <a:latin typeface="Arial"/>
                <a:cs typeface="Arial"/>
              </a:rPr>
              <a:t>year</a:t>
            </a:r>
            <a:endParaRPr lang="en-GB" sz="6500" dirty="0">
              <a:latin typeface="Arial"/>
              <a:cs typeface="Arial"/>
            </a:endParaRPr>
          </a:p>
          <a:p>
            <a:pPr marR="10561" algn="just">
              <a:spcBef>
                <a:spcPts val="1580"/>
              </a:spcBef>
            </a:pPr>
            <a:r>
              <a:rPr lang="en-GB" sz="6500" dirty="0">
                <a:latin typeface="Arial"/>
                <a:cs typeface="Arial"/>
              </a:rPr>
              <a:t>Exemplified</a:t>
            </a:r>
            <a:r>
              <a:rPr lang="en-GB" sz="6500" spc="-10" dirty="0">
                <a:latin typeface="Arial"/>
                <a:cs typeface="Arial"/>
              </a:rPr>
              <a:t> </a:t>
            </a:r>
            <a:r>
              <a:rPr lang="en-GB" sz="6500" dirty="0">
                <a:latin typeface="Arial"/>
                <a:cs typeface="Arial"/>
              </a:rPr>
              <a:t>the</a:t>
            </a:r>
            <a:r>
              <a:rPr lang="en-GB" sz="6500" spc="-42" dirty="0">
                <a:latin typeface="Arial"/>
                <a:cs typeface="Arial"/>
              </a:rPr>
              <a:t> </a:t>
            </a:r>
            <a:r>
              <a:rPr lang="en-GB" sz="6500" dirty="0">
                <a:latin typeface="Arial"/>
                <a:cs typeface="Arial"/>
              </a:rPr>
              <a:t>concept</a:t>
            </a:r>
            <a:r>
              <a:rPr lang="en-GB" sz="6500" spc="-21" dirty="0">
                <a:latin typeface="Arial"/>
                <a:cs typeface="Arial"/>
              </a:rPr>
              <a:t> </a:t>
            </a:r>
            <a:r>
              <a:rPr lang="en-GB" sz="6500" dirty="0">
                <a:latin typeface="Arial"/>
                <a:cs typeface="Arial"/>
              </a:rPr>
              <a:t>of</a:t>
            </a:r>
            <a:r>
              <a:rPr lang="en-GB" sz="6500" spc="-42" dirty="0">
                <a:latin typeface="Arial"/>
                <a:cs typeface="Arial"/>
              </a:rPr>
              <a:t> </a:t>
            </a:r>
            <a:r>
              <a:rPr lang="en-GB" sz="6500" dirty="0">
                <a:latin typeface="Arial"/>
                <a:cs typeface="Arial"/>
              </a:rPr>
              <a:t>the</a:t>
            </a:r>
            <a:r>
              <a:rPr lang="en-GB" sz="6500" spc="-52" dirty="0">
                <a:latin typeface="Arial"/>
                <a:cs typeface="Arial"/>
              </a:rPr>
              <a:t> </a:t>
            </a:r>
            <a:r>
              <a:rPr lang="en-GB" sz="6500" spc="-21" dirty="0">
                <a:latin typeface="Arial"/>
                <a:cs typeface="Arial"/>
              </a:rPr>
              <a:t>‘reflective </a:t>
            </a:r>
            <a:r>
              <a:rPr lang="en-GB" sz="6500" dirty="0">
                <a:latin typeface="Arial"/>
                <a:cs typeface="Arial"/>
              </a:rPr>
              <a:t>practitioner’</a:t>
            </a:r>
            <a:r>
              <a:rPr lang="en-GB" sz="6500" spc="-73" dirty="0">
                <a:latin typeface="Arial"/>
                <a:cs typeface="Arial"/>
              </a:rPr>
              <a:t> </a:t>
            </a:r>
            <a:r>
              <a:rPr lang="en-GB" sz="6500" dirty="0">
                <a:latin typeface="Arial"/>
                <a:cs typeface="Arial"/>
              </a:rPr>
              <a:t>and</a:t>
            </a:r>
            <a:r>
              <a:rPr lang="en-GB" sz="6500" spc="-62" dirty="0">
                <a:latin typeface="Arial"/>
                <a:cs typeface="Arial"/>
              </a:rPr>
              <a:t> </a:t>
            </a:r>
            <a:r>
              <a:rPr lang="en-GB" sz="6500" dirty="0">
                <a:latin typeface="Arial"/>
                <a:cs typeface="Arial"/>
              </a:rPr>
              <a:t>will</a:t>
            </a:r>
            <a:r>
              <a:rPr lang="en-GB" sz="6500" spc="21" dirty="0">
                <a:latin typeface="Arial"/>
                <a:cs typeface="Arial"/>
              </a:rPr>
              <a:t> </a:t>
            </a:r>
            <a:r>
              <a:rPr lang="en-GB" sz="6500" dirty="0">
                <a:latin typeface="Arial"/>
                <a:cs typeface="Arial"/>
              </a:rPr>
              <a:t>be</a:t>
            </a:r>
            <a:r>
              <a:rPr lang="en-GB" sz="6500" spc="-42" dirty="0">
                <a:latin typeface="Arial"/>
                <a:cs typeface="Arial"/>
              </a:rPr>
              <a:t> </a:t>
            </a:r>
            <a:r>
              <a:rPr lang="en-GB" sz="6500" dirty="0">
                <a:latin typeface="Arial"/>
                <a:cs typeface="Arial"/>
              </a:rPr>
              <a:t>sadly</a:t>
            </a:r>
            <a:r>
              <a:rPr lang="en-GB" sz="6500" spc="-62" dirty="0">
                <a:latin typeface="Arial"/>
                <a:cs typeface="Arial"/>
              </a:rPr>
              <a:t> </a:t>
            </a:r>
            <a:r>
              <a:rPr lang="en-GB" sz="6500" spc="-21" dirty="0">
                <a:latin typeface="Arial"/>
                <a:cs typeface="Arial"/>
              </a:rPr>
              <a:t>missed.</a:t>
            </a:r>
            <a:endParaRPr lang="en-GB" sz="6500" dirty="0">
              <a:latin typeface="Arial"/>
              <a:cs typeface="Arial"/>
            </a:endParaRPr>
          </a:p>
          <a:p>
            <a:endParaRPr lang="en-GB" dirty="0"/>
          </a:p>
        </p:txBody>
      </p:sp>
      <p:pic>
        <p:nvPicPr>
          <p:cNvPr id="5" name="object 8" descr="Doctor Michael McCreadie">
            <a:extLst>
              <a:ext uri="{FF2B5EF4-FFF2-40B4-BE49-F238E27FC236}">
                <a16:creationId xmlns:a16="http://schemas.microsoft.com/office/drawing/2014/main" id="{E563827C-0AC8-570C-80BD-A1E930366689}"/>
              </a:ext>
            </a:extLst>
          </p:cNvPr>
          <p:cNvPicPr>
            <a:picLocks noGrp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10800556" y="2636222"/>
            <a:ext cx="6324600" cy="72565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26815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DD6CB8-CB0F-BB3E-AA57-CE21A39B21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The</a:t>
            </a:r>
            <a:r>
              <a:rPr lang="en-GB" b="1" spc="-229" dirty="0"/>
              <a:t> </a:t>
            </a:r>
            <a:r>
              <a:rPr lang="en-GB" b="1" dirty="0"/>
              <a:t>Participatory</a:t>
            </a:r>
            <a:r>
              <a:rPr lang="en-GB" b="1" spc="-177" dirty="0"/>
              <a:t> </a:t>
            </a:r>
            <a:r>
              <a:rPr lang="en-GB" b="1" dirty="0"/>
              <a:t>Autism</a:t>
            </a:r>
            <a:r>
              <a:rPr lang="en-GB" b="1" spc="-198" dirty="0"/>
              <a:t> </a:t>
            </a:r>
            <a:r>
              <a:rPr lang="en-GB" b="1" dirty="0"/>
              <a:t>Research</a:t>
            </a:r>
            <a:r>
              <a:rPr lang="en-GB" b="1" spc="-177" dirty="0"/>
              <a:t> </a:t>
            </a:r>
            <a:r>
              <a:rPr lang="en-GB" b="1" spc="-21" dirty="0"/>
              <a:t>Collective</a:t>
            </a:r>
            <a:endParaRPr lang="en-GB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DF854A-675C-5693-F1E3-E54580C2C5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06959" y="2846623"/>
            <a:ext cx="14979997" cy="7148277"/>
          </a:xfrm>
        </p:spPr>
        <p:txBody>
          <a:bodyPr>
            <a:normAutofit/>
          </a:bodyPr>
          <a:lstStyle/>
          <a:p>
            <a:pPr marL="843585" marR="161060" indent="-739292">
              <a:spcBef>
                <a:spcPts val="208"/>
              </a:spcBef>
              <a:buClr>
                <a:srgbClr val="6C0420"/>
              </a:buClr>
              <a:buSzPct val="175000"/>
              <a:buChar char="•"/>
              <a:tabLst>
                <a:tab pos="844906" algn="l"/>
              </a:tabLst>
            </a:pPr>
            <a:r>
              <a:rPr lang="en-GB" sz="4400" dirty="0">
                <a:latin typeface="Arial"/>
                <a:cs typeface="Arial"/>
              </a:rPr>
              <a:t>P.A.R.C. was</a:t>
            </a:r>
            <a:r>
              <a:rPr lang="en-GB" sz="4400" spc="-42" dirty="0">
                <a:latin typeface="Arial"/>
                <a:cs typeface="Arial"/>
              </a:rPr>
              <a:t> </a:t>
            </a:r>
            <a:r>
              <a:rPr lang="en-GB" sz="4400" dirty="0">
                <a:latin typeface="Arial"/>
                <a:cs typeface="Arial"/>
              </a:rPr>
              <a:t>set</a:t>
            </a:r>
            <a:r>
              <a:rPr lang="en-GB" sz="4400" spc="-31" dirty="0">
                <a:latin typeface="Arial"/>
                <a:cs typeface="Arial"/>
              </a:rPr>
              <a:t> </a:t>
            </a:r>
            <a:r>
              <a:rPr lang="en-GB" sz="4400" dirty="0">
                <a:latin typeface="Arial"/>
                <a:cs typeface="Arial"/>
              </a:rPr>
              <a:t>up</a:t>
            </a:r>
            <a:r>
              <a:rPr lang="en-GB" sz="4400" spc="-31" dirty="0">
                <a:latin typeface="Arial"/>
                <a:cs typeface="Arial"/>
              </a:rPr>
              <a:t> </a:t>
            </a:r>
            <a:r>
              <a:rPr lang="en-GB" sz="4400" dirty="0">
                <a:latin typeface="Arial"/>
                <a:cs typeface="Arial"/>
              </a:rPr>
              <a:t>to</a:t>
            </a:r>
            <a:r>
              <a:rPr lang="en-GB" sz="4400" spc="-31" dirty="0">
                <a:latin typeface="Arial"/>
                <a:cs typeface="Arial"/>
              </a:rPr>
              <a:t> </a:t>
            </a:r>
            <a:r>
              <a:rPr lang="en-GB" sz="4400" dirty="0">
                <a:latin typeface="Arial"/>
                <a:cs typeface="Arial"/>
              </a:rPr>
              <a:t>bring</a:t>
            </a:r>
            <a:r>
              <a:rPr lang="en-GB" sz="4400" spc="-10" dirty="0">
                <a:latin typeface="Arial"/>
                <a:cs typeface="Arial"/>
              </a:rPr>
              <a:t> </a:t>
            </a:r>
            <a:r>
              <a:rPr lang="en-GB" sz="4400" dirty="0">
                <a:latin typeface="Arial"/>
                <a:cs typeface="Arial"/>
              </a:rPr>
              <a:t>autistic</a:t>
            </a:r>
            <a:r>
              <a:rPr lang="en-GB" sz="4400" spc="-42" dirty="0">
                <a:latin typeface="Arial"/>
                <a:cs typeface="Arial"/>
              </a:rPr>
              <a:t> </a:t>
            </a:r>
            <a:r>
              <a:rPr lang="en-GB" sz="4400" spc="-21" dirty="0">
                <a:latin typeface="Arial"/>
                <a:cs typeface="Arial"/>
              </a:rPr>
              <a:t>people, </a:t>
            </a:r>
            <a:r>
              <a:rPr lang="en-GB" sz="4400" dirty="0">
                <a:latin typeface="Arial"/>
                <a:cs typeface="Arial"/>
              </a:rPr>
              <a:t>including scholars</a:t>
            </a:r>
            <a:r>
              <a:rPr lang="en-GB" sz="4400" spc="-31" dirty="0">
                <a:latin typeface="Arial"/>
                <a:cs typeface="Arial"/>
              </a:rPr>
              <a:t> </a:t>
            </a:r>
            <a:r>
              <a:rPr lang="en-GB" sz="4400" dirty="0">
                <a:latin typeface="Arial"/>
                <a:cs typeface="Arial"/>
              </a:rPr>
              <a:t>and</a:t>
            </a:r>
            <a:r>
              <a:rPr lang="en-GB" sz="4400" spc="-52" dirty="0">
                <a:latin typeface="Arial"/>
                <a:cs typeface="Arial"/>
              </a:rPr>
              <a:t> </a:t>
            </a:r>
            <a:r>
              <a:rPr lang="en-GB" sz="4400" dirty="0">
                <a:latin typeface="Arial"/>
                <a:cs typeface="Arial"/>
              </a:rPr>
              <a:t>activists,</a:t>
            </a:r>
            <a:r>
              <a:rPr lang="en-GB" sz="4400" spc="-104" dirty="0">
                <a:latin typeface="Arial"/>
                <a:cs typeface="Arial"/>
              </a:rPr>
              <a:t> </a:t>
            </a:r>
            <a:r>
              <a:rPr lang="en-GB" sz="4400" dirty="0">
                <a:latin typeface="Arial"/>
                <a:cs typeface="Arial"/>
              </a:rPr>
              <a:t>together</a:t>
            </a:r>
            <a:r>
              <a:rPr lang="en-GB" sz="4400" spc="-42" dirty="0">
                <a:latin typeface="Arial"/>
                <a:cs typeface="Arial"/>
              </a:rPr>
              <a:t> with </a:t>
            </a:r>
            <a:r>
              <a:rPr lang="en-GB" sz="4400" dirty="0">
                <a:latin typeface="Arial"/>
                <a:cs typeface="Arial"/>
              </a:rPr>
              <a:t>early</a:t>
            </a:r>
            <a:r>
              <a:rPr lang="en-GB" sz="4400" spc="-52" dirty="0">
                <a:latin typeface="Arial"/>
                <a:cs typeface="Arial"/>
              </a:rPr>
              <a:t> </a:t>
            </a:r>
            <a:r>
              <a:rPr lang="en-GB" sz="4400" dirty="0">
                <a:latin typeface="Arial"/>
                <a:cs typeface="Arial"/>
              </a:rPr>
              <a:t>career</a:t>
            </a:r>
            <a:r>
              <a:rPr lang="en-GB" sz="4400" spc="-31" dirty="0">
                <a:latin typeface="Arial"/>
                <a:cs typeface="Arial"/>
              </a:rPr>
              <a:t> </a:t>
            </a:r>
            <a:r>
              <a:rPr lang="en-GB" sz="4400" dirty="0">
                <a:latin typeface="Arial"/>
                <a:cs typeface="Arial"/>
              </a:rPr>
              <a:t>researchers</a:t>
            </a:r>
            <a:r>
              <a:rPr lang="en-GB" sz="4400" spc="-21" dirty="0">
                <a:latin typeface="Arial"/>
                <a:cs typeface="Arial"/>
              </a:rPr>
              <a:t> </a:t>
            </a:r>
            <a:r>
              <a:rPr lang="en-GB" sz="4400" dirty="0">
                <a:latin typeface="Arial"/>
                <a:cs typeface="Arial"/>
              </a:rPr>
              <a:t>and</a:t>
            </a:r>
            <a:r>
              <a:rPr lang="en-GB" sz="4400" spc="-31" dirty="0">
                <a:latin typeface="Arial"/>
                <a:cs typeface="Arial"/>
              </a:rPr>
              <a:t> </a:t>
            </a:r>
            <a:r>
              <a:rPr lang="en-GB" sz="4400" dirty="0">
                <a:latin typeface="Arial"/>
                <a:cs typeface="Arial"/>
              </a:rPr>
              <a:t>practitioners</a:t>
            </a:r>
            <a:r>
              <a:rPr lang="en-GB" sz="4400" spc="-21" dirty="0">
                <a:latin typeface="Arial"/>
                <a:cs typeface="Arial"/>
              </a:rPr>
              <a:t> </a:t>
            </a:r>
            <a:r>
              <a:rPr lang="en-GB" sz="4400" spc="-52" dirty="0">
                <a:latin typeface="Arial"/>
                <a:cs typeface="Arial"/>
              </a:rPr>
              <a:t>who </a:t>
            </a:r>
            <a:r>
              <a:rPr lang="en-GB" sz="4400" dirty="0">
                <a:latin typeface="Arial"/>
                <a:cs typeface="Arial"/>
              </a:rPr>
              <a:t>work</a:t>
            </a:r>
            <a:r>
              <a:rPr lang="en-GB" sz="4400" spc="-52" dirty="0">
                <a:latin typeface="Arial"/>
                <a:cs typeface="Arial"/>
              </a:rPr>
              <a:t> </a:t>
            </a:r>
            <a:r>
              <a:rPr lang="en-GB" sz="4400" dirty="0">
                <a:latin typeface="Arial"/>
                <a:cs typeface="Arial"/>
              </a:rPr>
              <a:t>with</a:t>
            </a:r>
            <a:r>
              <a:rPr lang="en-GB" sz="4400" spc="-31" dirty="0">
                <a:latin typeface="Arial"/>
                <a:cs typeface="Arial"/>
              </a:rPr>
              <a:t> </a:t>
            </a:r>
            <a:r>
              <a:rPr lang="en-GB" sz="4400" dirty="0">
                <a:latin typeface="Arial"/>
                <a:cs typeface="Arial"/>
              </a:rPr>
              <a:t>autistic</a:t>
            </a:r>
            <a:r>
              <a:rPr lang="en-GB" sz="4400" spc="-52" dirty="0">
                <a:latin typeface="Arial"/>
                <a:cs typeface="Arial"/>
              </a:rPr>
              <a:t> </a:t>
            </a:r>
            <a:r>
              <a:rPr lang="en-GB" sz="4400" spc="-21" dirty="0">
                <a:latin typeface="Arial"/>
                <a:cs typeface="Arial"/>
              </a:rPr>
              <a:t>people.</a:t>
            </a:r>
            <a:endParaRPr lang="en-GB" sz="4400" dirty="0">
              <a:latin typeface="Arial"/>
              <a:cs typeface="Arial"/>
            </a:endParaRPr>
          </a:p>
          <a:p>
            <a:pPr marL="843585" marR="63368" indent="-739292">
              <a:spcBef>
                <a:spcPts val="2100"/>
              </a:spcBef>
              <a:buClr>
                <a:srgbClr val="6C0420"/>
              </a:buClr>
              <a:buSzPct val="175000"/>
              <a:buChar char="•"/>
              <a:tabLst>
                <a:tab pos="844906" algn="l"/>
              </a:tabLst>
            </a:pPr>
            <a:r>
              <a:rPr lang="en-GB" sz="4400" dirty="0">
                <a:latin typeface="Arial"/>
                <a:cs typeface="Arial"/>
              </a:rPr>
              <a:t>Our</a:t>
            </a:r>
            <a:r>
              <a:rPr lang="en-GB" sz="4400" spc="-83" dirty="0">
                <a:latin typeface="Arial"/>
                <a:cs typeface="Arial"/>
              </a:rPr>
              <a:t> </a:t>
            </a:r>
            <a:r>
              <a:rPr lang="en-GB" sz="4400" dirty="0">
                <a:latin typeface="Arial"/>
                <a:cs typeface="Arial"/>
              </a:rPr>
              <a:t>aim</a:t>
            </a:r>
            <a:r>
              <a:rPr lang="en-GB" sz="4400" spc="-31" dirty="0">
                <a:latin typeface="Arial"/>
                <a:cs typeface="Arial"/>
              </a:rPr>
              <a:t> </a:t>
            </a:r>
            <a:r>
              <a:rPr lang="en-GB" sz="4400" dirty="0">
                <a:latin typeface="Arial"/>
                <a:cs typeface="Arial"/>
              </a:rPr>
              <a:t>is</a:t>
            </a:r>
            <a:r>
              <a:rPr lang="en-GB" sz="4400" spc="-31" dirty="0">
                <a:latin typeface="Arial"/>
                <a:cs typeface="Arial"/>
              </a:rPr>
              <a:t> </a:t>
            </a:r>
            <a:r>
              <a:rPr lang="en-GB" sz="4400" dirty="0">
                <a:latin typeface="Arial"/>
                <a:cs typeface="Arial"/>
              </a:rPr>
              <a:t>to</a:t>
            </a:r>
            <a:r>
              <a:rPr lang="en-GB" sz="4400" spc="-42" dirty="0">
                <a:latin typeface="Arial"/>
                <a:cs typeface="Arial"/>
              </a:rPr>
              <a:t> </a:t>
            </a:r>
            <a:r>
              <a:rPr lang="en-GB" sz="4400" dirty="0">
                <a:latin typeface="Arial"/>
                <a:cs typeface="Arial"/>
              </a:rPr>
              <a:t>build</a:t>
            </a:r>
            <a:r>
              <a:rPr lang="en-GB" sz="4400" spc="10" dirty="0">
                <a:latin typeface="Arial"/>
                <a:cs typeface="Arial"/>
              </a:rPr>
              <a:t> </a:t>
            </a:r>
            <a:r>
              <a:rPr lang="en-GB" sz="4400" dirty="0">
                <a:latin typeface="Arial"/>
                <a:cs typeface="Arial"/>
              </a:rPr>
              <a:t>a</a:t>
            </a:r>
            <a:r>
              <a:rPr lang="en-GB" sz="4400" spc="-42" dirty="0">
                <a:latin typeface="Arial"/>
                <a:cs typeface="Arial"/>
              </a:rPr>
              <a:t> </a:t>
            </a:r>
            <a:r>
              <a:rPr lang="en-GB" sz="4400" dirty="0">
                <a:latin typeface="Arial"/>
                <a:cs typeface="Arial"/>
              </a:rPr>
              <a:t>community</a:t>
            </a:r>
            <a:r>
              <a:rPr lang="en-GB" sz="4400" spc="-10" dirty="0">
                <a:latin typeface="Arial"/>
                <a:cs typeface="Arial"/>
              </a:rPr>
              <a:t> </a:t>
            </a:r>
            <a:r>
              <a:rPr lang="en-GB" sz="4400" dirty="0">
                <a:latin typeface="Arial"/>
                <a:cs typeface="Arial"/>
              </a:rPr>
              <a:t>network </a:t>
            </a:r>
            <a:r>
              <a:rPr lang="en-GB" sz="4400" spc="-21" dirty="0">
                <a:latin typeface="Arial"/>
                <a:cs typeface="Arial"/>
              </a:rPr>
              <a:t>where </a:t>
            </a:r>
            <a:r>
              <a:rPr lang="en-GB" sz="4400" dirty="0">
                <a:latin typeface="Arial"/>
                <a:cs typeface="Arial"/>
              </a:rPr>
              <a:t>those</a:t>
            </a:r>
            <a:r>
              <a:rPr lang="en-GB" sz="4400" spc="-62" dirty="0">
                <a:latin typeface="Arial"/>
                <a:cs typeface="Arial"/>
              </a:rPr>
              <a:t> </a:t>
            </a:r>
            <a:r>
              <a:rPr lang="en-GB" sz="4400" dirty="0">
                <a:latin typeface="Arial"/>
                <a:cs typeface="Arial"/>
              </a:rPr>
              <a:t>who wish to</a:t>
            </a:r>
            <a:r>
              <a:rPr lang="en-GB" sz="4400" spc="-10" dirty="0">
                <a:latin typeface="Arial"/>
                <a:cs typeface="Arial"/>
              </a:rPr>
              <a:t> </a:t>
            </a:r>
            <a:r>
              <a:rPr lang="en-GB" sz="4400" dirty="0">
                <a:latin typeface="Arial"/>
                <a:cs typeface="Arial"/>
              </a:rPr>
              <a:t>see</a:t>
            </a:r>
            <a:r>
              <a:rPr lang="en-GB" sz="4400" spc="-31" dirty="0">
                <a:latin typeface="Arial"/>
                <a:cs typeface="Arial"/>
              </a:rPr>
              <a:t> </a:t>
            </a:r>
            <a:r>
              <a:rPr lang="en-GB" sz="4400" dirty="0">
                <a:latin typeface="Arial"/>
                <a:cs typeface="Arial"/>
              </a:rPr>
              <a:t>more</a:t>
            </a:r>
            <a:r>
              <a:rPr lang="en-GB" sz="4400" spc="-31" dirty="0">
                <a:latin typeface="Arial"/>
                <a:cs typeface="Arial"/>
              </a:rPr>
              <a:t> </a:t>
            </a:r>
            <a:r>
              <a:rPr lang="en-GB" sz="4400" spc="-21" dirty="0">
                <a:latin typeface="Arial"/>
                <a:cs typeface="Arial"/>
              </a:rPr>
              <a:t>significant </a:t>
            </a:r>
            <a:r>
              <a:rPr lang="en-GB" sz="4400" dirty="0">
                <a:latin typeface="Arial"/>
                <a:cs typeface="Arial"/>
              </a:rPr>
              <a:t>involvement</a:t>
            </a:r>
            <a:r>
              <a:rPr lang="en-GB" sz="4400" spc="-21" dirty="0">
                <a:latin typeface="Arial"/>
                <a:cs typeface="Arial"/>
              </a:rPr>
              <a:t> </a:t>
            </a:r>
            <a:r>
              <a:rPr lang="en-GB" sz="4400" dirty="0">
                <a:latin typeface="Arial"/>
                <a:cs typeface="Arial"/>
              </a:rPr>
              <a:t>of</a:t>
            </a:r>
            <a:r>
              <a:rPr lang="en-GB" sz="4400" spc="-52" dirty="0">
                <a:latin typeface="Arial"/>
                <a:cs typeface="Arial"/>
              </a:rPr>
              <a:t> </a:t>
            </a:r>
            <a:r>
              <a:rPr lang="en-GB" sz="4400" dirty="0">
                <a:latin typeface="Arial"/>
                <a:cs typeface="Arial"/>
              </a:rPr>
              <a:t>autistic</a:t>
            </a:r>
            <a:r>
              <a:rPr lang="en-GB" sz="4400" spc="-62" dirty="0">
                <a:latin typeface="Arial"/>
                <a:cs typeface="Arial"/>
              </a:rPr>
              <a:t> </a:t>
            </a:r>
            <a:r>
              <a:rPr lang="en-GB" sz="4400" dirty="0">
                <a:latin typeface="Arial"/>
                <a:cs typeface="Arial"/>
              </a:rPr>
              <a:t>people in</a:t>
            </a:r>
            <a:r>
              <a:rPr lang="en-GB" sz="4400" spc="-31" dirty="0">
                <a:latin typeface="Arial"/>
                <a:cs typeface="Arial"/>
              </a:rPr>
              <a:t> </a:t>
            </a:r>
            <a:r>
              <a:rPr lang="en-GB" sz="4400" spc="-21" dirty="0">
                <a:latin typeface="Arial"/>
                <a:cs typeface="Arial"/>
              </a:rPr>
              <a:t>autism </a:t>
            </a:r>
            <a:r>
              <a:rPr lang="en-GB" sz="4400" dirty="0">
                <a:latin typeface="Arial"/>
                <a:cs typeface="Arial"/>
              </a:rPr>
              <a:t>research</a:t>
            </a:r>
            <a:r>
              <a:rPr lang="en-GB" sz="4400" spc="-52" dirty="0">
                <a:latin typeface="Arial"/>
                <a:cs typeface="Arial"/>
              </a:rPr>
              <a:t> </a:t>
            </a:r>
            <a:r>
              <a:rPr lang="en-GB" sz="4400" dirty="0">
                <a:latin typeface="Arial"/>
                <a:cs typeface="Arial"/>
              </a:rPr>
              <a:t>can share</a:t>
            </a:r>
            <a:r>
              <a:rPr lang="en-GB" sz="4400" spc="-21" dirty="0">
                <a:latin typeface="Arial"/>
                <a:cs typeface="Arial"/>
              </a:rPr>
              <a:t> </a:t>
            </a:r>
            <a:r>
              <a:rPr lang="en-GB" sz="4400" dirty="0">
                <a:latin typeface="Arial"/>
                <a:cs typeface="Arial"/>
              </a:rPr>
              <a:t>knowledge</a:t>
            </a:r>
            <a:r>
              <a:rPr lang="en-GB" sz="4400" spc="42" dirty="0">
                <a:latin typeface="Arial"/>
                <a:cs typeface="Arial"/>
              </a:rPr>
              <a:t> </a:t>
            </a:r>
            <a:r>
              <a:rPr lang="en-GB" sz="4400" dirty="0">
                <a:latin typeface="Arial"/>
                <a:cs typeface="Arial"/>
              </a:rPr>
              <a:t>and</a:t>
            </a:r>
            <a:r>
              <a:rPr lang="en-GB" sz="4400" spc="-10" dirty="0">
                <a:latin typeface="Arial"/>
                <a:cs typeface="Arial"/>
              </a:rPr>
              <a:t> </a:t>
            </a:r>
            <a:r>
              <a:rPr lang="en-GB" sz="4400" spc="-21" dirty="0">
                <a:latin typeface="Arial"/>
                <a:cs typeface="Arial"/>
              </a:rPr>
              <a:t>expertise.</a:t>
            </a:r>
            <a:endParaRPr lang="en-GB" sz="4400" dirty="0">
              <a:latin typeface="Arial"/>
              <a:cs typeface="Arial"/>
            </a:endParaRPr>
          </a:p>
          <a:p>
            <a:pPr marL="843585" indent="-739292">
              <a:spcBef>
                <a:spcPts val="2110"/>
              </a:spcBef>
              <a:buClr>
                <a:srgbClr val="6C0420"/>
              </a:buClr>
              <a:buSzPct val="175000"/>
              <a:buChar char="•"/>
              <a:tabLst>
                <a:tab pos="844906" algn="l"/>
              </a:tabLst>
            </a:pPr>
            <a:r>
              <a:rPr lang="en-GB" sz="4400" dirty="0">
                <a:latin typeface="Arial"/>
                <a:cs typeface="Arial"/>
              </a:rPr>
              <a:t>Not</a:t>
            </a:r>
            <a:r>
              <a:rPr lang="en-GB" sz="4400" spc="-21" dirty="0">
                <a:latin typeface="Arial"/>
                <a:cs typeface="Arial"/>
              </a:rPr>
              <a:t> </a:t>
            </a:r>
            <a:r>
              <a:rPr lang="en-GB" sz="4400" dirty="0">
                <a:latin typeface="Arial"/>
                <a:cs typeface="Arial"/>
              </a:rPr>
              <a:t>just</a:t>
            </a:r>
            <a:r>
              <a:rPr lang="en-GB" sz="4400" spc="-62" dirty="0">
                <a:latin typeface="Arial"/>
                <a:cs typeface="Arial"/>
              </a:rPr>
              <a:t> </a:t>
            </a:r>
            <a:r>
              <a:rPr lang="en-GB" sz="4400" dirty="0">
                <a:latin typeface="Arial"/>
                <a:cs typeface="Arial"/>
              </a:rPr>
              <a:t>for</a:t>
            </a:r>
            <a:r>
              <a:rPr lang="en-GB" sz="4400" spc="-10" dirty="0">
                <a:latin typeface="Arial"/>
                <a:cs typeface="Arial"/>
              </a:rPr>
              <a:t> </a:t>
            </a:r>
            <a:r>
              <a:rPr lang="en-GB" sz="4400" spc="-21" dirty="0">
                <a:latin typeface="Arial"/>
                <a:cs typeface="Arial"/>
              </a:rPr>
              <a:t>researchers!</a:t>
            </a:r>
            <a:endParaRPr lang="en-GB" sz="44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702127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D5BD3D-88AF-6073-EB99-3417BC36AC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Participation</a:t>
            </a:r>
            <a:r>
              <a:rPr lang="en-GB" b="1" spc="-229" dirty="0"/>
              <a:t> </a:t>
            </a:r>
            <a:r>
              <a:rPr lang="en-GB" b="1" dirty="0"/>
              <a:t>and</a:t>
            </a:r>
            <a:r>
              <a:rPr lang="en-GB" b="1" spc="-187" dirty="0"/>
              <a:t> </a:t>
            </a:r>
            <a:r>
              <a:rPr lang="en-GB" b="1" dirty="0"/>
              <a:t>insider</a:t>
            </a:r>
            <a:r>
              <a:rPr lang="en-GB" b="1" spc="-177" dirty="0"/>
              <a:t> </a:t>
            </a:r>
            <a:r>
              <a:rPr lang="en-GB" b="1" spc="-21" dirty="0"/>
              <a:t>knowledge</a:t>
            </a:r>
            <a:endParaRPr lang="en-GB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ED1FE5-CC6F-609A-64AD-C4320C14B0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24757" y="2755900"/>
            <a:ext cx="13760797" cy="6784864"/>
          </a:xfrm>
        </p:spPr>
        <p:txBody>
          <a:bodyPr/>
          <a:lstStyle/>
          <a:p>
            <a:pPr marL="0" indent="0" algn="ctr">
              <a:buNone/>
            </a:pPr>
            <a:r>
              <a:rPr lang="en-GB" sz="6000" dirty="0">
                <a:latin typeface="Arial"/>
                <a:cs typeface="Arial"/>
              </a:rPr>
              <a:t>“...right</a:t>
            </a:r>
            <a:r>
              <a:rPr lang="en-GB" sz="6000" spc="-114" dirty="0">
                <a:latin typeface="Arial"/>
                <a:cs typeface="Arial"/>
              </a:rPr>
              <a:t> </a:t>
            </a:r>
            <a:r>
              <a:rPr lang="en-GB" sz="6000" dirty="0">
                <a:latin typeface="Arial"/>
                <a:cs typeface="Arial"/>
              </a:rPr>
              <a:t>from</a:t>
            </a:r>
            <a:r>
              <a:rPr lang="en-GB" sz="6000" spc="-42" dirty="0">
                <a:latin typeface="Arial"/>
                <a:cs typeface="Arial"/>
              </a:rPr>
              <a:t> </a:t>
            </a:r>
            <a:r>
              <a:rPr lang="en-GB" sz="6000" dirty="0">
                <a:latin typeface="Arial"/>
                <a:cs typeface="Arial"/>
              </a:rPr>
              <a:t>the start,</a:t>
            </a:r>
            <a:r>
              <a:rPr lang="en-GB" sz="6000" spc="-52" dirty="0">
                <a:latin typeface="Arial"/>
                <a:cs typeface="Arial"/>
              </a:rPr>
              <a:t> </a:t>
            </a:r>
            <a:r>
              <a:rPr lang="en-GB" sz="6000" dirty="0">
                <a:latin typeface="Arial"/>
                <a:cs typeface="Arial"/>
              </a:rPr>
              <a:t>from</a:t>
            </a:r>
            <a:r>
              <a:rPr lang="en-GB" sz="6000" spc="-42" dirty="0">
                <a:latin typeface="Arial"/>
                <a:cs typeface="Arial"/>
              </a:rPr>
              <a:t> </a:t>
            </a:r>
            <a:r>
              <a:rPr lang="en-GB" sz="6000" dirty="0">
                <a:latin typeface="Arial"/>
                <a:cs typeface="Arial"/>
              </a:rPr>
              <a:t>the</a:t>
            </a:r>
            <a:r>
              <a:rPr lang="en-GB" sz="6000" spc="-21" dirty="0">
                <a:latin typeface="Arial"/>
                <a:cs typeface="Arial"/>
              </a:rPr>
              <a:t> </a:t>
            </a:r>
            <a:r>
              <a:rPr lang="en-GB" sz="6000" dirty="0">
                <a:latin typeface="Arial"/>
                <a:cs typeface="Arial"/>
              </a:rPr>
              <a:t>time </a:t>
            </a:r>
            <a:r>
              <a:rPr lang="en-GB" sz="6000" spc="-21" dirty="0">
                <a:latin typeface="Arial"/>
                <a:cs typeface="Arial"/>
              </a:rPr>
              <a:t>someone </a:t>
            </a:r>
            <a:r>
              <a:rPr lang="en-GB" sz="6000" dirty="0">
                <a:latin typeface="Arial"/>
                <a:cs typeface="Arial"/>
              </a:rPr>
              <a:t>came</a:t>
            </a:r>
            <a:r>
              <a:rPr lang="en-GB" sz="6000" spc="-73" dirty="0">
                <a:latin typeface="Arial"/>
                <a:cs typeface="Arial"/>
              </a:rPr>
              <a:t> </a:t>
            </a:r>
            <a:r>
              <a:rPr lang="en-GB" sz="6000" dirty="0">
                <a:latin typeface="Arial"/>
                <a:cs typeface="Arial"/>
              </a:rPr>
              <a:t>up</a:t>
            </a:r>
            <a:r>
              <a:rPr lang="en-GB" sz="6000" spc="-31" dirty="0">
                <a:latin typeface="Arial"/>
                <a:cs typeface="Arial"/>
              </a:rPr>
              <a:t> </a:t>
            </a:r>
            <a:r>
              <a:rPr lang="en-GB" sz="6000" dirty="0">
                <a:latin typeface="Arial"/>
                <a:cs typeface="Arial"/>
              </a:rPr>
              <a:t>with</a:t>
            </a:r>
            <a:r>
              <a:rPr lang="en-GB" sz="6000" spc="-10" dirty="0">
                <a:latin typeface="Arial"/>
                <a:cs typeface="Arial"/>
              </a:rPr>
              <a:t> </a:t>
            </a:r>
            <a:r>
              <a:rPr lang="en-GB" sz="6000" dirty="0">
                <a:latin typeface="Arial"/>
                <a:cs typeface="Arial"/>
              </a:rPr>
              <a:t>the</a:t>
            </a:r>
            <a:r>
              <a:rPr lang="en-GB" sz="6000" spc="-21" dirty="0">
                <a:latin typeface="Arial"/>
                <a:cs typeface="Arial"/>
              </a:rPr>
              <a:t> </a:t>
            </a:r>
            <a:r>
              <a:rPr lang="en-GB" sz="6000" dirty="0">
                <a:latin typeface="Arial"/>
                <a:cs typeface="Arial"/>
              </a:rPr>
              <a:t>word</a:t>
            </a:r>
            <a:r>
              <a:rPr lang="en-GB" sz="6000" spc="-31" dirty="0">
                <a:latin typeface="Arial"/>
                <a:cs typeface="Arial"/>
              </a:rPr>
              <a:t> </a:t>
            </a:r>
            <a:r>
              <a:rPr lang="en-GB" sz="6000" dirty="0">
                <a:latin typeface="Arial"/>
                <a:cs typeface="Arial"/>
              </a:rPr>
              <a:t>‘autism’, the</a:t>
            </a:r>
            <a:r>
              <a:rPr lang="en-GB" sz="6000" spc="-42" dirty="0">
                <a:latin typeface="Arial"/>
                <a:cs typeface="Arial"/>
              </a:rPr>
              <a:t> </a:t>
            </a:r>
            <a:r>
              <a:rPr lang="en-GB" sz="6000" spc="-21" dirty="0">
                <a:latin typeface="Arial"/>
                <a:cs typeface="Arial"/>
              </a:rPr>
              <a:t>condition </a:t>
            </a:r>
            <a:r>
              <a:rPr lang="en-GB" sz="6000" dirty="0">
                <a:latin typeface="Arial"/>
                <a:cs typeface="Arial"/>
              </a:rPr>
              <a:t>has</a:t>
            </a:r>
            <a:r>
              <a:rPr lang="en-GB" sz="6000" spc="-52" dirty="0">
                <a:latin typeface="Arial"/>
                <a:cs typeface="Arial"/>
              </a:rPr>
              <a:t> </a:t>
            </a:r>
            <a:r>
              <a:rPr lang="en-GB" sz="6000" dirty="0">
                <a:latin typeface="Arial"/>
                <a:cs typeface="Arial"/>
              </a:rPr>
              <a:t>been</a:t>
            </a:r>
            <a:r>
              <a:rPr lang="en-GB" sz="6000" spc="-21" dirty="0">
                <a:latin typeface="Arial"/>
                <a:cs typeface="Arial"/>
              </a:rPr>
              <a:t> </a:t>
            </a:r>
            <a:r>
              <a:rPr lang="en-GB" sz="6000" dirty="0">
                <a:latin typeface="Arial"/>
                <a:cs typeface="Arial"/>
              </a:rPr>
              <a:t>judged</a:t>
            </a:r>
            <a:r>
              <a:rPr lang="en-GB" sz="6000" spc="-21" dirty="0">
                <a:latin typeface="Arial"/>
                <a:cs typeface="Arial"/>
              </a:rPr>
              <a:t> </a:t>
            </a:r>
            <a:r>
              <a:rPr lang="en-GB" sz="6000" dirty="0">
                <a:latin typeface="Arial"/>
                <a:cs typeface="Arial"/>
              </a:rPr>
              <a:t>from</a:t>
            </a:r>
            <a:r>
              <a:rPr lang="en-GB" sz="6000" spc="-42" dirty="0">
                <a:latin typeface="Arial"/>
                <a:cs typeface="Arial"/>
              </a:rPr>
              <a:t> </a:t>
            </a:r>
            <a:r>
              <a:rPr lang="en-GB" sz="6000" dirty="0">
                <a:latin typeface="Arial"/>
                <a:cs typeface="Arial"/>
              </a:rPr>
              <a:t>the</a:t>
            </a:r>
            <a:r>
              <a:rPr lang="en-GB" sz="6000" spc="-62" dirty="0">
                <a:latin typeface="Arial"/>
                <a:cs typeface="Arial"/>
              </a:rPr>
              <a:t> </a:t>
            </a:r>
            <a:r>
              <a:rPr lang="en-GB" sz="6000" dirty="0">
                <a:latin typeface="Arial"/>
                <a:cs typeface="Arial"/>
              </a:rPr>
              <a:t>outside,</a:t>
            </a:r>
            <a:r>
              <a:rPr lang="en-GB" sz="6000" spc="-21" dirty="0">
                <a:latin typeface="Arial"/>
                <a:cs typeface="Arial"/>
              </a:rPr>
              <a:t> </a:t>
            </a:r>
            <a:r>
              <a:rPr lang="en-GB" sz="6000" dirty="0">
                <a:latin typeface="Arial"/>
                <a:cs typeface="Arial"/>
              </a:rPr>
              <a:t>by</a:t>
            </a:r>
            <a:r>
              <a:rPr lang="en-GB" sz="6000" spc="-21" dirty="0">
                <a:latin typeface="Arial"/>
                <a:cs typeface="Arial"/>
              </a:rPr>
              <a:t> </a:t>
            </a:r>
            <a:r>
              <a:rPr lang="en-GB" sz="6000" spc="-52" dirty="0">
                <a:latin typeface="Arial"/>
                <a:cs typeface="Arial"/>
              </a:rPr>
              <a:t>its </a:t>
            </a:r>
            <a:r>
              <a:rPr lang="en-GB" sz="6000" dirty="0">
                <a:latin typeface="Arial"/>
                <a:cs typeface="Arial"/>
              </a:rPr>
              <a:t>appearances,</a:t>
            </a:r>
            <a:r>
              <a:rPr lang="en-GB" sz="6000" spc="-42" dirty="0">
                <a:latin typeface="Arial"/>
                <a:cs typeface="Arial"/>
              </a:rPr>
              <a:t> </a:t>
            </a:r>
            <a:r>
              <a:rPr lang="en-GB" sz="6000" dirty="0">
                <a:latin typeface="Arial"/>
                <a:cs typeface="Arial"/>
              </a:rPr>
              <a:t>and</a:t>
            </a:r>
            <a:r>
              <a:rPr lang="en-GB" sz="6000" spc="-52" dirty="0">
                <a:latin typeface="Arial"/>
                <a:cs typeface="Arial"/>
              </a:rPr>
              <a:t> </a:t>
            </a:r>
            <a:r>
              <a:rPr lang="en-GB" sz="6000" dirty="0">
                <a:latin typeface="Arial"/>
                <a:cs typeface="Arial"/>
              </a:rPr>
              <a:t>not</a:t>
            </a:r>
            <a:r>
              <a:rPr lang="en-GB" sz="6000" spc="-31" dirty="0">
                <a:latin typeface="Arial"/>
                <a:cs typeface="Arial"/>
              </a:rPr>
              <a:t> </a:t>
            </a:r>
            <a:r>
              <a:rPr lang="en-GB" sz="6000" dirty="0">
                <a:latin typeface="Arial"/>
                <a:cs typeface="Arial"/>
              </a:rPr>
              <a:t>from</a:t>
            </a:r>
            <a:r>
              <a:rPr lang="en-GB" sz="6000" spc="-73" dirty="0">
                <a:latin typeface="Arial"/>
                <a:cs typeface="Arial"/>
              </a:rPr>
              <a:t> </a:t>
            </a:r>
            <a:r>
              <a:rPr lang="en-GB" sz="6000" dirty="0">
                <a:latin typeface="Arial"/>
                <a:cs typeface="Arial"/>
              </a:rPr>
              <a:t>the</a:t>
            </a:r>
            <a:r>
              <a:rPr lang="en-GB" sz="6000" spc="-62" dirty="0">
                <a:latin typeface="Arial"/>
                <a:cs typeface="Arial"/>
              </a:rPr>
              <a:t> </a:t>
            </a:r>
            <a:r>
              <a:rPr lang="en-GB" sz="6000" dirty="0">
                <a:latin typeface="Arial"/>
                <a:cs typeface="Arial"/>
              </a:rPr>
              <a:t>inside</a:t>
            </a:r>
            <a:r>
              <a:rPr lang="en-GB" sz="6000" spc="10" dirty="0">
                <a:latin typeface="Arial"/>
                <a:cs typeface="Arial"/>
              </a:rPr>
              <a:t> </a:t>
            </a:r>
            <a:r>
              <a:rPr lang="en-GB" sz="6000" spc="-21" dirty="0">
                <a:latin typeface="Arial"/>
                <a:cs typeface="Arial"/>
              </a:rPr>
              <a:t>according </a:t>
            </a:r>
            <a:r>
              <a:rPr lang="en-GB" sz="6000" dirty="0">
                <a:latin typeface="Arial"/>
                <a:cs typeface="Arial"/>
              </a:rPr>
              <a:t>to</a:t>
            </a:r>
            <a:r>
              <a:rPr lang="en-GB" sz="6000" spc="-114" dirty="0">
                <a:latin typeface="Arial"/>
                <a:cs typeface="Arial"/>
              </a:rPr>
              <a:t> </a:t>
            </a:r>
            <a:r>
              <a:rPr lang="en-GB" sz="6000" dirty="0">
                <a:latin typeface="Arial"/>
                <a:cs typeface="Arial"/>
              </a:rPr>
              <a:t>how</a:t>
            </a:r>
            <a:r>
              <a:rPr lang="en-GB" sz="6000" spc="-42" dirty="0">
                <a:latin typeface="Arial"/>
                <a:cs typeface="Arial"/>
              </a:rPr>
              <a:t> </a:t>
            </a:r>
            <a:r>
              <a:rPr lang="en-GB" sz="6000" dirty="0">
                <a:latin typeface="Arial"/>
                <a:cs typeface="Arial"/>
              </a:rPr>
              <a:t>it</a:t>
            </a:r>
            <a:r>
              <a:rPr lang="en-GB" sz="6000" spc="-73" dirty="0">
                <a:latin typeface="Arial"/>
                <a:cs typeface="Arial"/>
              </a:rPr>
              <a:t> </a:t>
            </a:r>
            <a:r>
              <a:rPr lang="en-GB" sz="6000" dirty="0">
                <a:latin typeface="Arial"/>
                <a:cs typeface="Arial"/>
              </a:rPr>
              <a:t>is</a:t>
            </a:r>
            <a:r>
              <a:rPr lang="en-GB" sz="6000" spc="-52" dirty="0">
                <a:latin typeface="Arial"/>
                <a:cs typeface="Arial"/>
              </a:rPr>
              <a:t> </a:t>
            </a:r>
            <a:r>
              <a:rPr lang="en-GB" sz="6000" dirty="0">
                <a:latin typeface="Arial"/>
                <a:cs typeface="Arial"/>
              </a:rPr>
              <a:t>experienced.”</a:t>
            </a:r>
            <a:endParaRPr lang="en-GB" sz="6000" spc="10" dirty="0">
              <a:latin typeface="Arial"/>
              <a:cs typeface="Arial"/>
            </a:endParaRPr>
          </a:p>
          <a:p>
            <a:pPr marL="0" indent="0" algn="ctr">
              <a:buNone/>
            </a:pPr>
            <a:r>
              <a:rPr lang="en-GB" sz="6000" dirty="0">
                <a:latin typeface="Arial"/>
                <a:cs typeface="Arial"/>
              </a:rPr>
              <a:t>(Williams,</a:t>
            </a:r>
            <a:r>
              <a:rPr lang="en-GB" sz="6000" spc="-21" dirty="0">
                <a:latin typeface="Arial"/>
                <a:cs typeface="Arial"/>
              </a:rPr>
              <a:t> </a:t>
            </a:r>
            <a:r>
              <a:rPr lang="en-GB" sz="6000" dirty="0">
                <a:latin typeface="Arial"/>
                <a:cs typeface="Arial"/>
              </a:rPr>
              <a:t>1996:</a:t>
            </a:r>
            <a:r>
              <a:rPr lang="en-GB" sz="6000" spc="-42" dirty="0">
                <a:latin typeface="Arial"/>
                <a:cs typeface="Arial"/>
              </a:rPr>
              <a:t> 14).</a:t>
            </a:r>
            <a:endParaRPr lang="en-GB" sz="6000" dirty="0">
              <a:latin typeface="Arial"/>
              <a:cs typeface="Arial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51095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C449DB0-4A35-939F-5AF4-019E1C352B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9756" y="725391"/>
            <a:ext cx="17830800" cy="2066896"/>
          </a:xfrm>
        </p:spPr>
        <p:txBody>
          <a:bodyPr/>
          <a:lstStyle/>
          <a:p>
            <a:r>
              <a:rPr lang="en-GB" b="1" dirty="0"/>
              <a:t>The</a:t>
            </a:r>
            <a:r>
              <a:rPr lang="en-GB" b="1" spc="-166" dirty="0"/>
              <a:t> </a:t>
            </a:r>
            <a:r>
              <a:rPr lang="en-GB" b="1" dirty="0"/>
              <a:t>autistic</a:t>
            </a:r>
            <a:r>
              <a:rPr lang="en-GB" b="1" spc="-114" dirty="0"/>
              <a:t> </a:t>
            </a:r>
            <a:r>
              <a:rPr lang="en-GB" b="1" dirty="0"/>
              <a:t>voice</a:t>
            </a:r>
            <a:r>
              <a:rPr lang="en-GB" b="1" spc="-156" dirty="0"/>
              <a:t> </a:t>
            </a:r>
            <a:r>
              <a:rPr lang="en-GB" b="1" dirty="0"/>
              <a:t>and</a:t>
            </a:r>
            <a:r>
              <a:rPr lang="en-GB" b="1" spc="-156" dirty="0"/>
              <a:t> </a:t>
            </a:r>
            <a:r>
              <a:rPr lang="en-GB" b="1" dirty="0"/>
              <a:t>the</a:t>
            </a:r>
            <a:r>
              <a:rPr lang="en-GB" b="1" spc="-125" dirty="0"/>
              <a:t> </a:t>
            </a:r>
            <a:r>
              <a:rPr lang="en-GB" b="1" dirty="0"/>
              <a:t>production</a:t>
            </a:r>
            <a:r>
              <a:rPr lang="en-GB" b="1" spc="-104" dirty="0"/>
              <a:t> </a:t>
            </a:r>
            <a:r>
              <a:rPr lang="en-GB" b="1" spc="-52" dirty="0"/>
              <a:t>of </a:t>
            </a:r>
            <a:r>
              <a:rPr lang="en-GB" b="1" spc="-21" dirty="0"/>
              <a:t>knowledge</a:t>
            </a:r>
            <a:endParaRPr lang="en-GB" b="1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E68F87A-8EFC-4DBD-6767-F946D4F3EFA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46956" y="2942768"/>
            <a:ext cx="9316244" cy="6850737"/>
          </a:xfrm>
        </p:spPr>
        <p:txBody>
          <a:bodyPr>
            <a:normAutofit fontScale="92500" lnSpcReduction="10000"/>
          </a:bodyPr>
          <a:lstStyle/>
          <a:p>
            <a:pPr marL="817182" marR="735332" indent="-739292">
              <a:spcBef>
                <a:spcPts val="218"/>
              </a:spcBef>
              <a:buClr>
                <a:srgbClr val="6C0420"/>
              </a:buClr>
              <a:buSzPct val="175000"/>
              <a:buChar char="•"/>
              <a:tabLst>
                <a:tab pos="817182" algn="l"/>
                <a:tab pos="818502" algn="l"/>
              </a:tabLst>
            </a:pPr>
            <a:r>
              <a:rPr lang="en-GB" sz="4400" dirty="0">
                <a:latin typeface="Arial"/>
                <a:cs typeface="Arial"/>
              </a:rPr>
              <a:t>People</a:t>
            </a:r>
            <a:r>
              <a:rPr lang="en-GB" sz="4400" spc="-52" dirty="0">
                <a:latin typeface="Arial"/>
                <a:cs typeface="Arial"/>
              </a:rPr>
              <a:t> </a:t>
            </a:r>
            <a:r>
              <a:rPr lang="en-GB" sz="4400" dirty="0">
                <a:latin typeface="Arial"/>
                <a:cs typeface="Arial"/>
              </a:rPr>
              <a:t>on</a:t>
            </a:r>
            <a:r>
              <a:rPr lang="en-GB" sz="4400" spc="-52" dirty="0">
                <a:latin typeface="Arial"/>
                <a:cs typeface="Arial"/>
              </a:rPr>
              <a:t> </a:t>
            </a:r>
            <a:r>
              <a:rPr lang="en-GB" sz="4400" dirty="0">
                <a:latin typeface="Arial"/>
                <a:cs typeface="Arial"/>
              </a:rPr>
              <a:t>the</a:t>
            </a:r>
            <a:r>
              <a:rPr lang="en-GB" sz="4400" spc="-52" dirty="0">
                <a:latin typeface="Arial"/>
                <a:cs typeface="Arial"/>
              </a:rPr>
              <a:t> </a:t>
            </a:r>
            <a:r>
              <a:rPr lang="en-GB" sz="4400" dirty="0">
                <a:latin typeface="Arial"/>
                <a:cs typeface="Arial"/>
              </a:rPr>
              <a:t>autism</a:t>
            </a:r>
            <a:r>
              <a:rPr lang="en-GB" sz="4400" spc="-73" dirty="0">
                <a:latin typeface="Arial"/>
                <a:cs typeface="Arial"/>
              </a:rPr>
              <a:t> </a:t>
            </a:r>
            <a:r>
              <a:rPr lang="en-GB" sz="4400" spc="-21" dirty="0">
                <a:latin typeface="Arial"/>
                <a:cs typeface="Arial"/>
              </a:rPr>
              <a:t>spectrum </a:t>
            </a:r>
            <a:r>
              <a:rPr lang="en-GB" sz="4400" dirty="0">
                <a:latin typeface="Arial"/>
                <a:cs typeface="Arial"/>
              </a:rPr>
              <a:t>rarely</a:t>
            </a:r>
            <a:r>
              <a:rPr lang="en-GB" sz="4400" spc="-114" dirty="0">
                <a:latin typeface="Arial"/>
                <a:cs typeface="Arial"/>
              </a:rPr>
              <a:t> </a:t>
            </a:r>
            <a:r>
              <a:rPr lang="en-GB" sz="4400" dirty="0">
                <a:latin typeface="Arial"/>
                <a:cs typeface="Arial"/>
              </a:rPr>
              <a:t>in the</a:t>
            </a:r>
            <a:r>
              <a:rPr lang="en-GB" sz="4400" spc="-52" dirty="0">
                <a:latin typeface="Arial"/>
                <a:cs typeface="Arial"/>
              </a:rPr>
              <a:t> </a:t>
            </a:r>
            <a:r>
              <a:rPr lang="en-GB" sz="4400" dirty="0">
                <a:latin typeface="Arial"/>
                <a:cs typeface="Arial"/>
              </a:rPr>
              <a:t>role</a:t>
            </a:r>
            <a:r>
              <a:rPr lang="en-GB" sz="4400" spc="-52" dirty="0">
                <a:latin typeface="Arial"/>
                <a:cs typeface="Arial"/>
              </a:rPr>
              <a:t> </a:t>
            </a:r>
            <a:r>
              <a:rPr lang="en-GB" sz="4400" dirty="0">
                <a:latin typeface="Arial"/>
                <a:cs typeface="Arial"/>
              </a:rPr>
              <a:t>of</a:t>
            </a:r>
            <a:r>
              <a:rPr lang="en-GB" sz="4400" spc="-42" dirty="0">
                <a:latin typeface="Arial"/>
                <a:cs typeface="Arial"/>
              </a:rPr>
              <a:t> </a:t>
            </a:r>
            <a:r>
              <a:rPr lang="en-GB" sz="4400" spc="-21" dirty="0">
                <a:latin typeface="Arial"/>
                <a:cs typeface="Arial"/>
              </a:rPr>
              <a:t>researcher, </a:t>
            </a:r>
            <a:r>
              <a:rPr lang="en-GB" sz="4400" dirty="0">
                <a:latin typeface="Arial"/>
                <a:cs typeface="Arial"/>
              </a:rPr>
              <a:t>traditionally</a:t>
            </a:r>
            <a:r>
              <a:rPr lang="en-GB" sz="4400" spc="-62" dirty="0">
                <a:latin typeface="Arial"/>
                <a:cs typeface="Arial"/>
              </a:rPr>
              <a:t> </a:t>
            </a:r>
            <a:r>
              <a:rPr lang="en-GB" sz="4400" dirty="0">
                <a:latin typeface="Arial"/>
                <a:cs typeface="Arial"/>
              </a:rPr>
              <a:t>seen</a:t>
            </a:r>
            <a:r>
              <a:rPr lang="en-GB" sz="4400" spc="-62" dirty="0">
                <a:latin typeface="Arial"/>
                <a:cs typeface="Arial"/>
              </a:rPr>
              <a:t> </a:t>
            </a:r>
            <a:r>
              <a:rPr lang="en-GB" sz="4400" dirty="0">
                <a:latin typeface="Arial"/>
                <a:cs typeface="Arial"/>
              </a:rPr>
              <a:t>as</a:t>
            </a:r>
            <a:r>
              <a:rPr lang="en-GB" sz="4400" spc="-31" dirty="0">
                <a:latin typeface="Arial"/>
                <a:cs typeface="Arial"/>
              </a:rPr>
              <a:t> </a:t>
            </a:r>
            <a:r>
              <a:rPr lang="en-GB" sz="4400" spc="-21" dirty="0">
                <a:latin typeface="Arial"/>
                <a:cs typeface="Arial"/>
              </a:rPr>
              <a:t>passive subjects.</a:t>
            </a:r>
            <a:endParaRPr lang="en-GB" sz="4400" dirty="0">
              <a:latin typeface="Arial"/>
              <a:cs typeface="Arial"/>
            </a:endParaRPr>
          </a:p>
          <a:p>
            <a:pPr marL="817182" marR="703648" indent="-739292">
              <a:spcBef>
                <a:spcPts val="1746"/>
              </a:spcBef>
              <a:buClr>
                <a:srgbClr val="6C0420"/>
              </a:buClr>
              <a:buSzPct val="175000"/>
              <a:buChar char="•"/>
              <a:tabLst>
                <a:tab pos="817182" algn="l"/>
                <a:tab pos="818502" algn="l"/>
              </a:tabLst>
            </a:pPr>
            <a:r>
              <a:rPr lang="en-GB" sz="4400" dirty="0">
                <a:latin typeface="Arial"/>
                <a:cs typeface="Arial"/>
              </a:rPr>
              <a:t>The</a:t>
            </a:r>
            <a:r>
              <a:rPr lang="en-GB" sz="4400" spc="-94" dirty="0">
                <a:latin typeface="Arial"/>
                <a:cs typeface="Arial"/>
              </a:rPr>
              <a:t> </a:t>
            </a:r>
            <a:r>
              <a:rPr lang="en-GB" sz="4400" dirty="0">
                <a:latin typeface="Arial"/>
                <a:cs typeface="Arial"/>
              </a:rPr>
              <a:t>‘glass</a:t>
            </a:r>
            <a:r>
              <a:rPr lang="en-GB" sz="4400" spc="-62" dirty="0">
                <a:latin typeface="Arial"/>
                <a:cs typeface="Arial"/>
              </a:rPr>
              <a:t> </a:t>
            </a:r>
            <a:r>
              <a:rPr lang="en-GB" sz="4400" dirty="0">
                <a:latin typeface="Arial"/>
                <a:cs typeface="Arial"/>
              </a:rPr>
              <a:t>sub-heading’</a:t>
            </a:r>
            <a:r>
              <a:rPr lang="en-GB" sz="4400" spc="-94" dirty="0">
                <a:latin typeface="Arial"/>
                <a:cs typeface="Arial"/>
              </a:rPr>
              <a:t> </a:t>
            </a:r>
            <a:r>
              <a:rPr lang="en-GB" sz="4400" spc="-21" dirty="0">
                <a:latin typeface="Arial"/>
                <a:cs typeface="Arial"/>
              </a:rPr>
              <a:t>(Milton </a:t>
            </a:r>
            <a:r>
              <a:rPr lang="en-GB" sz="4400" dirty="0">
                <a:latin typeface="Arial"/>
                <a:cs typeface="Arial"/>
              </a:rPr>
              <a:t>and</a:t>
            </a:r>
            <a:r>
              <a:rPr lang="en-GB" sz="4400" spc="-62" dirty="0">
                <a:latin typeface="Arial"/>
                <a:cs typeface="Arial"/>
              </a:rPr>
              <a:t> </a:t>
            </a:r>
            <a:r>
              <a:rPr lang="en-GB" sz="4400" dirty="0" err="1">
                <a:latin typeface="Arial"/>
                <a:cs typeface="Arial"/>
              </a:rPr>
              <a:t>Bracher</a:t>
            </a:r>
            <a:r>
              <a:rPr lang="en-GB" sz="4400" dirty="0">
                <a:latin typeface="Arial"/>
                <a:cs typeface="Arial"/>
              </a:rPr>
              <a:t>,</a:t>
            </a:r>
            <a:r>
              <a:rPr lang="en-GB" sz="4400" spc="-94" dirty="0">
                <a:latin typeface="Arial"/>
                <a:cs typeface="Arial"/>
              </a:rPr>
              <a:t> </a:t>
            </a:r>
            <a:r>
              <a:rPr lang="en-GB" sz="4400" spc="-21" dirty="0">
                <a:latin typeface="Arial"/>
                <a:cs typeface="Arial"/>
              </a:rPr>
              <a:t>2013).</a:t>
            </a:r>
            <a:endParaRPr lang="en-GB" sz="4400" dirty="0">
              <a:latin typeface="Arial"/>
              <a:cs typeface="Arial"/>
            </a:endParaRPr>
          </a:p>
          <a:p>
            <a:pPr marL="817182" marR="63368" indent="-739292">
              <a:spcBef>
                <a:spcPts val="1746"/>
              </a:spcBef>
              <a:buClr>
                <a:srgbClr val="6C0420"/>
              </a:buClr>
              <a:buSzPct val="175000"/>
              <a:buChar char="•"/>
              <a:tabLst>
                <a:tab pos="817182" algn="l"/>
                <a:tab pos="818502" algn="l"/>
              </a:tabLst>
            </a:pPr>
            <a:r>
              <a:rPr lang="en-GB" sz="4400" dirty="0">
                <a:latin typeface="Arial"/>
                <a:cs typeface="Arial"/>
              </a:rPr>
              <a:t>“Of</a:t>
            </a:r>
            <a:r>
              <a:rPr lang="en-GB" sz="4400" spc="-125" dirty="0">
                <a:latin typeface="Arial"/>
                <a:cs typeface="Arial"/>
              </a:rPr>
              <a:t> </a:t>
            </a:r>
            <a:r>
              <a:rPr lang="en-GB" sz="4400" dirty="0">
                <a:latin typeface="Arial"/>
                <a:cs typeface="Arial"/>
              </a:rPr>
              <a:t>over</a:t>
            </a:r>
            <a:r>
              <a:rPr lang="en-GB" sz="4400" spc="-42" dirty="0">
                <a:latin typeface="Arial"/>
                <a:cs typeface="Arial"/>
              </a:rPr>
              <a:t> </a:t>
            </a:r>
            <a:r>
              <a:rPr lang="en-GB" sz="4400" dirty="0">
                <a:latin typeface="Arial"/>
                <a:cs typeface="Arial"/>
              </a:rPr>
              <a:t>$314</a:t>
            </a:r>
            <a:r>
              <a:rPr lang="en-GB" sz="4400" spc="-52" dirty="0">
                <a:latin typeface="Arial"/>
                <a:cs typeface="Arial"/>
              </a:rPr>
              <a:t> </a:t>
            </a:r>
            <a:r>
              <a:rPr lang="en-GB" sz="4400" dirty="0">
                <a:latin typeface="Arial"/>
                <a:cs typeface="Arial"/>
              </a:rPr>
              <a:t>million</a:t>
            </a:r>
            <a:r>
              <a:rPr lang="en-GB" sz="4400" spc="-21" dirty="0">
                <a:latin typeface="Arial"/>
                <a:cs typeface="Arial"/>
              </a:rPr>
              <a:t> </a:t>
            </a:r>
            <a:r>
              <a:rPr lang="en-GB" sz="4400" dirty="0">
                <a:latin typeface="Arial"/>
                <a:cs typeface="Arial"/>
              </a:rPr>
              <a:t>in</a:t>
            </a:r>
            <a:r>
              <a:rPr lang="en-GB" sz="4400" spc="-10" dirty="0">
                <a:latin typeface="Arial"/>
                <a:cs typeface="Arial"/>
              </a:rPr>
              <a:t> </a:t>
            </a:r>
            <a:r>
              <a:rPr lang="en-GB" sz="4400" spc="-21" dirty="0">
                <a:latin typeface="Arial"/>
                <a:cs typeface="Arial"/>
              </a:rPr>
              <a:t>research </a:t>
            </a:r>
            <a:r>
              <a:rPr lang="en-GB" sz="4400" dirty="0">
                <a:latin typeface="Arial"/>
                <a:cs typeface="Arial"/>
              </a:rPr>
              <a:t>funding,</a:t>
            </a:r>
            <a:r>
              <a:rPr lang="en-GB" sz="4400" spc="-94" dirty="0">
                <a:latin typeface="Arial"/>
                <a:cs typeface="Arial"/>
              </a:rPr>
              <a:t> </a:t>
            </a:r>
            <a:r>
              <a:rPr lang="en-GB" sz="4400" dirty="0">
                <a:latin typeface="Arial"/>
                <a:cs typeface="Arial"/>
              </a:rPr>
              <a:t>only</a:t>
            </a:r>
            <a:r>
              <a:rPr lang="en-GB" sz="4400" spc="-31" dirty="0">
                <a:latin typeface="Arial"/>
                <a:cs typeface="Arial"/>
              </a:rPr>
              <a:t> </a:t>
            </a:r>
            <a:r>
              <a:rPr lang="en-GB" sz="4400" dirty="0">
                <a:latin typeface="Arial"/>
                <a:cs typeface="Arial"/>
              </a:rPr>
              <a:t>3%</a:t>
            </a:r>
            <a:r>
              <a:rPr lang="en-GB" sz="4400" spc="-52" dirty="0">
                <a:latin typeface="Arial"/>
                <a:cs typeface="Arial"/>
              </a:rPr>
              <a:t> </a:t>
            </a:r>
            <a:r>
              <a:rPr lang="en-GB" sz="4400" dirty="0">
                <a:latin typeface="Arial"/>
                <a:cs typeface="Arial"/>
              </a:rPr>
              <a:t>went</a:t>
            </a:r>
            <a:r>
              <a:rPr lang="en-GB" sz="4400" spc="-52" dirty="0">
                <a:latin typeface="Arial"/>
                <a:cs typeface="Arial"/>
              </a:rPr>
              <a:t> </a:t>
            </a:r>
            <a:r>
              <a:rPr lang="en-GB" sz="4400" dirty="0">
                <a:latin typeface="Arial"/>
                <a:cs typeface="Arial"/>
              </a:rPr>
              <a:t>to</a:t>
            </a:r>
            <a:r>
              <a:rPr lang="en-GB" sz="4400" spc="-52" dirty="0">
                <a:latin typeface="Arial"/>
                <a:cs typeface="Arial"/>
              </a:rPr>
              <a:t> </a:t>
            </a:r>
            <a:r>
              <a:rPr lang="en-GB" sz="4400" spc="-21" dirty="0">
                <a:latin typeface="Arial"/>
                <a:cs typeface="Arial"/>
              </a:rPr>
              <a:t>research </a:t>
            </a:r>
            <a:r>
              <a:rPr lang="en-GB" sz="4400" dirty="0">
                <a:latin typeface="Arial"/>
                <a:cs typeface="Arial"/>
              </a:rPr>
              <a:t>into</a:t>
            </a:r>
            <a:r>
              <a:rPr lang="en-GB" sz="4400" spc="-73" dirty="0">
                <a:latin typeface="Arial"/>
                <a:cs typeface="Arial"/>
              </a:rPr>
              <a:t> </a:t>
            </a:r>
            <a:r>
              <a:rPr lang="en-GB" sz="4400" dirty="0">
                <a:latin typeface="Arial"/>
                <a:cs typeface="Arial"/>
              </a:rPr>
              <a:t>services,</a:t>
            </a:r>
            <a:r>
              <a:rPr lang="en-GB" sz="4400" spc="-94" dirty="0">
                <a:latin typeface="Arial"/>
                <a:cs typeface="Arial"/>
              </a:rPr>
              <a:t> </a:t>
            </a:r>
            <a:r>
              <a:rPr lang="en-GB" sz="4400" dirty="0">
                <a:latin typeface="Arial"/>
                <a:cs typeface="Arial"/>
              </a:rPr>
              <a:t>supports</a:t>
            </a:r>
            <a:r>
              <a:rPr lang="en-GB" sz="4400" spc="-104" dirty="0">
                <a:latin typeface="Arial"/>
                <a:cs typeface="Arial"/>
              </a:rPr>
              <a:t> </a:t>
            </a:r>
            <a:r>
              <a:rPr lang="en-GB" sz="4400" spc="-52" dirty="0">
                <a:latin typeface="Arial"/>
                <a:cs typeface="Arial"/>
              </a:rPr>
              <a:t>and </a:t>
            </a:r>
            <a:r>
              <a:rPr lang="en-GB" sz="4400" dirty="0">
                <a:latin typeface="Arial"/>
                <a:cs typeface="Arial"/>
              </a:rPr>
              <a:t>education</a:t>
            </a:r>
            <a:r>
              <a:rPr lang="en-GB" sz="4400" spc="-114" dirty="0">
                <a:latin typeface="Arial"/>
                <a:cs typeface="Arial"/>
              </a:rPr>
              <a:t> </a:t>
            </a:r>
            <a:r>
              <a:rPr lang="en-GB" sz="4400" dirty="0">
                <a:latin typeface="Arial"/>
                <a:cs typeface="Arial"/>
              </a:rPr>
              <a:t>and</a:t>
            </a:r>
            <a:r>
              <a:rPr lang="en-GB" sz="4400" spc="-52" dirty="0">
                <a:latin typeface="Arial"/>
                <a:cs typeface="Arial"/>
              </a:rPr>
              <a:t> </a:t>
            </a:r>
            <a:r>
              <a:rPr lang="en-GB" sz="4400" dirty="0">
                <a:latin typeface="Arial"/>
                <a:cs typeface="Arial"/>
              </a:rPr>
              <a:t>less</a:t>
            </a:r>
            <a:r>
              <a:rPr lang="en-GB" sz="4400" spc="-73" dirty="0">
                <a:latin typeface="Arial"/>
                <a:cs typeface="Arial"/>
              </a:rPr>
              <a:t> </a:t>
            </a:r>
            <a:r>
              <a:rPr lang="en-GB" sz="4400" dirty="0">
                <a:latin typeface="Arial"/>
                <a:cs typeface="Arial"/>
              </a:rPr>
              <a:t>than</a:t>
            </a:r>
            <a:r>
              <a:rPr lang="en-GB" sz="4400" spc="-52" dirty="0">
                <a:latin typeface="Arial"/>
                <a:cs typeface="Arial"/>
              </a:rPr>
              <a:t> </a:t>
            </a:r>
            <a:r>
              <a:rPr lang="en-GB" sz="4400" dirty="0">
                <a:latin typeface="Arial"/>
                <a:cs typeface="Arial"/>
              </a:rPr>
              <a:t>1%</a:t>
            </a:r>
            <a:r>
              <a:rPr lang="en-GB" sz="4400" spc="-42" dirty="0">
                <a:latin typeface="Arial"/>
                <a:cs typeface="Arial"/>
              </a:rPr>
              <a:t> went </a:t>
            </a:r>
            <a:r>
              <a:rPr lang="en-GB" sz="4400" dirty="0">
                <a:latin typeface="Arial"/>
                <a:cs typeface="Arial"/>
              </a:rPr>
              <a:t>to</a:t>
            </a:r>
            <a:r>
              <a:rPr lang="en-GB" sz="4400" spc="-73" dirty="0">
                <a:latin typeface="Arial"/>
                <a:cs typeface="Arial"/>
              </a:rPr>
              <a:t> </a:t>
            </a:r>
            <a:r>
              <a:rPr lang="en-GB" sz="4400" dirty="0">
                <a:latin typeface="Arial"/>
                <a:cs typeface="Arial"/>
              </a:rPr>
              <a:t>research</a:t>
            </a:r>
            <a:r>
              <a:rPr lang="en-GB" sz="4400" spc="-114" dirty="0">
                <a:latin typeface="Arial"/>
                <a:cs typeface="Arial"/>
              </a:rPr>
              <a:t> </a:t>
            </a:r>
            <a:r>
              <a:rPr lang="en-GB" sz="4400" dirty="0">
                <a:latin typeface="Arial"/>
                <a:cs typeface="Arial"/>
              </a:rPr>
              <a:t>into</a:t>
            </a:r>
            <a:r>
              <a:rPr lang="en-GB" sz="4400" spc="-31" dirty="0">
                <a:latin typeface="Arial"/>
                <a:cs typeface="Arial"/>
              </a:rPr>
              <a:t> </a:t>
            </a:r>
            <a:r>
              <a:rPr lang="en-GB" sz="4400" dirty="0">
                <a:latin typeface="Arial"/>
                <a:cs typeface="Arial"/>
              </a:rPr>
              <a:t>the</a:t>
            </a:r>
            <a:r>
              <a:rPr lang="en-GB" sz="4400" spc="-52" dirty="0">
                <a:latin typeface="Arial"/>
                <a:cs typeface="Arial"/>
              </a:rPr>
              <a:t> </a:t>
            </a:r>
            <a:r>
              <a:rPr lang="en-GB" sz="4400" dirty="0">
                <a:latin typeface="Arial"/>
                <a:cs typeface="Arial"/>
              </a:rPr>
              <a:t>needs</a:t>
            </a:r>
            <a:r>
              <a:rPr lang="en-GB" sz="4400" spc="-62" dirty="0">
                <a:latin typeface="Arial"/>
                <a:cs typeface="Arial"/>
              </a:rPr>
              <a:t> </a:t>
            </a:r>
            <a:r>
              <a:rPr lang="en-GB" sz="4400" spc="-73" dirty="0">
                <a:latin typeface="Arial"/>
                <a:cs typeface="Arial"/>
              </a:rPr>
              <a:t>of </a:t>
            </a:r>
            <a:r>
              <a:rPr lang="en-GB" sz="4400" dirty="0">
                <a:latin typeface="Arial"/>
                <a:cs typeface="Arial"/>
              </a:rPr>
              <a:t>adults.”</a:t>
            </a:r>
            <a:r>
              <a:rPr lang="en-GB" sz="4400" spc="-166" dirty="0">
                <a:latin typeface="Arial"/>
                <a:cs typeface="Arial"/>
              </a:rPr>
              <a:t> </a:t>
            </a:r>
            <a:r>
              <a:rPr lang="en-GB" sz="4400" dirty="0">
                <a:latin typeface="Arial"/>
                <a:cs typeface="Arial"/>
              </a:rPr>
              <a:t>(</a:t>
            </a:r>
            <a:r>
              <a:rPr lang="en-GB" sz="4400" dirty="0" err="1">
                <a:latin typeface="Arial"/>
                <a:cs typeface="Arial"/>
              </a:rPr>
              <a:t>Ne’eman</a:t>
            </a:r>
            <a:r>
              <a:rPr lang="en-GB" sz="4400" dirty="0">
                <a:latin typeface="Arial"/>
                <a:cs typeface="Arial"/>
              </a:rPr>
              <a:t>,</a:t>
            </a:r>
            <a:r>
              <a:rPr lang="en-GB" sz="4400" spc="-166" dirty="0">
                <a:latin typeface="Arial"/>
                <a:cs typeface="Arial"/>
              </a:rPr>
              <a:t> </a:t>
            </a:r>
            <a:r>
              <a:rPr lang="en-GB" sz="4400" spc="-21" dirty="0">
                <a:latin typeface="Arial"/>
                <a:cs typeface="Arial"/>
              </a:rPr>
              <a:t>2011).</a:t>
            </a:r>
            <a:endParaRPr lang="en-GB" sz="4400" dirty="0">
              <a:latin typeface="Arial"/>
              <a:cs typeface="Arial"/>
            </a:endParaRPr>
          </a:p>
        </p:txBody>
      </p:sp>
      <p:pic>
        <p:nvPicPr>
          <p:cNvPr id="7" name="object 4">
            <a:extLst>
              <a:ext uri="{FF2B5EF4-FFF2-40B4-BE49-F238E27FC236}">
                <a16:creationId xmlns:a16="http://schemas.microsoft.com/office/drawing/2014/main" id="{C8EA080C-37D5-F572-AD05-359BA015B5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10876756" y="3070092"/>
            <a:ext cx="6858001" cy="65960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53326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7BFD5F13-D617-4614-84AA-54DB1E1B58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Participatory research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1684DAE-394B-34FC-4269-D102BAB7F2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R="468659">
              <a:lnSpc>
                <a:spcPct val="135000"/>
              </a:lnSpc>
              <a:spcBef>
                <a:spcPts val="208"/>
              </a:spcBef>
            </a:pPr>
            <a:r>
              <a:rPr lang="en-GB" sz="4400" dirty="0">
                <a:latin typeface="Arial"/>
                <a:cs typeface="Arial"/>
              </a:rPr>
              <a:t>A</a:t>
            </a:r>
            <a:r>
              <a:rPr lang="en-GB" sz="4400" spc="-83" dirty="0">
                <a:latin typeface="Arial"/>
                <a:cs typeface="Arial"/>
              </a:rPr>
              <a:t> </a:t>
            </a:r>
            <a:r>
              <a:rPr lang="en-GB" sz="4400" dirty="0">
                <a:latin typeface="Arial"/>
                <a:cs typeface="Arial"/>
              </a:rPr>
              <a:t>range</a:t>
            </a:r>
            <a:r>
              <a:rPr lang="en-GB" sz="4400" spc="-62" dirty="0">
                <a:latin typeface="Arial"/>
                <a:cs typeface="Arial"/>
              </a:rPr>
              <a:t> </a:t>
            </a:r>
            <a:r>
              <a:rPr lang="en-GB" sz="4400" dirty="0">
                <a:latin typeface="Arial"/>
                <a:cs typeface="Arial"/>
              </a:rPr>
              <a:t>of</a:t>
            </a:r>
            <a:r>
              <a:rPr lang="en-GB" sz="4400" spc="-31" dirty="0">
                <a:latin typeface="Arial"/>
                <a:cs typeface="Arial"/>
              </a:rPr>
              <a:t> </a:t>
            </a:r>
            <a:r>
              <a:rPr lang="en-GB" sz="4400" dirty="0">
                <a:latin typeface="Arial"/>
                <a:cs typeface="Arial"/>
              </a:rPr>
              <a:t>theoretical</a:t>
            </a:r>
            <a:r>
              <a:rPr lang="en-GB" sz="4400" spc="-94" dirty="0">
                <a:latin typeface="Arial"/>
                <a:cs typeface="Arial"/>
              </a:rPr>
              <a:t> </a:t>
            </a:r>
            <a:r>
              <a:rPr lang="en-GB" sz="4400" dirty="0">
                <a:latin typeface="Arial"/>
                <a:cs typeface="Arial"/>
              </a:rPr>
              <a:t>and</a:t>
            </a:r>
            <a:r>
              <a:rPr lang="en-GB" sz="4400" spc="-42" dirty="0">
                <a:latin typeface="Arial"/>
                <a:cs typeface="Arial"/>
              </a:rPr>
              <a:t> </a:t>
            </a:r>
            <a:r>
              <a:rPr lang="en-GB" sz="4400" dirty="0">
                <a:latin typeface="Arial"/>
                <a:cs typeface="Arial"/>
              </a:rPr>
              <a:t>methodological</a:t>
            </a:r>
            <a:r>
              <a:rPr lang="en-GB" sz="4400" spc="-62" dirty="0">
                <a:latin typeface="Arial"/>
                <a:cs typeface="Arial"/>
              </a:rPr>
              <a:t> </a:t>
            </a:r>
            <a:r>
              <a:rPr lang="en-GB" sz="4400" spc="-21" dirty="0">
                <a:latin typeface="Arial"/>
                <a:cs typeface="Arial"/>
              </a:rPr>
              <a:t>approaches. </a:t>
            </a:r>
            <a:r>
              <a:rPr lang="en-GB" sz="4400" dirty="0">
                <a:latin typeface="Arial"/>
                <a:cs typeface="Arial"/>
              </a:rPr>
              <a:t>Yet</a:t>
            </a:r>
            <a:r>
              <a:rPr lang="en-GB" sz="4400" spc="-83" dirty="0">
                <a:latin typeface="Arial"/>
                <a:cs typeface="Arial"/>
              </a:rPr>
              <a:t> </a:t>
            </a:r>
            <a:r>
              <a:rPr lang="en-GB" sz="4400" dirty="0">
                <a:latin typeface="Arial"/>
                <a:cs typeface="Arial"/>
              </a:rPr>
              <a:t>with</a:t>
            </a:r>
            <a:r>
              <a:rPr lang="en-GB" sz="4400" spc="-21" dirty="0">
                <a:latin typeface="Arial"/>
                <a:cs typeface="Arial"/>
              </a:rPr>
              <a:t> </a:t>
            </a:r>
            <a:r>
              <a:rPr lang="en-GB" sz="4400" dirty="0">
                <a:latin typeface="Arial"/>
                <a:cs typeface="Arial"/>
              </a:rPr>
              <a:t>the</a:t>
            </a:r>
            <a:r>
              <a:rPr lang="en-GB" sz="4400" spc="-52" dirty="0">
                <a:latin typeface="Arial"/>
                <a:cs typeface="Arial"/>
              </a:rPr>
              <a:t> </a:t>
            </a:r>
            <a:r>
              <a:rPr lang="en-GB" sz="4400" dirty="0">
                <a:latin typeface="Arial"/>
                <a:cs typeface="Arial"/>
              </a:rPr>
              <a:t>main</a:t>
            </a:r>
            <a:r>
              <a:rPr lang="en-GB" sz="4400" spc="-52" dirty="0">
                <a:latin typeface="Arial"/>
                <a:cs typeface="Arial"/>
              </a:rPr>
              <a:t> </a:t>
            </a:r>
            <a:r>
              <a:rPr lang="en-GB" sz="4400" dirty="0">
                <a:latin typeface="Arial"/>
                <a:cs typeface="Arial"/>
              </a:rPr>
              <a:t>objective</a:t>
            </a:r>
            <a:r>
              <a:rPr lang="en-GB" sz="4400" spc="-62" dirty="0">
                <a:latin typeface="Arial"/>
                <a:cs typeface="Arial"/>
              </a:rPr>
              <a:t> </a:t>
            </a:r>
            <a:r>
              <a:rPr lang="en-GB" sz="4400" dirty="0">
                <a:latin typeface="Arial"/>
                <a:cs typeface="Arial"/>
              </a:rPr>
              <a:t>of</a:t>
            </a:r>
            <a:r>
              <a:rPr lang="en-GB" sz="4400" spc="-62" dirty="0">
                <a:latin typeface="Arial"/>
                <a:cs typeface="Arial"/>
              </a:rPr>
              <a:t> </a:t>
            </a:r>
            <a:r>
              <a:rPr lang="en-GB" sz="4400" dirty="0">
                <a:latin typeface="Arial"/>
                <a:cs typeface="Arial"/>
              </a:rPr>
              <a:t>handing</a:t>
            </a:r>
            <a:r>
              <a:rPr lang="en-GB" sz="4400" spc="-52" dirty="0">
                <a:latin typeface="Arial"/>
                <a:cs typeface="Arial"/>
              </a:rPr>
              <a:t> </a:t>
            </a:r>
            <a:r>
              <a:rPr lang="en-GB" sz="4400" dirty="0">
                <a:latin typeface="Arial"/>
                <a:cs typeface="Arial"/>
              </a:rPr>
              <a:t>power</a:t>
            </a:r>
            <a:r>
              <a:rPr lang="en-GB" sz="4400" spc="-73" dirty="0">
                <a:latin typeface="Arial"/>
                <a:cs typeface="Arial"/>
              </a:rPr>
              <a:t> </a:t>
            </a:r>
            <a:r>
              <a:rPr lang="en-GB" sz="4400" dirty="0">
                <a:latin typeface="Arial"/>
                <a:cs typeface="Arial"/>
              </a:rPr>
              <a:t>from</a:t>
            </a:r>
            <a:r>
              <a:rPr lang="en-GB" sz="4400" spc="-83" dirty="0">
                <a:latin typeface="Arial"/>
                <a:cs typeface="Arial"/>
              </a:rPr>
              <a:t> </a:t>
            </a:r>
            <a:r>
              <a:rPr lang="en-GB" sz="4400" spc="-52" dirty="0">
                <a:latin typeface="Arial"/>
                <a:cs typeface="Arial"/>
              </a:rPr>
              <a:t>the</a:t>
            </a:r>
            <a:endParaRPr lang="en-GB" sz="4400" dirty="0">
              <a:latin typeface="Arial"/>
              <a:cs typeface="Arial"/>
            </a:endParaRPr>
          </a:p>
          <a:p>
            <a:r>
              <a:rPr lang="en-GB" sz="4400" dirty="0">
                <a:latin typeface="Arial"/>
                <a:cs typeface="Arial"/>
              </a:rPr>
              <a:t>Researcher</a:t>
            </a:r>
            <a:r>
              <a:rPr lang="en-GB" sz="4400" spc="-177" dirty="0">
                <a:latin typeface="Arial"/>
                <a:cs typeface="Arial"/>
              </a:rPr>
              <a:t> </a:t>
            </a:r>
            <a:r>
              <a:rPr lang="en-GB" sz="4400" dirty="0">
                <a:latin typeface="Arial"/>
                <a:cs typeface="Arial"/>
              </a:rPr>
              <a:t>to</a:t>
            </a:r>
            <a:r>
              <a:rPr lang="en-GB" sz="4400" spc="-94" dirty="0">
                <a:latin typeface="Arial"/>
                <a:cs typeface="Arial"/>
              </a:rPr>
              <a:t> </a:t>
            </a:r>
            <a:r>
              <a:rPr lang="en-GB" sz="4400" dirty="0">
                <a:latin typeface="Arial"/>
                <a:cs typeface="Arial"/>
              </a:rPr>
              <a:t>research</a:t>
            </a:r>
            <a:r>
              <a:rPr lang="en-GB" sz="4400" spc="-146" dirty="0">
                <a:latin typeface="Arial"/>
                <a:cs typeface="Arial"/>
              </a:rPr>
              <a:t> </a:t>
            </a:r>
            <a:r>
              <a:rPr lang="en-GB" sz="4400" dirty="0">
                <a:latin typeface="Arial"/>
                <a:cs typeface="Arial"/>
              </a:rPr>
              <a:t>participants,</a:t>
            </a:r>
            <a:r>
              <a:rPr lang="en-GB" sz="4400" spc="-135" dirty="0">
                <a:latin typeface="Arial"/>
                <a:cs typeface="Arial"/>
              </a:rPr>
              <a:t> </a:t>
            </a:r>
            <a:r>
              <a:rPr lang="en-GB" sz="4400" dirty="0">
                <a:latin typeface="Arial"/>
                <a:cs typeface="Arial"/>
              </a:rPr>
              <a:t>who</a:t>
            </a:r>
            <a:r>
              <a:rPr lang="en-GB" sz="4400" spc="-73" dirty="0">
                <a:latin typeface="Arial"/>
                <a:cs typeface="Arial"/>
              </a:rPr>
              <a:t> </a:t>
            </a:r>
            <a:r>
              <a:rPr lang="en-GB" sz="4400" dirty="0">
                <a:latin typeface="Arial"/>
                <a:cs typeface="Arial"/>
              </a:rPr>
              <a:t>are</a:t>
            </a:r>
            <a:r>
              <a:rPr lang="en-GB" sz="4400" spc="-83" dirty="0">
                <a:latin typeface="Arial"/>
                <a:cs typeface="Arial"/>
              </a:rPr>
              <a:t> </a:t>
            </a:r>
            <a:r>
              <a:rPr lang="en-GB" sz="4400" spc="-21" dirty="0">
                <a:latin typeface="Arial"/>
                <a:cs typeface="Arial"/>
              </a:rPr>
              <a:t>often</a:t>
            </a:r>
            <a:endParaRPr lang="en-GB" sz="4400" dirty="0">
              <a:latin typeface="Arial"/>
              <a:cs typeface="Arial"/>
            </a:endParaRPr>
          </a:p>
          <a:p>
            <a:r>
              <a:rPr lang="en-GB" sz="4400" dirty="0">
                <a:latin typeface="Arial"/>
                <a:cs typeface="Arial"/>
              </a:rPr>
              <a:t>Community</a:t>
            </a:r>
            <a:r>
              <a:rPr lang="en-GB" sz="4400" spc="-135" dirty="0">
                <a:latin typeface="Arial"/>
                <a:cs typeface="Arial"/>
              </a:rPr>
              <a:t> </a:t>
            </a:r>
            <a:r>
              <a:rPr lang="en-GB" sz="4400" dirty="0">
                <a:latin typeface="Arial"/>
                <a:cs typeface="Arial"/>
              </a:rPr>
              <a:t>members</a:t>
            </a:r>
            <a:r>
              <a:rPr lang="en-GB" sz="4400" spc="-73" dirty="0">
                <a:latin typeface="Arial"/>
                <a:cs typeface="Arial"/>
              </a:rPr>
              <a:t> </a:t>
            </a:r>
            <a:r>
              <a:rPr lang="en-GB" sz="4400" dirty="0">
                <a:latin typeface="Arial"/>
                <a:cs typeface="Arial"/>
              </a:rPr>
              <a:t>or</a:t>
            </a:r>
            <a:r>
              <a:rPr lang="en-GB" sz="4400" spc="-52" dirty="0">
                <a:latin typeface="Arial"/>
                <a:cs typeface="Arial"/>
              </a:rPr>
              <a:t> </a:t>
            </a:r>
            <a:r>
              <a:rPr lang="en-GB" sz="4400" dirty="0">
                <a:latin typeface="Arial"/>
                <a:cs typeface="Arial"/>
              </a:rPr>
              <a:t>community-based</a:t>
            </a:r>
            <a:r>
              <a:rPr lang="en-GB" sz="4400" spc="-104" dirty="0">
                <a:latin typeface="Arial"/>
                <a:cs typeface="Arial"/>
              </a:rPr>
              <a:t> </a:t>
            </a:r>
            <a:r>
              <a:rPr lang="en-GB" sz="4400" spc="-21" dirty="0">
                <a:latin typeface="Arial"/>
                <a:cs typeface="Arial"/>
              </a:rPr>
              <a:t>organisations.</a:t>
            </a:r>
            <a:endParaRPr lang="en-GB" sz="4400" dirty="0">
              <a:latin typeface="Arial"/>
              <a:cs typeface="Arial"/>
            </a:endParaRPr>
          </a:p>
          <a:p>
            <a:pPr marR="431694">
              <a:spcBef>
                <a:spcPts val="1746"/>
              </a:spcBef>
            </a:pPr>
            <a:r>
              <a:rPr lang="en-GB" sz="4400" dirty="0">
                <a:latin typeface="Arial"/>
                <a:cs typeface="Arial"/>
              </a:rPr>
              <a:t>In</a:t>
            </a:r>
            <a:r>
              <a:rPr lang="en-GB" sz="4400" spc="-94" dirty="0">
                <a:latin typeface="Arial"/>
                <a:cs typeface="Arial"/>
              </a:rPr>
              <a:t> </a:t>
            </a:r>
            <a:r>
              <a:rPr lang="en-GB" sz="4400" dirty="0">
                <a:latin typeface="Arial"/>
                <a:cs typeface="Arial"/>
              </a:rPr>
              <a:t>participatory</a:t>
            </a:r>
            <a:r>
              <a:rPr lang="en-GB" sz="4400" spc="-73" dirty="0">
                <a:latin typeface="Arial"/>
                <a:cs typeface="Arial"/>
              </a:rPr>
              <a:t> </a:t>
            </a:r>
            <a:r>
              <a:rPr lang="en-GB" sz="4400" dirty="0">
                <a:latin typeface="Arial"/>
                <a:cs typeface="Arial"/>
              </a:rPr>
              <a:t>research,</a:t>
            </a:r>
            <a:r>
              <a:rPr lang="en-GB" sz="4400" spc="-146" dirty="0">
                <a:latin typeface="Arial"/>
                <a:cs typeface="Arial"/>
              </a:rPr>
              <a:t> </a:t>
            </a:r>
            <a:r>
              <a:rPr lang="en-GB" sz="4400" dirty="0">
                <a:latin typeface="Arial"/>
                <a:cs typeface="Arial"/>
              </a:rPr>
              <a:t>participants</a:t>
            </a:r>
            <a:r>
              <a:rPr lang="en-GB" sz="4400" spc="-94" dirty="0">
                <a:latin typeface="Arial"/>
                <a:cs typeface="Arial"/>
              </a:rPr>
              <a:t> </a:t>
            </a:r>
            <a:r>
              <a:rPr lang="en-GB" sz="4400" dirty="0">
                <a:latin typeface="Arial"/>
                <a:cs typeface="Arial"/>
              </a:rPr>
              <a:t>have</a:t>
            </a:r>
            <a:r>
              <a:rPr lang="en-GB" sz="4400" spc="-52" dirty="0">
                <a:latin typeface="Arial"/>
                <a:cs typeface="Arial"/>
              </a:rPr>
              <a:t> </a:t>
            </a:r>
            <a:r>
              <a:rPr lang="en-GB" sz="4400" dirty="0">
                <a:latin typeface="Arial"/>
                <a:cs typeface="Arial"/>
              </a:rPr>
              <a:t>control</a:t>
            </a:r>
            <a:r>
              <a:rPr lang="en-GB" sz="4400" spc="-73" dirty="0">
                <a:latin typeface="Arial"/>
                <a:cs typeface="Arial"/>
              </a:rPr>
              <a:t> </a:t>
            </a:r>
            <a:r>
              <a:rPr lang="en-GB" sz="4400" spc="-42" dirty="0">
                <a:latin typeface="Arial"/>
                <a:cs typeface="Arial"/>
              </a:rPr>
              <a:t>over </a:t>
            </a:r>
            <a:r>
              <a:rPr lang="en-GB" sz="4400" dirty="0">
                <a:latin typeface="Arial"/>
                <a:cs typeface="Arial"/>
              </a:rPr>
              <a:t>the</a:t>
            </a:r>
            <a:r>
              <a:rPr lang="en-GB" sz="4400" spc="-73" dirty="0">
                <a:latin typeface="Arial"/>
                <a:cs typeface="Arial"/>
              </a:rPr>
              <a:t> </a:t>
            </a:r>
            <a:r>
              <a:rPr lang="en-GB" sz="4400" dirty="0">
                <a:latin typeface="Arial"/>
                <a:cs typeface="Arial"/>
              </a:rPr>
              <a:t>research</a:t>
            </a:r>
            <a:r>
              <a:rPr lang="en-GB" sz="4400" spc="-114" dirty="0">
                <a:latin typeface="Arial"/>
                <a:cs typeface="Arial"/>
              </a:rPr>
              <a:t> </a:t>
            </a:r>
            <a:r>
              <a:rPr lang="en-GB" sz="4400" dirty="0">
                <a:latin typeface="Arial"/>
                <a:cs typeface="Arial"/>
              </a:rPr>
              <a:t>agenda,</a:t>
            </a:r>
            <a:r>
              <a:rPr lang="en-GB" sz="4400" spc="-73" dirty="0">
                <a:latin typeface="Arial"/>
                <a:cs typeface="Arial"/>
              </a:rPr>
              <a:t> </a:t>
            </a:r>
            <a:r>
              <a:rPr lang="en-GB" sz="4400" dirty="0">
                <a:latin typeface="Arial"/>
                <a:cs typeface="Arial"/>
              </a:rPr>
              <a:t>the</a:t>
            </a:r>
            <a:r>
              <a:rPr lang="en-GB" sz="4400" spc="-52" dirty="0">
                <a:latin typeface="Arial"/>
                <a:cs typeface="Arial"/>
              </a:rPr>
              <a:t> </a:t>
            </a:r>
            <a:r>
              <a:rPr lang="en-GB" sz="4400" dirty="0">
                <a:latin typeface="Arial"/>
                <a:cs typeface="Arial"/>
              </a:rPr>
              <a:t>process</a:t>
            </a:r>
            <a:r>
              <a:rPr lang="en-GB" sz="4400" spc="-114" dirty="0">
                <a:latin typeface="Arial"/>
                <a:cs typeface="Arial"/>
              </a:rPr>
              <a:t> </a:t>
            </a:r>
            <a:r>
              <a:rPr lang="en-GB" sz="4400" dirty="0">
                <a:latin typeface="Arial"/>
                <a:cs typeface="Arial"/>
              </a:rPr>
              <a:t>and</a:t>
            </a:r>
            <a:r>
              <a:rPr lang="en-GB" sz="4400" spc="-42" dirty="0">
                <a:latin typeface="Arial"/>
                <a:cs typeface="Arial"/>
              </a:rPr>
              <a:t> </a:t>
            </a:r>
            <a:r>
              <a:rPr lang="en-GB" sz="4400" dirty="0">
                <a:latin typeface="Arial"/>
                <a:cs typeface="Arial"/>
              </a:rPr>
              <a:t>actions</a:t>
            </a:r>
            <a:r>
              <a:rPr lang="en-GB" sz="4400" spc="-62" dirty="0">
                <a:latin typeface="Arial"/>
                <a:cs typeface="Arial"/>
              </a:rPr>
              <a:t> </a:t>
            </a:r>
            <a:r>
              <a:rPr lang="en-GB" sz="4400" spc="-21" dirty="0">
                <a:latin typeface="Arial"/>
                <a:cs typeface="Arial"/>
              </a:rPr>
              <a:t>taken.</a:t>
            </a:r>
            <a:endParaRPr lang="en-GB" sz="4400" dirty="0">
              <a:latin typeface="Arial"/>
              <a:cs typeface="Arial"/>
            </a:endParaRPr>
          </a:p>
          <a:p>
            <a:pPr marR="138617">
              <a:spcBef>
                <a:spcPts val="1757"/>
              </a:spcBef>
            </a:pPr>
            <a:r>
              <a:rPr lang="en-GB" sz="4400" dirty="0">
                <a:latin typeface="Arial"/>
                <a:cs typeface="Arial"/>
              </a:rPr>
              <a:t>Most</a:t>
            </a:r>
            <a:r>
              <a:rPr lang="en-GB" sz="4400" spc="-166" dirty="0">
                <a:latin typeface="Arial"/>
                <a:cs typeface="Arial"/>
              </a:rPr>
              <a:t> </a:t>
            </a:r>
            <a:r>
              <a:rPr lang="en-GB" sz="4400" dirty="0">
                <a:latin typeface="Arial"/>
                <a:cs typeface="Arial"/>
              </a:rPr>
              <a:t>importantly,</a:t>
            </a:r>
            <a:r>
              <a:rPr lang="en-GB" sz="4400" spc="-104" dirty="0">
                <a:latin typeface="Arial"/>
                <a:cs typeface="Arial"/>
              </a:rPr>
              <a:t> </a:t>
            </a:r>
            <a:r>
              <a:rPr lang="en-GB" sz="4400" dirty="0">
                <a:latin typeface="Arial"/>
                <a:cs typeface="Arial"/>
              </a:rPr>
              <a:t>participants</a:t>
            </a:r>
            <a:r>
              <a:rPr lang="en-GB" sz="4400" spc="-166" dirty="0">
                <a:latin typeface="Arial"/>
                <a:cs typeface="Arial"/>
              </a:rPr>
              <a:t> </a:t>
            </a:r>
            <a:r>
              <a:rPr lang="en-GB" sz="4400" dirty="0">
                <a:latin typeface="Arial"/>
                <a:cs typeface="Arial"/>
              </a:rPr>
              <a:t>themselves</a:t>
            </a:r>
            <a:r>
              <a:rPr lang="en-GB" sz="4400" spc="-114" dirty="0">
                <a:latin typeface="Arial"/>
                <a:cs typeface="Arial"/>
              </a:rPr>
              <a:t> </a:t>
            </a:r>
            <a:r>
              <a:rPr lang="en-GB" sz="4400" dirty="0">
                <a:latin typeface="Arial"/>
                <a:cs typeface="Arial"/>
              </a:rPr>
              <a:t>are</a:t>
            </a:r>
            <a:r>
              <a:rPr lang="en-GB" sz="4400" spc="-94" dirty="0">
                <a:latin typeface="Arial"/>
                <a:cs typeface="Arial"/>
              </a:rPr>
              <a:t> </a:t>
            </a:r>
            <a:r>
              <a:rPr lang="en-GB" sz="4400" dirty="0">
                <a:latin typeface="Arial"/>
                <a:cs typeface="Arial"/>
              </a:rPr>
              <a:t>the</a:t>
            </a:r>
            <a:r>
              <a:rPr lang="en-GB" sz="4400" spc="-73" dirty="0">
                <a:latin typeface="Arial"/>
                <a:cs typeface="Arial"/>
              </a:rPr>
              <a:t> </a:t>
            </a:r>
            <a:r>
              <a:rPr lang="en-GB" sz="4400" spc="-42" dirty="0">
                <a:latin typeface="Arial"/>
                <a:cs typeface="Arial"/>
              </a:rPr>
              <a:t>ones </a:t>
            </a:r>
            <a:r>
              <a:rPr lang="en-GB" sz="4400" dirty="0">
                <a:latin typeface="Arial"/>
                <a:cs typeface="Arial"/>
              </a:rPr>
              <a:t>who</a:t>
            </a:r>
            <a:r>
              <a:rPr lang="en-GB" sz="4400" spc="-94" dirty="0">
                <a:latin typeface="Arial"/>
                <a:cs typeface="Arial"/>
              </a:rPr>
              <a:t> </a:t>
            </a:r>
            <a:r>
              <a:rPr lang="en-GB" sz="4400" dirty="0">
                <a:latin typeface="Arial"/>
                <a:cs typeface="Arial"/>
              </a:rPr>
              <a:t>analyse</a:t>
            </a:r>
            <a:r>
              <a:rPr lang="en-GB" sz="4400" spc="-62" dirty="0">
                <a:latin typeface="Arial"/>
                <a:cs typeface="Arial"/>
              </a:rPr>
              <a:t> </a:t>
            </a:r>
            <a:r>
              <a:rPr lang="en-GB" sz="4400" dirty="0">
                <a:latin typeface="Arial"/>
                <a:cs typeface="Arial"/>
              </a:rPr>
              <a:t>and</a:t>
            </a:r>
            <a:r>
              <a:rPr lang="en-GB" sz="4400" spc="-62" dirty="0">
                <a:latin typeface="Arial"/>
                <a:cs typeface="Arial"/>
              </a:rPr>
              <a:t> </a:t>
            </a:r>
            <a:r>
              <a:rPr lang="en-GB" sz="4400" dirty="0">
                <a:latin typeface="Arial"/>
                <a:cs typeface="Arial"/>
              </a:rPr>
              <a:t>reflect</a:t>
            </a:r>
            <a:r>
              <a:rPr lang="en-GB" sz="4400" spc="-94" dirty="0">
                <a:latin typeface="Arial"/>
                <a:cs typeface="Arial"/>
              </a:rPr>
              <a:t> </a:t>
            </a:r>
            <a:r>
              <a:rPr lang="en-GB" sz="4400" dirty="0">
                <a:latin typeface="Arial"/>
                <a:cs typeface="Arial"/>
              </a:rPr>
              <a:t>on</a:t>
            </a:r>
            <a:r>
              <a:rPr lang="en-GB" sz="4400" spc="-52" dirty="0">
                <a:latin typeface="Arial"/>
                <a:cs typeface="Arial"/>
              </a:rPr>
              <a:t> </a:t>
            </a:r>
            <a:r>
              <a:rPr lang="en-GB" sz="4400" dirty="0">
                <a:latin typeface="Arial"/>
                <a:cs typeface="Arial"/>
              </a:rPr>
              <a:t>the</a:t>
            </a:r>
            <a:r>
              <a:rPr lang="en-GB" sz="4400" spc="-73" dirty="0">
                <a:latin typeface="Arial"/>
                <a:cs typeface="Arial"/>
              </a:rPr>
              <a:t> </a:t>
            </a:r>
            <a:r>
              <a:rPr lang="en-GB" sz="4400" dirty="0">
                <a:latin typeface="Arial"/>
                <a:cs typeface="Arial"/>
              </a:rPr>
              <a:t>information</a:t>
            </a:r>
            <a:r>
              <a:rPr lang="en-GB" sz="4400" spc="-94" dirty="0">
                <a:latin typeface="Arial"/>
                <a:cs typeface="Arial"/>
              </a:rPr>
              <a:t> </a:t>
            </a:r>
            <a:r>
              <a:rPr lang="en-GB" sz="4400" dirty="0">
                <a:latin typeface="Arial"/>
                <a:cs typeface="Arial"/>
              </a:rPr>
              <a:t>generated,</a:t>
            </a:r>
            <a:r>
              <a:rPr lang="en-GB" sz="4400" spc="-125" dirty="0">
                <a:latin typeface="Arial"/>
                <a:cs typeface="Arial"/>
              </a:rPr>
              <a:t> </a:t>
            </a:r>
            <a:r>
              <a:rPr lang="en-GB" sz="4400" spc="-52" dirty="0">
                <a:latin typeface="Arial"/>
                <a:cs typeface="Arial"/>
              </a:rPr>
              <a:t>in </a:t>
            </a:r>
            <a:r>
              <a:rPr lang="en-GB" sz="4400" dirty="0">
                <a:latin typeface="Arial"/>
                <a:cs typeface="Arial"/>
              </a:rPr>
              <a:t>order</a:t>
            </a:r>
            <a:r>
              <a:rPr lang="en-GB" sz="4400" spc="-125" dirty="0">
                <a:latin typeface="Arial"/>
                <a:cs typeface="Arial"/>
              </a:rPr>
              <a:t> </a:t>
            </a:r>
            <a:r>
              <a:rPr lang="en-GB" sz="4400" dirty="0">
                <a:latin typeface="Arial"/>
                <a:cs typeface="Arial"/>
              </a:rPr>
              <a:t>to</a:t>
            </a:r>
            <a:r>
              <a:rPr lang="en-GB" sz="4400" spc="-42" dirty="0">
                <a:latin typeface="Arial"/>
                <a:cs typeface="Arial"/>
              </a:rPr>
              <a:t> </a:t>
            </a:r>
            <a:r>
              <a:rPr lang="en-GB" sz="4400" dirty="0">
                <a:latin typeface="Arial"/>
                <a:cs typeface="Arial"/>
              </a:rPr>
              <a:t>obtain</a:t>
            </a:r>
            <a:r>
              <a:rPr lang="en-GB" sz="4400" spc="-62" dirty="0">
                <a:latin typeface="Arial"/>
                <a:cs typeface="Arial"/>
              </a:rPr>
              <a:t> </a:t>
            </a:r>
            <a:r>
              <a:rPr lang="en-GB" sz="4400" dirty="0">
                <a:latin typeface="Arial"/>
                <a:cs typeface="Arial"/>
              </a:rPr>
              <a:t>the</a:t>
            </a:r>
            <a:r>
              <a:rPr lang="en-GB" sz="4400" spc="-62" dirty="0">
                <a:latin typeface="Arial"/>
                <a:cs typeface="Arial"/>
              </a:rPr>
              <a:t> </a:t>
            </a:r>
            <a:r>
              <a:rPr lang="en-GB" sz="4400" dirty="0">
                <a:latin typeface="Arial"/>
                <a:cs typeface="Arial"/>
              </a:rPr>
              <a:t>findings</a:t>
            </a:r>
            <a:r>
              <a:rPr lang="en-GB" sz="4400" spc="-52" dirty="0">
                <a:latin typeface="Arial"/>
                <a:cs typeface="Arial"/>
              </a:rPr>
              <a:t> </a:t>
            </a:r>
            <a:r>
              <a:rPr lang="en-GB" sz="4400" dirty="0">
                <a:latin typeface="Arial"/>
                <a:cs typeface="Arial"/>
              </a:rPr>
              <a:t>and</a:t>
            </a:r>
            <a:r>
              <a:rPr lang="en-GB" sz="4400" spc="-52" dirty="0">
                <a:latin typeface="Arial"/>
                <a:cs typeface="Arial"/>
              </a:rPr>
              <a:t> </a:t>
            </a:r>
            <a:r>
              <a:rPr lang="en-GB" sz="4400" dirty="0">
                <a:latin typeface="Arial"/>
                <a:cs typeface="Arial"/>
              </a:rPr>
              <a:t>conclusions</a:t>
            </a:r>
            <a:r>
              <a:rPr lang="en-GB" sz="4400" spc="-125" dirty="0">
                <a:latin typeface="Arial"/>
                <a:cs typeface="Arial"/>
              </a:rPr>
              <a:t> </a:t>
            </a:r>
            <a:r>
              <a:rPr lang="en-GB" sz="4400" dirty="0">
                <a:latin typeface="Arial"/>
                <a:cs typeface="Arial"/>
              </a:rPr>
              <a:t>of</a:t>
            </a:r>
            <a:r>
              <a:rPr lang="en-GB" sz="4400" spc="-31" dirty="0">
                <a:latin typeface="Arial"/>
                <a:cs typeface="Arial"/>
              </a:rPr>
              <a:t> </a:t>
            </a:r>
            <a:r>
              <a:rPr lang="en-GB" sz="4400" spc="-52" dirty="0">
                <a:latin typeface="Arial"/>
                <a:cs typeface="Arial"/>
              </a:rPr>
              <a:t>the </a:t>
            </a:r>
            <a:r>
              <a:rPr lang="en-GB" sz="4400" dirty="0">
                <a:latin typeface="Arial"/>
                <a:cs typeface="Arial"/>
              </a:rPr>
              <a:t>research</a:t>
            </a:r>
            <a:r>
              <a:rPr lang="en-GB" sz="4400" spc="-125" dirty="0">
                <a:latin typeface="Arial"/>
                <a:cs typeface="Arial"/>
              </a:rPr>
              <a:t> </a:t>
            </a:r>
            <a:r>
              <a:rPr lang="en-GB" sz="4400" spc="-21" dirty="0">
                <a:latin typeface="Arial"/>
                <a:cs typeface="Arial"/>
              </a:rPr>
              <a:t>process.</a:t>
            </a:r>
            <a:endParaRPr lang="en-GB" sz="4400" dirty="0">
              <a:latin typeface="Arial"/>
              <a:cs typeface="Arial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975318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F174FE-EB79-4257-F843-B572A1F2F6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Activity</a:t>
            </a:r>
            <a:r>
              <a:rPr lang="en-GB" b="1" spc="-156" dirty="0"/>
              <a:t> </a:t>
            </a:r>
            <a:r>
              <a:rPr lang="en-GB" b="1" dirty="0"/>
              <a:t>of</a:t>
            </a:r>
            <a:r>
              <a:rPr lang="en-GB" b="1" spc="-104" dirty="0"/>
              <a:t> </a:t>
            </a:r>
            <a:r>
              <a:rPr lang="en-GB" b="1" dirty="0"/>
              <a:t>the</a:t>
            </a:r>
            <a:r>
              <a:rPr lang="en-GB" b="1" spc="-125" dirty="0"/>
              <a:t> </a:t>
            </a:r>
            <a:r>
              <a:rPr lang="en-GB" b="1" dirty="0"/>
              <a:t>P.A.R.C.</a:t>
            </a:r>
            <a:r>
              <a:rPr lang="en-GB" b="1" spc="-83" dirty="0"/>
              <a:t> </a:t>
            </a:r>
            <a:r>
              <a:rPr lang="en-GB" b="1" spc="-21" dirty="0"/>
              <a:t>group</a:t>
            </a:r>
            <a:endParaRPr lang="en-GB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796A65-C258-B2D5-733E-B3A85DB4FE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26403" marR="1557795" indent="-342900">
              <a:spcBef>
                <a:spcPts val="208"/>
              </a:spcBef>
              <a:buClr>
                <a:srgbClr val="6C0420"/>
              </a:buClr>
              <a:buSzPct val="175000"/>
              <a:tabLst>
                <a:tab pos="924116" algn="l"/>
              </a:tabLst>
            </a:pPr>
            <a:r>
              <a:rPr lang="en-GB" sz="4400" i="0" u="none" strike="noStrike" dirty="0">
                <a:solidFill>
                  <a:srgbClr val="7C7C7C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2" tooltip="The Participatory Autism Research Collective"/>
              </a:rPr>
              <a:t>The Participatory Autism Research Collective</a:t>
            </a:r>
            <a:r>
              <a:rPr lang="en-GB" sz="4400" i="0" u="none" strike="noStrike" dirty="0">
                <a:solidFill>
                  <a:srgbClr val="7C7C7C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400" i="0" u="none" strike="noStrike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website continues to attract interest.</a:t>
            </a:r>
            <a:endParaRPr lang="en-GB" sz="4400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26403" marR="1557795" indent="-342900">
              <a:spcBef>
                <a:spcPts val="208"/>
              </a:spcBef>
              <a:buClr>
                <a:srgbClr val="6C0420"/>
              </a:buClr>
              <a:buSzPct val="175000"/>
              <a:tabLst>
                <a:tab pos="924116" algn="l"/>
              </a:tabLst>
            </a:pPr>
            <a:r>
              <a:rPr lang="en-GB" sz="4400" dirty="0">
                <a:latin typeface="Arial"/>
                <a:cs typeface="Arial"/>
              </a:rPr>
              <a:t>This</a:t>
            </a:r>
            <a:r>
              <a:rPr lang="en-GB" sz="4400" spc="-94" dirty="0">
                <a:latin typeface="Arial"/>
                <a:cs typeface="Arial"/>
              </a:rPr>
              <a:t> </a:t>
            </a:r>
            <a:r>
              <a:rPr lang="en-GB" sz="4400" dirty="0">
                <a:latin typeface="Arial"/>
                <a:cs typeface="Arial"/>
              </a:rPr>
              <a:t>has</a:t>
            </a:r>
            <a:r>
              <a:rPr lang="en-GB" sz="4400" spc="-31" dirty="0">
                <a:latin typeface="Arial"/>
                <a:cs typeface="Arial"/>
              </a:rPr>
              <a:t> </a:t>
            </a:r>
            <a:r>
              <a:rPr lang="en-GB" sz="4400" dirty="0">
                <a:latin typeface="Arial"/>
                <a:cs typeface="Arial"/>
              </a:rPr>
              <a:t>included</a:t>
            </a:r>
            <a:r>
              <a:rPr lang="en-GB" sz="4400" spc="52" dirty="0">
                <a:latin typeface="Arial"/>
                <a:cs typeface="Arial"/>
              </a:rPr>
              <a:t> </a:t>
            </a:r>
            <a:r>
              <a:rPr lang="en-GB" sz="4400" dirty="0">
                <a:latin typeface="Arial"/>
                <a:cs typeface="Arial"/>
              </a:rPr>
              <a:t>links</a:t>
            </a:r>
            <a:r>
              <a:rPr lang="en-GB" sz="4400" spc="-31" dirty="0">
                <a:latin typeface="Arial"/>
                <a:cs typeface="Arial"/>
              </a:rPr>
              <a:t> </a:t>
            </a:r>
            <a:r>
              <a:rPr lang="en-GB" sz="4400" dirty="0">
                <a:latin typeface="Arial"/>
                <a:cs typeface="Arial"/>
              </a:rPr>
              <a:t>to</a:t>
            </a:r>
            <a:r>
              <a:rPr lang="en-GB" sz="4400" spc="-52" dirty="0">
                <a:latin typeface="Arial"/>
                <a:cs typeface="Arial"/>
              </a:rPr>
              <a:t> </a:t>
            </a:r>
            <a:r>
              <a:rPr lang="en-GB" sz="4400" dirty="0">
                <a:latin typeface="Arial"/>
                <a:cs typeface="Arial"/>
              </a:rPr>
              <a:t>events</a:t>
            </a:r>
            <a:r>
              <a:rPr lang="en-GB" sz="4400" spc="-62" dirty="0">
                <a:latin typeface="Arial"/>
                <a:cs typeface="Arial"/>
              </a:rPr>
              <a:t> </a:t>
            </a:r>
            <a:r>
              <a:rPr lang="en-GB" sz="4400" dirty="0">
                <a:latin typeface="Arial"/>
                <a:cs typeface="Arial"/>
              </a:rPr>
              <a:t>set</a:t>
            </a:r>
            <a:r>
              <a:rPr lang="en-GB" sz="4400" spc="-52" dirty="0">
                <a:latin typeface="Arial"/>
                <a:cs typeface="Arial"/>
              </a:rPr>
              <a:t> </a:t>
            </a:r>
            <a:r>
              <a:rPr lang="en-GB" sz="4400" dirty="0">
                <a:latin typeface="Arial"/>
                <a:cs typeface="Arial"/>
              </a:rPr>
              <a:t>up</a:t>
            </a:r>
            <a:r>
              <a:rPr lang="en-GB" sz="4400" spc="-52" dirty="0">
                <a:latin typeface="Arial"/>
                <a:cs typeface="Arial"/>
              </a:rPr>
              <a:t> by </a:t>
            </a:r>
            <a:r>
              <a:rPr lang="en-GB" sz="4400" dirty="0">
                <a:latin typeface="Arial"/>
                <a:cs typeface="Arial"/>
              </a:rPr>
              <a:t>P.A.R.C.</a:t>
            </a:r>
            <a:r>
              <a:rPr lang="en-GB" sz="4400" spc="-62" dirty="0">
                <a:latin typeface="Arial"/>
                <a:cs typeface="Arial"/>
              </a:rPr>
              <a:t> </a:t>
            </a:r>
            <a:r>
              <a:rPr lang="en-GB" sz="4400" dirty="0">
                <a:latin typeface="Arial"/>
                <a:cs typeface="Arial"/>
              </a:rPr>
              <a:t>members</a:t>
            </a:r>
            <a:r>
              <a:rPr lang="en-GB" sz="4400" spc="-31" dirty="0">
                <a:latin typeface="Arial"/>
                <a:cs typeface="Arial"/>
              </a:rPr>
              <a:t> </a:t>
            </a:r>
            <a:r>
              <a:rPr lang="en-GB" sz="4400" dirty="0">
                <a:latin typeface="Arial"/>
                <a:cs typeface="Arial"/>
              </a:rPr>
              <a:t>or</a:t>
            </a:r>
            <a:r>
              <a:rPr lang="en-GB" sz="4400" spc="-42" dirty="0">
                <a:latin typeface="Arial"/>
                <a:cs typeface="Arial"/>
              </a:rPr>
              <a:t> </a:t>
            </a:r>
            <a:r>
              <a:rPr lang="en-GB" sz="4400" dirty="0">
                <a:latin typeface="Arial"/>
                <a:cs typeface="Arial"/>
              </a:rPr>
              <a:t>other</a:t>
            </a:r>
            <a:r>
              <a:rPr lang="en-GB" sz="4400" spc="-21" dirty="0">
                <a:latin typeface="Arial"/>
                <a:cs typeface="Arial"/>
              </a:rPr>
              <a:t> </a:t>
            </a:r>
            <a:r>
              <a:rPr lang="en-GB" sz="4400" dirty="0">
                <a:latin typeface="Arial"/>
                <a:cs typeface="Arial"/>
              </a:rPr>
              <a:t>related</a:t>
            </a:r>
            <a:r>
              <a:rPr lang="en-GB" sz="4400" spc="-10" dirty="0">
                <a:latin typeface="Arial"/>
                <a:cs typeface="Arial"/>
              </a:rPr>
              <a:t> </a:t>
            </a:r>
            <a:r>
              <a:rPr lang="en-GB" sz="4400" spc="-21" dirty="0">
                <a:latin typeface="Arial"/>
                <a:cs typeface="Arial"/>
              </a:rPr>
              <a:t>material.</a:t>
            </a:r>
          </a:p>
          <a:p>
            <a:pPr marL="526403" marR="1557795" indent="-342900">
              <a:spcBef>
                <a:spcPts val="208"/>
              </a:spcBef>
              <a:buClr>
                <a:srgbClr val="6C0420"/>
              </a:buClr>
              <a:buSzPct val="175000"/>
              <a:tabLst>
                <a:tab pos="924116" algn="l"/>
              </a:tabLst>
            </a:pPr>
            <a:r>
              <a:rPr lang="en-GB" sz="4400" dirty="0">
                <a:latin typeface="Arial"/>
                <a:cs typeface="Arial"/>
              </a:rPr>
              <a:t>Critical</a:t>
            </a:r>
            <a:r>
              <a:rPr lang="en-GB" sz="4400" spc="-21" dirty="0">
                <a:latin typeface="Arial"/>
                <a:cs typeface="Arial"/>
              </a:rPr>
              <a:t> </a:t>
            </a:r>
            <a:r>
              <a:rPr lang="en-GB" sz="4400" dirty="0">
                <a:latin typeface="Arial"/>
                <a:cs typeface="Arial"/>
              </a:rPr>
              <a:t>blog posts</a:t>
            </a:r>
            <a:r>
              <a:rPr lang="en-GB" sz="4400" spc="-31" dirty="0">
                <a:latin typeface="Arial"/>
                <a:cs typeface="Arial"/>
              </a:rPr>
              <a:t> </a:t>
            </a:r>
            <a:r>
              <a:rPr lang="en-GB" sz="4400" dirty="0">
                <a:latin typeface="Arial"/>
                <a:cs typeface="Arial"/>
              </a:rPr>
              <a:t>regarding</a:t>
            </a:r>
            <a:r>
              <a:rPr lang="en-GB" sz="4400" spc="31" dirty="0">
                <a:latin typeface="Arial"/>
                <a:cs typeface="Arial"/>
              </a:rPr>
              <a:t> </a:t>
            </a:r>
            <a:r>
              <a:rPr lang="en-GB" sz="4400" dirty="0">
                <a:latin typeface="Arial"/>
                <a:cs typeface="Arial"/>
              </a:rPr>
              <a:t>research</a:t>
            </a:r>
            <a:r>
              <a:rPr lang="en-GB" sz="4400" spc="-10" dirty="0">
                <a:latin typeface="Arial"/>
                <a:cs typeface="Arial"/>
              </a:rPr>
              <a:t> </a:t>
            </a:r>
            <a:r>
              <a:rPr lang="en-GB" sz="4400" spc="-52" dirty="0">
                <a:latin typeface="Arial"/>
                <a:cs typeface="Arial"/>
              </a:rPr>
              <a:t>and </a:t>
            </a:r>
            <a:r>
              <a:rPr lang="en-GB" sz="4400" dirty="0">
                <a:latin typeface="Arial"/>
                <a:cs typeface="Arial"/>
              </a:rPr>
              <a:t>practice</a:t>
            </a:r>
            <a:r>
              <a:rPr lang="en-GB" sz="4400" spc="-94" dirty="0">
                <a:latin typeface="Arial"/>
                <a:cs typeface="Arial"/>
              </a:rPr>
              <a:t> </a:t>
            </a:r>
            <a:r>
              <a:rPr lang="en-GB" sz="4400" dirty="0">
                <a:latin typeface="Arial"/>
                <a:cs typeface="Arial"/>
              </a:rPr>
              <a:t>in</a:t>
            </a:r>
            <a:r>
              <a:rPr lang="en-GB" sz="4400" spc="-21" dirty="0">
                <a:latin typeface="Arial"/>
                <a:cs typeface="Arial"/>
              </a:rPr>
              <a:t> </a:t>
            </a:r>
            <a:r>
              <a:rPr lang="en-GB" sz="4400" dirty="0">
                <a:latin typeface="Arial"/>
                <a:cs typeface="Arial"/>
              </a:rPr>
              <a:t>the</a:t>
            </a:r>
            <a:r>
              <a:rPr lang="en-GB" sz="4400" spc="-52" dirty="0">
                <a:latin typeface="Arial"/>
                <a:cs typeface="Arial"/>
              </a:rPr>
              <a:t> </a:t>
            </a:r>
            <a:r>
              <a:rPr lang="en-GB" sz="4400" spc="-21" dirty="0">
                <a:latin typeface="Arial"/>
                <a:cs typeface="Arial"/>
              </a:rPr>
              <a:t>field.</a:t>
            </a:r>
          </a:p>
          <a:p>
            <a:pPr marL="526403" marR="1557795" indent="-342900">
              <a:spcBef>
                <a:spcPts val="208"/>
              </a:spcBef>
              <a:buClr>
                <a:srgbClr val="6C0420"/>
              </a:buClr>
              <a:buSzPct val="175000"/>
              <a:tabLst>
                <a:tab pos="924116" algn="l"/>
              </a:tabLst>
            </a:pPr>
            <a:r>
              <a:rPr lang="en-GB" sz="4400" dirty="0">
                <a:latin typeface="Arial"/>
                <a:cs typeface="Arial"/>
              </a:rPr>
              <a:t>Expanding</a:t>
            </a:r>
            <a:r>
              <a:rPr lang="en-GB" sz="4400" spc="10" dirty="0">
                <a:latin typeface="Arial"/>
                <a:cs typeface="Arial"/>
              </a:rPr>
              <a:t> </a:t>
            </a:r>
            <a:r>
              <a:rPr lang="en-GB" sz="4400" dirty="0">
                <a:latin typeface="Arial"/>
                <a:cs typeface="Arial"/>
              </a:rPr>
              <a:t>to</a:t>
            </a:r>
            <a:r>
              <a:rPr lang="en-GB" sz="4400" spc="-42" dirty="0">
                <a:latin typeface="Arial"/>
                <a:cs typeface="Arial"/>
              </a:rPr>
              <a:t> </a:t>
            </a:r>
            <a:r>
              <a:rPr lang="en-GB" sz="4400" dirty="0">
                <a:latin typeface="Arial"/>
                <a:cs typeface="Arial"/>
              </a:rPr>
              <a:t>other</a:t>
            </a:r>
            <a:r>
              <a:rPr lang="en-GB" sz="4400" spc="-42" dirty="0">
                <a:latin typeface="Arial"/>
                <a:cs typeface="Arial"/>
              </a:rPr>
              <a:t> </a:t>
            </a:r>
            <a:r>
              <a:rPr lang="en-GB" sz="4400" dirty="0">
                <a:latin typeface="Arial"/>
                <a:cs typeface="Arial"/>
              </a:rPr>
              <a:t>regions</a:t>
            </a:r>
            <a:r>
              <a:rPr lang="en-GB" sz="4400" spc="21" dirty="0">
                <a:latin typeface="Arial"/>
                <a:cs typeface="Arial"/>
              </a:rPr>
              <a:t> </a:t>
            </a:r>
            <a:r>
              <a:rPr lang="en-GB" sz="4400" dirty="0">
                <a:latin typeface="Arial"/>
                <a:cs typeface="Arial"/>
              </a:rPr>
              <a:t>–</a:t>
            </a:r>
            <a:r>
              <a:rPr lang="en-GB" sz="4400" spc="-42" dirty="0">
                <a:latin typeface="Arial"/>
                <a:cs typeface="Arial"/>
              </a:rPr>
              <a:t> </a:t>
            </a:r>
            <a:r>
              <a:rPr lang="en-GB" sz="4400" dirty="0">
                <a:latin typeface="Arial"/>
                <a:cs typeface="Arial"/>
              </a:rPr>
              <a:t>events</a:t>
            </a:r>
            <a:r>
              <a:rPr lang="en-GB" sz="4400" spc="-42" dirty="0">
                <a:latin typeface="Arial"/>
                <a:cs typeface="Arial"/>
              </a:rPr>
              <a:t> </a:t>
            </a:r>
            <a:r>
              <a:rPr lang="en-GB" sz="4400" dirty="0">
                <a:latin typeface="Arial"/>
                <a:cs typeface="Arial"/>
              </a:rPr>
              <a:t>held </a:t>
            </a:r>
            <a:r>
              <a:rPr lang="en-GB" sz="4400" spc="-52" dirty="0">
                <a:latin typeface="Arial"/>
                <a:cs typeface="Arial"/>
              </a:rPr>
              <a:t>in </a:t>
            </a:r>
            <a:r>
              <a:rPr lang="en-GB" sz="4400" dirty="0">
                <a:latin typeface="Arial"/>
                <a:cs typeface="Arial"/>
              </a:rPr>
              <a:t>London,</a:t>
            </a:r>
            <a:r>
              <a:rPr lang="en-GB" sz="4400" spc="-94" dirty="0">
                <a:latin typeface="Arial"/>
                <a:cs typeface="Arial"/>
              </a:rPr>
              <a:t> </a:t>
            </a:r>
            <a:r>
              <a:rPr lang="en-GB" sz="4400" dirty="0">
                <a:latin typeface="Arial"/>
                <a:cs typeface="Arial"/>
              </a:rPr>
              <a:t>Birmingham,</a:t>
            </a:r>
            <a:r>
              <a:rPr lang="en-GB" sz="4400" spc="-31" dirty="0">
                <a:latin typeface="Arial"/>
                <a:cs typeface="Arial"/>
              </a:rPr>
              <a:t> </a:t>
            </a:r>
            <a:r>
              <a:rPr lang="en-GB" sz="4400" dirty="0">
                <a:latin typeface="Arial"/>
                <a:cs typeface="Arial"/>
              </a:rPr>
              <a:t>Sheffield</a:t>
            </a:r>
            <a:r>
              <a:rPr lang="en-GB" sz="4400" spc="-42" dirty="0">
                <a:latin typeface="Arial"/>
                <a:cs typeface="Arial"/>
              </a:rPr>
              <a:t> </a:t>
            </a:r>
            <a:r>
              <a:rPr lang="en-GB" sz="4400" spc="-52" dirty="0">
                <a:latin typeface="Arial"/>
                <a:cs typeface="Arial"/>
              </a:rPr>
              <a:t>and </a:t>
            </a:r>
            <a:r>
              <a:rPr lang="en-GB" sz="4400" dirty="0">
                <a:latin typeface="Arial"/>
                <a:cs typeface="Arial"/>
              </a:rPr>
              <a:t>Nottingham.</a:t>
            </a:r>
            <a:r>
              <a:rPr lang="en-GB" sz="4400" spc="-73" dirty="0">
                <a:latin typeface="Arial"/>
                <a:cs typeface="Arial"/>
              </a:rPr>
              <a:t> </a:t>
            </a:r>
            <a:r>
              <a:rPr lang="en-GB" sz="4400" dirty="0">
                <a:latin typeface="Arial"/>
                <a:cs typeface="Arial"/>
              </a:rPr>
              <a:t>Discussions</a:t>
            </a:r>
            <a:r>
              <a:rPr lang="en-GB" sz="4400" spc="-10" dirty="0">
                <a:latin typeface="Arial"/>
                <a:cs typeface="Arial"/>
              </a:rPr>
              <a:t> </a:t>
            </a:r>
            <a:r>
              <a:rPr lang="en-GB" sz="4400" dirty="0">
                <a:latin typeface="Arial"/>
                <a:cs typeface="Arial"/>
              </a:rPr>
              <a:t>held</a:t>
            </a:r>
            <a:r>
              <a:rPr lang="en-GB" sz="4400" spc="-42" dirty="0">
                <a:latin typeface="Arial"/>
                <a:cs typeface="Arial"/>
              </a:rPr>
              <a:t> </a:t>
            </a:r>
            <a:r>
              <a:rPr lang="en-GB" sz="4400" dirty="0">
                <a:latin typeface="Arial"/>
                <a:cs typeface="Arial"/>
              </a:rPr>
              <a:t>in</a:t>
            </a:r>
            <a:r>
              <a:rPr lang="en-GB" sz="4400" spc="-104" dirty="0">
                <a:latin typeface="Arial"/>
                <a:cs typeface="Arial"/>
              </a:rPr>
              <a:t> </a:t>
            </a:r>
            <a:r>
              <a:rPr lang="en-GB" sz="4400" dirty="0">
                <a:latin typeface="Arial"/>
                <a:cs typeface="Arial"/>
              </a:rPr>
              <a:t>Edinburgh</a:t>
            </a:r>
            <a:r>
              <a:rPr lang="en-GB" sz="4400" spc="-21" dirty="0">
                <a:latin typeface="Arial"/>
                <a:cs typeface="Arial"/>
              </a:rPr>
              <a:t> </a:t>
            </a:r>
            <a:r>
              <a:rPr lang="en-GB" sz="4400" spc="-52" dirty="0">
                <a:latin typeface="Arial"/>
                <a:cs typeface="Arial"/>
              </a:rPr>
              <a:t>and </a:t>
            </a:r>
            <a:r>
              <a:rPr lang="en-GB" sz="4400" spc="-21" dirty="0">
                <a:latin typeface="Arial"/>
                <a:cs typeface="Arial"/>
              </a:rPr>
              <a:t>Kent.</a:t>
            </a:r>
            <a:endParaRPr lang="en-GB" sz="4400" dirty="0">
              <a:latin typeface="Arial"/>
              <a:cs typeface="Arial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701865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B73DA7-1E2C-0E40-CE87-C3B94857D8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Conference</a:t>
            </a:r>
            <a:r>
              <a:rPr lang="en-GB" b="1" spc="-270" dirty="0"/>
              <a:t> </a:t>
            </a:r>
            <a:r>
              <a:rPr lang="en-GB" b="1" spc="-21" dirty="0"/>
              <a:t>streams</a:t>
            </a:r>
            <a:endParaRPr lang="en-GB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757740-5055-2E8A-A0E9-8EAC6BF872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06959" y="2846623"/>
            <a:ext cx="14675197" cy="5929077"/>
          </a:xfrm>
        </p:spPr>
        <p:txBody>
          <a:bodyPr/>
          <a:lstStyle/>
          <a:p>
            <a:pPr marL="817182" marR="236307" indent="-739292">
              <a:spcBef>
                <a:spcPts val="208"/>
              </a:spcBef>
              <a:buClr>
                <a:srgbClr val="6C0420"/>
              </a:buClr>
              <a:buSzPct val="175000"/>
              <a:buChar char="•"/>
              <a:tabLst>
                <a:tab pos="818502" algn="l"/>
              </a:tabLst>
            </a:pPr>
            <a:r>
              <a:rPr lang="en-GB" sz="4400" dirty="0">
                <a:latin typeface="Arial"/>
                <a:cs typeface="Arial"/>
              </a:rPr>
              <a:t>Damian</a:t>
            </a:r>
            <a:r>
              <a:rPr lang="en-GB" sz="4400" spc="-21" dirty="0">
                <a:latin typeface="Arial"/>
                <a:cs typeface="Arial"/>
              </a:rPr>
              <a:t> </a:t>
            </a:r>
            <a:r>
              <a:rPr lang="en-GB" sz="4400" dirty="0">
                <a:latin typeface="Arial"/>
                <a:cs typeface="Arial"/>
              </a:rPr>
              <a:t>Milton</a:t>
            </a:r>
            <a:r>
              <a:rPr lang="en-GB" sz="4400" spc="-31" dirty="0">
                <a:latin typeface="Arial"/>
                <a:cs typeface="Arial"/>
              </a:rPr>
              <a:t> </a:t>
            </a:r>
            <a:r>
              <a:rPr lang="en-GB" sz="4400" dirty="0">
                <a:latin typeface="Arial"/>
                <a:cs typeface="Arial"/>
              </a:rPr>
              <a:t>and</a:t>
            </a:r>
            <a:r>
              <a:rPr lang="en-GB" sz="4400" spc="-21" dirty="0">
                <a:latin typeface="Arial"/>
                <a:cs typeface="Arial"/>
              </a:rPr>
              <a:t> </a:t>
            </a:r>
            <a:r>
              <a:rPr lang="en-GB" sz="4400" dirty="0">
                <a:latin typeface="Arial"/>
                <a:cs typeface="Arial"/>
              </a:rPr>
              <a:t>Nicola</a:t>
            </a:r>
            <a:r>
              <a:rPr lang="en-GB" sz="4400" spc="42" dirty="0">
                <a:latin typeface="Arial"/>
                <a:cs typeface="Arial"/>
              </a:rPr>
              <a:t> </a:t>
            </a:r>
            <a:r>
              <a:rPr lang="en-GB" sz="4400" dirty="0">
                <a:latin typeface="Arial"/>
                <a:cs typeface="Arial"/>
              </a:rPr>
              <a:t>Martin</a:t>
            </a:r>
            <a:r>
              <a:rPr lang="en-GB" sz="4400" spc="-52" dirty="0">
                <a:latin typeface="Arial"/>
                <a:cs typeface="Arial"/>
              </a:rPr>
              <a:t> </a:t>
            </a:r>
            <a:r>
              <a:rPr lang="en-GB" sz="4400" dirty="0">
                <a:latin typeface="Arial"/>
                <a:cs typeface="Arial"/>
              </a:rPr>
              <a:t>from</a:t>
            </a:r>
            <a:r>
              <a:rPr lang="en-GB" sz="4400" spc="-73" dirty="0">
                <a:latin typeface="Arial"/>
                <a:cs typeface="Arial"/>
              </a:rPr>
              <a:t> </a:t>
            </a:r>
            <a:r>
              <a:rPr lang="en-GB" sz="4400" spc="-52" dirty="0">
                <a:latin typeface="Arial"/>
                <a:cs typeface="Arial"/>
              </a:rPr>
              <a:t>the </a:t>
            </a:r>
            <a:r>
              <a:rPr lang="en-GB" sz="4400" dirty="0">
                <a:latin typeface="Arial"/>
                <a:cs typeface="Arial"/>
              </a:rPr>
              <a:t>P.A.R.C.</a:t>
            </a:r>
            <a:r>
              <a:rPr lang="en-GB" sz="4400" spc="-62" dirty="0">
                <a:latin typeface="Arial"/>
                <a:cs typeface="Arial"/>
              </a:rPr>
              <a:t> </a:t>
            </a:r>
            <a:r>
              <a:rPr lang="en-GB" sz="4400" dirty="0">
                <a:latin typeface="Arial"/>
                <a:cs typeface="Arial"/>
              </a:rPr>
              <a:t>group</a:t>
            </a:r>
            <a:r>
              <a:rPr lang="en-GB" sz="4400" spc="-10" dirty="0">
                <a:latin typeface="Arial"/>
                <a:cs typeface="Arial"/>
              </a:rPr>
              <a:t> </a:t>
            </a:r>
            <a:r>
              <a:rPr lang="en-GB" sz="4400" dirty="0">
                <a:latin typeface="Arial"/>
                <a:cs typeface="Arial"/>
              </a:rPr>
              <a:t>will</a:t>
            </a:r>
            <a:r>
              <a:rPr lang="en-GB" sz="4400" spc="21" dirty="0">
                <a:latin typeface="Arial"/>
                <a:cs typeface="Arial"/>
              </a:rPr>
              <a:t> </a:t>
            </a:r>
            <a:r>
              <a:rPr lang="en-GB" sz="4400" dirty="0">
                <a:latin typeface="Arial"/>
                <a:cs typeface="Arial"/>
              </a:rPr>
              <a:t>again</a:t>
            </a:r>
            <a:r>
              <a:rPr lang="en-GB" sz="4400" spc="-31" dirty="0">
                <a:latin typeface="Arial"/>
                <a:cs typeface="Arial"/>
              </a:rPr>
              <a:t> </a:t>
            </a:r>
            <a:r>
              <a:rPr lang="en-GB" sz="4400" dirty="0">
                <a:latin typeface="Arial"/>
                <a:cs typeface="Arial"/>
              </a:rPr>
              <a:t>be</a:t>
            </a:r>
            <a:r>
              <a:rPr lang="en-GB" sz="4400" spc="-21" dirty="0">
                <a:latin typeface="Arial"/>
                <a:cs typeface="Arial"/>
              </a:rPr>
              <a:t> </a:t>
            </a:r>
            <a:r>
              <a:rPr lang="en-GB" sz="4400" dirty="0">
                <a:latin typeface="Arial"/>
                <a:cs typeface="Arial"/>
              </a:rPr>
              <a:t>chairing</a:t>
            </a:r>
            <a:r>
              <a:rPr lang="en-GB" sz="4400" spc="10" dirty="0">
                <a:latin typeface="Arial"/>
                <a:cs typeface="Arial"/>
              </a:rPr>
              <a:t> </a:t>
            </a:r>
            <a:r>
              <a:rPr lang="en-GB" sz="4400" dirty="0">
                <a:latin typeface="Arial"/>
                <a:cs typeface="Arial"/>
              </a:rPr>
              <a:t>a</a:t>
            </a:r>
            <a:r>
              <a:rPr lang="en-GB" sz="4400" spc="-52" dirty="0">
                <a:latin typeface="Arial"/>
                <a:cs typeface="Arial"/>
              </a:rPr>
              <a:t> </a:t>
            </a:r>
            <a:r>
              <a:rPr lang="en-GB" sz="4400" dirty="0">
                <a:latin typeface="Arial"/>
                <a:cs typeface="Arial"/>
              </a:rPr>
              <a:t>stream</a:t>
            </a:r>
            <a:r>
              <a:rPr lang="en-GB" sz="4400" spc="-52" dirty="0">
                <a:latin typeface="Arial"/>
                <a:cs typeface="Arial"/>
              </a:rPr>
              <a:t> at </a:t>
            </a:r>
            <a:r>
              <a:rPr lang="en-GB" sz="4400" dirty="0">
                <a:latin typeface="Arial"/>
                <a:cs typeface="Arial"/>
              </a:rPr>
              <a:t>the</a:t>
            </a:r>
            <a:r>
              <a:rPr lang="en-GB" sz="4400" spc="-135" dirty="0">
                <a:latin typeface="Arial"/>
                <a:cs typeface="Arial"/>
              </a:rPr>
              <a:t> </a:t>
            </a:r>
            <a:r>
              <a:rPr lang="en-GB" sz="4400" dirty="0">
                <a:latin typeface="Arial"/>
                <a:cs typeface="Arial"/>
              </a:rPr>
              <a:t>Learning</a:t>
            </a:r>
            <a:r>
              <a:rPr lang="en-GB" sz="4400" spc="10" dirty="0">
                <a:latin typeface="Arial"/>
                <a:cs typeface="Arial"/>
              </a:rPr>
              <a:t> </a:t>
            </a:r>
            <a:r>
              <a:rPr lang="en-GB" sz="4400" dirty="0">
                <a:latin typeface="Arial"/>
                <a:cs typeface="Arial"/>
              </a:rPr>
              <a:t>Disability</a:t>
            </a:r>
            <a:r>
              <a:rPr lang="en-GB" sz="4400" spc="-21" dirty="0">
                <a:latin typeface="Arial"/>
                <a:cs typeface="Arial"/>
              </a:rPr>
              <a:t> </a:t>
            </a:r>
            <a:r>
              <a:rPr lang="en-GB" sz="4400" dirty="0">
                <a:latin typeface="Arial"/>
                <a:cs typeface="Arial"/>
              </a:rPr>
              <a:t>Today</a:t>
            </a:r>
            <a:r>
              <a:rPr lang="en-GB" sz="4400" spc="-31" dirty="0">
                <a:latin typeface="Arial"/>
                <a:cs typeface="Arial"/>
              </a:rPr>
              <a:t> </a:t>
            </a:r>
            <a:r>
              <a:rPr lang="en-GB" sz="4400" spc="-21" dirty="0">
                <a:latin typeface="Arial"/>
                <a:cs typeface="Arial"/>
              </a:rPr>
              <a:t>conference.</a:t>
            </a:r>
            <a:endParaRPr lang="en-GB" sz="4400" dirty="0">
              <a:latin typeface="Arial"/>
              <a:cs typeface="Arial"/>
            </a:endParaRPr>
          </a:p>
          <a:p>
            <a:pPr marL="817182" marR="36965" indent="-739292">
              <a:spcBef>
                <a:spcPts val="2100"/>
              </a:spcBef>
              <a:buClr>
                <a:srgbClr val="6C0420"/>
              </a:buClr>
              <a:buSzPct val="175000"/>
              <a:buChar char="•"/>
              <a:tabLst>
                <a:tab pos="818502" algn="l"/>
              </a:tabLst>
            </a:pPr>
            <a:r>
              <a:rPr lang="en-GB" sz="4400" dirty="0">
                <a:latin typeface="Arial"/>
                <a:cs typeface="Arial"/>
              </a:rPr>
              <a:t>We</a:t>
            </a:r>
            <a:r>
              <a:rPr lang="en-GB" sz="4400" spc="-83" dirty="0">
                <a:latin typeface="Arial"/>
                <a:cs typeface="Arial"/>
              </a:rPr>
              <a:t> </a:t>
            </a:r>
            <a:r>
              <a:rPr lang="en-GB" sz="4400" dirty="0">
                <a:latin typeface="Arial"/>
                <a:cs typeface="Arial"/>
              </a:rPr>
              <a:t>have</a:t>
            </a:r>
            <a:r>
              <a:rPr lang="en-GB" sz="4400" spc="-10" dirty="0">
                <a:latin typeface="Arial"/>
                <a:cs typeface="Arial"/>
              </a:rPr>
              <a:t> </a:t>
            </a:r>
            <a:r>
              <a:rPr lang="en-GB" sz="4400" dirty="0">
                <a:latin typeface="Arial"/>
                <a:cs typeface="Arial"/>
              </a:rPr>
              <a:t>been asked</a:t>
            </a:r>
            <a:r>
              <a:rPr lang="en-GB" sz="4400" spc="-31" dirty="0">
                <a:latin typeface="Arial"/>
                <a:cs typeface="Arial"/>
              </a:rPr>
              <a:t> </a:t>
            </a:r>
            <a:r>
              <a:rPr lang="en-GB" sz="4400" dirty="0">
                <a:latin typeface="Arial"/>
                <a:cs typeface="Arial"/>
              </a:rPr>
              <a:t>to</a:t>
            </a:r>
            <a:r>
              <a:rPr lang="en-GB" sz="4400" spc="-21" dirty="0">
                <a:latin typeface="Arial"/>
                <a:cs typeface="Arial"/>
              </a:rPr>
              <a:t> </a:t>
            </a:r>
            <a:r>
              <a:rPr lang="en-GB" sz="4400" dirty="0">
                <a:latin typeface="Arial"/>
                <a:cs typeface="Arial"/>
              </a:rPr>
              <a:t>chair a</a:t>
            </a:r>
            <a:r>
              <a:rPr lang="en-GB" sz="4400" spc="-31" dirty="0">
                <a:latin typeface="Arial"/>
                <a:cs typeface="Arial"/>
              </a:rPr>
              <a:t> </a:t>
            </a:r>
            <a:r>
              <a:rPr lang="en-GB" sz="4400" dirty="0">
                <a:latin typeface="Arial"/>
                <a:cs typeface="Arial"/>
              </a:rPr>
              <a:t>stream</a:t>
            </a:r>
            <a:r>
              <a:rPr lang="en-GB" sz="4400" spc="-42" dirty="0">
                <a:latin typeface="Arial"/>
                <a:cs typeface="Arial"/>
              </a:rPr>
              <a:t> </a:t>
            </a:r>
            <a:r>
              <a:rPr lang="en-GB" sz="4400" spc="-52" dirty="0">
                <a:latin typeface="Arial"/>
                <a:cs typeface="Arial"/>
              </a:rPr>
              <a:t>on </a:t>
            </a:r>
            <a:r>
              <a:rPr lang="en-GB" sz="4400" dirty="0">
                <a:latin typeface="Arial"/>
                <a:cs typeface="Arial"/>
              </a:rPr>
              <a:t>‘Neurodiversity’</a:t>
            </a:r>
            <a:r>
              <a:rPr lang="en-GB" sz="4400" spc="10" dirty="0">
                <a:latin typeface="Arial"/>
                <a:cs typeface="Arial"/>
              </a:rPr>
              <a:t> </a:t>
            </a:r>
            <a:r>
              <a:rPr lang="en-GB" sz="4400" dirty="0">
                <a:latin typeface="Arial"/>
                <a:cs typeface="Arial"/>
              </a:rPr>
              <a:t>at</a:t>
            </a:r>
            <a:r>
              <a:rPr lang="en-GB" sz="4400" spc="-62" dirty="0">
                <a:latin typeface="Arial"/>
                <a:cs typeface="Arial"/>
              </a:rPr>
              <a:t> </a:t>
            </a:r>
            <a:r>
              <a:rPr lang="en-GB" sz="4400" dirty="0">
                <a:latin typeface="Arial"/>
                <a:cs typeface="Arial"/>
              </a:rPr>
              <a:t>the</a:t>
            </a:r>
            <a:r>
              <a:rPr lang="en-GB" sz="4400" spc="-83" dirty="0">
                <a:latin typeface="Arial"/>
                <a:cs typeface="Arial"/>
              </a:rPr>
              <a:t> </a:t>
            </a:r>
            <a:r>
              <a:rPr lang="en-GB" sz="4400" dirty="0">
                <a:latin typeface="Arial"/>
                <a:cs typeface="Arial"/>
              </a:rPr>
              <a:t>next Centre</a:t>
            </a:r>
            <a:r>
              <a:rPr lang="en-GB" sz="4400" spc="-42" dirty="0">
                <a:latin typeface="Arial"/>
                <a:cs typeface="Arial"/>
              </a:rPr>
              <a:t> </a:t>
            </a:r>
            <a:r>
              <a:rPr lang="en-GB" sz="4400" dirty="0">
                <a:latin typeface="Arial"/>
                <a:cs typeface="Arial"/>
              </a:rPr>
              <a:t>for</a:t>
            </a:r>
            <a:r>
              <a:rPr lang="en-GB" sz="4400" spc="-83" dirty="0">
                <a:latin typeface="Arial"/>
                <a:cs typeface="Arial"/>
              </a:rPr>
              <a:t> </a:t>
            </a:r>
            <a:r>
              <a:rPr lang="en-GB" sz="4400" spc="-21" dirty="0">
                <a:latin typeface="Arial"/>
                <a:cs typeface="Arial"/>
              </a:rPr>
              <a:t>Disability </a:t>
            </a:r>
            <a:r>
              <a:rPr lang="en-GB" sz="4400" dirty="0">
                <a:latin typeface="Arial"/>
                <a:cs typeface="Arial"/>
              </a:rPr>
              <a:t>Research</a:t>
            </a:r>
            <a:r>
              <a:rPr lang="en-GB" sz="4400" spc="-62" dirty="0">
                <a:latin typeface="Arial"/>
                <a:cs typeface="Arial"/>
              </a:rPr>
              <a:t> </a:t>
            </a:r>
            <a:r>
              <a:rPr lang="en-GB" sz="4400" dirty="0">
                <a:latin typeface="Arial"/>
                <a:cs typeface="Arial"/>
              </a:rPr>
              <a:t>Conference</a:t>
            </a:r>
            <a:r>
              <a:rPr lang="en-GB" sz="4400" spc="10" dirty="0">
                <a:latin typeface="Arial"/>
                <a:cs typeface="Arial"/>
              </a:rPr>
              <a:t> </a:t>
            </a:r>
            <a:r>
              <a:rPr lang="en-GB" sz="4400" dirty="0">
                <a:latin typeface="Arial"/>
                <a:cs typeface="Arial"/>
              </a:rPr>
              <a:t>at</a:t>
            </a:r>
            <a:r>
              <a:rPr lang="en-GB" sz="4400" spc="-52" dirty="0">
                <a:latin typeface="Arial"/>
                <a:cs typeface="Arial"/>
              </a:rPr>
              <a:t> </a:t>
            </a:r>
            <a:r>
              <a:rPr lang="en-GB" sz="4400" dirty="0">
                <a:latin typeface="Arial"/>
                <a:cs typeface="Arial"/>
              </a:rPr>
              <a:t>Lancaster</a:t>
            </a:r>
            <a:r>
              <a:rPr lang="en-GB" sz="4400" spc="-21" dirty="0">
                <a:latin typeface="Arial"/>
                <a:cs typeface="Arial"/>
              </a:rPr>
              <a:t> University </a:t>
            </a:r>
            <a:r>
              <a:rPr lang="en-GB" sz="4400" dirty="0">
                <a:latin typeface="Arial"/>
                <a:cs typeface="Arial"/>
              </a:rPr>
              <a:t>in</a:t>
            </a:r>
            <a:r>
              <a:rPr lang="en-GB" sz="4400" spc="-83" dirty="0">
                <a:latin typeface="Arial"/>
                <a:cs typeface="Arial"/>
              </a:rPr>
              <a:t> </a:t>
            </a:r>
            <a:r>
              <a:rPr lang="en-GB" sz="4400" dirty="0">
                <a:latin typeface="Arial"/>
                <a:cs typeface="Arial"/>
              </a:rPr>
              <a:t>September</a:t>
            </a:r>
            <a:r>
              <a:rPr lang="en-GB" sz="4400" spc="-21" dirty="0">
                <a:latin typeface="Arial"/>
                <a:cs typeface="Arial"/>
              </a:rPr>
              <a:t> </a:t>
            </a:r>
            <a:r>
              <a:rPr lang="en-GB" sz="4400" spc="-42" dirty="0">
                <a:latin typeface="Arial"/>
                <a:cs typeface="Arial"/>
              </a:rPr>
              <a:t>2018.</a:t>
            </a:r>
            <a:endParaRPr lang="en-GB" sz="44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33961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A0F8B3E2-772E-042D-2A64-CC676BB5D5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6959" y="469900"/>
            <a:ext cx="8502997" cy="2066896"/>
          </a:xfrm>
        </p:spPr>
        <p:txBody>
          <a:bodyPr/>
          <a:lstStyle/>
          <a:p>
            <a:r>
              <a:rPr lang="en-GB" b="1" dirty="0"/>
              <a:t>Publications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CE48284-6D12-73A1-9689-A3682B39EDC4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 marL="764376" marR="323440" indent="-739292">
              <a:spcBef>
                <a:spcPts val="218"/>
              </a:spcBef>
              <a:buClr>
                <a:srgbClr val="6C0420"/>
              </a:buClr>
              <a:buSzPct val="175000"/>
              <a:buChar char="•"/>
              <a:tabLst>
                <a:tab pos="764376" algn="l"/>
                <a:tab pos="765696" algn="l"/>
              </a:tabLst>
            </a:pPr>
            <a:r>
              <a:rPr lang="en-GB" sz="4300" dirty="0">
                <a:latin typeface="Arial"/>
                <a:cs typeface="Arial"/>
              </a:rPr>
              <a:t>Special</a:t>
            </a:r>
            <a:r>
              <a:rPr lang="en-GB" sz="4300" spc="-62" dirty="0">
                <a:latin typeface="Arial"/>
                <a:cs typeface="Arial"/>
              </a:rPr>
              <a:t> </a:t>
            </a:r>
            <a:r>
              <a:rPr lang="en-GB" sz="4300" dirty="0">
                <a:latin typeface="Arial"/>
                <a:cs typeface="Arial"/>
              </a:rPr>
              <a:t>edition</a:t>
            </a:r>
            <a:r>
              <a:rPr lang="en-GB" sz="4300" spc="-62" dirty="0">
                <a:latin typeface="Arial"/>
                <a:cs typeface="Arial"/>
              </a:rPr>
              <a:t> </a:t>
            </a:r>
            <a:r>
              <a:rPr lang="en-GB" sz="4300" dirty="0">
                <a:latin typeface="Arial"/>
                <a:cs typeface="Arial"/>
              </a:rPr>
              <a:t>of</a:t>
            </a:r>
            <a:r>
              <a:rPr lang="en-GB" sz="4300" spc="-42" dirty="0">
                <a:latin typeface="Arial"/>
                <a:cs typeface="Arial"/>
              </a:rPr>
              <a:t> </a:t>
            </a:r>
            <a:r>
              <a:rPr lang="en-GB" sz="4300" spc="-52" dirty="0">
                <a:latin typeface="Arial"/>
                <a:cs typeface="Arial"/>
              </a:rPr>
              <a:t>the </a:t>
            </a:r>
            <a:r>
              <a:rPr lang="en-GB" sz="4300" dirty="0">
                <a:latin typeface="Arial"/>
                <a:cs typeface="Arial"/>
              </a:rPr>
              <a:t>Scandinavian</a:t>
            </a:r>
            <a:r>
              <a:rPr lang="en-GB" sz="4300" spc="-104" dirty="0">
                <a:latin typeface="Arial"/>
                <a:cs typeface="Arial"/>
              </a:rPr>
              <a:t> </a:t>
            </a:r>
            <a:r>
              <a:rPr lang="en-GB" sz="4300" dirty="0">
                <a:latin typeface="Arial"/>
                <a:cs typeface="Arial"/>
              </a:rPr>
              <a:t>Journal</a:t>
            </a:r>
            <a:r>
              <a:rPr lang="en-GB" sz="4300" spc="-104" dirty="0">
                <a:latin typeface="Arial"/>
                <a:cs typeface="Arial"/>
              </a:rPr>
              <a:t> </a:t>
            </a:r>
            <a:r>
              <a:rPr lang="en-GB" sz="4300" spc="-52" dirty="0">
                <a:latin typeface="Arial"/>
                <a:cs typeface="Arial"/>
              </a:rPr>
              <a:t>of </a:t>
            </a:r>
            <a:r>
              <a:rPr lang="en-GB" sz="4300" dirty="0">
                <a:latin typeface="Arial"/>
                <a:cs typeface="Arial"/>
              </a:rPr>
              <a:t>Disability</a:t>
            </a:r>
            <a:r>
              <a:rPr lang="en-GB" sz="4300" spc="-52" dirty="0">
                <a:latin typeface="Arial"/>
                <a:cs typeface="Arial"/>
              </a:rPr>
              <a:t> </a:t>
            </a:r>
            <a:r>
              <a:rPr lang="en-GB" sz="4300" dirty="0">
                <a:latin typeface="Arial"/>
                <a:cs typeface="Arial"/>
              </a:rPr>
              <a:t>Research</a:t>
            </a:r>
            <a:r>
              <a:rPr lang="en-GB" sz="4300" spc="-125" dirty="0">
                <a:latin typeface="Arial"/>
                <a:cs typeface="Arial"/>
              </a:rPr>
              <a:t> </a:t>
            </a:r>
            <a:r>
              <a:rPr lang="en-GB" sz="4300" spc="-21" dirty="0">
                <a:latin typeface="Arial"/>
                <a:cs typeface="Arial"/>
              </a:rPr>
              <a:t>(S.J.D.R.) </a:t>
            </a:r>
            <a:r>
              <a:rPr lang="en-GB" sz="4300" dirty="0">
                <a:latin typeface="Arial"/>
                <a:cs typeface="Arial"/>
              </a:rPr>
              <a:t>regarding</a:t>
            </a:r>
            <a:r>
              <a:rPr lang="en-GB" sz="4300" spc="-135" dirty="0">
                <a:latin typeface="Arial"/>
                <a:cs typeface="Arial"/>
              </a:rPr>
              <a:t> </a:t>
            </a:r>
            <a:r>
              <a:rPr lang="en-GB" sz="4300" dirty="0">
                <a:latin typeface="Arial"/>
                <a:cs typeface="Arial"/>
              </a:rPr>
              <a:t>a</a:t>
            </a:r>
            <a:r>
              <a:rPr lang="en-GB" sz="4300" spc="-31" dirty="0">
                <a:latin typeface="Arial"/>
                <a:cs typeface="Arial"/>
              </a:rPr>
              <a:t> </a:t>
            </a:r>
            <a:r>
              <a:rPr lang="en-GB" sz="4300" dirty="0">
                <a:latin typeface="Arial"/>
                <a:cs typeface="Arial"/>
              </a:rPr>
              <a:t>critical</a:t>
            </a:r>
            <a:r>
              <a:rPr lang="en-GB" sz="4300" spc="-94" dirty="0">
                <a:latin typeface="Arial"/>
                <a:cs typeface="Arial"/>
              </a:rPr>
              <a:t> </a:t>
            </a:r>
            <a:r>
              <a:rPr lang="en-GB" sz="4300" dirty="0">
                <a:latin typeface="Arial"/>
                <a:cs typeface="Arial"/>
              </a:rPr>
              <a:t>dialogue</a:t>
            </a:r>
            <a:r>
              <a:rPr lang="en-GB" sz="4300" spc="-62" dirty="0">
                <a:latin typeface="Arial"/>
                <a:cs typeface="Arial"/>
              </a:rPr>
              <a:t> </a:t>
            </a:r>
            <a:r>
              <a:rPr lang="en-GB" sz="4300" spc="-52" dirty="0">
                <a:latin typeface="Arial"/>
                <a:cs typeface="Arial"/>
              </a:rPr>
              <a:t>on </a:t>
            </a:r>
            <a:r>
              <a:rPr lang="en-GB" sz="4300" spc="-21" dirty="0">
                <a:latin typeface="Arial"/>
                <a:cs typeface="Arial"/>
              </a:rPr>
              <a:t>Neurodiversity.</a:t>
            </a:r>
            <a:endParaRPr lang="en-GB" sz="4300" dirty="0">
              <a:latin typeface="Arial"/>
              <a:cs typeface="Arial"/>
            </a:endParaRPr>
          </a:p>
          <a:p>
            <a:pPr marL="764376" marR="10561">
              <a:spcBef>
                <a:spcPts val="1746"/>
              </a:spcBef>
            </a:pPr>
            <a:r>
              <a:rPr lang="en-GB" sz="4300" dirty="0">
                <a:latin typeface="Arial"/>
                <a:cs typeface="Arial"/>
              </a:rPr>
              <a:t>Special</a:t>
            </a:r>
            <a:r>
              <a:rPr lang="en-GB" sz="4300" spc="-62" dirty="0">
                <a:latin typeface="Arial"/>
                <a:cs typeface="Arial"/>
              </a:rPr>
              <a:t> </a:t>
            </a:r>
            <a:r>
              <a:rPr lang="en-GB" sz="4300" dirty="0">
                <a:latin typeface="Arial"/>
                <a:cs typeface="Arial"/>
              </a:rPr>
              <a:t>edition</a:t>
            </a:r>
            <a:r>
              <a:rPr lang="en-GB" sz="4300" spc="-73" dirty="0">
                <a:latin typeface="Arial"/>
                <a:cs typeface="Arial"/>
              </a:rPr>
              <a:t> </a:t>
            </a:r>
            <a:r>
              <a:rPr lang="en-GB" sz="4300" dirty="0">
                <a:latin typeface="Arial"/>
                <a:cs typeface="Arial"/>
              </a:rPr>
              <a:t>of</a:t>
            </a:r>
            <a:r>
              <a:rPr lang="en-GB" sz="4300" spc="-52" dirty="0">
                <a:latin typeface="Arial"/>
                <a:cs typeface="Arial"/>
              </a:rPr>
              <a:t> </a:t>
            </a:r>
            <a:r>
              <a:rPr lang="en-GB" sz="4300" dirty="0">
                <a:latin typeface="Arial"/>
                <a:cs typeface="Arial"/>
              </a:rPr>
              <a:t>Advances</a:t>
            </a:r>
            <a:r>
              <a:rPr lang="en-GB" sz="4300" spc="-73" dirty="0">
                <a:latin typeface="Arial"/>
                <a:cs typeface="Arial"/>
              </a:rPr>
              <a:t> </a:t>
            </a:r>
            <a:r>
              <a:rPr lang="en-GB" sz="4300" spc="-52" dirty="0">
                <a:latin typeface="Arial"/>
                <a:cs typeface="Arial"/>
              </a:rPr>
              <a:t>in </a:t>
            </a:r>
            <a:r>
              <a:rPr lang="en-GB" sz="4300" dirty="0">
                <a:latin typeface="Arial"/>
                <a:cs typeface="Arial"/>
              </a:rPr>
              <a:t>Autism</a:t>
            </a:r>
            <a:r>
              <a:rPr lang="en-GB" sz="4300" spc="-104" dirty="0">
                <a:latin typeface="Arial"/>
                <a:cs typeface="Arial"/>
              </a:rPr>
              <a:t> </a:t>
            </a:r>
            <a:r>
              <a:rPr lang="en-GB" sz="4300" dirty="0">
                <a:latin typeface="Arial"/>
                <a:cs typeface="Arial"/>
              </a:rPr>
              <a:t>(A.I.A.),</a:t>
            </a:r>
            <a:r>
              <a:rPr lang="en-GB" sz="4300" spc="-62" dirty="0">
                <a:latin typeface="Arial"/>
                <a:cs typeface="Arial"/>
              </a:rPr>
              <a:t> </a:t>
            </a:r>
            <a:r>
              <a:rPr lang="en-GB" sz="4300" dirty="0">
                <a:latin typeface="Arial"/>
                <a:cs typeface="Arial"/>
              </a:rPr>
              <a:t>work</a:t>
            </a:r>
            <a:r>
              <a:rPr lang="en-GB" sz="4300" spc="-73" dirty="0">
                <a:latin typeface="Arial"/>
                <a:cs typeface="Arial"/>
              </a:rPr>
              <a:t> </a:t>
            </a:r>
            <a:r>
              <a:rPr lang="en-GB" sz="4300" dirty="0">
                <a:latin typeface="Arial"/>
                <a:cs typeface="Arial"/>
              </a:rPr>
              <a:t>in</a:t>
            </a:r>
            <a:r>
              <a:rPr lang="en-GB" sz="4300" spc="-21" dirty="0">
                <a:latin typeface="Arial"/>
                <a:cs typeface="Arial"/>
              </a:rPr>
              <a:t> </a:t>
            </a:r>
            <a:r>
              <a:rPr lang="en-GB" sz="4300" dirty="0">
                <a:latin typeface="Arial"/>
                <a:cs typeface="Arial"/>
              </a:rPr>
              <a:t>the</a:t>
            </a:r>
            <a:r>
              <a:rPr lang="en-GB" sz="4300" spc="-52" dirty="0">
                <a:latin typeface="Arial"/>
                <a:cs typeface="Arial"/>
              </a:rPr>
              <a:t> </a:t>
            </a:r>
            <a:r>
              <a:rPr lang="en-GB" sz="4300" dirty="0">
                <a:latin typeface="Arial"/>
                <a:cs typeface="Arial"/>
              </a:rPr>
              <a:t>field</a:t>
            </a:r>
            <a:r>
              <a:rPr lang="en-GB" sz="4300" spc="-31" dirty="0">
                <a:latin typeface="Arial"/>
                <a:cs typeface="Arial"/>
              </a:rPr>
              <a:t> </a:t>
            </a:r>
            <a:r>
              <a:rPr lang="en-GB" sz="4300" spc="-52" dirty="0">
                <a:latin typeface="Arial"/>
                <a:cs typeface="Arial"/>
              </a:rPr>
              <a:t>of </a:t>
            </a:r>
            <a:r>
              <a:rPr lang="en-GB" sz="4300" dirty="0">
                <a:latin typeface="Arial"/>
                <a:cs typeface="Arial"/>
              </a:rPr>
              <a:t>education</a:t>
            </a:r>
            <a:r>
              <a:rPr lang="en-GB" sz="4300" spc="-156" dirty="0">
                <a:latin typeface="Arial"/>
                <a:cs typeface="Arial"/>
              </a:rPr>
              <a:t> </a:t>
            </a:r>
            <a:r>
              <a:rPr lang="en-GB" sz="4300" dirty="0">
                <a:latin typeface="Arial"/>
                <a:cs typeface="Arial"/>
              </a:rPr>
              <a:t>and</a:t>
            </a:r>
            <a:r>
              <a:rPr lang="en-GB" sz="4300" spc="-73" dirty="0">
                <a:latin typeface="Arial"/>
                <a:cs typeface="Arial"/>
              </a:rPr>
              <a:t> </a:t>
            </a:r>
            <a:r>
              <a:rPr lang="en-GB" sz="4300" spc="-21" dirty="0">
                <a:latin typeface="Arial"/>
                <a:cs typeface="Arial"/>
              </a:rPr>
              <a:t>autism.</a:t>
            </a:r>
            <a:endParaRPr lang="en-GB" sz="4300" dirty="0">
              <a:latin typeface="Arial"/>
              <a:cs typeface="Arial"/>
            </a:endParaRPr>
          </a:p>
          <a:p>
            <a:pPr marL="764376" marR="186143">
              <a:spcBef>
                <a:spcPts val="1757"/>
              </a:spcBef>
            </a:pPr>
            <a:r>
              <a:rPr lang="en-GB" sz="4300" dirty="0">
                <a:latin typeface="Arial"/>
                <a:cs typeface="Arial"/>
              </a:rPr>
              <a:t>Invited</a:t>
            </a:r>
            <a:r>
              <a:rPr lang="en-GB" sz="4300" spc="-114" dirty="0">
                <a:latin typeface="Arial"/>
                <a:cs typeface="Arial"/>
              </a:rPr>
              <a:t> </a:t>
            </a:r>
            <a:r>
              <a:rPr lang="en-GB" sz="4300" dirty="0">
                <a:latin typeface="Arial"/>
                <a:cs typeface="Arial"/>
              </a:rPr>
              <a:t>to</a:t>
            </a:r>
            <a:r>
              <a:rPr lang="en-GB" sz="4300" spc="-31" dirty="0">
                <a:latin typeface="Arial"/>
                <a:cs typeface="Arial"/>
              </a:rPr>
              <a:t> </a:t>
            </a:r>
            <a:r>
              <a:rPr lang="en-GB" sz="4300" dirty="0">
                <a:latin typeface="Arial"/>
                <a:cs typeface="Arial"/>
              </a:rPr>
              <a:t>write</a:t>
            </a:r>
            <a:r>
              <a:rPr lang="en-GB" sz="4300" spc="-73" dirty="0">
                <a:latin typeface="Arial"/>
                <a:cs typeface="Arial"/>
              </a:rPr>
              <a:t> </a:t>
            </a:r>
            <a:r>
              <a:rPr lang="en-GB" sz="4300" dirty="0">
                <a:latin typeface="Arial"/>
                <a:cs typeface="Arial"/>
              </a:rPr>
              <a:t>an</a:t>
            </a:r>
            <a:r>
              <a:rPr lang="en-GB" sz="4300" spc="-42" dirty="0">
                <a:latin typeface="Arial"/>
                <a:cs typeface="Arial"/>
              </a:rPr>
              <a:t> </a:t>
            </a:r>
            <a:r>
              <a:rPr lang="en-GB" sz="4300" dirty="0">
                <a:latin typeface="Arial"/>
                <a:cs typeface="Arial"/>
              </a:rPr>
              <a:t>article</a:t>
            </a:r>
            <a:r>
              <a:rPr lang="en-GB" sz="4300" spc="-52" dirty="0">
                <a:latin typeface="Arial"/>
                <a:cs typeface="Arial"/>
              </a:rPr>
              <a:t> </a:t>
            </a:r>
            <a:r>
              <a:rPr lang="en-GB" sz="4300" dirty="0">
                <a:latin typeface="Arial"/>
                <a:cs typeface="Arial"/>
              </a:rPr>
              <a:t>for</a:t>
            </a:r>
            <a:r>
              <a:rPr lang="en-GB" sz="4300" spc="-73" dirty="0">
                <a:latin typeface="Arial"/>
                <a:cs typeface="Arial"/>
              </a:rPr>
              <a:t> </a:t>
            </a:r>
            <a:r>
              <a:rPr lang="en-GB" sz="4300" spc="-52" dirty="0">
                <a:latin typeface="Arial"/>
                <a:cs typeface="Arial"/>
              </a:rPr>
              <a:t>the </a:t>
            </a:r>
            <a:r>
              <a:rPr lang="en-GB" sz="4300" dirty="0">
                <a:latin typeface="Arial"/>
                <a:cs typeface="Arial"/>
              </a:rPr>
              <a:t>Tizard</a:t>
            </a:r>
            <a:r>
              <a:rPr lang="en-GB" sz="4300" spc="-83" dirty="0">
                <a:latin typeface="Arial"/>
                <a:cs typeface="Arial"/>
              </a:rPr>
              <a:t> </a:t>
            </a:r>
            <a:r>
              <a:rPr lang="en-GB" sz="4300" dirty="0">
                <a:latin typeface="Arial"/>
                <a:cs typeface="Arial"/>
              </a:rPr>
              <a:t>Learning</a:t>
            </a:r>
            <a:r>
              <a:rPr lang="en-GB" sz="4300" spc="-62" dirty="0">
                <a:latin typeface="Arial"/>
                <a:cs typeface="Arial"/>
              </a:rPr>
              <a:t> </a:t>
            </a:r>
            <a:r>
              <a:rPr lang="en-GB" sz="4300" spc="-21" dirty="0">
                <a:latin typeface="Arial"/>
                <a:cs typeface="Arial"/>
              </a:rPr>
              <a:t>Disability Review.</a:t>
            </a:r>
            <a:endParaRPr lang="en-GB" sz="4300" dirty="0">
              <a:latin typeface="Arial"/>
              <a:cs typeface="Arial"/>
            </a:endParaRPr>
          </a:p>
          <a:p>
            <a:pPr marL="764376">
              <a:spcBef>
                <a:spcPts val="1746"/>
              </a:spcBef>
            </a:pPr>
            <a:r>
              <a:rPr lang="en-GB" sz="4300" dirty="0">
                <a:latin typeface="Arial"/>
                <a:cs typeface="Arial"/>
              </a:rPr>
              <a:t>Partnership</a:t>
            </a:r>
            <a:r>
              <a:rPr lang="en-GB" sz="4300" spc="-187" dirty="0">
                <a:latin typeface="Arial"/>
                <a:cs typeface="Arial"/>
              </a:rPr>
              <a:t> </a:t>
            </a:r>
            <a:r>
              <a:rPr lang="en-GB" sz="4300" dirty="0">
                <a:latin typeface="Arial"/>
                <a:cs typeface="Arial"/>
              </a:rPr>
              <a:t>with</a:t>
            </a:r>
            <a:r>
              <a:rPr lang="en-GB" sz="4300" spc="-94" dirty="0">
                <a:latin typeface="Arial"/>
                <a:cs typeface="Arial"/>
              </a:rPr>
              <a:t> </a:t>
            </a:r>
            <a:r>
              <a:rPr lang="en-GB" sz="4300" dirty="0">
                <a:latin typeface="Arial"/>
                <a:cs typeface="Arial"/>
              </a:rPr>
              <a:t>Pavilion</a:t>
            </a:r>
            <a:r>
              <a:rPr lang="en-GB" sz="4300" spc="-73" dirty="0">
                <a:latin typeface="Arial"/>
                <a:cs typeface="Arial"/>
              </a:rPr>
              <a:t> </a:t>
            </a:r>
            <a:r>
              <a:rPr lang="en-GB" sz="4300" spc="-21" dirty="0">
                <a:latin typeface="Arial"/>
                <a:cs typeface="Arial"/>
              </a:rPr>
              <a:t>Press.</a:t>
            </a:r>
            <a:endParaRPr lang="en-GB" sz="4300" dirty="0">
              <a:latin typeface="Arial"/>
              <a:cs typeface="Arial"/>
            </a:endParaRPr>
          </a:p>
          <a:p>
            <a:endParaRPr lang="en-GB" dirty="0"/>
          </a:p>
        </p:txBody>
      </p:sp>
      <p:pic>
        <p:nvPicPr>
          <p:cNvPr id="7" name="object 7" descr="Book cover of 'A Mismatch of Salience: Explorations of the Nature of Autism from Theory to Practice'. By Dr Damian E M Milton.">
            <a:hlinkClick r:id="rId2"/>
            <a:extLst>
              <a:ext uri="{FF2B5EF4-FFF2-40B4-BE49-F238E27FC236}">
                <a16:creationId xmlns:a16="http://schemas.microsoft.com/office/drawing/2014/main" id="{F7F5C6C7-1344-B63C-9606-27473BC689EF}"/>
              </a:ext>
            </a:extLst>
          </p:cNvPr>
          <p:cNvPicPr>
            <a:picLocks noGrp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10876755" y="774700"/>
            <a:ext cx="6812197" cy="93493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79629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0</TotalTime>
  <Words>1506</Words>
  <Application>Microsoft Office PowerPoint</Application>
  <PresentationFormat>Custom</PresentationFormat>
  <Paragraphs>194</Paragraphs>
  <Slides>21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5" baseType="lpstr">
      <vt:lpstr>Arial</vt:lpstr>
      <vt:lpstr>Calibri</vt:lpstr>
      <vt:lpstr>Calibri Light</vt:lpstr>
      <vt:lpstr>Office Theme</vt:lpstr>
      <vt:lpstr>Introduction to the Participatory Autism Research Collective (P.A.R.C.) and Critical Autism Studies</vt:lpstr>
      <vt:lpstr>Welcome to P.A.R.C. 2018</vt:lpstr>
      <vt:lpstr>The Participatory Autism Research Collective</vt:lpstr>
      <vt:lpstr>Participation and insider knowledge</vt:lpstr>
      <vt:lpstr>The autistic voice and the production of knowledge</vt:lpstr>
      <vt:lpstr>Participatory research</vt:lpstr>
      <vt:lpstr>Activity of the P.A.R.C. group</vt:lpstr>
      <vt:lpstr>Conference streams</vt:lpstr>
      <vt:lpstr>Publications</vt:lpstr>
      <vt:lpstr>Reinvigorating the ‘Theorising Autism Project’</vt:lpstr>
      <vt:lpstr>Critical Autism Studies (C.A.S.) – the early years</vt:lpstr>
      <vt:lpstr>Differing definitions (1)</vt:lpstr>
      <vt:lpstr>Differing definitions (2)</vt:lpstr>
      <vt:lpstr>The citation survey (Milton et al. yet to be published)</vt:lpstr>
      <vt:lpstr>Cross-citations within key texts</vt:lpstr>
      <vt:lpstr>Most cited authors in Disability and Society</vt:lpstr>
      <vt:lpstr>Number of articles published in D&amp;S by author</vt:lpstr>
      <vt:lpstr>CrossRef Citations</vt:lpstr>
      <vt:lpstr>Cross citations in articles in D&amp;S between the authors of the initial texts</vt:lpstr>
      <vt:lpstr>Questions to think about and to return to later</vt:lpstr>
      <vt:lpstr>Doctor Michael McCreadie – a tribute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Josie Caplehorne</dc:creator>
  <cp:lastModifiedBy>Josie Caplehorne</cp:lastModifiedBy>
  <cp:revision>7</cp:revision>
  <dcterms:created xsi:type="dcterms:W3CDTF">2023-06-19T11:15:19Z</dcterms:created>
  <dcterms:modified xsi:type="dcterms:W3CDTF">2023-06-20T10:50:48Z</dcterms:modified>
</cp:coreProperties>
</file>