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2.jpg" ContentType="image/jpg"/>
  <Override PartName="/ppt/notesSlides/notesSlide1.xml" ContentType="application/vnd.openxmlformats-officedocument.presentationml.notesSlide+xml"/>
  <Override PartName="/ppt/media/image3.jpg" ContentType="image/jpg"/>
  <Override PartName="/ppt/media/image4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notesMasterIdLst>
    <p:notesMasterId r:id="rId23"/>
  </p:notesMasterIdLst>
  <p:sldIdLst>
    <p:sldId id="280" r:id="rId2"/>
    <p:sldId id="258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5" r:id="rId16"/>
    <p:sldId id="296" r:id="rId17"/>
    <p:sldId id="297" r:id="rId18"/>
    <p:sldId id="299" r:id="rId19"/>
    <p:sldId id="300" r:id="rId20"/>
    <p:sldId id="293" r:id="rId21"/>
    <p:sldId id="294" r:id="rId22"/>
  </p:sldIdLst>
  <p:sldSz cx="19010313" cy="10693400"/>
  <p:notesSz cx="9144000" cy="10693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449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94007" autoAdjust="0"/>
  </p:normalViewPr>
  <p:slideViewPr>
    <p:cSldViewPr>
      <p:cViewPr varScale="1">
        <p:scale>
          <a:sx n="69" d="100"/>
          <a:sy n="69" d="100"/>
        </p:scale>
        <p:origin x="276" y="84"/>
      </p:cViewPr>
      <p:guideLst>
        <p:guide orient="horz" pos="2880"/>
        <p:guide pos="4491"/>
      </p:guideLst>
    </p:cSldViewPr>
  </p:slideViewPr>
  <p:outlineViewPr>
    <p:cViewPr>
      <p:scale>
        <a:sx n="33" d="100"/>
        <a:sy n="33" d="100"/>
      </p:scale>
      <p:origin x="0" y="-297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9341D-F671-4A97-96A9-913C07CBE1F0}" type="datetimeFigureOut">
              <a:rPr lang="en-GB" smtClean="0"/>
              <a:t>20/06/2023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65250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5146675"/>
            <a:ext cx="731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9624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10156825"/>
            <a:ext cx="39624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FB130-28EF-4CAA-9038-0DF14E779D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293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FB130-28EF-4CAA-9038-0DF14E779DD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617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76289" y="1750055"/>
            <a:ext cx="14257735" cy="3722887"/>
          </a:xfrm>
        </p:spPr>
        <p:txBody>
          <a:bodyPr anchor="b"/>
          <a:lstStyle>
            <a:lvl1pPr algn="ctr">
              <a:defRPr sz="93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6289" y="5616511"/>
            <a:ext cx="14257735" cy="2581762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866" indent="0" algn="ctr">
              <a:buNone/>
              <a:defRPr sz="3118"/>
            </a:lvl2pPr>
            <a:lvl3pPr marL="1425732" indent="0" algn="ctr">
              <a:buNone/>
              <a:defRPr sz="2807"/>
            </a:lvl3pPr>
            <a:lvl4pPr marL="2138599" indent="0" algn="ctr">
              <a:buNone/>
              <a:defRPr sz="2495"/>
            </a:lvl4pPr>
            <a:lvl5pPr marL="2851465" indent="0" algn="ctr">
              <a:buNone/>
              <a:defRPr sz="2495"/>
            </a:lvl5pPr>
            <a:lvl6pPr marL="3564331" indent="0" algn="ctr">
              <a:buNone/>
              <a:defRPr sz="2495"/>
            </a:lvl6pPr>
            <a:lvl7pPr marL="4277197" indent="0" algn="ctr">
              <a:buNone/>
              <a:defRPr sz="2495"/>
            </a:lvl7pPr>
            <a:lvl8pPr marL="4990064" indent="0" algn="ctr">
              <a:buNone/>
              <a:defRPr sz="2495"/>
            </a:lvl8pPr>
            <a:lvl9pPr marL="5702930" indent="0" algn="ctr">
              <a:buNone/>
              <a:defRPr sz="249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140116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347038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604255" y="569325"/>
            <a:ext cx="4099099" cy="9062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06959" y="569325"/>
            <a:ext cx="12059667" cy="9062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68786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3100370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7058" y="2665925"/>
            <a:ext cx="16396395" cy="4448157"/>
          </a:xfrm>
        </p:spPr>
        <p:txBody>
          <a:bodyPr anchor="b"/>
          <a:lstStyle>
            <a:lvl1pPr>
              <a:defRPr sz="935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7058" y="7156164"/>
            <a:ext cx="16396395" cy="2339180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1pPr>
            <a:lvl2pPr marL="712866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73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3pPr>
            <a:lvl4pPr marL="2138599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4pPr>
            <a:lvl5pPr marL="2851465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5pPr>
            <a:lvl6pPr marL="3564331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6pPr>
            <a:lvl7pPr marL="4277197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7pPr>
            <a:lvl8pPr marL="499006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8pPr>
            <a:lvl9pPr marL="5702930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242586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06959" y="2846623"/>
            <a:ext cx="8079383" cy="6784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3971" y="2846623"/>
            <a:ext cx="8079383" cy="6784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252058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435" y="569326"/>
            <a:ext cx="16396395" cy="206689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9436" y="2621369"/>
            <a:ext cx="8042253" cy="128469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866" indent="0">
              <a:buNone/>
              <a:defRPr sz="3118" b="1"/>
            </a:lvl2pPr>
            <a:lvl3pPr marL="1425732" indent="0">
              <a:buNone/>
              <a:defRPr sz="2807" b="1"/>
            </a:lvl3pPr>
            <a:lvl4pPr marL="2138599" indent="0">
              <a:buNone/>
              <a:defRPr sz="2495" b="1"/>
            </a:lvl4pPr>
            <a:lvl5pPr marL="2851465" indent="0">
              <a:buNone/>
              <a:defRPr sz="2495" b="1"/>
            </a:lvl5pPr>
            <a:lvl6pPr marL="3564331" indent="0">
              <a:buNone/>
              <a:defRPr sz="2495" b="1"/>
            </a:lvl6pPr>
            <a:lvl7pPr marL="4277197" indent="0">
              <a:buNone/>
              <a:defRPr sz="2495" b="1"/>
            </a:lvl7pPr>
            <a:lvl8pPr marL="4990064" indent="0">
              <a:buNone/>
              <a:defRPr sz="2495" b="1"/>
            </a:lvl8pPr>
            <a:lvl9pPr marL="5702930" indent="0">
              <a:buNone/>
              <a:defRPr sz="249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9436" y="3906061"/>
            <a:ext cx="8042253" cy="5745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623971" y="2621369"/>
            <a:ext cx="8081859" cy="128469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866" indent="0">
              <a:buNone/>
              <a:defRPr sz="3118" b="1"/>
            </a:lvl2pPr>
            <a:lvl3pPr marL="1425732" indent="0">
              <a:buNone/>
              <a:defRPr sz="2807" b="1"/>
            </a:lvl3pPr>
            <a:lvl4pPr marL="2138599" indent="0">
              <a:buNone/>
              <a:defRPr sz="2495" b="1"/>
            </a:lvl4pPr>
            <a:lvl5pPr marL="2851465" indent="0">
              <a:buNone/>
              <a:defRPr sz="2495" b="1"/>
            </a:lvl5pPr>
            <a:lvl6pPr marL="3564331" indent="0">
              <a:buNone/>
              <a:defRPr sz="2495" b="1"/>
            </a:lvl6pPr>
            <a:lvl7pPr marL="4277197" indent="0">
              <a:buNone/>
              <a:defRPr sz="2495" b="1"/>
            </a:lvl7pPr>
            <a:lvl8pPr marL="4990064" indent="0">
              <a:buNone/>
              <a:defRPr sz="2495" b="1"/>
            </a:lvl8pPr>
            <a:lvl9pPr marL="5702930" indent="0">
              <a:buNone/>
              <a:defRPr sz="249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623971" y="3906061"/>
            <a:ext cx="8081859" cy="57452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110697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102310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325478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436" y="712893"/>
            <a:ext cx="6131320" cy="2495127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1859" y="1539652"/>
            <a:ext cx="9623971" cy="7599245"/>
          </a:xfrm>
        </p:spPr>
        <p:txBody>
          <a:bodyPr/>
          <a:lstStyle>
            <a:lvl1pPr>
              <a:defRPr sz="4989"/>
            </a:lvl1pPr>
            <a:lvl2pPr>
              <a:defRPr sz="4366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9436" y="3208020"/>
            <a:ext cx="6131320" cy="5943254"/>
          </a:xfrm>
        </p:spPr>
        <p:txBody>
          <a:bodyPr/>
          <a:lstStyle>
            <a:lvl1pPr marL="0" indent="0">
              <a:buNone/>
              <a:defRPr sz="2495"/>
            </a:lvl1pPr>
            <a:lvl2pPr marL="712866" indent="0">
              <a:buNone/>
              <a:defRPr sz="2183"/>
            </a:lvl2pPr>
            <a:lvl3pPr marL="1425732" indent="0">
              <a:buNone/>
              <a:defRPr sz="1871"/>
            </a:lvl3pPr>
            <a:lvl4pPr marL="2138599" indent="0">
              <a:buNone/>
              <a:defRPr sz="1559"/>
            </a:lvl4pPr>
            <a:lvl5pPr marL="2851465" indent="0">
              <a:buNone/>
              <a:defRPr sz="1559"/>
            </a:lvl5pPr>
            <a:lvl6pPr marL="3564331" indent="0">
              <a:buNone/>
              <a:defRPr sz="1559"/>
            </a:lvl6pPr>
            <a:lvl7pPr marL="4277197" indent="0">
              <a:buNone/>
              <a:defRPr sz="1559"/>
            </a:lvl7pPr>
            <a:lvl8pPr marL="4990064" indent="0">
              <a:buNone/>
              <a:defRPr sz="1559"/>
            </a:lvl8pPr>
            <a:lvl9pPr marL="5702930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11766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436" y="712893"/>
            <a:ext cx="6131320" cy="2495127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81859" y="1539652"/>
            <a:ext cx="9623971" cy="7599245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866" indent="0">
              <a:buNone/>
              <a:defRPr sz="4366"/>
            </a:lvl2pPr>
            <a:lvl3pPr marL="1425732" indent="0">
              <a:buNone/>
              <a:defRPr sz="3742"/>
            </a:lvl3pPr>
            <a:lvl4pPr marL="2138599" indent="0">
              <a:buNone/>
              <a:defRPr sz="3118"/>
            </a:lvl4pPr>
            <a:lvl5pPr marL="2851465" indent="0">
              <a:buNone/>
              <a:defRPr sz="3118"/>
            </a:lvl5pPr>
            <a:lvl6pPr marL="3564331" indent="0">
              <a:buNone/>
              <a:defRPr sz="3118"/>
            </a:lvl6pPr>
            <a:lvl7pPr marL="4277197" indent="0">
              <a:buNone/>
              <a:defRPr sz="3118"/>
            </a:lvl7pPr>
            <a:lvl8pPr marL="4990064" indent="0">
              <a:buNone/>
              <a:defRPr sz="3118"/>
            </a:lvl8pPr>
            <a:lvl9pPr marL="5702930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9436" y="3208020"/>
            <a:ext cx="6131320" cy="5943254"/>
          </a:xfrm>
        </p:spPr>
        <p:txBody>
          <a:bodyPr/>
          <a:lstStyle>
            <a:lvl1pPr marL="0" indent="0">
              <a:buNone/>
              <a:defRPr sz="2495"/>
            </a:lvl1pPr>
            <a:lvl2pPr marL="712866" indent="0">
              <a:buNone/>
              <a:defRPr sz="2183"/>
            </a:lvl2pPr>
            <a:lvl3pPr marL="1425732" indent="0">
              <a:buNone/>
              <a:defRPr sz="1871"/>
            </a:lvl3pPr>
            <a:lvl4pPr marL="2138599" indent="0">
              <a:buNone/>
              <a:defRPr sz="1559"/>
            </a:lvl4pPr>
            <a:lvl5pPr marL="2851465" indent="0">
              <a:buNone/>
              <a:defRPr sz="1559"/>
            </a:lvl5pPr>
            <a:lvl6pPr marL="3564331" indent="0">
              <a:buNone/>
              <a:defRPr sz="1559"/>
            </a:lvl6pPr>
            <a:lvl7pPr marL="4277197" indent="0">
              <a:buNone/>
              <a:defRPr sz="1559"/>
            </a:lvl7pPr>
            <a:lvl8pPr marL="4990064" indent="0">
              <a:buNone/>
              <a:defRPr sz="1559"/>
            </a:lvl8pPr>
            <a:lvl9pPr marL="5702930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148319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6959" y="569326"/>
            <a:ext cx="16396395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6959" y="2846623"/>
            <a:ext cx="16396395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06959" y="9911198"/>
            <a:ext cx="427732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97166" y="9911198"/>
            <a:ext cx="6415981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26403"/>
            <a:r>
              <a:rPr lang="de-DE"/>
              <a:t>Dr.</a:t>
            </a:r>
            <a:r>
              <a:rPr lang="de-DE" spc="-62"/>
              <a:t> </a:t>
            </a:r>
            <a:r>
              <a:rPr lang="de-DE"/>
              <a:t>Damian</a:t>
            </a:r>
            <a:r>
              <a:rPr lang="de-DE" spc="-52"/>
              <a:t> </a:t>
            </a:r>
            <a:r>
              <a:rPr lang="de-DE"/>
              <a:t>E</a:t>
            </a:r>
            <a:r>
              <a:rPr lang="de-DE" spc="-52"/>
              <a:t> </a:t>
            </a:r>
            <a:r>
              <a:rPr lang="de-DE"/>
              <a:t>M</a:t>
            </a:r>
            <a:r>
              <a:rPr lang="de-DE" spc="-21"/>
              <a:t> Milton</a:t>
            </a:r>
            <a:endParaRPr lang="de-DE" spc="-2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426034" y="9911198"/>
            <a:ext cx="427732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26403"/>
            <a:r>
              <a:rPr lang="en-GB"/>
              <a:t>Page</a:t>
            </a:r>
            <a:r>
              <a:rPr lang="en-GB" spc="-125"/>
              <a:t> </a:t>
            </a:r>
            <a:fld id="{81D60167-4931-47E6-BA6A-407CBD079E47}" type="slidenum">
              <a:rPr spc="-52" smtClean="0"/>
              <a:pPr marL="26403"/>
              <a:t>‹#›</a:t>
            </a:fld>
            <a:endParaRPr spc="-52" dirty="0"/>
          </a:p>
        </p:txBody>
      </p:sp>
    </p:spTree>
    <p:extLst>
      <p:ext uri="{BB962C8B-B14F-4D97-AF65-F5344CB8AC3E}">
        <p14:creationId xmlns:p14="http://schemas.microsoft.com/office/powerpoint/2010/main" val="163702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1425732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433" indent="-356433" algn="l" defTabSz="1425732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6" kern="1200">
          <a:solidFill>
            <a:schemeClr val="tx1"/>
          </a:solidFill>
          <a:latin typeface="+mn-lt"/>
          <a:ea typeface="+mn-ea"/>
          <a:cs typeface="+mn-cs"/>
        </a:defRPr>
      </a:lvl1pPr>
      <a:lvl2pPr marL="1069299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2166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5032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4pPr>
      <a:lvl5pPr marL="3207898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5pPr>
      <a:lvl6pPr marL="3920764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6pPr>
      <a:lvl7pPr marL="4633631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7pPr>
      <a:lvl8pPr marL="5346497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8pPr>
      <a:lvl9pPr marL="6059363" indent="-356433" algn="l" defTabSz="1425732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1pPr>
      <a:lvl2pPr marL="712866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2pPr>
      <a:lvl3pPr marL="1425732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3pPr>
      <a:lvl4pPr marL="2138599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4pPr>
      <a:lvl5pPr marL="2851465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5pPr>
      <a:lvl6pPr marL="3564331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6pPr>
      <a:lvl7pPr marL="4277197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7pPr>
      <a:lvl8pPr marL="4990064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8pPr>
      <a:lvl9pPr marL="5702930" algn="l" defTabSz="142573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articipatoryautismresearch.wordpress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google.co.uk/url?sa=i&amp;rct=j&amp;q&amp;esrc=s&amp;source=images&amp;cd&amp;cad=rja&amp;uact=8&amp;ved=0ahUKEwiLzOTVoZ7XAhVLJcAKHYUKCLkQjRwIBw&amp;url=https%3A//www.pavpub.com/a-mismatch-of-salience/&amp;psig=AOvVaw2A1PNzimtK9QP6qj6Wj2sP&amp;ust=1509656178428355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DAE1B13-6BCA-8012-FEF1-842061FD4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9170" y="2070100"/>
            <a:ext cx="14282985" cy="4698242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Introduction to the Participatory Autism Research Collective (P.A.R.C.) and Critical Autism Studies</a:t>
            </a: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DF25A4B8-1B08-C2F3-71EC-92E2A3DD8B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9171" y="7480300"/>
            <a:ext cx="8108144" cy="838200"/>
          </a:xfrm>
        </p:spPr>
        <p:txBody>
          <a:bodyPr/>
          <a:lstStyle/>
          <a:p>
            <a:pPr algn="l"/>
            <a:r>
              <a:rPr lang="en-GB" b="1" dirty="0"/>
              <a:t>Dr Damian E.M. Milton</a:t>
            </a:r>
          </a:p>
        </p:txBody>
      </p:sp>
    </p:spTree>
    <p:extLst>
      <p:ext uri="{BB962C8B-B14F-4D97-AF65-F5344CB8AC3E}">
        <p14:creationId xmlns:p14="http://schemas.microsoft.com/office/powerpoint/2010/main" val="650216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BA4427-4EFF-B853-EF94-6D4191583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pc="-21" dirty="0"/>
              <a:t>Reinvigorating</a:t>
            </a:r>
            <a:r>
              <a:rPr lang="en-GB" b="1" spc="-166" dirty="0"/>
              <a:t> </a:t>
            </a:r>
            <a:r>
              <a:rPr lang="en-GB" b="1" dirty="0"/>
              <a:t>the</a:t>
            </a:r>
            <a:r>
              <a:rPr lang="en-GB" b="1" spc="-177" dirty="0"/>
              <a:t> </a:t>
            </a:r>
            <a:r>
              <a:rPr lang="en-GB" b="1" dirty="0"/>
              <a:t>‘Theorising</a:t>
            </a:r>
            <a:r>
              <a:rPr lang="en-GB" b="1" spc="-177" dirty="0"/>
              <a:t> </a:t>
            </a:r>
            <a:r>
              <a:rPr lang="en-GB" b="1" dirty="0"/>
              <a:t>Autism</a:t>
            </a:r>
            <a:r>
              <a:rPr lang="en-GB" b="1" spc="-166" dirty="0"/>
              <a:t> </a:t>
            </a:r>
            <a:r>
              <a:rPr lang="en-GB" b="1" spc="-21" dirty="0"/>
              <a:t>Project’</a:t>
            </a:r>
            <a:endParaRPr lang="en-GB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55E647-D851-DFE7-185A-381D96057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69989" indent="-739292">
              <a:spcBef>
                <a:spcPts val="208"/>
              </a:spcBef>
              <a:buClr>
                <a:srgbClr val="6C0420"/>
              </a:buClr>
              <a:buSzPct val="175000"/>
              <a:buChar char="•"/>
              <a:tabLst>
                <a:tab pos="871309" algn="l"/>
              </a:tabLst>
            </a:pPr>
            <a:r>
              <a:rPr lang="en-GB" sz="4400" dirty="0">
                <a:latin typeface="Arial"/>
                <a:cs typeface="Arial"/>
              </a:rPr>
              <a:t>A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series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workshop</a:t>
            </a:r>
            <a:r>
              <a:rPr lang="en-GB" sz="4400" spc="21" dirty="0">
                <a:latin typeface="Arial"/>
                <a:cs typeface="Arial"/>
              </a:rPr>
              <a:t> </a:t>
            </a:r>
            <a:r>
              <a:rPr lang="en-GB" sz="4400" spc="-42" dirty="0">
                <a:latin typeface="Arial"/>
                <a:cs typeface="Arial"/>
              </a:rPr>
              <a:t>days</a:t>
            </a:r>
            <a:endParaRPr lang="en-GB" sz="4400" dirty="0">
              <a:latin typeface="Arial"/>
              <a:cs typeface="Arial"/>
            </a:endParaRPr>
          </a:p>
          <a:p>
            <a:pPr marL="869989" marR="116175" indent="-739292">
              <a:spcBef>
                <a:spcPts val="2089"/>
              </a:spcBef>
              <a:buClr>
                <a:srgbClr val="6C0420"/>
              </a:buClr>
              <a:buSzPct val="175000"/>
              <a:buChar char="•"/>
              <a:tabLst>
                <a:tab pos="871309" algn="l"/>
              </a:tabLst>
            </a:pPr>
            <a:r>
              <a:rPr lang="en-GB" sz="4400" dirty="0">
                <a:latin typeface="Arial"/>
                <a:cs typeface="Arial"/>
              </a:rPr>
              <a:t>One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these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workshop</a:t>
            </a:r>
            <a:r>
              <a:rPr lang="en-GB" sz="4400" spc="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days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has</a:t>
            </a:r>
            <a:r>
              <a:rPr lang="en-GB" sz="4400" spc="-21" dirty="0">
                <a:latin typeface="Arial"/>
                <a:cs typeface="Arial"/>
              </a:rPr>
              <a:t> already </a:t>
            </a:r>
            <a:r>
              <a:rPr lang="en-GB" sz="4400" dirty="0">
                <a:latin typeface="Arial"/>
                <a:cs typeface="Arial"/>
              </a:rPr>
              <a:t>looked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at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research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regarding</a:t>
            </a:r>
            <a:r>
              <a:rPr lang="en-GB" sz="4400" spc="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‘double </a:t>
            </a:r>
            <a:r>
              <a:rPr lang="en-GB" sz="4400" dirty="0">
                <a:latin typeface="Arial"/>
                <a:cs typeface="Arial"/>
              </a:rPr>
              <a:t>empathy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problem’.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Another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is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likely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look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at </a:t>
            </a:r>
            <a:r>
              <a:rPr lang="en-GB" sz="4400" dirty="0">
                <a:latin typeface="Arial"/>
                <a:cs typeface="Arial"/>
              </a:rPr>
              <a:t>‘</a:t>
            </a:r>
            <a:r>
              <a:rPr lang="en-GB" sz="4400" dirty="0" err="1">
                <a:latin typeface="Arial"/>
                <a:cs typeface="Arial"/>
              </a:rPr>
              <a:t>monotropism</a:t>
            </a:r>
            <a:r>
              <a:rPr lang="en-GB" sz="4400" dirty="0">
                <a:latin typeface="Arial"/>
                <a:cs typeface="Arial"/>
              </a:rPr>
              <a:t>’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related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theory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research.</a:t>
            </a:r>
            <a:endParaRPr lang="en-GB" sz="4400" dirty="0">
              <a:latin typeface="Arial"/>
              <a:cs typeface="Arial"/>
            </a:endParaRPr>
          </a:p>
          <a:p>
            <a:pPr marL="869989" indent="-739292">
              <a:spcBef>
                <a:spcPts val="2110"/>
              </a:spcBef>
              <a:buClr>
                <a:srgbClr val="6C0420"/>
              </a:buClr>
              <a:buSzPct val="175000"/>
              <a:buChar char="•"/>
              <a:tabLst>
                <a:tab pos="871309" algn="l"/>
              </a:tabLst>
            </a:pPr>
            <a:r>
              <a:rPr lang="en-GB" sz="4400" dirty="0">
                <a:latin typeface="Arial"/>
                <a:cs typeface="Arial"/>
              </a:rPr>
              <a:t>Presenting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workshop –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potential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for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42" dirty="0">
                <a:latin typeface="Arial"/>
                <a:cs typeface="Arial"/>
              </a:rPr>
              <a:t>more </a:t>
            </a:r>
            <a:r>
              <a:rPr lang="en-GB" sz="4400" dirty="0">
                <a:latin typeface="Arial"/>
                <a:cs typeface="Arial"/>
              </a:rPr>
              <a:t>events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this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42" dirty="0">
                <a:latin typeface="Arial"/>
                <a:cs typeface="Arial"/>
              </a:rPr>
              <a:t>kind.</a:t>
            </a:r>
            <a:endParaRPr lang="en-GB" sz="4400" dirty="0">
              <a:latin typeface="Arial"/>
              <a:cs typeface="Arial"/>
            </a:endParaRPr>
          </a:p>
          <a:p>
            <a:pPr marL="869989" indent="-739292">
              <a:spcBef>
                <a:spcPts val="2100"/>
              </a:spcBef>
              <a:buClr>
                <a:srgbClr val="6C0420"/>
              </a:buClr>
              <a:buSzPct val="175000"/>
              <a:buChar char="•"/>
              <a:tabLst>
                <a:tab pos="871309" algn="l"/>
              </a:tabLst>
            </a:pPr>
            <a:r>
              <a:rPr lang="en-GB" sz="4400" dirty="0">
                <a:latin typeface="Arial"/>
                <a:cs typeface="Arial"/>
              </a:rPr>
              <a:t>Publishing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workshops</a:t>
            </a:r>
            <a:endParaRPr lang="en-GB" sz="4400" dirty="0">
              <a:latin typeface="Arial"/>
              <a:cs typeface="Arial"/>
            </a:endParaRPr>
          </a:p>
          <a:p>
            <a:pPr marL="869989" indent="-739292">
              <a:spcBef>
                <a:spcPts val="2100"/>
              </a:spcBef>
              <a:buClr>
                <a:srgbClr val="6C0420"/>
              </a:buClr>
              <a:buSzPct val="175000"/>
              <a:buChar char="•"/>
              <a:tabLst>
                <a:tab pos="871309" algn="l"/>
              </a:tabLst>
            </a:pPr>
            <a:r>
              <a:rPr lang="en-GB" sz="4400" dirty="0">
                <a:latin typeface="Arial"/>
                <a:cs typeface="Arial"/>
              </a:rPr>
              <a:t>‘Hacking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system’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workshop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suggested.</a:t>
            </a:r>
            <a:endParaRPr lang="en-GB" sz="4400" dirty="0">
              <a:latin typeface="Arial"/>
              <a:cs typeface="Arial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989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54E3E-81BA-A422-99CE-04FE8F957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Critical</a:t>
            </a:r>
            <a:r>
              <a:rPr lang="en-GB" b="1" spc="-187" dirty="0"/>
              <a:t> </a:t>
            </a:r>
            <a:r>
              <a:rPr lang="en-GB" b="1" dirty="0"/>
              <a:t>Autism</a:t>
            </a:r>
            <a:r>
              <a:rPr lang="en-GB" b="1" spc="-94" dirty="0"/>
              <a:t> </a:t>
            </a:r>
            <a:r>
              <a:rPr lang="en-GB" b="1" dirty="0"/>
              <a:t>Studies</a:t>
            </a:r>
            <a:r>
              <a:rPr lang="en-GB" b="1" spc="-104" dirty="0"/>
              <a:t> </a:t>
            </a:r>
            <a:r>
              <a:rPr lang="en-GB" b="1" dirty="0"/>
              <a:t>(C.A.S.)</a:t>
            </a:r>
            <a:r>
              <a:rPr lang="en-GB" b="1" spc="-73" dirty="0"/>
              <a:t> </a:t>
            </a:r>
            <a:r>
              <a:rPr lang="en-GB" b="1" dirty="0"/>
              <a:t>–</a:t>
            </a:r>
            <a:r>
              <a:rPr lang="en-GB" b="1" spc="-125" dirty="0"/>
              <a:t> </a:t>
            </a:r>
            <a:r>
              <a:rPr lang="en-GB" b="1" dirty="0"/>
              <a:t>the</a:t>
            </a:r>
            <a:r>
              <a:rPr lang="en-GB" b="1" spc="-114" dirty="0"/>
              <a:t> </a:t>
            </a:r>
            <a:r>
              <a:rPr lang="en-GB" b="1" dirty="0"/>
              <a:t>early</a:t>
            </a:r>
            <a:r>
              <a:rPr lang="en-GB" b="1" spc="-146" dirty="0"/>
              <a:t> </a:t>
            </a:r>
            <a:r>
              <a:rPr lang="en-GB" b="1" spc="-21" dirty="0"/>
              <a:t>years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6B106-D153-C433-DC28-58ED1EA9B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96392" marR="89771" indent="-739292">
              <a:spcBef>
                <a:spcPts val="208"/>
              </a:spcBef>
              <a:buClr>
                <a:srgbClr val="6C0420"/>
              </a:buClr>
              <a:buSzPct val="175000"/>
              <a:buChar char="•"/>
              <a:tabLst>
                <a:tab pos="897712" algn="l"/>
              </a:tabLst>
            </a:pPr>
            <a:r>
              <a:rPr lang="en-GB" sz="4400" dirty="0">
                <a:latin typeface="Arial"/>
                <a:cs typeface="Arial"/>
              </a:rPr>
              <a:t>Workshop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held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Toronto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2010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followed</a:t>
            </a:r>
            <a:r>
              <a:rPr lang="en-GB" sz="4400" spc="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by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spc="-104" dirty="0">
                <a:latin typeface="Arial"/>
                <a:cs typeface="Arial"/>
              </a:rPr>
              <a:t>a </a:t>
            </a:r>
            <a:r>
              <a:rPr lang="en-GB" sz="4400" dirty="0">
                <a:latin typeface="Arial"/>
                <a:cs typeface="Arial"/>
              </a:rPr>
              <a:t>seminar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day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Sheffield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Jan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2011.</a:t>
            </a:r>
            <a:endParaRPr lang="en-GB" sz="4400" dirty="0">
              <a:latin typeface="Arial"/>
              <a:cs typeface="Arial"/>
            </a:endParaRPr>
          </a:p>
          <a:p>
            <a:pPr marL="896392" indent="-739292">
              <a:spcBef>
                <a:spcPts val="2100"/>
              </a:spcBef>
              <a:buClr>
                <a:srgbClr val="6C0420"/>
              </a:buClr>
              <a:buSzPct val="175000"/>
              <a:buChar char="•"/>
              <a:tabLst>
                <a:tab pos="897712" algn="l"/>
              </a:tabLst>
            </a:pPr>
            <a:r>
              <a:rPr lang="en-GB" sz="4400" dirty="0">
                <a:latin typeface="Arial"/>
                <a:cs typeface="Arial"/>
              </a:rPr>
              <a:t>Autonomy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first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edition published</a:t>
            </a:r>
            <a:r>
              <a:rPr lang="en-GB" sz="4400" spc="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2012.</a:t>
            </a:r>
            <a:endParaRPr lang="en-GB" sz="4400" dirty="0">
              <a:latin typeface="Arial"/>
              <a:cs typeface="Arial"/>
            </a:endParaRPr>
          </a:p>
          <a:p>
            <a:pPr marL="896392" indent="-739292">
              <a:spcBef>
                <a:spcPts val="2089"/>
              </a:spcBef>
              <a:buClr>
                <a:srgbClr val="6C0420"/>
              </a:buClr>
              <a:buSzPct val="175000"/>
              <a:buChar char="•"/>
              <a:tabLst>
                <a:tab pos="897712" algn="l"/>
              </a:tabLst>
            </a:pPr>
            <a:r>
              <a:rPr lang="en-GB" sz="4400" dirty="0">
                <a:latin typeface="Arial"/>
                <a:cs typeface="Arial"/>
              </a:rPr>
              <a:t>Worlds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Autism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(Davidson and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Orsini,</a:t>
            </a:r>
            <a:r>
              <a:rPr lang="en-GB" sz="4400" spc="-21" dirty="0">
                <a:latin typeface="Arial"/>
                <a:cs typeface="Arial"/>
              </a:rPr>
              <a:t> 2013).</a:t>
            </a:r>
            <a:endParaRPr lang="en-GB" sz="4400" dirty="0">
              <a:latin typeface="Arial"/>
              <a:cs typeface="Arial"/>
            </a:endParaRPr>
          </a:p>
          <a:p>
            <a:pPr marL="896392" marR="1992129" indent="-739292">
              <a:spcBef>
                <a:spcPts val="2100"/>
              </a:spcBef>
              <a:buClr>
                <a:srgbClr val="6C0420"/>
              </a:buClr>
              <a:buSzPct val="175000"/>
              <a:buChar char="•"/>
              <a:tabLst>
                <a:tab pos="897712" algn="l"/>
              </a:tabLst>
            </a:pPr>
            <a:r>
              <a:rPr lang="en-GB" sz="4400" spc="-52" dirty="0">
                <a:latin typeface="Arial"/>
                <a:cs typeface="Arial"/>
              </a:rPr>
              <a:t>Re-</a:t>
            </a:r>
            <a:r>
              <a:rPr lang="en-GB" sz="4400" dirty="0">
                <a:latin typeface="Arial"/>
                <a:cs typeface="Arial"/>
              </a:rPr>
              <a:t>thinking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Autism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(</a:t>
            </a:r>
            <a:r>
              <a:rPr lang="en-GB" sz="4400" spc="-21" dirty="0" err="1">
                <a:latin typeface="Arial"/>
                <a:cs typeface="Arial"/>
              </a:rPr>
              <a:t>Runswick</a:t>
            </a:r>
            <a:r>
              <a:rPr lang="en-GB" sz="4400" spc="-21" dirty="0">
                <a:latin typeface="Arial"/>
                <a:cs typeface="Arial"/>
              </a:rPr>
              <a:t>-</a:t>
            </a:r>
            <a:r>
              <a:rPr lang="en-GB" sz="4400" dirty="0">
                <a:latin typeface="Arial"/>
                <a:cs typeface="Arial"/>
              </a:rPr>
              <a:t>Cole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et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al. </a:t>
            </a:r>
            <a:r>
              <a:rPr lang="en-GB" sz="4400" spc="-21" dirty="0">
                <a:latin typeface="Arial"/>
                <a:cs typeface="Arial"/>
              </a:rPr>
              <a:t>2016).</a:t>
            </a:r>
            <a:endParaRPr lang="en-GB" sz="4400" dirty="0">
              <a:latin typeface="Arial"/>
              <a:cs typeface="Arial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193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7AE96-3C85-3D27-1FB3-C5E49F6DC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Differing definitions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2E1E4-DC78-2AE0-65AB-158CB7DA2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403" marR="25083">
              <a:spcBef>
                <a:spcPts val="218"/>
              </a:spcBef>
            </a:pPr>
            <a:r>
              <a:rPr lang="en-GB" sz="4400" dirty="0">
                <a:latin typeface="Arial"/>
                <a:cs typeface="Arial"/>
              </a:rPr>
              <a:t>“</a:t>
            </a:r>
            <a:r>
              <a:rPr lang="en-GB" sz="4400" i="1" dirty="0">
                <a:latin typeface="Arial"/>
                <a:cs typeface="Arial"/>
              </a:rPr>
              <a:t>...about</a:t>
            </a:r>
            <a:r>
              <a:rPr lang="en-GB" sz="4400" i="1" spc="-114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critical</a:t>
            </a:r>
            <a:r>
              <a:rPr lang="en-GB" sz="4400" i="1" spc="-42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thinking,</a:t>
            </a:r>
            <a:r>
              <a:rPr lang="en-GB" sz="4400" i="1" spc="-52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new</a:t>
            </a:r>
            <a:r>
              <a:rPr lang="en-GB" sz="4400" i="1" spc="-31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perspectives</a:t>
            </a:r>
            <a:r>
              <a:rPr lang="en-GB" sz="4400" i="1" spc="-125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and</a:t>
            </a:r>
            <a:r>
              <a:rPr lang="en-GB" sz="4400" i="1" spc="-31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a</a:t>
            </a:r>
            <a:r>
              <a:rPr lang="en-GB" sz="4400" i="1" spc="-21" dirty="0">
                <a:latin typeface="Arial"/>
                <a:cs typeface="Arial"/>
              </a:rPr>
              <a:t> channel </a:t>
            </a:r>
            <a:r>
              <a:rPr lang="en-GB" sz="4400" i="1" dirty="0">
                <a:latin typeface="Arial"/>
                <a:cs typeface="Arial"/>
              </a:rPr>
              <a:t>for</a:t>
            </a:r>
            <a:r>
              <a:rPr lang="en-GB" sz="4400" i="1" spc="-73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further</a:t>
            </a:r>
            <a:r>
              <a:rPr lang="en-GB" sz="4400" i="1" spc="-73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debate</a:t>
            </a:r>
            <a:r>
              <a:rPr lang="en-GB" sz="4400" i="1" spc="-83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in</a:t>
            </a:r>
            <a:r>
              <a:rPr lang="en-GB" sz="4400" i="1" spc="-10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future</a:t>
            </a:r>
            <a:r>
              <a:rPr lang="en-GB" sz="4400" dirty="0">
                <a:latin typeface="Arial"/>
                <a:cs typeface="Arial"/>
              </a:rPr>
              <a:t>.”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(Arnold,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2013).</a:t>
            </a:r>
            <a:endParaRPr lang="en-GB" sz="4400" dirty="0">
              <a:latin typeface="Arial"/>
              <a:cs typeface="Arial"/>
            </a:endParaRPr>
          </a:p>
          <a:p>
            <a:pPr marL="26403" marR="10561">
              <a:spcBef>
                <a:spcPts val="1746"/>
              </a:spcBef>
            </a:pPr>
            <a:r>
              <a:rPr lang="en-GB" sz="4400" dirty="0">
                <a:latin typeface="Arial"/>
                <a:cs typeface="Arial"/>
              </a:rPr>
              <a:t>For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Davidson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Orsini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(2013)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C.A.S.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is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about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scrutinising </a:t>
            </a:r>
            <a:r>
              <a:rPr lang="en-GB" sz="4400" dirty="0">
                <a:latin typeface="Arial"/>
                <a:cs typeface="Arial"/>
              </a:rPr>
              <a:t>power</a:t>
            </a:r>
            <a:r>
              <a:rPr lang="en-GB" sz="4400" spc="-125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relationships</a:t>
            </a:r>
            <a:r>
              <a:rPr lang="en-GB" sz="4400" spc="-11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autism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research</a:t>
            </a:r>
            <a:r>
              <a:rPr lang="en-GB" sz="4400" spc="-135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practice; </a:t>
            </a:r>
            <a:r>
              <a:rPr lang="en-GB" sz="4400" dirty="0">
                <a:latin typeface="Arial"/>
                <a:cs typeface="Arial"/>
              </a:rPr>
              <a:t>promoting</a:t>
            </a:r>
            <a:r>
              <a:rPr lang="en-GB" sz="4400" spc="-177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positive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accounts</a:t>
            </a:r>
            <a:r>
              <a:rPr lang="en-GB" sz="4400" spc="-135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autism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that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confront </a:t>
            </a:r>
            <a:r>
              <a:rPr lang="en-GB" sz="4400" dirty="0">
                <a:latin typeface="Arial"/>
                <a:cs typeface="Arial"/>
              </a:rPr>
              <a:t>prevailing</a:t>
            </a:r>
            <a:r>
              <a:rPr lang="en-GB" sz="4400" spc="-11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negative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views;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development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of </a:t>
            </a:r>
            <a:r>
              <a:rPr lang="en-GB" sz="4400" dirty="0">
                <a:latin typeface="Arial"/>
                <a:cs typeface="Arial"/>
              </a:rPr>
              <a:t>theoretical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methodological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approaches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that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are </a:t>
            </a:r>
            <a:r>
              <a:rPr lang="en-GB" sz="4400" dirty="0">
                <a:latin typeface="Arial"/>
                <a:cs typeface="Arial"/>
              </a:rPr>
              <a:t>inclusive</a:t>
            </a:r>
            <a:r>
              <a:rPr lang="en-GB" sz="4400" spc="-11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valuing.</a:t>
            </a:r>
            <a:endParaRPr lang="en-GB" sz="4400" dirty="0">
              <a:latin typeface="Arial"/>
              <a:cs typeface="Arial"/>
            </a:endParaRPr>
          </a:p>
          <a:p>
            <a:pPr marL="26403" marR="195384">
              <a:spcBef>
                <a:spcPts val="1757"/>
              </a:spcBef>
            </a:pPr>
            <a:r>
              <a:rPr lang="en-GB" sz="4400" dirty="0">
                <a:latin typeface="Arial"/>
                <a:cs typeface="Arial"/>
              </a:rPr>
              <a:t>For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 err="1">
                <a:latin typeface="Arial"/>
                <a:cs typeface="Arial"/>
              </a:rPr>
              <a:t>Runswick</a:t>
            </a:r>
            <a:r>
              <a:rPr lang="en-GB" sz="4400" dirty="0">
                <a:latin typeface="Arial"/>
                <a:cs typeface="Arial"/>
              </a:rPr>
              <a:t>-Cole</a:t>
            </a:r>
            <a:r>
              <a:rPr lang="en-GB" sz="4400" spc="-125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et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al.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(2016)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C.A.S.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is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about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examining </a:t>
            </a:r>
            <a:r>
              <a:rPr lang="en-GB" sz="4400" dirty="0">
                <a:latin typeface="Arial"/>
                <a:cs typeface="Arial"/>
              </a:rPr>
              <a:t>whether</a:t>
            </a:r>
            <a:r>
              <a:rPr lang="en-GB" sz="4400" spc="-146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diagnosis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autism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scientifically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valid,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and </a:t>
            </a:r>
            <a:r>
              <a:rPr lang="en-GB" sz="4400" dirty="0">
                <a:latin typeface="Arial"/>
                <a:cs typeface="Arial"/>
              </a:rPr>
              <a:t>whether</a:t>
            </a:r>
            <a:r>
              <a:rPr lang="en-GB" sz="4400" spc="-11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such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diagnosis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is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useful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lives of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those </a:t>
            </a:r>
            <a:r>
              <a:rPr lang="en-GB" sz="4400" dirty="0">
                <a:latin typeface="Arial"/>
                <a:cs typeface="Arial"/>
              </a:rPr>
              <a:t>so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‘labelled’.</a:t>
            </a:r>
            <a:endParaRPr lang="en-GB" sz="4400" dirty="0">
              <a:latin typeface="Arial"/>
              <a:cs typeface="Arial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5577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80B54A6-F868-BCD7-BB1C-80B390493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Differing definitions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61D1C-94EC-6422-F50C-F264EA0C1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17182" marR="2245601" indent="-739292">
              <a:spcBef>
                <a:spcPts val="208"/>
              </a:spcBef>
              <a:buClr>
                <a:srgbClr val="6C0420"/>
              </a:buClr>
              <a:buSzPct val="175000"/>
              <a:buChar char="•"/>
              <a:tabLst>
                <a:tab pos="818502" algn="l"/>
              </a:tabLst>
            </a:pPr>
            <a:r>
              <a:rPr lang="en-GB" sz="4400" dirty="0">
                <a:latin typeface="Arial"/>
                <a:cs typeface="Arial"/>
              </a:rPr>
              <a:t>A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broader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more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inclusive</a:t>
            </a:r>
            <a:r>
              <a:rPr lang="en-GB" sz="4400" spc="4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definition </a:t>
            </a:r>
            <a:r>
              <a:rPr lang="en-GB" sz="4400" dirty="0">
                <a:latin typeface="Arial"/>
                <a:cs typeface="Arial"/>
              </a:rPr>
              <a:t>however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was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provided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by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Waltz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(2014):</a:t>
            </a:r>
            <a:endParaRPr lang="en-GB" sz="4400" dirty="0">
              <a:latin typeface="Arial"/>
              <a:cs typeface="Arial"/>
            </a:endParaRPr>
          </a:p>
          <a:p>
            <a:pPr marL="817182" marR="63368" indent="-739292">
              <a:spcBef>
                <a:spcPts val="2100"/>
              </a:spcBef>
              <a:buClr>
                <a:srgbClr val="6C0420"/>
              </a:buClr>
              <a:buSzPct val="175000"/>
              <a:buFont typeface="Arial"/>
              <a:buChar char="•"/>
              <a:tabLst>
                <a:tab pos="818502" algn="l"/>
              </a:tabLst>
            </a:pPr>
            <a:r>
              <a:rPr lang="en-GB" sz="4400" i="1" dirty="0">
                <a:latin typeface="Arial"/>
                <a:cs typeface="Arial"/>
              </a:rPr>
              <a:t>“The</a:t>
            </a:r>
            <a:r>
              <a:rPr lang="en-GB" sz="4400" i="1" spc="-104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‘criticality’ comes from</a:t>
            </a:r>
            <a:r>
              <a:rPr lang="en-GB" sz="4400" i="1" spc="-94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investigating</a:t>
            </a:r>
            <a:r>
              <a:rPr lang="en-GB" sz="4400" i="1" spc="21" dirty="0">
                <a:latin typeface="Arial"/>
                <a:cs typeface="Arial"/>
              </a:rPr>
              <a:t> </a:t>
            </a:r>
            <a:r>
              <a:rPr lang="en-GB" sz="4400" i="1" spc="-21" dirty="0">
                <a:latin typeface="Arial"/>
                <a:cs typeface="Arial"/>
              </a:rPr>
              <a:t>power </a:t>
            </a:r>
            <a:r>
              <a:rPr lang="en-GB" sz="4400" i="1" dirty="0">
                <a:latin typeface="Arial"/>
                <a:cs typeface="Arial"/>
              </a:rPr>
              <a:t>dynamics</a:t>
            </a:r>
            <a:r>
              <a:rPr lang="en-GB" sz="4400" i="1" spc="-135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that</a:t>
            </a:r>
            <a:r>
              <a:rPr lang="en-GB" sz="4400" i="1" spc="-166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operate</a:t>
            </a:r>
            <a:r>
              <a:rPr lang="en-GB" sz="4400" i="1" spc="-156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in</a:t>
            </a:r>
            <a:r>
              <a:rPr lang="en-GB" sz="4400" i="1" spc="-187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discourses</a:t>
            </a:r>
            <a:r>
              <a:rPr lang="en-GB" sz="4400" i="1" spc="-135" dirty="0">
                <a:latin typeface="Arial"/>
                <a:cs typeface="Arial"/>
              </a:rPr>
              <a:t> </a:t>
            </a:r>
            <a:r>
              <a:rPr lang="en-GB" sz="4400" i="1" spc="-21" dirty="0">
                <a:latin typeface="Arial"/>
                <a:cs typeface="Arial"/>
              </a:rPr>
              <a:t>around </a:t>
            </a:r>
            <a:r>
              <a:rPr lang="en-GB" sz="4400" i="1" dirty="0">
                <a:latin typeface="Arial"/>
                <a:cs typeface="Arial"/>
              </a:rPr>
              <a:t>autism,</a:t>
            </a:r>
            <a:r>
              <a:rPr lang="en-GB" sz="4400" i="1" spc="-208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questioning</a:t>
            </a:r>
            <a:r>
              <a:rPr lang="en-GB" sz="4400" i="1" spc="-156" dirty="0">
                <a:latin typeface="Arial"/>
                <a:cs typeface="Arial"/>
              </a:rPr>
              <a:t> </a:t>
            </a:r>
            <a:r>
              <a:rPr lang="en-GB" sz="4400" i="1" spc="-21" dirty="0">
                <a:latin typeface="Arial"/>
                <a:cs typeface="Arial"/>
              </a:rPr>
              <a:t>deficit-</a:t>
            </a:r>
            <a:r>
              <a:rPr lang="en-GB" sz="4400" i="1" dirty="0">
                <a:latin typeface="Arial"/>
                <a:cs typeface="Arial"/>
              </a:rPr>
              <a:t>based</a:t>
            </a:r>
            <a:r>
              <a:rPr lang="en-GB" sz="4400" i="1" spc="-166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definitions</a:t>
            </a:r>
            <a:r>
              <a:rPr lang="en-GB" sz="4400" i="1" spc="-177" dirty="0">
                <a:latin typeface="Arial"/>
                <a:cs typeface="Arial"/>
              </a:rPr>
              <a:t> </a:t>
            </a:r>
            <a:r>
              <a:rPr lang="en-GB" sz="4400" i="1" spc="-52" dirty="0">
                <a:latin typeface="Arial"/>
                <a:cs typeface="Arial"/>
              </a:rPr>
              <a:t>of </a:t>
            </a:r>
            <a:r>
              <a:rPr lang="en-GB" sz="4400" i="1" dirty="0">
                <a:latin typeface="Arial"/>
                <a:cs typeface="Arial"/>
              </a:rPr>
              <a:t>autism,</a:t>
            </a:r>
            <a:r>
              <a:rPr lang="en-GB" sz="4400" i="1" spc="-31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and</a:t>
            </a:r>
            <a:r>
              <a:rPr lang="en-GB" sz="4400" i="1" spc="-10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being</a:t>
            </a:r>
            <a:r>
              <a:rPr lang="en-GB" sz="4400" i="1" spc="-10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willing</a:t>
            </a:r>
            <a:r>
              <a:rPr lang="en-GB" sz="4400" i="1" spc="62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to</a:t>
            </a:r>
            <a:r>
              <a:rPr lang="en-GB" sz="4400" i="1" spc="-73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consider</a:t>
            </a:r>
            <a:r>
              <a:rPr lang="en-GB" sz="4400" i="1" spc="21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the</a:t>
            </a:r>
            <a:r>
              <a:rPr lang="en-GB" sz="4400" i="1" spc="-62" dirty="0">
                <a:latin typeface="Arial"/>
                <a:cs typeface="Arial"/>
              </a:rPr>
              <a:t> </a:t>
            </a:r>
            <a:r>
              <a:rPr lang="en-GB" sz="4400" i="1" spc="-42" dirty="0">
                <a:latin typeface="Arial"/>
                <a:cs typeface="Arial"/>
              </a:rPr>
              <a:t>ways </a:t>
            </a:r>
            <a:r>
              <a:rPr lang="en-GB" sz="4400" i="1" dirty="0">
                <a:latin typeface="Arial"/>
                <a:cs typeface="Arial"/>
              </a:rPr>
              <a:t>in</a:t>
            </a:r>
            <a:r>
              <a:rPr lang="en-GB" sz="4400" i="1" spc="-166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which</a:t>
            </a:r>
            <a:r>
              <a:rPr lang="en-GB" sz="4400" i="1" spc="-104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biology</a:t>
            </a:r>
            <a:r>
              <a:rPr lang="en-GB" sz="4400" i="1" spc="-73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and</a:t>
            </a:r>
            <a:r>
              <a:rPr lang="en-GB" sz="4400" i="1" spc="-156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culture</a:t>
            </a:r>
            <a:r>
              <a:rPr lang="en-GB" sz="4400" i="1" spc="-114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intersect</a:t>
            </a:r>
            <a:r>
              <a:rPr lang="en-GB" sz="4400" i="1" spc="-125" dirty="0">
                <a:latin typeface="Arial"/>
                <a:cs typeface="Arial"/>
              </a:rPr>
              <a:t> </a:t>
            </a:r>
            <a:r>
              <a:rPr lang="en-GB" sz="4400" i="1" spc="-52" dirty="0">
                <a:latin typeface="Arial"/>
                <a:cs typeface="Arial"/>
              </a:rPr>
              <a:t>to </a:t>
            </a:r>
            <a:r>
              <a:rPr lang="en-GB" sz="4400" i="1" dirty="0">
                <a:latin typeface="Arial"/>
                <a:cs typeface="Arial"/>
              </a:rPr>
              <a:t>produce</a:t>
            </a:r>
            <a:r>
              <a:rPr lang="en-GB" sz="4400" i="1" spc="-114" dirty="0">
                <a:latin typeface="Arial"/>
                <a:cs typeface="Arial"/>
              </a:rPr>
              <a:t> </a:t>
            </a:r>
            <a:r>
              <a:rPr lang="en-GB" sz="4400" i="1" dirty="0">
                <a:latin typeface="Arial"/>
                <a:cs typeface="Arial"/>
              </a:rPr>
              <a:t>‘disability’”</a:t>
            </a:r>
            <a:r>
              <a:rPr lang="en-GB" sz="4400" i="1" spc="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(Waltz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2014,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1337).</a:t>
            </a:r>
            <a:endParaRPr lang="en-GB" sz="4400" dirty="0">
              <a:latin typeface="Arial"/>
              <a:cs typeface="Arial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3391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1E770-282D-65CE-A3FD-FAC5C7DC9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</a:t>
            </a:r>
            <a:r>
              <a:rPr lang="en-GB" b="1" spc="-135" dirty="0"/>
              <a:t> </a:t>
            </a:r>
            <a:r>
              <a:rPr lang="en-GB" b="1" dirty="0"/>
              <a:t>citation</a:t>
            </a:r>
            <a:r>
              <a:rPr lang="en-GB" b="1" spc="-104" dirty="0"/>
              <a:t> </a:t>
            </a:r>
            <a:r>
              <a:rPr lang="en-GB" b="1" dirty="0"/>
              <a:t>survey</a:t>
            </a:r>
            <a:r>
              <a:rPr lang="en-GB" b="1" spc="-83" dirty="0"/>
              <a:t> </a:t>
            </a:r>
            <a:r>
              <a:rPr lang="en-GB" b="1" dirty="0"/>
              <a:t>(Milton</a:t>
            </a:r>
            <a:r>
              <a:rPr lang="en-GB" b="1" spc="-104" dirty="0"/>
              <a:t> </a:t>
            </a:r>
            <a:r>
              <a:rPr lang="en-GB" b="1" dirty="0"/>
              <a:t>et</a:t>
            </a:r>
            <a:r>
              <a:rPr lang="en-GB" b="1" spc="-114" dirty="0"/>
              <a:t> </a:t>
            </a:r>
            <a:r>
              <a:rPr lang="en-GB" b="1" dirty="0"/>
              <a:t>al.</a:t>
            </a:r>
            <a:r>
              <a:rPr lang="en-GB" b="1" spc="-135" dirty="0"/>
              <a:t> </a:t>
            </a:r>
            <a:r>
              <a:rPr lang="en-GB" b="1" dirty="0"/>
              <a:t>yet</a:t>
            </a:r>
            <a:r>
              <a:rPr lang="en-GB" b="1" spc="-42" dirty="0"/>
              <a:t> </a:t>
            </a:r>
            <a:r>
              <a:rPr lang="en-GB" b="1" dirty="0"/>
              <a:t>to</a:t>
            </a:r>
            <a:r>
              <a:rPr lang="en-GB" b="1" spc="-125" dirty="0"/>
              <a:t> </a:t>
            </a:r>
            <a:r>
              <a:rPr lang="en-GB" b="1" spc="-52" dirty="0"/>
              <a:t>be </a:t>
            </a:r>
            <a:r>
              <a:rPr lang="en-GB" b="1" spc="-21" dirty="0"/>
              <a:t>published)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5B77F-28FB-BBFC-F460-F8A7B7BF4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958" y="3213100"/>
            <a:ext cx="16396395" cy="5471877"/>
          </a:xfrm>
        </p:spPr>
        <p:txBody>
          <a:bodyPr/>
          <a:lstStyle/>
          <a:p>
            <a:pPr marL="869989" marR="264033" indent="-739292">
              <a:spcBef>
                <a:spcPts val="208"/>
              </a:spcBef>
              <a:buClr>
                <a:srgbClr val="6C0420"/>
              </a:buClr>
              <a:buSzPct val="175000"/>
              <a:buChar char="•"/>
              <a:tabLst>
                <a:tab pos="871309" algn="l"/>
              </a:tabLst>
            </a:pPr>
            <a:r>
              <a:rPr lang="en-GB" sz="4400" dirty="0">
                <a:latin typeface="Arial"/>
                <a:cs typeface="Arial"/>
              </a:rPr>
              <a:t>Event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held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at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London South Bank University (L.S.B.U)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last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year,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concerns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raised </a:t>
            </a:r>
            <a:r>
              <a:rPr lang="en-GB" sz="4400" dirty="0">
                <a:latin typeface="Arial"/>
                <a:cs typeface="Arial"/>
              </a:rPr>
              <a:t>regarding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power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differentials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involved.</a:t>
            </a:r>
            <a:endParaRPr lang="en-GB" sz="4400" dirty="0">
              <a:latin typeface="Arial"/>
              <a:cs typeface="Arial"/>
            </a:endParaRPr>
          </a:p>
          <a:p>
            <a:pPr marL="869989" indent="-739292">
              <a:spcBef>
                <a:spcPts val="2100"/>
              </a:spcBef>
              <a:buClr>
                <a:srgbClr val="6C0420"/>
              </a:buClr>
              <a:buSzPct val="175000"/>
              <a:buChar char="•"/>
              <a:tabLst>
                <a:tab pos="871309" algn="l"/>
              </a:tabLst>
            </a:pP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motivation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for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holding</a:t>
            </a:r>
            <a:r>
              <a:rPr lang="en-GB" sz="4400" spc="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P.A.R.C.</a:t>
            </a:r>
            <a:r>
              <a:rPr lang="en-GB" sz="4400" spc="-21" dirty="0">
                <a:latin typeface="Arial"/>
                <a:cs typeface="Arial"/>
              </a:rPr>
              <a:t> conference</a:t>
            </a:r>
            <a:endParaRPr lang="en-GB" sz="4400" dirty="0">
              <a:latin typeface="Arial"/>
              <a:cs typeface="Arial"/>
            </a:endParaRPr>
          </a:p>
          <a:p>
            <a:pPr marL="869989"/>
            <a:r>
              <a:rPr lang="en-GB" sz="4400" dirty="0">
                <a:latin typeface="Arial"/>
                <a:cs typeface="Arial"/>
              </a:rPr>
              <a:t>on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theme this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year.</a:t>
            </a:r>
            <a:endParaRPr lang="en-GB" sz="4400" dirty="0">
              <a:latin typeface="Arial"/>
              <a:cs typeface="Arial"/>
            </a:endParaRPr>
          </a:p>
          <a:p>
            <a:pPr marL="869989" marR="291756" indent="-739292">
              <a:spcBef>
                <a:spcPts val="2100"/>
              </a:spcBef>
              <a:buClr>
                <a:srgbClr val="6C0420"/>
              </a:buClr>
              <a:buSzPct val="175000"/>
              <a:buChar char="•"/>
              <a:tabLst>
                <a:tab pos="871309" algn="l"/>
              </a:tabLst>
            </a:pPr>
            <a:r>
              <a:rPr lang="en-GB" sz="4400" dirty="0">
                <a:latin typeface="Arial"/>
                <a:cs typeface="Arial"/>
              </a:rPr>
              <a:t>A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citation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survey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was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piloted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2017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spc="-42" dirty="0">
                <a:latin typeface="Arial"/>
                <a:cs typeface="Arial"/>
              </a:rPr>
              <a:t>then </a:t>
            </a:r>
            <a:r>
              <a:rPr lang="en-GB" sz="4400" dirty="0">
                <a:latin typeface="Arial"/>
                <a:cs typeface="Arial"/>
              </a:rPr>
              <a:t>was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completed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2018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regarding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these</a:t>
            </a:r>
            <a:r>
              <a:rPr lang="en-GB" sz="4400" spc="-42" dirty="0">
                <a:latin typeface="Arial"/>
                <a:cs typeface="Arial"/>
              </a:rPr>
              <a:t> core </a:t>
            </a:r>
            <a:r>
              <a:rPr lang="en-GB" sz="4400" dirty="0">
                <a:latin typeface="Arial"/>
                <a:cs typeface="Arial"/>
              </a:rPr>
              <a:t>texts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works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field of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C.A.S. </a:t>
            </a:r>
            <a:r>
              <a:rPr lang="en-GB" sz="4400" spc="-21" dirty="0">
                <a:latin typeface="Arial"/>
                <a:cs typeface="Arial"/>
              </a:rPr>
              <a:t>within </a:t>
            </a:r>
            <a:r>
              <a:rPr lang="en-GB" sz="4400" dirty="0">
                <a:latin typeface="Arial"/>
                <a:cs typeface="Arial"/>
              </a:rPr>
              <a:t>relevant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journals.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4810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6F928-7BF8-C47A-8647-7C4452008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pc="-42" dirty="0"/>
              <a:t>Cross-</a:t>
            </a:r>
            <a:r>
              <a:rPr lang="en-GB" b="1" dirty="0"/>
              <a:t>citations</a:t>
            </a:r>
            <a:r>
              <a:rPr lang="en-GB" b="1" spc="-94" dirty="0"/>
              <a:t> </a:t>
            </a:r>
            <a:r>
              <a:rPr lang="en-GB" b="1" dirty="0"/>
              <a:t>within</a:t>
            </a:r>
            <a:r>
              <a:rPr lang="en-GB" b="1" spc="-135" dirty="0"/>
              <a:t> </a:t>
            </a:r>
            <a:r>
              <a:rPr lang="en-GB" b="1" dirty="0"/>
              <a:t>key</a:t>
            </a:r>
            <a:r>
              <a:rPr lang="en-GB" b="1" spc="-114" dirty="0"/>
              <a:t> </a:t>
            </a:r>
            <a:r>
              <a:rPr lang="en-GB" b="1" spc="-21" dirty="0"/>
              <a:t>texts</a:t>
            </a:r>
            <a:endParaRPr lang="en-GB" b="1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F2C69436-D7D3-BD2F-8E16-22C7A497C7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6081256"/>
              </p:ext>
            </p:extLst>
          </p:nvPr>
        </p:nvGraphicFramePr>
        <p:xfrm>
          <a:off x="1306514" y="2908300"/>
          <a:ext cx="16397284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9321">
                  <a:extLst>
                    <a:ext uri="{9D8B030D-6E8A-4147-A177-3AD203B41FA5}">
                      <a16:colId xmlns:a16="http://schemas.microsoft.com/office/drawing/2014/main" val="2728749518"/>
                    </a:ext>
                  </a:extLst>
                </a:gridCol>
                <a:gridCol w="4099321">
                  <a:extLst>
                    <a:ext uri="{9D8B030D-6E8A-4147-A177-3AD203B41FA5}">
                      <a16:colId xmlns:a16="http://schemas.microsoft.com/office/drawing/2014/main" val="4249871363"/>
                    </a:ext>
                  </a:extLst>
                </a:gridCol>
                <a:gridCol w="4099321">
                  <a:extLst>
                    <a:ext uri="{9D8B030D-6E8A-4147-A177-3AD203B41FA5}">
                      <a16:colId xmlns:a16="http://schemas.microsoft.com/office/drawing/2014/main" val="35000867"/>
                    </a:ext>
                  </a:extLst>
                </a:gridCol>
                <a:gridCol w="4099321">
                  <a:extLst>
                    <a:ext uri="{9D8B030D-6E8A-4147-A177-3AD203B41FA5}">
                      <a16:colId xmlns:a16="http://schemas.microsoft.com/office/drawing/2014/main" val="21869489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4400" dirty="0"/>
                        <a:t>Texts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RT-A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 err="1"/>
                        <a:t>WoA</a:t>
                      </a:r>
                      <a:endParaRPr lang="en-GB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Autonomy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439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5400" dirty="0"/>
                        <a:t>RT-A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5400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5400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5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884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5400" dirty="0" err="1"/>
                        <a:t>WoA</a:t>
                      </a:r>
                      <a:endParaRPr lang="en-GB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5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5400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5400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277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5400" dirty="0"/>
                        <a:t>Autonomy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5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5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5400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87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8335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8C48B-0443-248E-D18C-25B450D82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Most</a:t>
            </a:r>
            <a:r>
              <a:rPr lang="en-GB" b="1" spc="-156" dirty="0"/>
              <a:t> </a:t>
            </a:r>
            <a:r>
              <a:rPr lang="en-GB" b="1" dirty="0"/>
              <a:t>cited</a:t>
            </a:r>
            <a:r>
              <a:rPr lang="en-GB" b="1" spc="-125" dirty="0"/>
              <a:t> </a:t>
            </a:r>
            <a:r>
              <a:rPr lang="en-GB" b="1" dirty="0"/>
              <a:t>authors</a:t>
            </a:r>
            <a:r>
              <a:rPr lang="en-GB" b="1" spc="-83" dirty="0"/>
              <a:t> </a:t>
            </a:r>
            <a:r>
              <a:rPr lang="en-GB" b="1" dirty="0"/>
              <a:t>in</a:t>
            </a:r>
            <a:r>
              <a:rPr lang="en-GB" b="1" spc="-146" dirty="0"/>
              <a:t> </a:t>
            </a:r>
            <a:r>
              <a:rPr lang="en-GB" b="1" dirty="0"/>
              <a:t>Disability</a:t>
            </a:r>
            <a:r>
              <a:rPr lang="en-GB" b="1" spc="-135" dirty="0"/>
              <a:t> </a:t>
            </a:r>
            <a:r>
              <a:rPr lang="en-GB" b="1" dirty="0"/>
              <a:t>and</a:t>
            </a:r>
            <a:r>
              <a:rPr lang="en-GB" b="1" spc="-125" dirty="0"/>
              <a:t> </a:t>
            </a:r>
            <a:r>
              <a:rPr lang="en-GB" b="1" spc="-21" dirty="0"/>
              <a:t>Society</a:t>
            </a:r>
            <a:endParaRPr lang="en-GB" b="1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BA2AEB78-0342-C066-67CA-23804D1D6E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547694"/>
              </p:ext>
            </p:extLst>
          </p:nvPr>
        </p:nvGraphicFramePr>
        <p:xfrm>
          <a:off x="1504156" y="2636222"/>
          <a:ext cx="14904243" cy="676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043">
                  <a:extLst>
                    <a:ext uri="{9D8B030D-6E8A-4147-A177-3AD203B41FA5}">
                      <a16:colId xmlns:a16="http://schemas.microsoft.com/office/drawing/2014/main" val="524229316"/>
                    </a:ext>
                  </a:extLst>
                </a:gridCol>
                <a:gridCol w="3871119">
                  <a:extLst>
                    <a:ext uri="{9D8B030D-6E8A-4147-A177-3AD203B41FA5}">
                      <a16:colId xmlns:a16="http://schemas.microsoft.com/office/drawing/2014/main" val="3551904519"/>
                    </a:ext>
                  </a:extLst>
                </a:gridCol>
                <a:gridCol w="4968081">
                  <a:extLst>
                    <a:ext uri="{9D8B030D-6E8A-4147-A177-3AD203B41FA5}">
                      <a16:colId xmlns:a16="http://schemas.microsoft.com/office/drawing/2014/main" val="13865152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4400" dirty="0"/>
                        <a:t>Authors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Citations in D&amp;S CAS</a:t>
                      </a:r>
                    </a:p>
                    <a:p>
                      <a:r>
                        <a:rPr lang="en-GB" sz="44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articles</a:t>
                      </a:r>
                      <a:endParaRPr lang="en-GB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689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4400" dirty="0"/>
                        <a:t>Dan Goodley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RT-A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633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4400" dirty="0"/>
                        <a:t>Katherine </a:t>
                      </a:r>
                      <a:r>
                        <a:rPr lang="en-GB" sz="4400" dirty="0" err="1"/>
                        <a:t>Runswick</a:t>
                      </a:r>
                      <a:r>
                        <a:rPr lang="en-GB" sz="4400" dirty="0"/>
                        <a:t>-Cole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42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dirty="0"/>
                        <a:t>RT-A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58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4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Damian Milton</a:t>
                      </a:r>
                      <a:endParaRPr lang="en-GB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Autonomy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449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4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Rebecca Mallet</a:t>
                      </a:r>
                      <a:endParaRPr lang="en-GB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42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dirty="0"/>
                        <a:t>RT-A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3550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4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Charlotte Brownlow</a:t>
                      </a:r>
                      <a:endParaRPr lang="en-GB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 err="1"/>
                        <a:t>WoA</a:t>
                      </a:r>
                      <a:endParaRPr lang="en-GB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576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4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Jim Sinclair</a:t>
                      </a:r>
                      <a:endParaRPr lang="en-GB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42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dirty="0"/>
                        <a:t>Autonomy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732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4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Larry Arnold</a:t>
                      </a:r>
                      <a:endParaRPr lang="en-GB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4257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dirty="0"/>
                        <a:t>Autonomy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881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274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4BEF4-9AAD-4177-D4E8-90975AB84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56" y="469900"/>
            <a:ext cx="16396395" cy="1541578"/>
          </a:xfrm>
        </p:spPr>
        <p:txBody>
          <a:bodyPr/>
          <a:lstStyle/>
          <a:p>
            <a:r>
              <a:rPr lang="en-GB" b="1" dirty="0"/>
              <a:t>Number</a:t>
            </a:r>
            <a:r>
              <a:rPr lang="en-GB" b="1" spc="-114" dirty="0"/>
              <a:t> </a:t>
            </a:r>
            <a:r>
              <a:rPr lang="en-GB" b="1" dirty="0"/>
              <a:t>of</a:t>
            </a:r>
            <a:r>
              <a:rPr lang="en-GB" b="1" spc="-156" dirty="0"/>
              <a:t> </a:t>
            </a:r>
            <a:r>
              <a:rPr lang="en-GB" b="1" dirty="0"/>
              <a:t>articles</a:t>
            </a:r>
            <a:r>
              <a:rPr lang="en-GB" b="1" spc="-135" dirty="0"/>
              <a:t> </a:t>
            </a:r>
            <a:r>
              <a:rPr lang="en-GB" b="1" dirty="0"/>
              <a:t>published</a:t>
            </a:r>
            <a:r>
              <a:rPr lang="en-GB" b="1" spc="-114" dirty="0"/>
              <a:t> </a:t>
            </a:r>
            <a:r>
              <a:rPr lang="en-GB" b="1" dirty="0"/>
              <a:t>in</a:t>
            </a:r>
            <a:r>
              <a:rPr lang="en-GB" b="1" spc="-156" dirty="0"/>
              <a:t> </a:t>
            </a:r>
            <a:r>
              <a:rPr lang="en-GB" b="1" dirty="0"/>
              <a:t>D&amp;S</a:t>
            </a:r>
            <a:r>
              <a:rPr lang="en-GB" b="1" spc="-114" dirty="0"/>
              <a:t> </a:t>
            </a:r>
            <a:r>
              <a:rPr lang="en-GB" b="1" dirty="0"/>
              <a:t>by</a:t>
            </a:r>
            <a:r>
              <a:rPr lang="en-GB" b="1" spc="-135" dirty="0"/>
              <a:t> </a:t>
            </a:r>
            <a:r>
              <a:rPr lang="en-GB" b="1" spc="-21" dirty="0"/>
              <a:t>author</a:t>
            </a:r>
            <a:endParaRPr lang="en-GB" b="1" dirty="0"/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5A5237B9-EB03-933E-41E6-F572855DD4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100672"/>
              </p:ext>
            </p:extLst>
          </p:nvPr>
        </p:nvGraphicFramePr>
        <p:xfrm>
          <a:off x="1123156" y="2011478"/>
          <a:ext cx="16396395" cy="832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7289">
                  <a:extLst>
                    <a:ext uri="{9D8B030D-6E8A-4147-A177-3AD203B41FA5}">
                      <a16:colId xmlns:a16="http://schemas.microsoft.com/office/drawing/2014/main" val="2480710594"/>
                    </a:ext>
                  </a:extLst>
                </a:gridCol>
                <a:gridCol w="7359106">
                  <a:extLst>
                    <a:ext uri="{9D8B030D-6E8A-4147-A177-3AD203B41FA5}">
                      <a16:colId xmlns:a16="http://schemas.microsoft.com/office/drawing/2014/main" val="9554504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Number of articles published in D &amp; 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690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Damian Milton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6 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484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Nick </a:t>
                      </a:r>
                      <a:r>
                        <a:rPr lang="en-GB" sz="36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Chown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2 (1)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666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Charlotte Brownlow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543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Lindsey O’Dell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05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Katherine </a:t>
                      </a:r>
                      <a:r>
                        <a:rPr lang="en-GB" sz="36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Runswick</a:t>
                      </a:r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-Cole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809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Michael Orsini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914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Frances Ortega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335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Hanna </a:t>
                      </a:r>
                      <a:r>
                        <a:rPr lang="en-GB" sz="36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Bertilsdotter</a:t>
                      </a:r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Rosqvist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71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Richard Woods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2 (0)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530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Mitzi Waltz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31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Anne Lindblom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113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600" dirty="0"/>
                        <a:t>Carmel Conn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641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213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6AB6E-D0DA-4006-B390-600B0B6DB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CrossRef</a:t>
            </a:r>
            <a:r>
              <a:rPr lang="en-GB" b="1" dirty="0"/>
              <a:t> Citations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C4C51A6-78D6-04D2-B9FA-035474BB1A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417082"/>
              </p:ext>
            </p:extLst>
          </p:nvPr>
        </p:nvGraphicFramePr>
        <p:xfrm>
          <a:off x="1306959" y="2527300"/>
          <a:ext cx="16397284" cy="737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7242">
                  <a:extLst>
                    <a:ext uri="{9D8B030D-6E8A-4147-A177-3AD203B41FA5}">
                      <a16:colId xmlns:a16="http://schemas.microsoft.com/office/drawing/2014/main" val="1690852584"/>
                    </a:ext>
                  </a:extLst>
                </a:gridCol>
                <a:gridCol w="7162800">
                  <a:extLst>
                    <a:ext uri="{9D8B030D-6E8A-4147-A177-3AD203B41FA5}">
                      <a16:colId xmlns:a16="http://schemas.microsoft.com/office/drawing/2014/main" val="387464287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141710542"/>
                    </a:ext>
                  </a:extLst>
                </a:gridCol>
                <a:gridCol w="2940842">
                  <a:extLst>
                    <a:ext uri="{9D8B030D-6E8A-4147-A177-3AD203B41FA5}">
                      <a16:colId xmlns:a16="http://schemas.microsoft.com/office/drawing/2014/main" val="3939957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Author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Article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err="1"/>
                        <a:t>CrossRef</a:t>
                      </a:r>
                      <a:r>
                        <a:rPr lang="en-GB" sz="3200" dirty="0"/>
                        <a:t> Citations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Text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519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Milton (2012)*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the ontological status of autism: the ‘double empathy problem’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err="1"/>
                        <a:t>Automony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25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 err="1"/>
                        <a:t>Runswick</a:t>
                      </a:r>
                      <a:r>
                        <a:rPr lang="en-GB" sz="3200" dirty="0"/>
                        <a:t>-Cole (2014)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‘Us’ and ‘them’: the limits and possibilities of a ‘politics of neurodiversity’ in neoliberal times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RT-A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2757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McWade</a:t>
                      </a:r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Milton and</a:t>
                      </a:r>
                    </a:p>
                    <a:p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Beresford (2015)*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Mad studies and neurodiversity: a dialogue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Autonomy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194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Bertilsdotter</a:t>
                      </a:r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Rosqvist,</a:t>
                      </a:r>
                    </a:p>
                    <a:p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Brownlow &amp; O’Dell (2012)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Mapping the </a:t>
                      </a:r>
                      <a:r>
                        <a:rPr lang="en-GB" sz="3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socialgeographies</a:t>
                      </a:r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autism – online and off-line narratives of </a:t>
                      </a:r>
                      <a:r>
                        <a:rPr lang="en-GB" sz="3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neuroshared</a:t>
                      </a:r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separate spaces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err="1"/>
                        <a:t>WoA</a:t>
                      </a:r>
                      <a:endParaRPr lang="en-GB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854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 err="1"/>
                        <a:t>Chown</a:t>
                      </a:r>
                      <a:r>
                        <a:rPr lang="en-GB" sz="3200" dirty="0"/>
                        <a:t> (2014)*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More on the ontological status of autism and the ‘double empathy problem’</a:t>
                      </a:r>
                      <a:endParaRPr lang="en-GB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/>
                        <a:t>Autonomy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77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29087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88EEAA7-C9A3-8022-4410-A1715AB1C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958" y="698500"/>
            <a:ext cx="16396395" cy="2066896"/>
          </a:xfrm>
        </p:spPr>
        <p:txBody>
          <a:bodyPr/>
          <a:lstStyle/>
          <a:p>
            <a:r>
              <a:rPr lang="en-GB" b="1" dirty="0"/>
              <a:t>Cross citations in articles in D&amp;S between the authors of the initial texts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7290E4-38A9-872D-9780-42462350F1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7956" y="3527081"/>
            <a:ext cx="5105400" cy="6063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>
                <a:latin typeface="Arial"/>
                <a:cs typeface="Arial"/>
              </a:rPr>
              <a:t>Highest</a:t>
            </a:r>
            <a:r>
              <a:rPr lang="en-GB" sz="4800" spc="-31" dirty="0">
                <a:latin typeface="Arial"/>
                <a:cs typeface="Arial"/>
              </a:rPr>
              <a:t> </a:t>
            </a:r>
            <a:r>
              <a:rPr lang="en-GB" sz="4800" dirty="0" err="1">
                <a:latin typeface="Arial"/>
                <a:cs typeface="Arial"/>
              </a:rPr>
              <a:t>Altmetric</a:t>
            </a:r>
            <a:r>
              <a:rPr lang="en-GB" sz="4800" spc="-31" dirty="0">
                <a:latin typeface="Arial"/>
                <a:cs typeface="Arial"/>
              </a:rPr>
              <a:t> </a:t>
            </a:r>
            <a:r>
              <a:rPr lang="en-GB" sz="4800" dirty="0">
                <a:latin typeface="Arial"/>
                <a:cs typeface="Arial"/>
              </a:rPr>
              <a:t>scores</a:t>
            </a:r>
            <a:r>
              <a:rPr lang="en-GB" sz="4800" spc="-42" dirty="0">
                <a:latin typeface="Arial"/>
                <a:cs typeface="Arial"/>
              </a:rPr>
              <a:t> </a:t>
            </a:r>
            <a:r>
              <a:rPr lang="en-GB" sz="4800" dirty="0">
                <a:latin typeface="Arial"/>
                <a:cs typeface="Arial"/>
              </a:rPr>
              <a:t>were</a:t>
            </a:r>
            <a:r>
              <a:rPr lang="en-GB" sz="4800" spc="-62" dirty="0">
                <a:latin typeface="Arial"/>
                <a:cs typeface="Arial"/>
              </a:rPr>
              <a:t> </a:t>
            </a:r>
            <a:r>
              <a:rPr lang="en-GB" sz="4800" dirty="0">
                <a:latin typeface="Arial"/>
                <a:cs typeface="Arial"/>
              </a:rPr>
              <a:t>all</a:t>
            </a:r>
            <a:r>
              <a:rPr lang="en-GB" sz="4800" spc="-31" dirty="0">
                <a:latin typeface="Arial"/>
                <a:cs typeface="Arial"/>
              </a:rPr>
              <a:t> </a:t>
            </a:r>
            <a:r>
              <a:rPr lang="en-GB" sz="4800" dirty="0">
                <a:latin typeface="Arial"/>
                <a:cs typeface="Arial"/>
              </a:rPr>
              <a:t>authored</a:t>
            </a:r>
            <a:r>
              <a:rPr lang="en-GB" sz="4800" spc="-42" dirty="0">
                <a:latin typeface="Arial"/>
                <a:cs typeface="Arial"/>
              </a:rPr>
              <a:t> </a:t>
            </a:r>
            <a:r>
              <a:rPr lang="en-GB" sz="4800" spc="-52" dirty="0">
                <a:latin typeface="Arial"/>
                <a:cs typeface="Arial"/>
              </a:rPr>
              <a:t>or </a:t>
            </a:r>
            <a:r>
              <a:rPr lang="en-GB" sz="4800" spc="-21" dirty="0">
                <a:latin typeface="Arial"/>
                <a:cs typeface="Arial"/>
              </a:rPr>
              <a:t>part-</a:t>
            </a:r>
            <a:r>
              <a:rPr lang="en-GB" sz="4800" dirty="0">
                <a:latin typeface="Arial"/>
                <a:cs typeface="Arial"/>
              </a:rPr>
              <a:t>authored</a:t>
            </a:r>
            <a:r>
              <a:rPr lang="en-GB" sz="4800" spc="-62" dirty="0">
                <a:latin typeface="Arial"/>
                <a:cs typeface="Arial"/>
              </a:rPr>
              <a:t> </a:t>
            </a:r>
            <a:r>
              <a:rPr lang="en-GB" sz="4800" dirty="0">
                <a:latin typeface="Arial"/>
                <a:cs typeface="Arial"/>
              </a:rPr>
              <a:t>by</a:t>
            </a:r>
            <a:r>
              <a:rPr lang="en-GB" sz="4800" spc="-31" dirty="0">
                <a:latin typeface="Arial"/>
                <a:cs typeface="Arial"/>
              </a:rPr>
              <a:t> </a:t>
            </a:r>
            <a:r>
              <a:rPr lang="en-GB" sz="4800" dirty="0">
                <a:latin typeface="Arial"/>
                <a:cs typeface="Arial"/>
              </a:rPr>
              <a:t>autistic</a:t>
            </a:r>
            <a:r>
              <a:rPr lang="en-GB" sz="4800" spc="-31" dirty="0">
                <a:latin typeface="Arial"/>
                <a:cs typeface="Arial"/>
              </a:rPr>
              <a:t> </a:t>
            </a:r>
            <a:r>
              <a:rPr lang="en-GB" sz="4800" dirty="0">
                <a:latin typeface="Arial"/>
                <a:cs typeface="Arial"/>
              </a:rPr>
              <a:t>scholars,</a:t>
            </a:r>
            <a:r>
              <a:rPr lang="en-GB" sz="4800" spc="-31" dirty="0">
                <a:latin typeface="Arial"/>
                <a:cs typeface="Arial"/>
              </a:rPr>
              <a:t> </a:t>
            </a:r>
            <a:r>
              <a:rPr lang="en-GB" sz="4800" dirty="0">
                <a:latin typeface="Arial"/>
                <a:cs typeface="Arial"/>
              </a:rPr>
              <a:t>and four</a:t>
            </a:r>
            <a:r>
              <a:rPr lang="en-GB" sz="4800" spc="-21" dirty="0">
                <a:latin typeface="Arial"/>
                <a:cs typeface="Arial"/>
              </a:rPr>
              <a:t> </a:t>
            </a:r>
            <a:r>
              <a:rPr lang="en-GB" sz="4800" spc="-52" dirty="0">
                <a:latin typeface="Arial"/>
                <a:cs typeface="Arial"/>
              </a:rPr>
              <a:t>of </a:t>
            </a:r>
            <a:r>
              <a:rPr lang="en-GB" sz="4800" dirty="0">
                <a:latin typeface="Arial"/>
                <a:cs typeface="Arial"/>
              </a:rPr>
              <a:t>the</a:t>
            </a:r>
            <a:r>
              <a:rPr lang="en-GB" sz="4800" spc="-94" dirty="0">
                <a:latin typeface="Arial"/>
                <a:cs typeface="Arial"/>
              </a:rPr>
              <a:t> </a:t>
            </a:r>
            <a:r>
              <a:rPr lang="en-GB" sz="4800" dirty="0">
                <a:latin typeface="Arial"/>
                <a:cs typeface="Arial"/>
              </a:rPr>
              <a:t>five</a:t>
            </a:r>
            <a:r>
              <a:rPr lang="en-GB" sz="4800" spc="-10" dirty="0">
                <a:latin typeface="Arial"/>
                <a:cs typeface="Arial"/>
              </a:rPr>
              <a:t> </a:t>
            </a:r>
            <a:r>
              <a:rPr lang="en-GB" sz="4800" dirty="0">
                <a:latin typeface="Arial"/>
                <a:cs typeface="Arial"/>
              </a:rPr>
              <a:t>most</a:t>
            </a:r>
            <a:r>
              <a:rPr lang="en-GB" sz="4800" spc="-31" dirty="0">
                <a:latin typeface="Arial"/>
                <a:cs typeface="Arial"/>
              </a:rPr>
              <a:t> </a:t>
            </a:r>
            <a:r>
              <a:rPr lang="en-GB" sz="4800" dirty="0">
                <a:latin typeface="Arial"/>
                <a:cs typeface="Arial"/>
              </a:rPr>
              <a:t>viewed</a:t>
            </a:r>
            <a:r>
              <a:rPr lang="en-GB" sz="4800" spc="31" dirty="0">
                <a:latin typeface="Arial"/>
                <a:cs typeface="Arial"/>
              </a:rPr>
              <a:t> </a:t>
            </a:r>
            <a:r>
              <a:rPr lang="en-GB" sz="4800" spc="-21" dirty="0">
                <a:latin typeface="Arial"/>
                <a:cs typeface="Arial"/>
              </a:rPr>
              <a:t>papers.</a:t>
            </a:r>
            <a:endParaRPr lang="en-GB" sz="4800" dirty="0">
              <a:latin typeface="Arial"/>
              <a:cs typeface="Arial"/>
            </a:endParaRPr>
          </a:p>
          <a:p>
            <a:endParaRPr lang="en-GB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CA36688B-3C03-51D0-C57D-F0CE1305D00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07631394"/>
              </p:ext>
            </p:extLst>
          </p:nvPr>
        </p:nvGraphicFramePr>
        <p:xfrm>
          <a:off x="7627994" y="3083985"/>
          <a:ext cx="9697928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482">
                  <a:extLst>
                    <a:ext uri="{9D8B030D-6E8A-4147-A177-3AD203B41FA5}">
                      <a16:colId xmlns:a16="http://schemas.microsoft.com/office/drawing/2014/main" val="1138609703"/>
                    </a:ext>
                  </a:extLst>
                </a:gridCol>
                <a:gridCol w="2424482">
                  <a:extLst>
                    <a:ext uri="{9D8B030D-6E8A-4147-A177-3AD203B41FA5}">
                      <a16:colId xmlns:a16="http://schemas.microsoft.com/office/drawing/2014/main" val="516904013"/>
                    </a:ext>
                  </a:extLst>
                </a:gridCol>
                <a:gridCol w="2424482">
                  <a:extLst>
                    <a:ext uri="{9D8B030D-6E8A-4147-A177-3AD203B41FA5}">
                      <a16:colId xmlns:a16="http://schemas.microsoft.com/office/drawing/2014/main" val="4152406058"/>
                    </a:ext>
                  </a:extLst>
                </a:gridCol>
                <a:gridCol w="2424482">
                  <a:extLst>
                    <a:ext uri="{9D8B030D-6E8A-4147-A177-3AD203B41FA5}">
                      <a16:colId xmlns:a16="http://schemas.microsoft.com/office/drawing/2014/main" val="4191673762"/>
                    </a:ext>
                  </a:extLst>
                </a:gridCol>
              </a:tblGrid>
              <a:tr h="1515812">
                <a:tc>
                  <a:txBody>
                    <a:bodyPr/>
                    <a:lstStyle/>
                    <a:p>
                      <a:r>
                        <a:rPr lang="en-GB" sz="3600" dirty="0"/>
                        <a:t>Texts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RT-A authors in D&amp;S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 err="1"/>
                        <a:t>WoA</a:t>
                      </a:r>
                      <a:r>
                        <a:rPr lang="en-GB" sz="3600" dirty="0"/>
                        <a:t> authors in D&amp;S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Autonomy authors in D&amp;S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71870"/>
                  </a:ext>
                </a:extLst>
              </a:tr>
              <a:tr h="1515812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RT-A authors in</a:t>
                      </a:r>
                    </a:p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D&amp;S (2)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970246"/>
                  </a:ext>
                </a:extLst>
              </a:tr>
              <a:tr h="1515812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WoA</a:t>
                      </a:r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authors in</a:t>
                      </a:r>
                    </a:p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D&amp;S (2)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984390"/>
                  </a:ext>
                </a:extLst>
              </a:tr>
              <a:tr h="1515812">
                <a:tc>
                  <a:txBody>
                    <a:bodyPr/>
                    <a:lstStyle/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Autonomy authors</a:t>
                      </a:r>
                    </a:p>
                    <a:p>
                      <a:r>
                        <a:rPr lang="en-GB" sz="36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D&amp;S (8)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641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679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657" rIns="0" bIns="0" rtlCol="0" anchor="ctr">
            <a:spAutoFit/>
          </a:bodyPr>
          <a:lstStyle/>
          <a:p>
            <a:pPr marL="26403">
              <a:lnSpc>
                <a:spcPct val="100000"/>
              </a:lnSpc>
              <a:spcBef>
                <a:spcPts val="198"/>
              </a:spcBef>
            </a:pPr>
            <a:r>
              <a:rPr b="1" dirty="0"/>
              <a:t>Welcome</a:t>
            </a:r>
            <a:r>
              <a:rPr b="1" spc="-156" dirty="0"/>
              <a:t> </a:t>
            </a:r>
            <a:r>
              <a:rPr b="1" dirty="0"/>
              <a:t>to</a:t>
            </a:r>
            <a:r>
              <a:rPr b="1" spc="-156" dirty="0"/>
              <a:t> </a:t>
            </a:r>
            <a:r>
              <a:rPr b="1" spc="-21" dirty="0"/>
              <a:t>P</a:t>
            </a:r>
            <a:r>
              <a:rPr lang="en-GB" b="1" spc="-21" dirty="0"/>
              <a:t>.</a:t>
            </a:r>
            <a:r>
              <a:rPr b="1" spc="-21" dirty="0"/>
              <a:t>A</a:t>
            </a:r>
            <a:r>
              <a:rPr lang="en-GB" b="1" spc="-21" dirty="0"/>
              <a:t>.</a:t>
            </a:r>
            <a:r>
              <a:rPr b="1" spc="-21" dirty="0"/>
              <a:t>R</a:t>
            </a:r>
            <a:r>
              <a:rPr lang="en-GB" b="1" spc="-21" dirty="0"/>
              <a:t>.</a:t>
            </a:r>
            <a:r>
              <a:rPr b="1" spc="-21" dirty="0"/>
              <a:t>C</a:t>
            </a:r>
            <a:r>
              <a:rPr lang="en-GB" b="1" spc="-21" dirty="0"/>
              <a:t>. </a:t>
            </a:r>
            <a:r>
              <a:rPr b="1" spc="-21" dirty="0"/>
              <a:t>2018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D5BE61-C0C6-C4E1-F703-57CF4EFF7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959" y="2846623"/>
            <a:ext cx="12160597" cy="6462477"/>
          </a:xfrm>
        </p:spPr>
        <p:txBody>
          <a:bodyPr>
            <a:normAutofit/>
          </a:bodyPr>
          <a:lstStyle/>
          <a:p>
            <a:pPr marL="77890" indent="0">
              <a:spcBef>
                <a:spcPts val="208"/>
              </a:spcBef>
              <a:buClr>
                <a:srgbClr val="6C0420"/>
              </a:buClr>
              <a:buSzPct val="175000"/>
              <a:buNone/>
              <a:tabLst>
                <a:tab pos="818502" algn="l"/>
              </a:tabLst>
            </a:pPr>
            <a:r>
              <a:rPr lang="en-GB" sz="4400" b="1" dirty="0">
                <a:latin typeface="Arial"/>
                <a:cs typeface="Arial"/>
              </a:rPr>
              <a:t>Some</a:t>
            </a:r>
            <a:r>
              <a:rPr lang="en-GB" sz="4400" b="1" spc="-42" dirty="0">
                <a:latin typeface="Arial"/>
                <a:cs typeface="Arial"/>
              </a:rPr>
              <a:t> </a:t>
            </a:r>
            <a:r>
              <a:rPr lang="en-GB" sz="4400" b="1" dirty="0">
                <a:latin typeface="Arial"/>
                <a:cs typeface="Arial"/>
              </a:rPr>
              <a:t>general</a:t>
            </a:r>
            <a:r>
              <a:rPr lang="en-GB" sz="4400" b="1" spc="10" dirty="0">
                <a:latin typeface="Arial"/>
                <a:cs typeface="Arial"/>
              </a:rPr>
              <a:t> </a:t>
            </a:r>
            <a:r>
              <a:rPr lang="en-GB" sz="4400" b="1" dirty="0">
                <a:latin typeface="Arial"/>
                <a:cs typeface="Arial"/>
              </a:rPr>
              <a:t>guidance</a:t>
            </a:r>
            <a:r>
              <a:rPr lang="en-GB" sz="4400" b="1" spc="42" dirty="0">
                <a:latin typeface="Arial"/>
                <a:cs typeface="Arial"/>
              </a:rPr>
              <a:t> </a:t>
            </a:r>
            <a:r>
              <a:rPr lang="en-GB" sz="4400" b="1" dirty="0">
                <a:latin typeface="Arial"/>
                <a:cs typeface="Arial"/>
              </a:rPr>
              <a:t>for</a:t>
            </a:r>
            <a:r>
              <a:rPr lang="en-GB" sz="4400" b="1" spc="-62" dirty="0">
                <a:latin typeface="Arial"/>
                <a:cs typeface="Arial"/>
              </a:rPr>
              <a:t> </a:t>
            </a:r>
            <a:r>
              <a:rPr lang="en-GB" sz="4400" b="1" dirty="0">
                <a:latin typeface="Arial"/>
                <a:cs typeface="Arial"/>
              </a:rPr>
              <a:t>the</a:t>
            </a:r>
            <a:r>
              <a:rPr lang="en-GB" sz="4400" b="1" spc="-31" dirty="0">
                <a:latin typeface="Arial"/>
                <a:cs typeface="Arial"/>
              </a:rPr>
              <a:t> </a:t>
            </a:r>
            <a:r>
              <a:rPr lang="en-GB" sz="4400" b="1" spc="-42" dirty="0">
                <a:latin typeface="Arial"/>
                <a:cs typeface="Arial"/>
              </a:rPr>
              <a:t>day:</a:t>
            </a:r>
          </a:p>
          <a:p>
            <a:pPr marL="77890" indent="0">
              <a:spcBef>
                <a:spcPts val="208"/>
              </a:spcBef>
              <a:buClr>
                <a:srgbClr val="6C0420"/>
              </a:buClr>
              <a:buSzPct val="175000"/>
              <a:buNone/>
              <a:tabLst>
                <a:tab pos="818502" algn="l"/>
              </a:tabLst>
            </a:pPr>
            <a:endParaRPr lang="en-GB" sz="4400" b="1" dirty="0">
              <a:latin typeface="Arial"/>
              <a:cs typeface="Arial"/>
            </a:endParaRPr>
          </a:p>
          <a:p>
            <a:pPr marL="763690" indent="-685800">
              <a:spcBef>
                <a:spcPts val="2089"/>
              </a:spcBef>
              <a:buClr>
                <a:srgbClr val="6C0420"/>
              </a:buClr>
              <a:buSzPct val="175000"/>
              <a:buFont typeface="Arial" panose="020B0604020202020204" pitchFamily="34" charset="0"/>
              <a:buChar char="•"/>
              <a:tabLst>
                <a:tab pos="818502" algn="l"/>
              </a:tabLst>
            </a:pPr>
            <a:r>
              <a:rPr lang="en-GB" sz="4400" dirty="0">
                <a:latin typeface="Arial"/>
                <a:cs typeface="Arial"/>
              </a:rPr>
              <a:t>Sticking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time!</a:t>
            </a:r>
            <a:endParaRPr lang="en-GB" sz="4400" dirty="0">
              <a:latin typeface="Arial"/>
              <a:cs typeface="Arial"/>
            </a:endParaRPr>
          </a:p>
          <a:p>
            <a:pPr marL="763690" indent="-685800">
              <a:spcBef>
                <a:spcPts val="2110"/>
              </a:spcBef>
              <a:buClr>
                <a:srgbClr val="6C0420"/>
              </a:buClr>
              <a:buSzPct val="175000"/>
              <a:buFont typeface="Arial" panose="020B0604020202020204" pitchFamily="34" charset="0"/>
              <a:buChar char="•"/>
              <a:tabLst>
                <a:tab pos="818502" algn="l"/>
              </a:tabLst>
            </a:pPr>
            <a:r>
              <a:rPr lang="en-GB" sz="4400" dirty="0">
                <a:latin typeface="Arial"/>
                <a:cs typeface="Arial"/>
              </a:rPr>
              <a:t>Accessibility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issues</a:t>
            </a:r>
            <a:endParaRPr lang="en-GB" sz="4400" dirty="0">
              <a:latin typeface="Arial"/>
              <a:cs typeface="Arial"/>
            </a:endParaRPr>
          </a:p>
          <a:p>
            <a:pPr marL="763690" indent="-685800">
              <a:spcBef>
                <a:spcPts val="2089"/>
              </a:spcBef>
              <a:buClr>
                <a:srgbClr val="6C0420"/>
              </a:buClr>
              <a:buSzPct val="175000"/>
              <a:buFont typeface="Arial" panose="020B0604020202020204" pitchFamily="34" charset="0"/>
              <a:buChar char="•"/>
              <a:tabLst>
                <a:tab pos="818502" algn="l"/>
              </a:tabLst>
            </a:pPr>
            <a:r>
              <a:rPr lang="en-GB" sz="4400" dirty="0">
                <a:latin typeface="Arial"/>
                <a:cs typeface="Arial"/>
              </a:rPr>
              <a:t>‘</a:t>
            </a:r>
            <a:r>
              <a:rPr lang="en-GB" sz="4400" dirty="0" err="1">
                <a:latin typeface="Arial"/>
                <a:cs typeface="Arial"/>
              </a:rPr>
              <a:t>Flappause</a:t>
            </a:r>
            <a:r>
              <a:rPr lang="en-GB" sz="4400" dirty="0">
                <a:latin typeface="Arial"/>
                <a:cs typeface="Arial"/>
              </a:rPr>
              <a:t>’ and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general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levels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noise</a:t>
            </a:r>
            <a:endParaRPr lang="en-GB" sz="4400" dirty="0">
              <a:latin typeface="Arial"/>
              <a:cs typeface="Arial"/>
            </a:endParaRPr>
          </a:p>
          <a:p>
            <a:pPr marL="763690" indent="-685800">
              <a:spcBef>
                <a:spcPts val="2100"/>
              </a:spcBef>
              <a:buClr>
                <a:srgbClr val="6C0420"/>
              </a:buClr>
              <a:buSzPct val="175000"/>
              <a:buFont typeface="Arial" panose="020B0604020202020204" pitchFamily="34" charset="0"/>
              <a:buChar char="•"/>
              <a:tabLst>
                <a:tab pos="818502" algn="l"/>
              </a:tabLst>
            </a:pPr>
            <a:r>
              <a:rPr lang="en-GB" sz="4400" dirty="0">
                <a:latin typeface="Arial"/>
                <a:cs typeface="Arial"/>
              </a:rPr>
              <a:t>Asking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questions of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speakers</a:t>
            </a:r>
            <a:endParaRPr lang="en-GB" sz="4400" dirty="0">
              <a:latin typeface="Arial"/>
              <a:cs typeface="Arial"/>
            </a:endParaRPr>
          </a:p>
          <a:p>
            <a:pPr marL="763690" indent="-685800">
              <a:spcBef>
                <a:spcPts val="2100"/>
              </a:spcBef>
              <a:buClr>
                <a:srgbClr val="6C0420"/>
              </a:buClr>
              <a:buSzPct val="175000"/>
              <a:buFont typeface="Arial" panose="020B0604020202020204" pitchFamily="34" charset="0"/>
              <a:buChar char="•"/>
              <a:tabLst>
                <a:tab pos="818502" algn="l"/>
              </a:tabLst>
            </a:pPr>
            <a:r>
              <a:rPr lang="en-GB" sz="4400" dirty="0">
                <a:latin typeface="Arial"/>
                <a:cs typeface="Arial"/>
              </a:rPr>
              <a:t>Respectful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debate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please!</a:t>
            </a:r>
            <a:endParaRPr lang="en-GB" sz="4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A058FF-80B2-8658-7646-12E694442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Questions to think about and to return to later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E170E-B21C-40C8-A218-620E41EE1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764376" marR="458097" indent="-739292">
              <a:spcBef>
                <a:spcPts val="218"/>
              </a:spcBef>
              <a:buClr>
                <a:srgbClr val="6C0420"/>
              </a:buClr>
              <a:buSzPct val="175000"/>
              <a:buChar char="•"/>
              <a:tabLst>
                <a:tab pos="764376" algn="l"/>
                <a:tab pos="765696" algn="l"/>
              </a:tabLst>
            </a:pP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most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cited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C.A.S.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articles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are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also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least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cited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by </a:t>
            </a:r>
            <a:r>
              <a:rPr lang="en-GB" sz="4400" dirty="0">
                <a:latin typeface="Arial"/>
                <a:cs typeface="Arial"/>
              </a:rPr>
              <a:t>some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working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within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C.A.S!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What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do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about</a:t>
            </a:r>
            <a:r>
              <a:rPr lang="en-GB" sz="4400" spc="-52" dirty="0">
                <a:latin typeface="Arial"/>
                <a:cs typeface="Arial"/>
              </a:rPr>
              <a:t> the </a:t>
            </a:r>
            <a:r>
              <a:rPr lang="en-GB" sz="4400" dirty="0">
                <a:latin typeface="Arial"/>
                <a:cs typeface="Arial"/>
              </a:rPr>
              <a:t>subcultures</a:t>
            </a:r>
            <a:r>
              <a:rPr lang="en-GB" sz="4400" spc="-166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forming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within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42" dirty="0">
                <a:latin typeface="Arial"/>
                <a:cs typeface="Arial"/>
              </a:rPr>
              <a:t>C.A.S?</a:t>
            </a:r>
            <a:endParaRPr lang="en-GB" sz="4400" dirty="0">
              <a:latin typeface="Arial"/>
              <a:cs typeface="Arial"/>
            </a:endParaRPr>
          </a:p>
          <a:p>
            <a:pPr marL="764376" marR="1185508">
              <a:spcBef>
                <a:spcPts val="1746"/>
              </a:spcBef>
            </a:pPr>
            <a:r>
              <a:rPr lang="en-GB" sz="4400" dirty="0">
                <a:latin typeface="Arial"/>
                <a:cs typeface="Arial"/>
              </a:rPr>
              <a:t>How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relate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such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work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traditional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research </a:t>
            </a:r>
            <a:r>
              <a:rPr lang="en-GB" sz="4400" dirty="0">
                <a:latin typeface="Arial"/>
                <a:cs typeface="Arial"/>
              </a:rPr>
              <a:t>organisations</a:t>
            </a:r>
            <a:r>
              <a:rPr lang="en-GB" sz="4400" spc="-156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based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mainly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within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medical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model </a:t>
            </a:r>
            <a:r>
              <a:rPr lang="en-GB" sz="4400" dirty="0">
                <a:latin typeface="Arial"/>
                <a:cs typeface="Arial"/>
              </a:rPr>
              <a:t>framework</a:t>
            </a:r>
            <a:r>
              <a:rPr lang="en-GB" sz="4400" spc="-125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–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e.g.,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 err="1">
                <a:latin typeface="Arial"/>
                <a:cs typeface="Arial"/>
              </a:rPr>
              <a:t>Autistica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AIMS-</a:t>
            </a:r>
            <a:r>
              <a:rPr lang="en-GB" sz="4400" dirty="0">
                <a:latin typeface="Arial"/>
                <a:cs typeface="Arial"/>
              </a:rPr>
              <a:t>2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project?</a:t>
            </a:r>
            <a:endParaRPr lang="en-GB" sz="4400" dirty="0">
              <a:latin typeface="Arial"/>
              <a:cs typeface="Arial"/>
            </a:endParaRPr>
          </a:p>
          <a:p>
            <a:pPr marL="764376" marR="10561">
              <a:spcBef>
                <a:spcPts val="1746"/>
              </a:spcBef>
            </a:pPr>
            <a:r>
              <a:rPr lang="en-GB" sz="4400" dirty="0">
                <a:latin typeface="Arial"/>
                <a:cs typeface="Arial"/>
              </a:rPr>
              <a:t>How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can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increase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participation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autistic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voice </a:t>
            </a:r>
            <a:r>
              <a:rPr lang="en-GB" sz="4400" dirty="0">
                <a:latin typeface="Arial"/>
                <a:cs typeface="Arial"/>
              </a:rPr>
              <a:t>within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autism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research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–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e.g.,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less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represented</a:t>
            </a:r>
            <a:r>
              <a:rPr lang="en-GB" sz="4400" spc="-135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groups?</a:t>
            </a:r>
            <a:endParaRPr lang="en-GB" sz="4400" dirty="0">
              <a:latin typeface="Arial"/>
              <a:cs typeface="Arial"/>
            </a:endParaRPr>
          </a:p>
          <a:p>
            <a:pPr marL="764376" marR="699687">
              <a:spcBef>
                <a:spcPts val="1757"/>
              </a:spcBef>
            </a:pPr>
            <a:r>
              <a:rPr lang="en-GB" sz="4400" dirty="0">
                <a:latin typeface="Arial"/>
                <a:cs typeface="Arial"/>
              </a:rPr>
              <a:t>What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kind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scrutiny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might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we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be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able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bring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the </a:t>
            </a:r>
            <a:r>
              <a:rPr lang="en-GB" sz="4400" dirty="0">
                <a:latin typeface="Arial"/>
                <a:cs typeface="Arial"/>
              </a:rPr>
              <a:t>field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working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cooperatively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internationally?</a:t>
            </a:r>
            <a:endParaRPr lang="en-GB" sz="4400" dirty="0">
              <a:latin typeface="Arial"/>
              <a:cs typeface="Arial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08998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A547976-9746-1800-E61D-A1E75DE9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Doctor Michael McCreadie – a tribute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0581D-132B-E794-E220-C5E2226254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06959" y="2628140"/>
            <a:ext cx="8883997" cy="7256587"/>
          </a:xfrm>
        </p:spPr>
        <p:txBody>
          <a:bodyPr>
            <a:normAutofit fontScale="55000" lnSpcReduction="20000"/>
          </a:bodyPr>
          <a:lstStyle/>
          <a:p>
            <a:pPr marR="653482">
              <a:spcBef>
                <a:spcPts val="208"/>
              </a:spcBef>
            </a:pPr>
            <a:r>
              <a:rPr lang="en-GB" sz="6500" dirty="0">
                <a:latin typeface="Arial"/>
                <a:cs typeface="Arial"/>
              </a:rPr>
              <a:t>Health</a:t>
            </a:r>
            <a:r>
              <a:rPr lang="en-GB" sz="6500" spc="-94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Psychologist</a:t>
            </a:r>
            <a:r>
              <a:rPr lang="en-GB" sz="6500" spc="-2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with</a:t>
            </a:r>
            <a:r>
              <a:rPr lang="en-GB" sz="6500" spc="-10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over</a:t>
            </a:r>
            <a:r>
              <a:rPr lang="en-GB" sz="6500" spc="-94" dirty="0">
                <a:latin typeface="Arial"/>
                <a:cs typeface="Arial"/>
              </a:rPr>
              <a:t> </a:t>
            </a:r>
            <a:r>
              <a:rPr lang="en-GB" sz="6500" spc="-21" dirty="0">
                <a:latin typeface="Arial"/>
                <a:cs typeface="Arial"/>
              </a:rPr>
              <a:t>twenty- </a:t>
            </a:r>
            <a:r>
              <a:rPr lang="en-GB" sz="6500" dirty="0">
                <a:latin typeface="Arial"/>
                <a:cs typeface="Arial"/>
              </a:rPr>
              <a:t>five</a:t>
            </a:r>
            <a:r>
              <a:rPr lang="en-GB" sz="6500" spc="-83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years</a:t>
            </a:r>
            <a:r>
              <a:rPr lang="en-GB" sz="6500" spc="10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experience</a:t>
            </a:r>
            <a:r>
              <a:rPr lang="en-GB" sz="6500" spc="10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in</a:t>
            </a:r>
            <a:r>
              <a:rPr lang="en-GB" sz="6500" spc="-3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the</a:t>
            </a:r>
            <a:r>
              <a:rPr lang="en-GB" sz="6500" spc="-52" dirty="0">
                <a:latin typeface="Arial"/>
                <a:cs typeface="Arial"/>
              </a:rPr>
              <a:t> </a:t>
            </a:r>
            <a:r>
              <a:rPr lang="en-GB" sz="6500" spc="-42" dirty="0">
                <a:latin typeface="Arial"/>
                <a:cs typeface="Arial"/>
              </a:rPr>
              <a:t>field</a:t>
            </a:r>
            <a:endParaRPr lang="en-GB" sz="6500" dirty="0">
              <a:latin typeface="Arial"/>
              <a:cs typeface="Arial"/>
            </a:endParaRPr>
          </a:p>
          <a:p>
            <a:pPr marR="802660">
              <a:spcBef>
                <a:spcPts val="1570"/>
              </a:spcBef>
            </a:pPr>
            <a:r>
              <a:rPr lang="en-GB" sz="6500" dirty="0">
                <a:latin typeface="Arial"/>
                <a:cs typeface="Arial"/>
              </a:rPr>
              <a:t>Provided</a:t>
            </a:r>
            <a:r>
              <a:rPr lang="en-GB" sz="6500" spc="-6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clinical</a:t>
            </a:r>
            <a:r>
              <a:rPr lang="en-GB" sz="6500" spc="-10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support,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advice</a:t>
            </a:r>
            <a:r>
              <a:rPr lang="en-GB" sz="6500" spc="-31" dirty="0">
                <a:latin typeface="Arial"/>
                <a:cs typeface="Arial"/>
              </a:rPr>
              <a:t> </a:t>
            </a:r>
            <a:r>
              <a:rPr lang="en-GB" sz="6500" spc="-52" dirty="0">
                <a:latin typeface="Arial"/>
                <a:cs typeface="Arial"/>
              </a:rPr>
              <a:t>and </a:t>
            </a:r>
            <a:r>
              <a:rPr lang="en-GB" sz="6500" dirty="0">
                <a:latin typeface="Arial"/>
                <a:cs typeface="Arial"/>
              </a:rPr>
              <a:t>consultancy</a:t>
            </a:r>
            <a:r>
              <a:rPr lang="en-GB" sz="6500" spc="-5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in</a:t>
            </a:r>
            <a:r>
              <a:rPr lang="en-GB" sz="6500" spc="-3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the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UK</a:t>
            </a:r>
            <a:r>
              <a:rPr lang="en-GB" sz="6500" spc="-3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and</a:t>
            </a:r>
            <a:r>
              <a:rPr lang="en-GB" sz="6500" spc="-31" dirty="0">
                <a:latin typeface="Arial"/>
                <a:cs typeface="Arial"/>
              </a:rPr>
              <a:t> </a:t>
            </a:r>
            <a:r>
              <a:rPr lang="en-GB" sz="6500" spc="-21" dirty="0">
                <a:latin typeface="Arial"/>
                <a:cs typeface="Arial"/>
              </a:rPr>
              <a:t>beyond</a:t>
            </a:r>
            <a:endParaRPr lang="en-GB" sz="6500" dirty="0">
              <a:latin typeface="Arial"/>
              <a:cs typeface="Arial"/>
            </a:endParaRPr>
          </a:p>
          <a:p>
            <a:pPr marR="826423">
              <a:spcBef>
                <a:spcPts val="1580"/>
              </a:spcBef>
            </a:pPr>
            <a:r>
              <a:rPr lang="en-GB" sz="6500" dirty="0">
                <a:latin typeface="Arial"/>
                <a:cs typeface="Arial"/>
              </a:rPr>
              <a:t>Promoting</a:t>
            </a:r>
            <a:r>
              <a:rPr lang="en-GB" sz="6500" spc="-5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a</a:t>
            </a:r>
            <a:r>
              <a:rPr lang="en-GB" sz="6500" spc="-3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focus</a:t>
            </a:r>
            <a:r>
              <a:rPr lang="en-GB" sz="6500" spc="-3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on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spc="-21" dirty="0">
                <a:latin typeface="Arial"/>
                <a:cs typeface="Arial"/>
              </a:rPr>
              <a:t>well-</a:t>
            </a:r>
            <a:r>
              <a:rPr lang="en-GB" sz="6500" dirty="0">
                <a:latin typeface="Arial"/>
                <a:cs typeface="Arial"/>
              </a:rPr>
              <a:t>being</a:t>
            </a:r>
            <a:r>
              <a:rPr lang="en-GB" sz="6500" spc="62" dirty="0">
                <a:latin typeface="Arial"/>
                <a:cs typeface="Arial"/>
              </a:rPr>
              <a:t> </a:t>
            </a:r>
            <a:r>
              <a:rPr lang="en-GB" sz="6500" spc="-52" dirty="0">
                <a:latin typeface="Arial"/>
                <a:cs typeface="Arial"/>
              </a:rPr>
              <a:t>and </a:t>
            </a:r>
            <a:r>
              <a:rPr lang="en-GB" sz="6500" dirty="0">
                <a:latin typeface="Arial"/>
                <a:cs typeface="Arial"/>
              </a:rPr>
              <a:t>meeting</a:t>
            </a:r>
            <a:r>
              <a:rPr lang="en-GB" sz="6500" spc="-83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holistic</a:t>
            </a:r>
            <a:r>
              <a:rPr lang="en-GB" sz="6500" spc="-2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needs</a:t>
            </a:r>
            <a:r>
              <a:rPr lang="en-GB" sz="6500" spc="-2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in</a:t>
            </a:r>
            <a:r>
              <a:rPr lang="en-GB" sz="6500" spc="-52" dirty="0">
                <a:latin typeface="Arial"/>
                <a:cs typeface="Arial"/>
              </a:rPr>
              <a:t> </a:t>
            </a:r>
            <a:r>
              <a:rPr lang="en-GB" sz="6500" spc="-21" dirty="0">
                <a:latin typeface="Arial"/>
                <a:cs typeface="Arial"/>
              </a:rPr>
              <a:t>service delivery</a:t>
            </a:r>
            <a:endParaRPr lang="en-GB" sz="6500" dirty="0">
              <a:latin typeface="Arial"/>
              <a:cs typeface="Arial"/>
            </a:endParaRPr>
          </a:p>
          <a:p>
            <a:pPr marR="237630">
              <a:spcBef>
                <a:spcPts val="1570"/>
              </a:spcBef>
            </a:pPr>
            <a:r>
              <a:rPr lang="en-GB" sz="6500" dirty="0">
                <a:latin typeface="Arial"/>
                <a:cs typeface="Arial"/>
              </a:rPr>
              <a:t>Worked</a:t>
            </a:r>
            <a:r>
              <a:rPr lang="en-GB" sz="6500" spc="-125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with</a:t>
            </a:r>
            <a:r>
              <a:rPr lang="en-GB" sz="6500" spc="10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Studio3,</a:t>
            </a:r>
            <a:r>
              <a:rPr lang="en-GB" sz="6500" spc="-73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Scottish</a:t>
            </a:r>
            <a:r>
              <a:rPr lang="en-GB" sz="6500" spc="-94" dirty="0">
                <a:latin typeface="Arial"/>
                <a:cs typeface="Arial"/>
              </a:rPr>
              <a:t> </a:t>
            </a:r>
            <a:r>
              <a:rPr lang="en-GB" sz="6500" spc="-21" dirty="0">
                <a:latin typeface="Arial"/>
                <a:cs typeface="Arial"/>
              </a:rPr>
              <a:t>Autism, </a:t>
            </a:r>
            <a:r>
              <a:rPr lang="en-GB" sz="6500" dirty="0">
                <a:latin typeface="Arial"/>
                <a:cs typeface="Arial"/>
              </a:rPr>
              <a:t>and</a:t>
            </a:r>
            <a:r>
              <a:rPr lang="en-GB" sz="6500" spc="-73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most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recently was</a:t>
            </a:r>
            <a:r>
              <a:rPr lang="en-GB" sz="6500" spc="2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a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director</a:t>
            </a:r>
            <a:r>
              <a:rPr lang="en-GB" sz="6500" spc="-2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of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spc="-52" dirty="0">
                <a:latin typeface="Arial"/>
                <a:cs typeface="Arial"/>
              </a:rPr>
              <a:t>A.T.- </a:t>
            </a:r>
            <a:r>
              <a:rPr lang="en-GB" sz="6500" spc="-21" dirty="0">
                <a:latin typeface="Arial"/>
                <a:cs typeface="Arial"/>
              </a:rPr>
              <a:t>autism</a:t>
            </a:r>
            <a:endParaRPr lang="en-GB" sz="6500" dirty="0">
              <a:latin typeface="Arial"/>
              <a:cs typeface="Arial"/>
            </a:endParaRPr>
          </a:p>
          <a:p>
            <a:pPr marR="36965" algn="just">
              <a:spcBef>
                <a:spcPts val="1570"/>
              </a:spcBef>
            </a:pPr>
            <a:r>
              <a:rPr lang="en-GB" sz="6500" dirty="0">
                <a:latin typeface="Arial"/>
                <a:cs typeface="Arial"/>
              </a:rPr>
              <a:t>Supported</a:t>
            </a:r>
            <a:r>
              <a:rPr lang="en-GB" sz="6500" spc="-73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P.A.R.C.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and</a:t>
            </a:r>
            <a:r>
              <a:rPr lang="en-GB" sz="6500" spc="-73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contributed</a:t>
            </a:r>
            <a:r>
              <a:rPr lang="en-GB" sz="6500" spc="-2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to</a:t>
            </a:r>
            <a:r>
              <a:rPr lang="en-GB" sz="6500" spc="-83" dirty="0">
                <a:latin typeface="Arial"/>
                <a:cs typeface="Arial"/>
              </a:rPr>
              <a:t> </a:t>
            </a:r>
            <a:r>
              <a:rPr lang="en-GB" sz="6500" spc="-52" dirty="0">
                <a:latin typeface="Arial"/>
                <a:cs typeface="Arial"/>
              </a:rPr>
              <a:t>the </a:t>
            </a:r>
            <a:r>
              <a:rPr lang="en-GB" sz="6500" dirty="0" err="1">
                <a:latin typeface="Arial"/>
                <a:cs typeface="Arial"/>
              </a:rPr>
              <a:t>L.D.Today</a:t>
            </a:r>
            <a:r>
              <a:rPr lang="en-GB" sz="6500" spc="-83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conference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stream</a:t>
            </a:r>
            <a:r>
              <a:rPr lang="en-GB" sz="6500" spc="-5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and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spc="-21" dirty="0">
                <a:latin typeface="Arial"/>
                <a:cs typeface="Arial"/>
              </a:rPr>
              <a:t>annual </a:t>
            </a:r>
            <a:r>
              <a:rPr lang="en-GB" sz="6500" dirty="0">
                <a:latin typeface="Arial"/>
                <a:cs typeface="Arial"/>
              </a:rPr>
              <a:t>last</a:t>
            </a:r>
            <a:r>
              <a:rPr lang="en-GB" sz="6500" spc="-52" dirty="0">
                <a:latin typeface="Arial"/>
                <a:cs typeface="Arial"/>
              </a:rPr>
              <a:t> </a:t>
            </a:r>
            <a:r>
              <a:rPr lang="en-GB" sz="6500" spc="-42" dirty="0">
                <a:latin typeface="Arial"/>
                <a:cs typeface="Arial"/>
              </a:rPr>
              <a:t>year</a:t>
            </a:r>
            <a:endParaRPr lang="en-GB" sz="6500" dirty="0">
              <a:latin typeface="Arial"/>
              <a:cs typeface="Arial"/>
            </a:endParaRPr>
          </a:p>
          <a:p>
            <a:pPr marR="10561" algn="just">
              <a:spcBef>
                <a:spcPts val="1580"/>
              </a:spcBef>
            </a:pPr>
            <a:r>
              <a:rPr lang="en-GB" sz="6500" dirty="0">
                <a:latin typeface="Arial"/>
                <a:cs typeface="Arial"/>
              </a:rPr>
              <a:t>Exemplified</a:t>
            </a:r>
            <a:r>
              <a:rPr lang="en-GB" sz="6500" spc="-10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the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concept</a:t>
            </a:r>
            <a:r>
              <a:rPr lang="en-GB" sz="6500" spc="-2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of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the</a:t>
            </a:r>
            <a:r>
              <a:rPr lang="en-GB" sz="6500" spc="-52" dirty="0">
                <a:latin typeface="Arial"/>
                <a:cs typeface="Arial"/>
              </a:rPr>
              <a:t> </a:t>
            </a:r>
            <a:r>
              <a:rPr lang="en-GB" sz="6500" spc="-21" dirty="0">
                <a:latin typeface="Arial"/>
                <a:cs typeface="Arial"/>
              </a:rPr>
              <a:t>‘reflective </a:t>
            </a:r>
            <a:r>
              <a:rPr lang="en-GB" sz="6500" dirty="0">
                <a:latin typeface="Arial"/>
                <a:cs typeface="Arial"/>
              </a:rPr>
              <a:t>practitioner’</a:t>
            </a:r>
            <a:r>
              <a:rPr lang="en-GB" sz="6500" spc="-73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and</a:t>
            </a:r>
            <a:r>
              <a:rPr lang="en-GB" sz="6500" spc="-6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will</a:t>
            </a:r>
            <a:r>
              <a:rPr lang="en-GB" sz="6500" spc="21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be</a:t>
            </a:r>
            <a:r>
              <a:rPr lang="en-GB" sz="6500" spc="-42" dirty="0">
                <a:latin typeface="Arial"/>
                <a:cs typeface="Arial"/>
              </a:rPr>
              <a:t> </a:t>
            </a:r>
            <a:r>
              <a:rPr lang="en-GB" sz="6500" dirty="0">
                <a:latin typeface="Arial"/>
                <a:cs typeface="Arial"/>
              </a:rPr>
              <a:t>sadly</a:t>
            </a:r>
            <a:r>
              <a:rPr lang="en-GB" sz="6500" spc="-62" dirty="0">
                <a:latin typeface="Arial"/>
                <a:cs typeface="Arial"/>
              </a:rPr>
              <a:t> </a:t>
            </a:r>
            <a:r>
              <a:rPr lang="en-GB" sz="6500" spc="-21" dirty="0">
                <a:latin typeface="Arial"/>
                <a:cs typeface="Arial"/>
              </a:rPr>
              <a:t>missed.</a:t>
            </a:r>
            <a:endParaRPr lang="en-GB" sz="6500" dirty="0">
              <a:latin typeface="Arial"/>
              <a:cs typeface="Arial"/>
            </a:endParaRPr>
          </a:p>
          <a:p>
            <a:endParaRPr lang="en-GB" dirty="0"/>
          </a:p>
        </p:txBody>
      </p:sp>
      <p:pic>
        <p:nvPicPr>
          <p:cNvPr id="5" name="object 8" descr="Doctor Michael McCreadie">
            <a:extLst>
              <a:ext uri="{FF2B5EF4-FFF2-40B4-BE49-F238E27FC236}">
                <a16:creationId xmlns:a16="http://schemas.microsoft.com/office/drawing/2014/main" id="{E563827C-0AC8-570C-80BD-A1E930366689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0800556" y="2636222"/>
            <a:ext cx="6324600" cy="7256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681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D6CB8-CB0F-BB3E-AA57-CE21A39B2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</a:t>
            </a:r>
            <a:r>
              <a:rPr lang="en-GB" b="1" spc="-229" dirty="0"/>
              <a:t> </a:t>
            </a:r>
            <a:r>
              <a:rPr lang="en-GB" b="1" dirty="0"/>
              <a:t>Participatory</a:t>
            </a:r>
            <a:r>
              <a:rPr lang="en-GB" b="1" spc="-177" dirty="0"/>
              <a:t> </a:t>
            </a:r>
            <a:r>
              <a:rPr lang="en-GB" b="1" dirty="0"/>
              <a:t>Autism</a:t>
            </a:r>
            <a:r>
              <a:rPr lang="en-GB" b="1" spc="-198" dirty="0"/>
              <a:t> </a:t>
            </a:r>
            <a:r>
              <a:rPr lang="en-GB" b="1" dirty="0"/>
              <a:t>Research</a:t>
            </a:r>
            <a:r>
              <a:rPr lang="en-GB" b="1" spc="-177" dirty="0"/>
              <a:t> </a:t>
            </a:r>
            <a:r>
              <a:rPr lang="en-GB" b="1" spc="-21" dirty="0"/>
              <a:t>Collective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F854A-675C-5693-F1E3-E54580C2C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959" y="2846623"/>
            <a:ext cx="14979997" cy="7148277"/>
          </a:xfrm>
        </p:spPr>
        <p:txBody>
          <a:bodyPr>
            <a:normAutofit/>
          </a:bodyPr>
          <a:lstStyle/>
          <a:p>
            <a:pPr marL="843585" marR="161060" indent="-739292">
              <a:spcBef>
                <a:spcPts val="208"/>
              </a:spcBef>
              <a:buClr>
                <a:srgbClr val="6C0420"/>
              </a:buClr>
              <a:buSzPct val="175000"/>
              <a:buChar char="•"/>
              <a:tabLst>
                <a:tab pos="844906" algn="l"/>
              </a:tabLst>
            </a:pPr>
            <a:r>
              <a:rPr lang="en-GB" sz="4400" dirty="0">
                <a:latin typeface="Arial"/>
                <a:cs typeface="Arial"/>
              </a:rPr>
              <a:t>P.A.R.C. was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set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up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bring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autistic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people, </a:t>
            </a:r>
            <a:r>
              <a:rPr lang="en-GB" sz="4400" dirty="0">
                <a:latin typeface="Arial"/>
                <a:cs typeface="Arial"/>
              </a:rPr>
              <a:t>including scholars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activists,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together</a:t>
            </a:r>
            <a:r>
              <a:rPr lang="en-GB" sz="4400" spc="-42" dirty="0">
                <a:latin typeface="Arial"/>
                <a:cs typeface="Arial"/>
              </a:rPr>
              <a:t> with </a:t>
            </a:r>
            <a:r>
              <a:rPr lang="en-GB" sz="4400" dirty="0">
                <a:latin typeface="Arial"/>
                <a:cs typeface="Arial"/>
              </a:rPr>
              <a:t>early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career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researchers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practitioners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who </a:t>
            </a:r>
            <a:r>
              <a:rPr lang="en-GB" sz="4400" dirty="0">
                <a:latin typeface="Arial"/>
                <a:cs typeface="Arial"/>
              </a:rPr>
              <a:t>work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with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autistic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people.</a:t>
            </a:r>
            <a:endParaRPr lang="en-GB" sz="4400" dirty="0">
              <a:latin typeface="Arial"/>
              <a:cs typeface="Arial"/>
            </a:endParaRPr>
          </a:p>
          <a:p>
            <a:pPr marL="843585" marR="63368" indent="-739292">
              <a:spcBef>
                <a:spcPts val="2100"/>
              </a:spcBef>
              <a:buClr>
                <a:srgbClr val="6C0420"/>
              </a:buClr>
              <a:buSzPct val="175000"/>
              <a:buChar char="•"/>
              <a:tabLst>
                <a:tab pos="844906" algn="l"/>
              </a:tabLst>
            </a:pPr>
            <a:r>
              <a:rPr lang="en-GB" sz="4400" dirty="0">
                <a:latin typeface="Arial"/>
                <a:cs typeface="Arial"/>
              </a:rPr>
              <a:t>Our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aim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build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community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network </a:t>
            </a:r>
            <a:r>
              <a:rPr lang="en-GB" sz="4400" spc="-21" dirty="0">
                <a:latin typeface="Arial"/>
                <a:cs typeface="Arial"/>
              </a:rPr>
              <a:t>where </a:t>
            </a:r>
            <a:r>
              <a:rPr lang="en-GB" sz="4400" dirty="0">
                <a:latin typeface="Arial"/>
                <a:cs typeface="Arial"/>
              </a:rPr>
              <a:t>those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who wish to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see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more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significant </a:t>
            </a:r>
            <a:r>
              <a:rPr lang="en-GB" sz="4400" dirty="0">
                <a:latin typeface="Arial"/>
                <a:cs typeface="Arial"/>
              </a:rPr>
              <a:t>involvement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autistic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people in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autism </a:t>
            </a:r>
            <a:r>
              <a:rPr lang="en-GB" sz="4400" dirty="0">
                <a:latin typeface="Arial"/>
                <a:cs typeface="Arial"/>
              </a:rPr>
              <a:t>research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can share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knowledge</a:t>
            </a:r>
            <a:r>
              <a:rPr lang="en-GB" sz="4400" spc="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expertise.</a:t>
            </a:r>
            <a:endParaRPr lang="en-GB" sz="4400" dirty="0">
              <a:latin typeface="Arial"/>
              <a:cs typeface="Arial"/>
            </a:endParaRPr>
          </a:p>
          <a:p>
            <a:pPr marL="843585" indent="-739292">
              <a:spcBef>
                <a:spcPts val="2110"/>
              </a:spcBef>
              <a:buClr>
                <a:srgbClr val="6C0420"/>
              </a:buClr>
              <a:buSzPct val="175000"/>
              <a:buChar char="•"/>
              <a:tabLst>
                <a:tab pos="844906" algn="l"/>
              </a:tabLst>
            </a:pPr>
            <a:r>
              <a:rPr lang="en-GB" sz="4400" dirty="0">
                <a:latin typeface="Arial"/>
                <a:cs typeface="Arial"/>
              </a:rPr>
              <a:t>Not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just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for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researchers!</a:t>
            </a:r>
            <a:endParaRPr lang="en-GB" sz="4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0212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BD3D-88AF-6073-EB99-3417BC36A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Participation</a:t>
            </a:r>
            <a:r>
              <a:rPr lang="en-GB" b="1" spc="-229" dirty="0"/>
              <a:t> </a:t>
            </a:r>
            <a:r>
              <a:rPr lang="en-GB" b="1" dirty="0"/>
              <a:t>and</a:t>
            </a:r>
            <a:r>
              <a:rPr lang="en-GB" b="1" spc="-187" dirty="0"/>
              <a:t> </a:t>
            </a:r>
            <a:r>
              <a:rPr lang="en-GB" b="1" dirty="0"/>
              <a:t>insider</a:t>
            </a:r>
            <a:r>
              <a:rPr lang="en-GB" b="1" spc="-177" dirty="0"/>
              <a:t> </a:t>
            </a:r>
            <a:r>
              <a:rPr lang="en-GB" b="1" spc="-21" dirty="0"/>
              <a:t>knowledge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D1FE5-CC6F-609A-64AD-C4320C14B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4757" y="2755900"/>
            <a:ext cx="13760797" cy="6784864"/>
          </a:xfrm>
        </p:spPr>
        <p:txBody>
          <a:bodyPr/>
          <a:lstStyle/>
          <a:p>
            <a:pPr marL="0" indent="0" algn="ctr">
              <a:buNone/>
            </a:pPr>
            <a:r>
              <a:rPr lang="en-GB" sz="6000" dirty="0">
                <a:latin typeface="Arial"/>
                <a:cs typeface="Arial"/>
              </a:rPr>
              <a:t>“...right</a:t>
            </a:r>
            <a:r>
              <a:rPr lang="en-GB" sz="6000" spc="-114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from</a:t>
            </a:r>
            <a:r>
              <a:rPr lang="en-GB" sz="6000" spc="-42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the start,</a:t>
            </a:r>
            <a:r>
              <a:rPr lang="en-GB" sz="6000" spc="-52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from</a:t>
            </a:r>
            <a:r>
              <a:rPr lang="en-GB" sz="6000" spc="-42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the</a:t>
            </a:r>
            <a:r>
              <a:rPr lang="en-GB" sz="6000" spc="-21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time </a:t>
            </a:r>
            <a:r>
              <a:rPr lang="en-GB" sz="6000" spc="-21" dirty="0">
                <a:latin typeface="Arial"/>
                <a:cs typeface="Arial"/>
              </a:rPr>
              <a:t>someone </a:t>
            </a:r>
            <a:r>
              <a:rPr lang="en-GB" sz="6000" dirty="0">
                <a:latin typeface="Arial"/>
                <a:cs typeface="Arial"/>
              </a:rPr>
              <a:t>came</a:t>
            </a:r>
            <a:r>
              <a:rPr lang="en-GB" sz="6000" spc="-73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up</a:t>
            </a:r>
            <a:r>
              <a:rPr lang="en-GB" sz="6000" spc="-31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with</a:t>
            </a:r>
            <a:r>
              <a:rPr lang="en-GB" sz="6000" spc="-10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the</a:t>
            </a:r>
            <a:r>
              <a:rPr lang="en-GB" sz="6000" spc="-21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word</a:t>
            </a:r>
            <a:r>
              <a:rPr lang="en-GB" sz="6000" spc="-31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‘autism’, the</a:t>
            </a:r>
            <a:r>
              <a:rPr lang="en-GB" sz="6000" spc="-42" dirty="0">
                <a:latin typeface="Arial"/>
                <a:cs typeface="Arial"/>
              </a:rPr>
              <a:t> </a:t>
            </a:r>
            <a:r>
              <a:rPr lang="en-GB" sz="6000" spc="-21" dirty="0">
                <a:latin typeface="Arial"/>
                <a:cs typeface="Arial"/>
              </a:rPr>
              <a:t>condition </a:t>
            </a:r>
            <a:r>
              <a:rPr lang="en-GB" sz="6000" dirty="0">
                <a:latin typeface="Arial"/>
                <a:cs typeface="Arial"/>
              </a:rPr>
              <a:t>has</a:t>
            </a:r>
            <a:r>
              <a:rPr lang="en-GB" sz="6000" spc="-52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been</a:t>
            </a:r>
            <a:r>
              <a:rPr lang="en-GB" sz="6000" spc="-21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judged</a:t>
            </a:r>
            <a:r>
              <a:rPr lang="en-GB" sz="6000" spc="-21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from</a:t>
            </a:r>
            <a:r>
              <a:rPr lang="en-GB" sz="6000" spc="-42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the</a:t>
            </a:r>
            <a:r>
              <a:rPr lang="en-GB" sz="6000" spc="-62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outside,</a:t>
            </a:r>
            <a:r>
              <a:rPr lang="en-GB" sz="6000" spc="-21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by</a:t>
            </a:r>
            <a:r>
              <a:rPr lang="en-GB" sz="6000" spc="-21" dirty="0">
                <a:latin typeface="Arial"/>
                <a:cs typeface="Arial"/>
              </a:rPr>
              <a:t> </a:t>
            </a:r>
            <a:r>
              <a:rPr lang="en-GB" sz="6000" spc="-52" dirty="0">
                <a:latin typeface="Arial"/>
                <a:cs typeface="Arial"/>
              </a:rPr>
              <a:t>its </a:t>
            </a:r>
            <a:r>
              <a:rPr lang="en-GB" sz="6000" dirty="0">
                <a:latin typeface="Arial"/>
                <a:cs typeface="Arial"/>
              </a:rPr>
              <a:t>appearances,</a:t>
            </a:r>
            <a:r>
              <a:rPr lang="en-GB" sz="6000" spc="-42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and</a:t>
            </a:r>
            <a:r>
              <a:rPr lang="en-GB" sz="6000" spc="-52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not</a:t>
            </a:r>
            <a:r>
              <a:rPr lang="en-GB" sz="6000" spc="-31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from</a:t>
            </a:r>
            <a:r>
              <a:rPr lang="en-GB" sz="6000" spc="-73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the</a:t>
            </a:r>
            <a:r>
              <a:rPr lang="en-GB" sz="6000" spc="-62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inside</a:t>
            </a:r>
            <a:r>
              <a:rPr lang="en-GB" sz="6000" spc="10" dirty="0">
                <a:latin typeface="Arial"/>
                <a:cs typeface="Arial"/>
              </a:rPr>
              <a:t> </a:t>
            </a:r>
            <a:r>
              <a:rPr lang="en-GB" sz="6000" spc="-21" dirty="0">
                <a:latin typeface="Arial"/>
                <a:cs typeface="Arial"/>
              </a:rPr>
              <a:t>according </a:t>
            </a:r>
            <a:r>
              <a:rPr lang="en-GB" sz="6000" dirty="0">
                <a:latin typeface="Arial"/>
                <a:cs typeface="Arial"/>
              </a:rPr>
              <a:t>to</a:t>
            </a:r>
            <a:r>
              <a:rPr lang="en-GB" sz="6000" spc="-114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how</a:t>
            </a:r>
            <a:r>
              <a:rPr lang="en-GB" sz="6000" spc="-42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it</a:t>
            </a:r>
            <a:r>
              <a:rPr lang="en-GB" sz="6000" spc="-73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is</a:t>
            </a:r>
            <a:r>
              <a:rPr lang="en-GB" sz="6000" spc="-52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experienced.”</a:t>
            </a:r>
            <a:endParaRPr lang="en-GB" sz="6000" spc="10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n-GB" sz="6000" dirty="0">
                <a:latin typeface="Arial"/>
                <a:cs typeface="Arial"/>
              </a:rPr>
              <a:t>(Williams,</a:t>
            </a:r>
            <a:r>
              <a:rPr lang="en-GB" sz="6000" spc="-21" dirty="0">
                <a:latin typeface="Arial"/>
                <a:cs typeface="Arial"/>
              </a:rPr>
              <a:t> </a:t>
            </a:r>
            <a:r>
              <a:rPr lang="en-GB" sz="6000" dirty="0">
                <a:latin typeface="Arial"/>
                <a:cs typeface="Arial"/>
              </a:rPr>
              <a:t>1996:</a:t>
            </a:r>
            <a:r>
              <a:rPr lang="en-GB" sz="6000" spc="-42" dirty="0">
                <a:latin typeface="Arial"/>
                <a:cs typeface="Arial"/>
              </a:rPr>
              <a:t> 14).</a:t>
            </a:r>
            <a:endParaRPr lang="en-GB" sz="6000" dirty="0">
              <a:latin typeface="Arial"/>
              <a:cs typeface="Arial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109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449DB0-4A35-939F-5AF4-019E1C352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756" y="725391"/>
            <a:ext cx="17830800" cy="2066896"/>
          </a:xfrm>
        </p:spPr>
        <p:txBody>
          <a:bodyPr/>
          <a:lstStyle/>
          <a:p>
            <a:r>
              <a:rPr lang="en-GB" b="1" dirty="0"/>
              <a:t>The</a:t>
            </a:r>
            <a:r>
              <a:rPr lang="en-GB" b="1" spc="-166" dirty="0"/>
              <a:t> </a:t>
            </a:r>
            <a:r>
              <a:rPr lang="en-GB" b="1" dirty="0"/>
              <a:t>autistic</a:t>
            </a:r>
            <a:r>
              <a:rPr lang="en-GB" b="1" spc="-114" dirty="0"/>
              <a:t> </a:t>
            </a:r>
            <a:r>
              <a:rPr lang="en-GB" b="1" dirty="0"/>
              <a:t>voice</a:t>
            </a:r>
            <a:r>
              <a:rPr lang="en-GB" b="1" spc="-156" dirty="0"/>
              <a:t> </a:t>
            </a:r>
            <a:r>
              <a:rPr lang="en-GB" b="1" dirty="0"/>
              <a:t>and</a:t>
            </a:r>
            <a:r>
              <a:rPr lang="en-GB" b="1" spc="-156" dirty="0"/>
              <a:t> </a:t>
            </a:r>
            <a:r>
              <a:rPr lang="en-GB" b="1" dirty="0"/>
              <a:t>the</a:t>
            </a:r>
            <a:r>
              <a:rPr lang="en-GB" b="1" spc="-125" dirty="0"/>
              <a:t> </a:t>
            </a:r>
            <a:r>
              <a:rPr lang="en-GB" b="1" dirty="0"/>
              <a:t>production</a:t>
            </a:r>
            <a:r>
              <a:rPr lang="en-GB" b="1" spc="-104" dirty="0"/>
              <a:t> </a:t>
            </a:r>
            <a:r>
              <a:rPr lang="en-GB" b="1" spc="-52" dirty="0"/>
              <a:t>of </a:t>
            </a:r>
            <a:r>
              <a:rPr lang="en-GB" b="1" spc="-21" dirty="0"/>
              <a:t>knowledge</a:t>
            </a:r>
            <a:endParaRPr lang="en-GB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E68F87A-8EFC-4DBD-6767-F946D4F3EF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6956" y="2942768"/>
            <a:ext cx="9316244" cy="6850737"/>
          </a:xfrm>
        </p:spPr>
        <p:txBody>
          <a:bodyPr>
            <a:normAutofit fontScale="92500" lnSpcReduction="10000"/>
          </a:bodyPr>
          <a:lstStyle/>
          <a:p>
            <a:pPr marL="817182" marR="735332" indent="-739292">
              <a:spcBef>
                <a:spcPts val="218"/>
              </a:spcBef>
              <a:buClr>
                <a:srgbClr val="6C0420"/>
              </a:buClr>
              <a:buSzPct val="175000"/>
              <a:buChar char="•"/>
              <a:tabLst>
                <a:tab pos="817182" algn="l"/>
                <a:tab pos="818502" algn="l"/>
              </a:tabLst>
            </a:pPr>
            <a:r>
              <a:rPr lang="en-GB" sz="4400" dirty="0">
                <a:latin typeface="Arial"/>
                <a:cs typeface="Arial"/>
              </a:rPr>
              <a:t>People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on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autism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spectrum </a:t>
            </a:r>
            <a:r>
              <a:rPr lang="en-GB" sz="4400" dirty="0">
                <a:latin typeface="Arial"/>
                <a:cs typeface="Arial"/>
              </a:rPr>
              <a:t>rarely</a:t>
            </a:r>
            <a:r>
              <a:rPr lang="en-GB" sz="4400" spc="-11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 the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role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researcher, </a:t>
            </a:r>
            <a:r>
              <a:rPr lang="en-GB" sz="4400" dirty="0">
                <a:latin typeface="Arial"/>
                <a:cs typeface="Arial"/>
              </a:rPr>
              <a:t>traditionally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seen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passive subjects.</a:t>
            </a:r>
            <a:endParaRPr lang="en-GB" sz="4400" dirty="0">
              <a:latin typeface="Arial"/>
              <a:cs typeface="Arial"/>
            </a:endParaRPr>
          </a:p>
          <a:p>
            <a:pPr marL="817182" marR="703648" indent="-739292">
              <a:spcBef>
                <a:spcPts val="1746"/>
              </a:spcBef>
              <a:buClr>
                <a:srgbClr val="6C0420"/>
              </a:buClr>
              <a:buSzPct val="175000"/>
              <a:buChar char="•"/>
              <a:tabLst>
                <a:tab pos="817182" algn="l"/>
                <a:tab pos="818502" algn="l"/>
              </a:tabLst>
            </a:pP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‘glass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sub-heading’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(Milton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 err="1">
                <a:latin typeface="Arial"/>
                <a:cs typeface="Arial"/>
              </a:rPr>
              <a:t>Bracher</a:t>
            </a:r>
            <a:r>
              <a:rPr lang="en-GB" sz="4400" dirty="0">
                <a:latin typeface="Arial"/>
                <a:cs typeface="Arial"/>
              </a:rPr>
              <a:t>,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2013).</a:t>
            </a:r>
            <a:endParaRPr lang="en-GB" sz="4400" dirty="0">
              <a:latin typeface="Arial"/>
              <a:cs typeface="Arial"/>
            </a:endParaRPr>
          </a:p>
          <a:p>
            <a:pPr marL="817182" marR="63368" indent="-739292">
              <a:spcBef>
                <a:spcPts val="1746"/>
              </a:spcBef>
              <a:buClr>
                <a:srgbClr val="6C0420"/>
              </a:buClr>
              <a:buSzPct val="175000"/>
              <a:buChar char="•"/>
              <a:tabLst>
                <a:tab pos="817182" algn="l"/>
                <a:tab pos="818502" algn="l"/>
              </a:tabLst>
            </a:pPr>
            <a:r>
              <a:rPr lang="en-GB" sz="4400" dirty="0">
                <a:latin typeface="Arial"/>
                <a:cs typeface="Arial"/>
              </a:rPr>
              <a:t>“Of</a:t>
            </a:r>
            <a:r>
              <a:rPr lang="en-GB" sz="4400" spc="-125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over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$314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million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research </a:t>
            </a:r>
            <a:r>
              <a:rPr lang="en-GB" sz="4400" dirty="0">
                <a:latin typeface="Arial"/>
                <a:cs typeface="Arial"/>
              </a:rPr>
              <a:t>funding,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only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3%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went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research </a:t>
            </a:r>
            <a:r>
              <a:rPr lang="en-GB" sz="4400" dirty="0">
                <a:latin typeface="Arial"/>
                <a:cs typeface="Arial"/>
              </a:rPr>
              <a:t>into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services,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supports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and </a:t>
            </a:r>
            <a:r>
              <a:rPr lang="en-GB" sz="4400" dirty="0">
                <a:latin typeface="Arial"/>
                <a:cs typeface="Arial"/>
              </a:rPr>
              <a:t>education</a:t>
            </a:r>
            <a:r>
              <a:rPr lang="en-GB" sz="4400" spc="-11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less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than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1%</a:t>
            </a:r>
            <a:r>
              <a:rPr lang="en-GB" sz="4400" spc="-42" dirty="0">
                <a:latin typeface="Arial"/>
                <a:cs typeface="Arial"/>
              </a:rPr>
              <a:t> went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research</a:t>
            </a:r>
            <a:r>
              <a:rPr lang="en-GB" sz="4400" spc="-11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into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needs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spc="-73" dirty="0">
                <a:latin typeface="Arial"/>
                <a:cs typeface="Arial"/>
              </a:rPr>
              <a:t>of </a:t>
            </a:r>
            <a:r>
              <a:rPr lang="en-GB" sz="4400" dirty="0">
                <a:latin typeface="Arial"/>
                <a:cs typeface="Arial"/>
              </a:rPr>
              <a:t>adults.”</a:t>
            </a:r>
            <a:r>
              <a:rPr lang="en-GB" sz="4400" spc="-166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(</a:t>
            </a:r>
            <a:r>
              <a:rPr lang="en-GB" sz="4400" dirty="0" err="1">
                <a:latin typeface="Arial"/>
                <a:cs typeface="Arial"/>
              </a:rPr>
              <a:t>Ne’eman</a:t>
            </a:r>
            <a:r>
              <a:rPr lang="en-GB" sz="4400" dirty="0">
                <a:latin typeface="Arial"/>
                <a:cs typeface="Arial"/>
              </a:rPr>
              <a:t>,</a:t>
            </a:r>
            <a:r>
              <a:rPr lang="en-GB" sz="4400" spc="-166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2011).</a:t>
            </a:r>
            <a:endParaRPr lang="en-GB" sz="4400" dirty="0">
              <a:latin typeface="Arial"/>
              <a:cs typeface="Arial"/>
            </a:endParaRPr>
          </a:p>
        </p:txBody>
      </p:sp>
      <p:pic>
        <p:nvPicPr>
          <p:cNvPr id="7" name="object 4">
            <a:extLst>
              <a:ext uri="{FF2B5EF4-FFF2-40B4-BE49-F238E27FC236}">
                <a16:creationId xmlns:a16="http://schemas.microsoft.com/office/drawing/2014/main" id="{C8EA080C-37D5-F572-AD05-359BA015B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0876756" y="3070092"/>
            <a:ext cx="6858001" cy="659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332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BFD5F13-D617-4614-84AA-54DB1E1B5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Participatory research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684DAE-394B-34FC-4269-D102BAB7F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R="468659">
              <a:lnSpc>
                <a:spcPct val="135000"/>
              </a:lnSpc>
              <a:spcBef>
                <a:spcPts val="208"/>
              </a:spcBef>
            </a:pPr>
            <a:r>
              <a:rPr lang="en-GB" sz="4400" dirty="0">
                <a:latin typeface="Arial"/>
                <a:cs typeface="Arial"/>
              </a:rPr>
              <a:t>A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range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theoretical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methodological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approaches. </a:t>
            </a:r>
            <a:r>
              <a:rPr lang="en-GB" sz="4400" dirty="0">
                <a:latin typeface="Arial"/>
                <a:cs typeface="Arial"/>
              </a:rPr>
              <a:t>Yet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with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main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objective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handing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power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from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the</a:t>
            </a:r>
            <a:endParaRPr lang="en-GB" sz="4400" dirty="0">
              <a:latin typeface="Arial"/>
              <a:cs typeface="Arial"/>
            </a:endParaRPr>
          </a:p>
          <a:p>
            <a:r>
              <a:rPr lang="en-GB" sz="4400" dirty="0">
                <a:latin typeface="Arial"/>
                <a:cs typeface="Arial"/>
              </a:rPr>
              <a:t>Researcher</a:t>
            </a:r>
            <a:r>
              <a:rPr lang="en-GB" sz="4400" spc="-177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research</a:t>
            </a:r>
            <a:r>
              <a:rPr lang="en-GB" sz="4400" spc="-146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participants,</a:t>
            </a:r>
            <a:r>
              <a:rPr lang="en-GB" sz="4400" spc="-135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who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are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often</a:t>
            </a:r>
            <a:endParaRPr lang="en-GB" sz="4400" dirty="0">
              <a:latin typeface="Arial"/>
              <a:cs typeface="Arial"/>
            </a:endParaRPr>
          </a:p>
          <a:p>
            <a:r>
              <a:rPr lang="en-GB" sz="4400" dirty="0">
                <a:latin typeface="Arial"/>
                <a:cs typeface="Arial"/>
              </a:rPr>
              <a:t>Community</a:t>
            </a:r>
            <a:r>
              <a:rPr lang="en-GB" sz="4400" spc="-135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members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or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community-based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organisations.</a:t>
            </a:r>
            <a:endParaRPr lang="en-GB" sz="4400" dirty="0">
              <a:latin typeface="Arial"/>
              <a:cs typeface="Arial"/>
            </a:endParaRPr>
          </a:p>
          <a:p>
            <a:pPr marR="431694">
              <a:spcBef>
                <a:spcPts val="1746"/>
              </a:spcBef>
            </a:pP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participatory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research,</a:t>
            </a:r>
            <a:r>
              <a:rPr lang="en-GB" sz="4400" spc="-146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participants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have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control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spc="-42" dirty="0">
                <a:latin typeface="Arial"/>
                <a:cs typeface="Arial"/>
              </a:rPr>
              <a:t>over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research</a:t>
            </a:r>
            <a:r>
              <a:rPr lang="en-GB" sz="4400" spc="-11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agenda,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process</a:t>
            </a:r>
            <a:r>
              <a:rPr lang="en-GB" sz="4400" spc="-11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actions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taken.</a:t>
            </a:r>
            <a:endParaRPr lang="en-GB" sz="4400" dirty="0">
              <a:latin typeface="Arial"/>
              <a:cs typeface="Arial"/>
            </a:endParaRPr>
          </a:p>
          <a:p>
            <a:pPr marR="138617">
              <a:spcBef>
                <a:spcPts val="1757"/>
              </a:spcBef>
            </a:pPr>
            <a:r>
              <a:rPr lang="en-GB" sz="4400" dirty="0">
                <a:latin typeface="Arial"/>
                <a:cs typeface="Arial"/>
              </a:rPr>
              <a:t>Most</a:t>
            </a:r>
            <a:r>
              <a:rPr lang="en-GB" sz="4400" spc="-166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importantly,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participants</a:t>
            </a:r>
            <a:r>
              <a:rPr lang="en-GB" sz="4400" spc="-166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themselves</a:t>
            </a:r>
            <a:r>
              <a:rPr lang="en-GB" sz="4400" spc="-11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are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spc="-42" dirty="0">
                <a:latin typeface="Arial"/>
                <a:cs typeface="Arial"/>
              </a:rPr>
              <a:t>ones </a:t>
            </a:r>
            <a:r>
              <a:rPr lang="en-GB" sz="4400" dirty="0">
                <a:latin typeface="Arial"/>
                <a:cs typeface="Arial"/>
              </a:rPr>
              <a:t>who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analyse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reflect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on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information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generated,</a:t>
            </a:r>
            <a:r>
              <a:rPr lang="en-GB" sz="4400" spc="-125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in </a:t>
            </a:r>
            <a:r>
              <a:rPr lang="en-GB" sz="4400" dirty="0">
                <a:latin typeface="Arial"/>
                <a:cs typeface="Arial"/>
              </a:rPr>
              <a:t>order</a:t>
            </a:r>
            <a:r>
              <a:rPr lang="en-GB" sz="4400" spc="-125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obtain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findings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conclusions</a:t>
            </a:r>
            <a:r>
              <a:rPr lang="en-GB" sz="4400" spc="-125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of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the </a:t>
            </a:r>
            <a:r>
              <a:rPr lang="en-GB" sz="4400" dirty="0">
                <a:latin typeface="Arial"/>
                <a:cs typeface="Arial"/>
              </a:rPr>
              <a:t>research</a:t>
            </a:r>
            <a:r>
              <a:rPr lang="en-GB" sz="4400" spc="-125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process.</a:t>
            </a:r>
            <a:endParaRPr lang="en-GB" sz="4400" dirty="0">
              <a:latin typeface="Arial"/>
              <a:cs typeface="Arial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7531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174FE-EB79-4257-F843-B572A1F2F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</a:t>
            </a:r>
            <a:r>
              <a:rPr lang="en-GB" b="1" spc="-156" dirty="0"/>
              <a:t> </a:t>
            </a:r>
            <a:r>
              <a:rPr lang="en-GB" b="1" dirty="0"/>
              <a:t>of</a:t>
            </a:r>
            <a:r>
              <a:rPr lang="en-GB" b="1" spc="-104" dirty="0"/>
              <a:t> </a:t>
            </a:r>
            <a:r>
              <a:rPr lang="en-GB" b="1" dirty="0"/>
              <a:t>the</a:t>
            </a:r>
            <a:r>
              <a:rPr lang="en-GB" b="1" spc="-125" dirty="0"/>
              <a:t> </a:t>
            </a:r>
            <a:r>
              <a:rPr lang="en-GB" b="1" dirty="0"/>
              <a:t>P.A.R.C.</a:t>
            </a:r>
            <a:r>
              <a:rPr lang="en-GB" b="1" spc="-83" dirty="0"/>
              <a:t> </a:t>
            </a:r>
            <a:r>
              <a:rPr lang="en-GB" b="1" spc="-21" dirty="0"/>
              <a:t>group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96A65-C258-B2D5-733E-B3A85DB4F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6403" marR="1557795" indent="-342900">
              <a:spcBef>
                <a:spcPts val="208"/>
              </a:spcBef>
              <a:buClr>
                <a:srgbClr val="6C0420"/>
              </a:buClr>
              <a:buSzPct val="175000"/>
              <a:tabLst>
                <a:tab pos="924116" algn="l"/>
              </a:tabLst>
            </a:pPr>
            <a:r>
              <a:rPr lang="en-GB" sz="4400" i="0" u="none" strike="noStrike" dirty="0">
                <a:solidFill>
                  <a:srgbClr val="7C7C7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The Participatory Autism Research Collective"/>
              </a:rPr>
              <a:t>The Participatory Autism Research Collective</a:t>
            </a:r>
            <a:r>
              <a:rPr lang="en-GB" sz="4400" i="0" u="none" strike="noStrike" dirty="0">
                <a:solidFill>
                  <a:srgbClr val="7C7C7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40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website continues to attract interest.</a:t>
            </a:r>
            <a:endParaRPr lang="en-GB" sz="44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6403" marR="1557795" indent="-342900">
              <a:spcBef>
                <a:spcPts val="208"/>
              </a:spcBef>
              <a:buClr>
                <a:srgbClr val="6C0420"/>
              </a:buClr>
              <a:buSzPct val="175000"/>
              <a:tabLst>
                <a:tab pos="924116" algn="l"/>
              </a:tabLst>
            </a:pPr>
            <a:r>
              <a:rPr lang="en-GB" sz="4400" dirty="0">
                <a:latin typeface="Arial"/>
                <a:cs typeface="Arial"/>
              </a:rPr>
              <a:t>This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has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included</a:t>
            </a:r>
            <a:r>
              <a:rPr lang="en-GB" sz="4400" spc="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links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events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set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up</a:t>
            </a:r>
            <a:r>
              <a:rPr lang="en-GB" sz="4400" spc="-52" dirty="0">
                <a:latin typeface="Arial"/>
                <a:cs typeface="Arial"/>
              </a:rPr>
              <a:t> by </a:t>
            </a:r>
            <a:r>
              <a:rPr lang="en-GB" sz="4400" dirty="0">
                <a:latin typeface="Arial"/>
                <a:cs typeface="Arial"/>
              </a:rPr>
              <a:t>P.A.R.C.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members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or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other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related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material.</a:t>
            </a:r>
          </a:p>
          <a:p>
            <a:pPr marL="526403" marR="1557795" indent="-342900">
              <a:spcBef>
                <a:spcPts val="208"/>
              </a:spcBef>
              <a:buClr>
                <a:srgbClr val="6C0420"/>
              </a:buClr>
              <a:buSzPct val="175000"/>
              <a:tabLst>
                <a:tab pos="924116" algn="l"/>
              </a:tabLst>
            </a:pPr>
            <a:r>
              <a:rPr lang="en-GB" sz="4400" dirty="0">
                <a:latin typeface="Arial"/>
                <a:cs typeface="Arial"/>
              </a:rPr>
              <a:t>Critical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blog posts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regarding</a:t>
            </a:r>
            <a:r>
              <a:rPr lang="en-GB" sz="4400" spc="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research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and </a:t>
            </a:r>
            <a:r>
              <a:rPr lang="en-GB" sz="4400" dirty="0">
                <a:latin typeface="Arial"/>
                <a:cs typeface="Arial"/>
              </a:rPr>
              <a:t>practice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field.</a:t>
            </a:r>
          </a:p>
          <a:p>
            <a:pPr marL="526403" marR="1557795" indent="-342900">
              <a:spcBef>
                <a:spcPts val="208"/>
              </a:spcBef>
              <a:buClr>
                <a:srgbClr val="6C0420"/>
              </a:buClr>
              <a:buSzPct val="175000"/>
              <a:tabLst>
                <a:tab pos="924116" algn="l"/>
              </a:tabLst>
            </a:pPr>
            <a:r>
              <a:rPr lang="en-GB" sz="4400" dirty="0">
                <a:latin typeface="Arial"/>
                <a:cs typeface="Arial"/>
              </a:rPr>
              <a:t>Expanding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other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regions</a:t>
            </a:r>
            <a:r>
              <a:rPr lang="en-GB" sz="4400" spc="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–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events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held </a:t>
            </a:r>
            <a:r>
              <a:rPr lang="en-GB" sz="4400" spc="-52" dirty="0">
                <a:latin typeface="Arial"/>
                <a:cs typeface="Arial"/>
              </a:rPr>
              <a:t>in </a:t>
            </a:r>
            <a:r>
              <a:rPr lang="en-GB" sz="4400" dirty="0">
                <a:latin typeface="Arial"/>
                <a:cs typeface="Arial"/>
              </a:rPr>
              <a:t>London,</a:t>
            </a:r>
            <a:r>
              <a:rPr lang="en-GB" sz="4400" spc="-9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Birmingham,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Sheffield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and </a:t>
            </a:r>
            <a:r>
              <a:rPr lang="en-GB" sz="4400" dirty="0">
                <a:latin typeface="Arial"/>
                <a:cs typeface="Arial"/>
              </a:rPr>
              <a:t>Nottingham.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Discussions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held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104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Edinburgh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and </a:t>
            </a:r>
            <a:r>
              <a:rPr lang="en-GB" sz="4400" spc="-21" dirty="0">
                <a:latin typeface="Arial"/>
                <a:cs typeface="Arial"/>
              </a:rPr>
              <a:t>Kent.</a:t>
            </a:r>
            <a:endParaRPr lang="en-GB" sz="4400" dirty="0">
              <a:latin typeface="Arial"/>
              <a:cs typeface="Arial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0186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73DA7-1E2C-0E40-CE87-C3B94857D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Conference</a:t>
            </a:r>
            <a:r>
              <a:rPr lang="en-GB" b="1" spc="-270" dirty="0"/>
              <a:t> </a:t>
            </a:r>
            <a:r>
              <a:rPr lang="en-GB" b="1" spc="-21" dirty="0"/>
              <a:t>streams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57740-5055-2E8A-A0E9-8EAC6BF87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959" y="2846623"/>
            <a:ext cx="14675197" cy="5929077"/>
          </a:xfrm>
        </p:spPr>
        <p:txBody>
          <a:bodyPr/>
          <a:lstStyle/>
          <a:p>
            <a:pPr marL="817182" marR="236307" indent="-739292">
              <a:spcBef>
                <a:spcPts val="208"/>
              </a:spcBef>
              <a:buClr>
                <a:srgbClr val="6C0420"/>
              </a:buClr>
              <a:buSzPct val="175000"/>
              <a:buChar char="•"/>
              <a:tabLst>
                <a:tab pos="818502" algn="l"/>
              </a:tabLst>
            </a:pPr>
            <a:r>
              <a:rPr lang="en-GB" sz="4400" dirty="0">
                <a:latin typeface="Arial"/>
                <a:cs typeface="Arial"/>
              </a:rPr>
              <a:t>Damian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Milton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and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Nicola</a:t>
            </a:r>
            <a:r>
              <a:rPr lang="en-GB" sz="4400" spc="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Martin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from</a:t>
            </a:r>
            <a:r>
              <a:rPr lang="en-GB" sz="4400" spc="-73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the </a:t>
            </a:r>
            <a:r>
              <a:rPr lang="en-GB" sz="4400" dirty="0">
                <a:latin typeface="Arial"/>
                <a:cs typeface="Arial"/>
              </a:rPr>
              <a:t>P.A.R.C.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group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will</a:t>
            </a:r>
            <a:r>
              <a:rPr lang="en-GB" sz="4400" spc="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again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be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chairing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stream</a:t>
            </a:r>
            <a:r>
              <a:rPr lang="en-GB" sz="4400" spc="-52" dirty="0">
                <a:latin typeface="Arial"/>
                <a:cs typeface="Arial"/>
              </a:rPr>
              <a:t> at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135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Learning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Disability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Today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conference.</a:t>
            </a:r>
            <a:endParaRPr lang="en-GB" sz="4400" dirty="0">
              <a:latin typeface="Arial"/>
              <a:cs typeface="Arial"/>
            </a:endParaRPr>
          </a:p>
          <a:p>
            <a:pPr marL="817182" marR="36965" indent="-739292">
              <a:spcBef>
                <a:spcPts val="2100"/>
              </a:spcBef>
              <a:buClr>
                <a:srgbClr val="6C0420"/>
              </a:buClr>
              <a:buSzPct val="175000"/>
              <a:buChar char="•"/>
              <a:tabLst>
                <a:tab pos="818502" algn="l"/>
              </a:tabLst>
            </a:pPr>
            <a:r>
              <a:rPr lang="en-GB" sz="4400" dirty="0">
                <a:latin typeface="Arial"/>
                <a:cs typeface="Arial"/>
              </a:rPr>
              <a:t>We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have</a:t>
            </a:r>
            <a:r>
              <a:rPr lang="en-GB" sz="4400" spc="-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been asked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to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chair a</a:t>
            </a:r>
            <a:r>
              <a:rPr lang="en-GB" sz="4400" spc="-31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stream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spc="-52" dirty="0">
                <a:latin typeface="Arial"/>
                <a:cs typeface="Arial"/>
              </a:rPr>
              <a:t>on </a:t>
            </a:r>
            <a:r>
              <a:rPr lang="en-GB" sz="4400" dirty="0">
                <a:latin typeface="Arial"/>
                <a:cs typeface="Arial"/>
              </a:rPr>
              <a:t>‘Neurodiversity’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at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the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next Centre</a:t>
            </a:r>
            <a:r>
              <a:rPr lang="en-GB" sz="4400" spc="-4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for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spc="-21" dirty="0">
                <a:latin typeface="Arial"/>
                <a:cs typeface="Arial"/>
              </a:rPr>
              <a:t>Disability </a:t>
            </a:r>
            <a:r>
              <a:rPr lang="en-GB" sz="4400" dirty="0">
                <a:latin typeface="Arial"/>
                <a:cs typeface="Arial"/>
              </a:rPr>
              <a:t>Research</a:t>
            </a:r>
            <a:r>
              <a:rPr lang="en-GB" sz="4400" spc="-6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Conference</a:t>
            </a:r>
            <a:r>
              <a:rPr lang="en-GB" sz="4400" spc="10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at</a:t>
            </a:r>
            <a:r>
              <a:rPr lang="en-GB" sz="4400" spc="-52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Lancaster</a:t>
            </a:r>
            <a:r>
              <a:rPr lang="en-GB" sz="4400" spc="-21" dirty="0">
                <a:latin typeface="Arial"/>
                <a:cs typeface="Arial"/>
              </a:rPr>
              <a:t> University </a:t>
            </a:r>
            <a:r>
              <a:rPr lang="en-GB" sz="4400" dirty="0">
                <a:latin typeface="Arial"/>
                <a:cs typeface="Arial"/>
              </a:rPr>
              <a:t>in</a:t>
            </a:r>
            <a:r>
              <a:rPr lang="en-GB" sz="4400" spc="-83" dirty="0">
                <a:latin typeface="Arial"/>
                <a:cs typeface="Arial"/>
              </a:rPr>
              <a:t> </a:t>
            </a:r>
            <a:r>
              <a:rPr lang="en-GB" sz="4400" dirty="0">
                <a:latin typeface="Arial"/>
                <a:cs typeface="Arial"/>
              </a:rPr>
              <a:t>September</a:t>
            </a:r>
            <a:r>
              <a:rPr lang="en-GB" sz="4400" spc="-21" dirty="0">
                <a:latin typeface="Arial"/>
                <a:cs typeface="Arial"/>
              </a:rPr>
              <a:t> </a:t>
            </a:r>
            <a:r>
              <a:rPr lang="en-GB" sz="4400" spc="-42" dirty="0">
                <a:latin typeface="Arial"/>
                <a:cs typeface="Arial"/>
              </a:rPr>
              <a:t>2018.</a:t>
            </a:r>
            <a:endParaRPr lang="en-GB" sz="4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396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F8B3E2-772E-042D-2A64-CC676BB5D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959" y="469900"/>
            <a:ext cx="8502997" cy="2066896"/>
          </a:xfrm>
        </p:spPr>
        <p:txBody>
          <a:bodyPr/>
          <a:lstStyle/>
          <a:p>
            <a:r>
              <a:rPr lang="en-GB" b="1" dirty="0"/>
              <a:t>Publications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E48284-6D12-73A1-9689-A3682B39ED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764376" marR="323440" indent="-739292">
              <a:spcBef>
                <a:spcPts val="218"/>
              </a:spcBef>
              <a:buClr>
                <a:srgbClr val="6C0420"/>
              </a:buClr>
              <a:buSzPct val="175000"/>
              <a:buChar char="•"/>
              <a:tabLst>
                <a:tab pos="764376" algn="l"/>
                <a:tab pos="765696" algn="l"/>
              </a:tabLst>
            </a:pPr>
            <a:r>
              <a:rPr lang="en-GB" sz="4300" dirty="0">
                <a:latin typeface="Arial"/>
                <a:cs typeface="Arial"/>
              </a:rPr>
              <a:t>Special</a:t>
            </a:r>
            <a:r>
              <a:rPr lang="en-GB" sz="4300" spc="-62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edition</a:t>
            </a:r>
            <a:r>
              <a:rPr lang="en-GB" sz="4300" spc="-62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of</a:t>
            </a:r>
            <a:r>
              <a:rPr lang="en-GB" sz="4300" spc="-42" dirty="0">
                <a:latin typeface="Arial"/>
                <a:cs typeface="Arial"/>
              </a:rPr>
              <a:t> </a:t>
            </a:r>
            <a:r>
              <a:rPr lang="en-GB" sz="4300" spc="-52" dirty="0">
                <a:latin typeface="Arial"/>
                <a:cs typeface="Arial"/>
              </a:rPr>
              <a:t>the </a:t>
            </a:r>
            <a:r>
              <a:rPr lang="en-GB" sz="4300" dirty="0">
                <a:latin typeface="Arial"/>
                <a:cs typeface="Arial"/>
              </a:rPr>
              <a:t>Scandinavian</a:t>
            </a:r>
            <a:r>
              <a:rPr lang="en-GB" sz="4300" spc="-104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Journal</a:t>
            </a:r>
            <a:r>
              <a:rPr lang="en-GB" sz="4300" spc="-104" dirty="0">
                <a:latin typeface="Arial"/>
                <a:cs typeface="Arial"/>
              </a:rPr>
              <a:t> </a:t>
            </a:r>
            <a:r>
              <a:rPr lang="en-GB" sz="4300" spc="-52" dirty="0">
                <a:latin typeface="Arial"/>
                <a:cs typeface="Arial"/>
              </a:rPr>
              <a:t>of </a:t>
            </a:r>
            <a:r>
              <a:rPr lang="en-GB" sz="4300" dirty="0">
                <a:latin typeface="Arial"/>
                <a:cs typeface="Arial"/>
              </a:rPr>
              <a:t>Disability</a:t>
            </a:r>
            <a:r>
              <a:rPr lang="en-GB" sz="4300" spc="-52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Research</a:t>
            </a:r>
            <a:r>
              <a:rPr lang="en-GB" sz="4300" spc="-125" dirty="0">
                <a:latin typeface="Arial"/>
                <a:cs typeface="Arial"/>
              </a:rPr>
              <a:t> </a:t>
            </a:r>
            <a:r>
              <a:rPr lang="en-GB" sz="4300" spc="-21" dirty="0">
                <a:latin typeface="Arial"/>
                <a:cs typeface="Arial"/>
              </a:rPr>
              <a:t>(S.J.D.R.) </a:t>
            </a:r>
            <a:r>
              <a:rPr lang="en-GB" sz="4300" dirty="0">
                <a:latin typeface="Arial"/>
                <a:cs typeface="Arial"/>
              </a:rPr>
              <a:t>regarding</a:t>
            </a:r>
            <a:r>
              <a:rPr lang="en-GB" sz="4300" spc="-135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a</a:t>
            </a:r>
            <a:r>
              <a:rPr lang="en-GB" sz="4300" spc="-31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critical</a:t>
            </a:r>
            <a:r>
              <a:rPr lang="en-GB" sz="4300" spc="-94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dialogue</a:t>
            </a:r>
            <a:r>
              <a:rPr lang="en-GB" sz="4300" spc="-62" dirty="0">
                <a:latin typeface="Arial"/>
                <a:cs typeface="Arial"/>
              </a:rPr>
              <a:t> </a:t>
            </a:r>
            <a:r>
              <a:rPr lang="en-GB" sz="4300" spc="-52" dirty="0">
                <a:latin typeface="Arial"/>
                <a:cs typeface="Arial"/>
              </a:rPr>
              <a:t>on </a:t>
            </a:r>
            <a:r>
              <a:rPr lang="en-GB" sz="4300" spc="-21" dirty="0">
                <a:latin typeface="Arial"/>
                <a:cs typeface="Arial"/>
              </a:rPr>
              <a:t>Neurodiversity.</a:t>
            </a:r>
            <a:endParaRPr lang="en-GB" sz="4300" dirty="0">
              <a:latin typeface="Arial"/>
              <a:cs typeface="Arial"/>
            </a:endParaRPr>
          </a:p>
          <a:p>
            <a:pPr marL="764376" marR="10561">
              <a:spcBef>
                <a:spcPts val="1746"/>
              </a:spcBef>
            </a:pPr>
            <a:r>
              <a:rPr lang="en-GB" sz="4300" dirty="0">
                <a:latin typeface="Arial"/>
                <a:cs typeface="Arial"/>
              </a:rPr>
              <a:t>Special</a:t>
            </a:r>
            <a:r>
              <a:rPr lang="en-GB" sz="4300" spc="-62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edition</a:t>
            </a:r>
            <a:r>
              <a:rPr lang="en-GB" sz="4300" spc="-73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of</a:t>
            </a:r>
            <a:r>
              <a:rPr lang="en-GB" sz="4300" spc="-52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Advances</a:t>
            </a:r>
            <a:r>
              <a:rPr lang="en-GB" sz="4300" spc="-73" dirty="0">
                <a:latin typeface="Arial"/>
                <a:cs typeface="Arial"/>
              </a:rPr>
              <a:t> </a:t>
            </a:r>
            <a:r>
              <a:rPr lang="en-GB" sz="4300" spc="-52" dirty="0">
                <a:latin typeface="Arial"/>
                <a:cs typeface="Arial"/>
              </a:rPr>
              <a:t>in </a:t>
            </a:r>
            <a:r>
              <a:rPr lang="en-GB" sz="4300" dirty="0">
                <a:latin typeface="Arial"/>
                <a:cs typeface="Arial"/>
              </a:rPr>
              <a:t>Autism</a:t>
            </a:r>
            <a:r>
              <a:rPr lang="en-GB" sz="4300" spc="-104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(A.I.A.),</a:t>
            </a:r>
            <a:r>
              <a:rPr lang="en-GB" sz="4300" spc="-62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work</a:t>
            </a:r>
            <a:r>
              <a:rPr lang="en-GB" sz="4300" spc="-73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in</a:t>
            </a:r>
            <a:r>
              <a:rPr lang="en-GB" sz="4300" spc="-21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the</a:t>
            </a:r>
            <a:r>
              <a:rPr lang="en-GB" sz="4300" spc="-52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field</a:t>
            </a:r>
            <a:r>
              <a:rPr lang="en-GB" sz="4300" spc="-31" dirty="0">
                <a:latin typeface="Arial"/>
                <a:cs typeface="Arial"/>
              </a:rPr>
              <a:t> </a:t>
            </a:r>
            <a:r>
              <a:rPr lang="en-GB" sz="4300" spc="-52" dirty="0">
                <a:latin typeface="Arial"/>
                <a:cs typeface="Arial"/>
              </a:rPr>
              <a:t>of </a:t>
            </a:r>
            <a:r>
              <a:rPr lang="en-GB" sz="4300" dirty="0">
                <a:latin typeface="Arial"/>
                <a:cs typeface="Arial"/>
              </a:rPr>
              <a:t>education</a:t>
            </a:r>
            <a:r>
              <a:rPr lang="en-GB" sz="4300" spc="-156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and</a:t>
            </a:r>
            <a:r>
              <a:rPr lang="en-GB" sz="4300" spc="-73" dirty="0">
                <a:latin typeface="Arial"/>
                <a:cs typeface="Arial"/>
              </a:rPr>
              <a:t> </a:t>
            </a:r>
            <a:r>
              <a:rPr lang="en-GB" sz="4300" spc="-21" dirty="0">
                <a:latin typeface="Arial"/>
                <a:cs typeface="Arial"/>
              </a:rPr>
              <a:t>autism.</a:t>
            </a:r>
            <a:endParaRPr lang="en-GB" sz="4300" dirty="0">
              <a:latin typeface="Arial"/>
              <a:cs typeface="Arial"/>
            </a:endParaRPr>
          </a:p>
          <a:p>
            <a:pPr marL="764376" marR="186143">
              <a:spcBef>
                <a:spcPts val="1757"/>
              </a:spcBef>
            </a:pPr>
            <a:r>
              <a:rPr lang="en-GB" sz="4300" dirty="0">
                <a:latin typeface="Arial"/>
                <a:cs typeface="Arial"/>
              </a:rPr>
              <a:t>Invited</a:t>
            </a:r>
            <a:r>
              <a:rPr lang="en-GB" sz="4300" spc="-114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to</a:t>
            </a:r>
            <a:r>
              <a:rPr lang="en-GB" sz="4300" spc="-31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write</a:t>
            </a:r>
            <a:r>
              <a:rPr lang="en-GB" sz="4300" spc="-73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an</a:t>
            </a:r>
            <a:r>
              <a:rPr lang="en-GB" sz="4300" spc="-42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article</a:t>
            </a:r>
            <a:r>
              <a:rPr lang="en-GB" sz="4300" spc="-52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for</a:t>
            </a:r>
            <a:r>
              <a:rPr lang="en-GB" sz="4300" spc="-73" dirty="0">
                <a:latin typeface="Arial"/>
                <a:cs typeface="Arial"/>
              </a:rPr>
              <a:t> </a:t>
            </a:r>
            <a:r>
              <a:rPr lang="en-GB" sz="4300" spc="-52" dirty="0">
                <a:latin typeface="Arial"/>
                <a:cs typeface="Arial"/>
              </a:rPr>
              <a:t>the </a:t>
            </a:r>
            <a:r>
              <a:rPr lang="en-GB" sz="4300" dirty="0">
                <a:latin typeface="Arial"/>
                <a:cs typeface="Arial"/>
              </a:rPr>
              <a:t>Tizard</a:t>
            </a:r>
            <a:r>
              <a:rPr lang="en-GB" sz="4300" spc="-83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Learning</a:t>
            </a:r>
            <a:r>
              <a:rPr lang="en-GB" sz="4300" spc="-62" dirty="0">
                <a:latin typeface="Arial"/>
                <a:cs typeface="Arial"/>
              </a:rPr>
              <a:t> </a:t>
            </a:r>
            <a:r>
              <a:rPr lang="en-GB" sz="4300" spc="-21" dirty="0">
                <a:latin typeface="Arial"/>
                <a:cs typeface="Arial"/>
              </a:rPr>
              <a:t>Disability Review.</a:t>
            </a:r>
            <a:endParaRPr lang="en-GB" sz="4300" dirty="0">
              <a:latin typeface="Arial"/>
              <a:cs typeface="Arial"/>
            </a:endParaRPr>
          </a:p>
          <a:p>
            <a:pPr marL="764376">
              <a:spcBef>
                <a:spcPts val="1746"/>
              </a:spcBef>
            </a:pPr>
            <a:r>
              <a:rPr lang="en-GB" sz="4300" dirty="0">
                <a:latin typeface="Arial"/>
                <a:cs typeface="Arial"/>
              </a:rPr>
              <a:t>Partnership</a:t>
            </a:r>
            <a:r>
              <a:rPr lang="en-GB" sz="4300" spc="-187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with</a:t>
            </a:r>
            <a:r>
              <a:rPr lang="en-GB" sz="4300" spc="-94" dirty="0">
                <a:latin typeface="Arial"/>
                <a:cs typeface="Arial"/>
              </a:rPr>
              <a:t> </a:t>
            </a:r>
            <a:r>
              <a:rPr lang="en-GB" sz="4300" dirty="0">
                <a:latin typeface="Arial"/>
                <a:cs typeface="Arial"/>
              </a:rPr>
              <a:t>Pavilion</a:t>
            </a:r>
            <a:r>
              <a:rPr lang="en-GB" sz="4300" spc="-73" dirty="0">
                <a:latin typeface="Arial"/>
                <a:cs typeface="Arial"/>
              </a:rPr>
              <a:t> </a:t>
            </a:r>
            <a:r>
              <a:rPr lang="en-GB" sz="4300" spc="-21" dirty="0">
                <a:latin typeface="Arial"/>
                <a:cs typeface="Arial"/>
              </a:rPr>
              <a:t>Press.</a:t>
            </a:r>
            <a:endParaRPr lang="en-GB" sz="4300" dirty="0">
              <a:latin typeface="Arial"/>
              <a:cs typeface="Arial"/>
            </a:endParaRPr>
          </a:p>
          <a:p>
            <a:endParaRPr lang="en-GB" dirty="0"/>
          </a:p>
        </p:txBody>
      </p:sp>
      <p:pic>
        <p:nvPicPr>
          <p:cNvPr id="7" name="object 7" descr="Book cover of 'A Mismatch of Salience: Explorations of the Nature of Autism from Theory to Practice'. By Dr Damian E M Milton.">
            <a:hlinkClick r:id="rId2"/>
            <a:extLst>
              <a:ext uri="{FF2B5EF4-FFF2-40B4-BE49-F238E27FC236}">
                <a16:creationId xmlns:a16="http://schemas.microsoft.com/office/drawing/2014/main" id="{F7F5C6C7-1344-B63C-9606-27473BC689EF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10876755" y="774700"/>
            <a:ext cx="6812197" cy="9349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962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1506</Words>
  <Application>Microsoft Office PowerPoint</Application>
  <PresentationFormat>Custom</PresentationFormat>
  <Paragraphs>194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Introduction to the Participatory Autism Research Collective (P.A.R.C.) and Critical Autism Studies</vt:lpstr>
      <vt:lpstr>Welcome to P.A.R.C. 2018</vt:lpstr>
      <vt:lpstr>The Participatory Autism Research Collective</vt:lpstr>
      <vt:lpstr>Participation and insider knowledge</vt:lpstr>
      <vt:lpstr>The autistic voice and the production of knowledge</vt:lpstr>
      <vt:lpstr>Participatory research</vt:lpstr>
      <vt:lpstr>Activity of the P.A.R.C. group</vt:lpstr>
      <vt:lpstr>Conference streams</vt:lpstr>
      <vt:lpstr>Publications</vt:lpstr>
      <vt:lpstr>Reinvigorating the ‘Theorising Autism Project’</vt:lpstr>
      <vt:lpstr>Critical Autism Studies (C.A.S.) – the early years</vt:lpstr>
      <vt:lpstr>Differing definitions (1)</vt:lpstr>
      <vt:lpstr>Differing definitions (2)</vt:lpstr>
      <vt:lpstr>The citation survey (Milton et al. yet to be published)</vt:lpstr>
      <vt:lpstr>Cross-citations within key texts</vt:lpstr>
      <vt:lpstr>Most cited authors in Disability and Society</vt:lpstr>
      <vt:lpstr>Number of articles published in D&amp;S by author</vt:lpstr>
      <vt:lpstr>CrossRef Citations</vt:lpstr>
      <vt:lpstr>Cross citations in articles in D&amp;S between the authors of the initial texts</vt:lpstr>
      <vt:lpstr>Questions to think about and to return to later</vt:lpstr>
      <vt:lpstr>Doctor Michael McCreadie – a tribute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Caplehorne</dc:creator>
  <cp:lastModifiedBy>Josie Caplehorne</cp:lastModifiedBy>
  <cp:revision>7</cp:revision>
  <dcterms:created xsi:type="dcterms:W3CDTF">2023-06-19T11:15:19Z</dcterms:created>
  <dcterms:modified xsi:type="dcterms:W3CDTF">2023-06-20T10:50:48Z</dcterms:modified>
</cp:coreProperties>
</file>