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333" r:id="rId7"/>
    <p:sldId id="317" r:id="rId8"/>
    <p:sldId id="318" r:id="rId9"/>
    <p:sldId id="328" r:id="rId10"/>
    <p:sldId id="320" r:id="rId11"/>
    <p:sldId id="334" r:id="rId12"/>
    <p:sldId id="321" r:id="rId13"/>
    <p:sldId id="340" r:id="rId14"/>
    <p:sldId id="341" r:id="rId15"/>
    <p:sldId id="335" r:id="rId16"/>
    <p:sldId id="336" r:id="rId17"/>
    <p:sldId id="337" r:id="rId18"/>
    <p:sldId id="338" r:id="rId19"/>
    <p:sldId id="339" r:id="rId20"/>
    <p:sldId id="33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C22821D-60C5-4E55-8183-3E684C4AB8C0}">
          <p14:sldIdLst>
            <p14:sldId id="256"/>
            <p14:sldId id="257"/>
            <p14:sldId id="333"/>
            <p14:sldId id="317"/>
            <p14:sldId id="318"/>
            <p14:sldId id="328"/>
            <p14:sldId id="320"/>
            <p14:sldId id="334"/>
            <p14:sldId id="321"/>
            <p14:sldId id="340"/>
            <p14:sldId id="341"/>
            <p14:sldId id="335"/>
            <p14:sldId id="336"/>
            <p14:sldId id="337"/>
            <p14:sldId id="338"/>
            <p14:sldId id="339"/>
            <p14:sldId id="330"/>
            <p14:sldId id="2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jing Zhang" initials="WZ" lastIdx="9" clrIdx="0">
    <p:extLst>
      <p:ext uri="{19B8F6BF-5375-455C-9EA6-DF929625EA0E}">
        <p15:presenceInfo xmlns:p15="http://schemas.microsoft.com/office/powerpoint/2012/main" userId="S-1-5-21-116143283-1862434482-632688529-451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2"/>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86724" autoAdjust="0"/>
  </p:normalViewPr>
  <p:slideViewPr>
    <p:cSldViewPr snapToGrid="0">
      <p:cViewPr varScale="1">
        <p:scale>
          <a:sx n="84" d="100"/>
          <a:sy n="84"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s.kent.ac.uk\shared\SSPSSR\PSSRU_Shared\S2projects\SSCR%20Food%20and%20Drink\WP2%20Analysis\Manuscript\Original\Tables%20&amp;%20Figures\Tables%20&amp;%20fig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Graph!$D$6:$D$17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Graph!$E$6:$E$17</c:f>
              <c:numCache>
                <c:formatCode>0.00%</c:formatCode>
                <c:ptCount val="12"/>
                <c:pt idx="0">
                  <c:v>4.2999999999999997E-2</c:v>
                </c:pt>
                <c:pt idx="1">
                  <c:v>4.3999999999999997E-2</c:v>
                </c:pt>
                <c:pt idx="2">
                  <c:v>4.5999999999999999E-2</c:v>
                </c:pt>
                <c:pt idx="3">
                  <c:v>4.7E-2</c:v>
                </c:pt>
                <c:pt idx="4">
                  <c:v>5.8000000000000003E-2</c:v>
                </c:pt>
                <c:pt idx="5">
                  <c:v>6.0000000000000005E-2</c:v>
                </c:pt>
                <c:pt idx="6">
                  <c:v>6.2E-2</c:v>
                </c:pt>
                <c:pt idx="7">
                  <c:v>6.3E-2</c:v>
                </c:pt>
                <c:pt idx="8">
                  <c:v>6.4000000000000001E-2</c:v>
                </c:pt>
                <c:pt idx="9">
                  <c:v>6.6000000000000003E-2</c:v>
                </c:pt>
                <c:pt idx="10">
                  <c:v>5.7999999999999996E-2</c:v>
                </c:pt>
                <c:pt idx="11">
                  <c:v>8.1000000000000003E-2</c:v>
                </c:pt>
              </c:numCache>
            </c:numRef>
          </c:val>
          <c:smooth val="0"/>
          <c:extLst>
            <c:ext xmlns:c16="http://schemas.microsoft.com/office/drawing/2014/chart" uri="{C3380CC4-5D6E-409C-BE32-E72D297353CC}">
              <c16:uniqueId val="{00000000-22EF-44A8-BFD9-F440EBB4D4D5}"/>
            </c:ext>
          </c:extLst>
        </c:ser>
        <c:ser>
          <c:idx val="1"/>
          <c:order val="1"/>
          <c:spPr>
            <a:ln w="28575" cap="rnd">
              <a:solidFill>
                <a:sysClr val="windowText" lastClr="000000"/>
              </a:solidFill>
              <a:prstDash val="sysDash"/>
              <a:round/>
            </a:ln>
            <a:effectLst/>
          </c:spPr>
          <c:marker>
            <c:symbol val="none"/>
          </c:marker>
          <c:cat>
            <c:numRef>
              <c:f>Graph!$D$6:$D$17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Graph!$F$6:$F$17</c:f>
              <c:numCache>
                <c:formatCode>0.00%</c:formatCode>
                <c:ptCount val="12"/>
                <c:pt idx="1">
                  <c:v>5.6999999999999995E-2</c:v>
                </c:pt>
                <c:pt idx="2">
                  <c:v>5.7999999999999996E-2</c:v>
                </c:pt>
                <c:pt idx="3">
                  <c:v>0.06</c:v>
                </c:pt>
                <c:pt idx="4">
                  <c:v>6.699999999999999E-2</c:v>
                </c:pt>
                <c:pt idx="5">
                  <c:v>6.9000000000000006E-2</c:v>
                </c:pt>
                <c:pt idx="6">
                  <c:v>7.0000000000000007E-2</c:v>
                </c:pt>
                <c:pt idx="7">
                  <c:v>7.0999999999999994E-2</c:v>
                </c:pt>
                <c:pt idx="8">
                  <c:v>6.8999999999999992E-2</c:v>
                </c:pt>
                <c:pt idx="9">
                  <c:v>7.0999999999999994E-2</c:v>
                </c:pt>
                <c:pt idx="10">
                  <c:v>5.5999999999999994E-2</c:v>
                </c:pt>
                <c:pt idx="11">
                  <c:v>0.105</c:v>
                </c:pt>
              </c:numCache>
            </c:numRef>
          </c:val>
          <c:smooth val="0"/>
          <c:extLst>
            <c:ext xmlns:c16="http://schemas.microsoft.com/office/drawing/2014/chart" uri="{C3380CC4-5D6E-409C-BE32-E72D297353CC}">
              <c16:uniqueId val="{00000001-22EF-44A8-BFD9-F440EBB4D4D5}"/>
            </c:ext>
          </c:extLst>
        </c:ser>
        <c:ser>
          <c:idx val="2"/>
          <c:order val="2"/>
          <c:spPr>
            <a:ln w="28575" cap="rnd">
              <a:solidFill>
                <a:schemeClr val="accent3"/>
              </a:solidFill>
              <a:round/>
            </a:ln>
            <a:effectLst/>
          </c:spPr>
          <c:marker>
            <c:symbol val="none"/>
          </c:marker>
          <c:cat>
            <c:numRef>
              <c:f>Graph!$D$6:$D$17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Graph!$G$6:$G$17</c:f>
              <c:numCache>
                <c:formatCode>0.00%</c:formatCode>
                <c:ptCount val="12"/>
                <c:pt idx="1">
                  <c:v>3.6000000000000004E-2</c:v>
                </c:pt>
                <c:pt idx="2">
                  <c:v>3.5000000000000003E-2</c:v>
                </c:pt>
                <c:pt idx="3">
                  <c:v>3.9000000000000007E-2</c:v>
                </c:pt>
                <c:pt idx="4">
                  <c:v>5.2000000000000011E-2</c:v>
                </c:pt>
                <c:pt idx="5">
                  <c:v>0.05</c:v>
                </c:pt>
                <c:pt idx="6">
                  <c:v>0.05</c:v>
                </c:pt>
                <c:pt idx="7">
                  <c:v>5.7000000000000002E-2</c:v>
                </c:pt>
                <c:pt idx="8">
                  <c:v>5.7000000000000002E-2</c:v>
                </c:pt>
                <c:pt idx="9">
                  <c:v>7.0000000000000007E-2</c:v>
                </c:pt>
                <c:pt idx="10">
                  <c:v>0.06</c:v>
                </c:pt>
                <c:pt idx="11">
                  <c:v>5.7000000000000002E-2</c:v>
                </c:pt>
              </c:numCache>
            </c:numRef>
          </c:val>
          <c:smooth val="0"/>
          <c:extLst>
            <c:ext xmlns:c16="http://schemas.microsoft.com/office/drawing/2014/chart" uri="{C3380CC4-5D6E-409C-BE32-E72D297353CC}">
              <c16:uniqueId val="{00000002-22EF-44A8-BFD9-F440EBB4D4D5}"/>
            </c:ext>
          </c:extLst>
        </c:ser>
        <c:dLbls>
          <c:showLegendKey val="0"/>
          <c:showVal val="0"/>
          <c:showCatName val="0"/>
          <c:showSerName val="0"/>
          <c:showPercent val="0"/>
          <c:showBubbleSize val="0"/>
        </c:dLbls>
        <c:smooth val="0"/>
        <c:axId val="490155192"/>
        <c:axId val="490156176"/>
      </c:lineChart>
      <c:catAx>
        <c:axId val="49015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156176"/>
        <c:crosses val="autoZero"/>
        <c:auto val="1"/>
        <c:lblAlgn val="ctr"/>
        <c:lblOffset val="100"/>
        <c:noMultiLvlLbl val="0"/>
      </c:catAx>
      <c:valAx>
        <c:axId val="4901561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155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2F698-F63D-4B36-A803-15772D9BFAF0}" type="datetimeFigureOut">
              <a:rPr lang="en-GB" smtClean="0"/>
              <a:t>21/04/2023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096DF-BC8B-49C7-B4B4-777B9E9896BF}" type="slidenum">
              <a:rPr lang="en-GB" smtClean="0"/>
              <a:t>‹#›</a:t>
            </a:fld>
            <a:endParaRPr lang="en-GB"/>
          </a:p>
        </p:txBody>
      </p:sp>
    </p:spTree>
    <p:extLst>
      <p:ext uri="{BB962C8B-B14F-4D97-AF65-F5344CB8AC3E}">
        <p14:creationId xmlns:p14="http://schemas.microsoft.com/office/powerpoint/2010/main" val="135671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9096DF-BC8B-49C7-B4B4-777B9E9896BF}" type="slidenum">
              <a:rPr lang="en-GB" smtClean="0"/>
              <a:t>1</a:t>
            </a:fld>
            <a:endParaRPr lang="en-GB"/>
          </a:p>
        </p:txBody>
      </p:sp>
    </p:spTree>
    <p:extLst>
      <p:ext uri="{BB962C8B-B14F-4D97-AF65-F5344CB8AC3E}">
        <p14:creationId xmlns:p14="http://schemas.microsoft.com/office/powerpoint/2010/main" val="43322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11</a:t>
            </a:fld>
            <a:endParaRPr lang="en-GB"/>
          </a:p>
        </p:txBody>
      </p:sp>
    </p:spTree>
    <p:extLst>
      <p:ext uri="{BB962C8B-B14F-4D97-AF65-F5344CB8AC3E}">
        <p14:creationId xmlns:p14="http://schemas.microsoft.com/office/powerpoint/2010/main" val="104975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12</a:t>
            </a:fld>
            <a:endParaRPr lang="en-GB"/>
          </a:p>
        </p:txBody>
      </p:sp>
    </p:spTree>
    <p:extLst>
      <p:ext uri="{BB962C8B-B14F-4D97-AF65-F5344CB8AC3E}">
        <p14:creationId xmlns:p14="http://schemas.microsoft.com/office/powerpoint/2010/main" val="2539763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13</a:t>
            </a:fld>
            <a:endParaRPr lang="en-GB"/>
          </a:p>
        </p:txBody>
      </p:sp>
    </p:spTree>
    <p:extLst>
      <p:ext uri="{BB962C8B-B14F-4D97-AF65-F5344CB8AC3E}">
        <p14:creationId xmlns:p14="http://schemas.microsoft.com/office/powerpoint/2010/main" val="30369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7B9096DF-BC8B-49C7-B4B4-777B9E9896BF}" type="slidenum">
              <a:rPr lang="en-GB" smtClean="0"/>
              <a:t>14</a:t>
            </a:fld>
            <a:endParaRPr lang="en-GB"/>
          </a:p>
        </p:txBody>
      </p:sp>
    </p:spTree>
    <p:extLst>
      <p:ext uri="{BB962C8B-B14F-4D97-AF65-F5344CB8AC3E}">
        <p14:creationId xmlns:p14="http://schemas.microsoft.com/office/powerpoint/2010/main" val="428448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15</a:t>
            </a:fld>
            <a:endParaRPr lang="en-GB"/>
          </a:p>
        </p:txBody>
      </p:sp>
    </p:spTree>
    <p:extLst>
      <p:ext uri="{BB962C8B-B14F-4D97-AF65-F5344CB8AC3E}">
        <p14:creationId xmlns:p14="http://schemas.microsoft.com/office/powerpoint/2010/main" val="373331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16</a:t>
            </a:fld>
            <a:endParaRPr lang="en-GB"/>
          </a:p>
        </p:txBody>
      </p:sp>
    </p:spTree>
    <p:extLst>
      <p:ext uri="{BB962C8B-B14F-4D97-AF65-F5344CB8AC3E}">
        <p14:creationId xmlns:p14="http://schemas.microsoft.com/office/powerpoint/2010/main" val="274578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9096DF-BC8B-49C7-B4B4-777B9E9896BF}" type="slidenum">
              <a:rPr lang="en-GB" smtClean="0"/>
              <a:t>17</a:t>
            </a:fld>
            <a:endParaRPr lang="en-GB"/>
          </a:p>
        </p:txBody>
      </p:sp>
    </p:spTree>
    <p:extLst>
      <p:ext uri="{BB962C8B-B14F-4D97-AF65-F5344CB8AC3E}">
        <p14:creationId xmlns:p14="http://schemas.microsoft.com/office/powerpoint/2010/main" val="306080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2</a:t>
            </a:fld>
            <a:endParaRPr lang="en-GB"/>
          </a:p>
        </p:txBody>
      </p:sp>
    </p:spTree>
    <p:extLst>
      <p:ext uri="{BB962C8B-B14F-4D97-AF65-F5344CB8AC3E}">
        <p14:creationId xmlns:p14="http://schemas.microsoft.com/office/powerpoint/2010/main" val="137823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3</a:t>
            </a:fld>
            <a:endParaRPr lang="en-GB"/>
          </a:p>
        </p:txBody>
      </p:sp>
    </p:spTree>
    <p:extLst>
      <p:ext uri="{BB962C8B-B14F-4D97-AF65-F5344CB8AC3E}">
        <p14:creationId xmlns:p14="http://schemas.microsoft.com/office/powerpoint/2010/main" val="192566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Defined broadly, as ‘</a:t>
            </a:r>
            <a:r>
              <a:rPr lang="en-US" b="1" dirty="0" smtClean="0">
                <a:latin typeface="Arial" panose="020B0604020202020204" pitchFamily="34" charset="0"/>
                <a:cs typeface="Arial" panose="020B0604020202020204" pitchFamily="34" charset="0"/>
              </a:rPr>
              <a:t>food and drink-related quality of life’,</a:t>
            </a:r>
            <a:r>
              <a:rPr lang="en-US" dirty="0" smtClean="0">
                <a:latin typeface="Arial" panose="020B0604020202020204" pitchFamily="34" charset="0"/>
                <a:cs typeface="Arial" panose="020B0604020202020204" pitchFamily="34" charset="0"/>
              </a:rPr>
              <a:t> i.e. does support with eating &amp; drinking adequately consider personal preferences &amp; psychosocial, cultural, religious/ethical etc. needs – alongside, supporting basic nutrition &amp; hydration. </a:t>
            </a:r>
            <a:endParaRPr lang="en-GB" dirty="0" smtClean="0"/>
          </a:p>
        </p:txBody>
      </p:sp>
      <p:sp>
        <p:nvSpPr>
          <p:cNvPr id="4" name="Slide Number Placeholder 3"/>
          <p:cNvSpPr>
            <a:spLocks noGrp="1"/>
          </p:cNvSpPr>
          <p:nvPr>
            <p:ph type="sldNum" sz="quarter" idx="10"/>
          </p:nvPr>
        </p:nvSpPr>
        <p:spPr/>
        <p:txBody>
          <a:bodyPr/>
          <a:lstStyle/>
          <a:p>
            <a:fld id="{7B9096DF-BC8B-49C7-B4B4-777B9E9896BF}" type="slidenum">
              <a:rPr lang="en-GB" smtClean="0"/>
              <a:t>4</a:t>
            </a:fld>
            <a:endParaRPr lang="en-GB"/>
          </a:p>
        </p:txBody>
      </p:sp>
    </p:spTree>
    <p:extLst>
      <p:ext uri="{BB962C8B-B14F-4D97-AF65-F5344CB8AC3E}">
        <p14:creationId xmlns:p14="http://schemas.microsoft.com/office/powerpoint/2010/main" val="70759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6</a:t>
            </a:fld>
            <a:endParaRPr lang="en-GB"/>
          </a:p>
        </p:txBody>
      </p:sp>
    </p:spTree>
    <p:extLst>
      <p:ext uri="{BB962C8B-B14F-4D97-AF65-F5344CB8AC3E}">
        <p14:creationId xmlns:p14="http://schemas.microsoft.com/office/powerpoint/2010/main" val="429427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7</a:t>
            </a:fld>
            <a:endParaRPr lang="en-GB"/>
          </a:p>
        </p:txBody>
      </p:sp>
    </p:spTree>
    <p:extLst>
      <p:ext uri="{BB962C8B-B14F-4D97-AF65-F5344CB8AC3E}">
        <p14:creationId xmlns:p14="http://schemas.microsoft.com/office/powerpoint/2010/main" val="71838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8</a:t>
            </a:fld>
            <a:endParaRPr lang="en-GB"/>
          </a:p>
        </p:txBody>
      </p:sp>
    </p:spTree>
    <p:extLst>
      <p:ext uri="{BB962C8B-B14F-4D97-AF65-F5344CB8AC3E}">
        <p14:creationId xmlns:p14="http://schemas.microsoft.com/office/powerpoint/2010/main" val="329294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9</a:t>
            </a:fld>
            <a:endParaRPr lang="en-GB"/>
          </a:p>
        </p:txBody>
      </p:sp>
    </p:spTree>
    <p:extLst>
      <p:ext uri="{BB962C8B-B14F-4D97-AF65-F5344CB8AC3E}">
        <p14:creationId xmlns:p14="http://schemas.microsoft.com/office/powerpoint/2010/main" val="388531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10</a:t>
            </a:fld>
            <a:endParaRPr lang="en-GB"/>
          </a:p>
        </p:txBody>
      </p:sp>
    </p:spTree>
    <p:extLst>
      <p:ext uri="{BB962C8B-B14F-4D97-AF65-F5344CB8AC3E}">
        <p14:creationId xmlns:p14="http://schemas.microsoft.com/office/powerpoint/2010/main" val="2386790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16324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7826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7975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85818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BA9DD-CD4C-41E8-9AE4-6487F861FCE9}"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18412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6BA9DD-CD4C-41E8-9AE4-6487F861FCE9}"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16896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6BA9DD-CD4C-41E8-9AE4-6487F861FCE9}" type="datetimeFigureOut">
              <a:rPr lang="en-GB" smtClean="0"/>
              <a:t>21/04/2023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8123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6BA9DD-CD4C-41E8-9AE4-6487F861FCE9}" type="datetimeFigureOut">
              <a:rPr lang="en-GB" smtClean="0"/>
              <a:t>21/04/2023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324510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BA9DD-CD4C-41E8-9AE4-6487F861FCE9}" type="datetimeFigureOut">
              <a:rPr lang="en-GB" smtClean="0"/>
              <a:t>21/04/2023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108822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BA9DD-CD4C-41E8-9AE4-6487F861FCE9}"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344130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BA9DD-CD4C-41E8-9AE4-6487F861FCE9}"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325072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BA9DD-CD4C-41E8-9AE4-6487F861FCE9}" type="datetimeFigureOut">
              <a:rPr lang="en-GB" smtClean="0"/>
              <a:t>21/04/2023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BFC20-5936-4382-BBDC-6288116EE41B}" type="slidenum">
              <a:rPr lang="en-GB" smtClean="0"/>
              <a:t>‹#›</a:t>
            </a:fld>
            <a:endParaRPr lang="en-GB"/>
          </a:p>
        </p:txBody>
      </p:sp>
    </p:spTree>
    <p:extLst>
      <p:ext uri="{BB962C8B-B14F-4D97-AF65-F5344CB8AC3E}">
        <p14:creationId xmlns:p14="http://schemas.microsoft.com/office/powerpoint/2010/main" val="1652227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hyperlink" Target="mailto:s.e.rand@kent.ac.uk"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ageing-better.org.uk/resources/age-positive-images-guide-and-terms-using-our-image-library?gclid=Cj0KCQjw3eeXBhD7ARIsAHjssr_z_cj2bd8jH2sKWBx6ydwOc43qxlzuVS3TSrxJkcItKPFH_-7vnAsaAsjnEALw_wcB"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pssru.ac.uk/ascot"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722" y="958250"/>
            <a:ext cx="11557192" cy="1723709"/>
          </a:xfrm>
        </p:spPr>
        <p:txBody>
          <a:bodyPr>
            <a:normAutofit fontScale="90000"/>
          </a:bodyPr>
          <a:lstStyle/>
          <a:p>
            <a:pPr>
              <a:spcBef>
                <a:spcPts val="2400"/>
              </a:spcBef>
              <a:spcAft>
                <a:spcPts val="1800"/>
              </a:spcAft>
            </a:pPr>
            <a:r>
              <a:rPr lang="en-US" sz="4400" b="1" dirty="0">
                <a:solidFill>
                  <a:srgbClr val="002060"/>
                </a:solidFill>
                <a:latin typeface="+mn-lt"/>
              </a:rPr>
              <a:t/>
            </a:r>
            <a:br>
              <a:rPr lang="en-US" sz="4400" b="1" dirty="0">
                <a:solidFill>
                  <a:srgbClr val="002060"/>
                </a:solidFill>
                <a:latin typeface="+mn-lt"/>
              </a:rPr>
            </a:br>
            <a:r>
              <a:rPr lang="en-US" sz="4400" b="1" dirty="0">
                <a:solidFill>
                  <a:srgbClr val="002060"/>
                </a:solidFill>
              </a:rPr>
              <a:t/>
            </a:r>
            <a:br>
              <a:rPr lang="en-US" sz="4400" b="1" dirty="0">
                <a:solidFill>
                  <a:srgbClr val="002060"/>
                </a:solidFill>
              </a:rPr>
            </a:br>
            <a:r>
              <a:rPr lang="en-US" sz="4400" b="1" dirty="0">
                <a:solidFill>
                  <a:srgbClr val="002060"/>
                </a:solidFill>
              </a:rPr>
              <a:t/>
            </a:r>
            <a:br>
              <a:rPr lang="en-US" sz="4400" b="1" dirty="0">
                <a:solidFill>
                  <a:srgbClr val="002060"/>
                </a:solidFill>
              </a:rPr>
            </a:br>
            <a:r>
              <a:rPr lang="en-US" sz="4400" b="1" dirty="0">
                <a:solidFill>
                  <a:srgbClr val="002060"/>
                </a:solidFill>
                <a:latin typeface="+mn-lt"/>
              </a:rPr>
              <a:t>Food and drink-related needs/outcomes of older people who use community-based social care</a:t>
            </a:r>
            <a:br>
              <a:rPr lang="en-US" sz="4400" b="1" dirty="0">
                <a:solidFill>
                  <a:srgbClr val="002060"/>
                </a:solidFill>
                <a:latin typeface="+mn-lt"/>
              </a:rPr>
            </a:br>
            <a:endParaRPr lang="en-US" sz="3200" dirty="0">
              <a:solidFill>
                <a:srgbClr val="002060"/>
              </a:solidFill>
              <a:latin typeface="+mn-lt"/>
            </a:endParaRPr>
          </a:p>
        </p:txBody>
      </p:sp>
      <p:pic>
        <p:nvPicPr>
          <p:cNvPr id="4" name="Picture 3">
            <a:extLst>
              <a:ext uri="{FF2B5EF4-FFF2-40B4-BE49-F238E27FC236}">
                <a16:creationId xmlns:a16="http://schemas.microsoft.com/office/drawing/2014/main" id="{D659F7AA-46AD-1449-BB3C-3E20B80974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sp>
        <p:nvSpPr>
          <p:cNvPr id="8" name="Subtitle 2"/>
          <p:cNvSpPr>
            <a:spLocks noGrp="1"/>
          </p:cNvSpPr>
          <p:nvPr>
            <p:ph type="subTitle" idx="1"/>
          </p:nvPr>
        </p:nvSpPr>
        <p:spPr>
          <a:xfrm>
            <a:off x="367856" y="3182892"/>
            <a:ext cx="11675495" cy="2304763"/>
          </a:xfrm>
        </p:spPr>
        <p:txBody>
          <a:bodyPr>
            <a:normAutofit fontScale="92500" lnSpcReduction="10000"/>
          </a:bodyPr>
          <a:lstStyle/>
          <a:p>
            <a:r>
              <a:rPr lang="en-GB" dirty="0">
                <a:solidFill>
                  <a:srgbClr val="002060"/>
                </a:solidFill>
                <a:latin typeface="Arial" panose="020B0604020202020204" pitchFamily="34" charset="0"/>
                <a:cs typeface="Arial" panose="020B0604020202020204" pitchFamily="34" charset="0"/>
              </a:rPr>
              <a:t>Stacey Rand¹, Lavinia Bertini</a:t>
            </a:r>
            <a:r>
              <a:rPr lang="en-US" dirty="0">
                <a:solidFill>
                  <a:srgbClr val="002060"/>
                </a:solidFill>
                <a:latin typeface="Arial" panose="020B0604020202020204" pitchFamily="34" charset="0"/>
                <a:cs typeface="Arial" panose="020B0604020202020204" pitchFamily="34" charset="0"/>
              </a:rPr>
              <a:t>²</a:t>
            </a:r>
            <a:r>
              <a:rPr lang="en-GB" dirty="0">
                <a:solidFill>
                  <a:srgbClr val="002060"/>
                </a:solidFill>
                <a:latin typeface="Arial" panose="020B0604020202020204" pitchFamily="34" charset="0"/>
                <a:cs typeface="Arial" panose="020B0604020202020204" pitchFamily="34" charset="0"/>
              </a:rPr>
              <a:t>, Monique Raats³, Alan Dargan¹, Becky Sharp</a:t>
            </a:r>
            <a:r>
              <a:rPr lang="en-GB" sz="1200" dirty="0">
                <a:solidFill>
                  <a:srgbClr val="002060"/>
                </a:solidFill>
                <a:latin typeface="Arial" panose="020B0604020202020204" pitchFamily="34" charset="0"/>
                <a:cs typeface="Arial" panose="020B0604020202020204" pitchFamily="34" charset="0"/>
              </a:rPr>
              <a:t>†</a:t>
            </a:r>
            <a:r>
              <a:rPr lang="en-GB" dirty="0">
                <a:solidFill>
                  <a:srgbClr val="002060"/>
                </a:solidFill>
                <a:latin typeface="Arial" panose="020B0604020202020204" pitchFamily="34" charset="0"/>
                <a:cs typeface="Arial" panose="020B0604020202020204" pitchFamily="34" charset="0"/>
              </a:rPr>
              <a:t> </a:t>
            </a:r>
          </a:p>
          <a:p>
            <a:r>
              <a:rPr lang="en-GB" dirty="0">
                <a:solidFill>
                  <a:srgbClr val="002060"/>
                </a:solidFill>
                <a:latin typeface="Arial" panose="020B0604020202020204" pitchFamily="34" charset="0"/>
                <a:cs typeface="Arial" panose="020B0604020202020204" pitchFamily="34" charset="0"/>
              </a:rPr>
              <a:t>Karin Webb, Joy Fletcher &amp; Della Ogunleye</a:t>
            </a:r>
            <a:r>
              <a:rPr lang="en-US" sz="1300" dirty="0">
                <a:solidFill>
                  <a:srgbClr val="002060"/>
                </a:solidFill>
                <a:latin typeface="Arial" panose="020B0604020202020204" pitchFamily="34" charset="0"/>
                <a:cs typeface="Arial" panose="020B0604020202020204" pitchFamily="34" charset="0"/>
              </a:rPr>
              <a:t>§</a:t>
            </a:r>
            <a:endParaRPr lang="en-GB" sz="1300" dirty="0">
              <a:solidFill>
                <a:srgbClr val="002060"/>
              </a:solidFill>
              <a:latin typeface="Arial" panose="020B0604020202020204" pitchFamily="34" charset="0"/>
              <a:cs typeface="Arial" panose="020B0604020202020204" pitchFamily="34" charset="0"/>
            </a:endParaRPr>
          </a:p>
          <a:p>
            <a:endParaRPr lang="en-US" sz="2800" dirty="0">
              <a:solidFill>
                <a:srgbClr val="002060"/>
              </a:solidFill>
              <a:latin typeface="Arial" panose="020B0604020202020204" pitchFamily="34" charset="0"/>
              <a:cs typeface="Arial" panose="020B0604020202020204" pitchFamily="34" charset="0"/>
            </a:endParaRPr>
          </a:p>
          <a:p>
            <a:pPr lvl="1" algn="l"/>
            <a:r>
              <a:rPr lang="en-GB" sz="1300" dirty="0">
                <a:solidFill>
                  <a:srgbClr val="002060"/>
                </a:solidFill>
                <a:latin typeface="Arial" panose="020B0604020202020204" pitchFamily="34" charset="0"/>
                <a:cs typeface="Arial" panose="020B0604020202020204" pitchFamily="34" charset="0"/>
              </a:rPr>
              <a:t>1</a:t>
            </a:r>
            <a:r>
              <a:rPr lang="en-GB" sz="130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Personal </a:t>
            </a:r>
            <a:r>
              <a:rPr lang="en-US" sz="1300" dirty="0">
                <a:solidFill>
                  <a:srgbClr val="002060"/>
                </a:solidFill>
                <a:latin typeface="Arial" panose="020B0604020202020204" pitchFamily="34" charset="0"/>
                <a:cs typeface="Arial" panose="020B0604020202020204" pitchFamily="34" charset="0"/>
              </a:rPr>
              <a:t>Social Services Research Unit (PSSRU), University of Kent</a:t>
            </a:r>
          </a:p>
          <a:p>
            <a:pPr lvl="1" algn="l"/>
            <a:r>
              <a:rPr lang="en-US" sz="1300" dirty="0">
                <a:solidFill>
                  <a:srgbClr val="002060"/>
                </a:solidFill>
                <a:latin typeface="Arial" panose="020B0604020202020204" pitchFamily="34" charset="0"/>
                <a:cs typeface="Arial" panose="020B0604020202020204" pitchFamily="34" charset="0"/>
              </a:rPr>
              <a:t>2</a:t>
            </a:r>
            <a:r>
              <a:rPr lang="en-US" sz="1300" dirty="0" smtClean="0">
                <a:solidFill>
                  <a:srgbClr val="002060"/>
                </a:solidFill>
                <a:latin typeface="Arial" panose="020B0604020202020204" pitchFamily="34" charset="0"/>
                <a:cs typeface="Arial" panose="020B0604020202020204" pitchFamily="34" charset="0"/>
              </a:rPr>
              <a:t>	Brighton </a:t>
            </a:r>
            <a:r>
              <a:rPr lang="en-US" sz="1300" dirty="0">
                <a:solidFill>
                  <a:srgbClr val="002060"/>
                </a:solidFill>
                <a:latin typeface="Arial" panose="020B0604020202020204" pitchFamily="34" charset="0"/>
                <a:cs typeface="Arial" panose="020B0604020202020204" pitchFamily="34" charset="0"/>
              </a:rPr>
              <a:t>and Sussex Medical School (BSMS), University of Sussex</a:t>
            </a:r>
          </a:p>
          <a:p>
            <a:pPr lvl="1" algn="l"/>
            <a:r>
              <a:rPr lang="en-GB" sz="1300" dirty="0">
                <a:solidFill>
                  <a:srgbClr val="002060"/>
                </a:solidFill>
                <a:latin typeface="Arial" panose="020B0604020202020204" pitchFamily="34" charset="0"/>
                <a:cs typeface="Arial" panose="020B0604020202020204" pitchFamily="34" charset="0"/>
              </a:rPr>
              <a:t>3</a:t>
            </a:r>
            <a:r>
              <a:rPr lang="en-GB" sz="130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Food</a:t>
            </a:r>
            <a:r>
              <a:rPr lang="en-US" sz="1300" dirty="0">
                <a:solidFill>
                  <a:srgbClr val="002060"/>
                </a:solidFill>
                <a:latin typeface="Arial" panose="020B0604020202020204" pitchFamily="34" charset="0"/>
                <a:cs typeface="Arial" panose="020B0604020202020204" pitchFamily="34" charset="0"/>
              </a:rPr>
              <a:t>, Consumer </a:t>
            </a:r>
            <a:r>
              <a:rPr lang="en-US" sz="1300" dirty="0" err="1">
                <a:solidFill>
                  <a:srgbClr val="002060"/>
                </a:solidFill>
                <a:latin typeface="Arial" panose="020B0604020202020204" pitchFamily="34" charset="0"/>
                <a:cs typeface="Arial" panose="020B0604020202020204" pitchFamily="34" charset="0"/>
              </a:rPr>
              <a:t>Behaviour</a:t>
            </a:r>
            <a:r>
              <a:rPr lang="en-US" sz="1300" dirty="0">
                <a:solidFill>
                  <a:srgbClr val="002060"/>
                </a:solidFill>
                <a:latin typeface="Arial" panose="020B0604020202020204" pitchFamily="34" charset="0"/>
                <a:cs typeface="Arial" panose="020B0604020202020204" pitchFamily="34" charset="0"/>
              </a:rPr>
              <a:t> and Health Research Centre, University of Surrey </a:t>
            </a:r>
          </a:p>
          <a:p>
            <a:pPr lvl="1" algn="l"/>
            <a:r>
              <a:rPr lang="en-GB" sz="1300" dirty="0" smtClean="0">
                <a:solidFill>
                  <a:srgbClr val="002060"/>
                </a:solidFill>
                <a:latin typeface="Arial" panose="020B0604020202020204" pitchFamily="34" charset="0"/>
                <a:cs typeface="Arial" panose="020B0604020202020204" pitchFamily="34" charset="0"/>
              </a:rPr>
              <a:t>†	 </a:t>
            </a:r>
            <a:r>
              <a:rPr lang="en-GB" sz="1300" dirty="0">
                <a:solidFill>
                  <a:srgbClr val="002060"/>
                </a:solidFill>
                <a:latin typeface="Arial" panose="020B0604020202020204" pitchFamily="34" charset="0"/>
                <a:cs typeface="Arial" panose="020B0604020202020204" pitchFamily="34" charset="0"/>
              </a:rPr>
              <a:t>NIHR Applied Research Collaboration, Kent, Surrey and Sussex (ARC KSS) </a:t>
            </a:r>
          </a:p>
          <a:p>
            <a:pPr lvl="1" algn="l"/>
            <a:r>
              <a:rPr lang="en-US" sz="1300" dirty="0" smtClean="0">
                <a:solidFill>
                  <a:srgbClr val="002060"/>
                </a:solidFill>
                <a:latin typeface="Arial" panose="020B0604020202020204" pitchFamily="34" charset="0"/>
                <a:cs typeface="Arial" panose="020B0604020202020204" pitchFamily="34" charset="0"/>
              </a:rPr>
              <a:t>§ 	Research Advisors (PPI) </a:t>
            </a:r>
            <a:endParaRPr lang="en-US" sz="13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9" name="Picture 8">
            <a:extLst>
              <a:ext uri="{FF2B5EF4-FFF2-40B4-BE49-F238E27FC236}">
                <a16:creationId xmlns:a16="http://schemas.microsoft.com/office/drawing/2014/main" id="{B24A1616-FDCB-4B46-97BC-EFF0A47FD3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 y="5836633"/>
            <a:ext cx="3459480" cy="822960"/>
          </a:xfrm>
          <a:prstGeom prst="rect">
            <a:avLst/>
          </a:prstGeom>
        </p:spPr>
      </p:pic>
    </p:spTree>
    <p:extLst>
      <p:ext uri="{BB962C8B-B14F-4D97-AF65-F5344CB8AC3E}">
        <p14:creationId xmlns:p14="http://schemas.microsoft.com/office/powerpoint/2010/main" val="230367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7229" y="2245382"/>
            <a:ext cx="8947146" cy="3183895"/>
          </a:xfrm>
          <a:prstGeom prst="rect">
            <a:avLst/>
          </a:prstGeom>
        </p:spPr>
      </p:pic>
      <p:sp>
        <p:nvSpPr>
          <p:cNvPr id="8" name="Oval 7"/>
          <p:cNvSpPr/>
          <p:nvPr/>
        </p:nvSpPr>
        <p:spPr>
          <a:xfrm>
            <a:off x="2633828" y="2446550"/>
            <a:ext cx="1883307" cy="4612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V="1">
            <a:off x="3575481" y="813816"/>
            <a:ext cx="2787319" cy="1632734"/>
          </a:xfrm>
          <a:prstGeom prst="straightConnector1">
            <a:avLst/>
          </a:prstGeom>
          <a:ln w="1905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2800" y="664850"/>
            <a:ext cx="5449078" cy="1261884"/>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f</a:t>
            </a:r>
            <a:r>
              <a:rPr lang="en-US" sz="2200" b="1" dirty="0" smtClean="0">
                <a:latin typeface="Arial" panose="020B0604020202020204" pitchFamily="34" charset="0"/>
                <a:cs typeface="Arial" panose="020B0604020202020204" pitchFamily="34" charset="0"/>
              </a:rPr>
              <a:t>ood </a:t>
            </a:r>
            <a:r>
              <a:rPr lang="en-US" sz="2200" b="1" dirty="0">
                <a:latin typeface="Arial" panose="020B0604020202020204" pitchFamily="34" charset="0"/>
                <a:cs typeface="Arial" panose="020B0604020202020204" pitchFamily="34" charset="0"/>
              </a:rPr>
              <a:t>&amp; d</a:t>
            </a:r>
            <a:r>
              <a:rPr lang="en-US" sz="2200" b="1" dirty="0" smtClean="0">
                <a:latin typeface="Arial" panose="020B0604020202020204" pitchFamily="34" charset="0"/>
                <a:cs typeface="Arial" panose="020B0604020202020204" pitchFamily="34" charset="0"/>
              </a:rPr>
              <a:t>rink care-related </a:t>
            </a:r>
            <a:r>
              <a:rPr lang="en-US" sz="2200" b="1" dirty="0">
                <a:latin typeface="Arial" panose="020B0604020202020204" pitchFamily="34" charset="0"/>
                <a:cs typeface="Arial" panose="020B0604020202020204" pitchFamily="34" charset="0"/>
              </a:rPr>
              <a:t>q</a:t>
            </a:r>
            <a:r>
              <a:rPr lang="en-US" sz="2200" b="1" dirty="0" smtClean="0">
                <a:latin typeface="Arial" panose="020B0604020202020204" pitchFamily="34" charset="0"/>
                <a:cs typeface="Arial" panose="020B0604020202020204" pitchFamily="34" charset="0"/>
              </a:rPr>
              <a:t>uality </a:t>
            </a:r>
            <a:r>
              <a:rPr lang="en-US" sz="2200" b="1" dirty="0">
                <a:latin typeface="Arial" panose="020B0604020202020204" pitchFamily="34" charset="0"/>
                <a:cs typeface="Arial" panose="020B0604020202020204" pitchFamily="34" charset="0"/>
              </a:rPr>
              <a:t>of </a:t>
            </a:r>
            <a:r>
              <a:rPr lang="en-US" sz="2200" b="1" dirty="0" smtClean="0">
                <a:latin typeface="Arial" panose="020B0604020202020204" pitchFamily="34" charset="0"/>
                <a:cs typeface="Arial" panose="020B0604020202020204" pitchFamily="34" charset="0"/>
              </a:rPr>
              <a:t>life</a:t>
            </a:r>
            <a:endParaRPr lang="en-US" sz="22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Based on </a:t>
            </a:r>
            <a:r>
              <a:rPr lang="en-US" b="1" dirty="0">
                <a:latin typeface="Arial" panose="020B0604020202020204" pitchFamily="34" charset="0"/>
                <a:cs typeface="Arial" panose="020B0604020202020204" pitchFamily="34" charset="0"/>
              </a:rPr>
              <a:t>capability approach</a:t>
            </a:r>
          </a:p>
          <a:p>
            <a:r>
              <a:rPr lang="en-US" dirty="0">
                <a:latin typeface="Arial" panose="020B0604020202020204" pitchFamily="34" charset="0"/>
                <a:cs typeface="Arial" panose="020B0604020202020204" pitchFamily="34" charset="0"/>
              </a:rPr>
              <a:t>(i.e. the ability to</a:t>
            </a:r>
            <a:r>
              <a:rPr lang="en-US" b="1" i="1" dirty="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and </a:t>
            </a:r>
            <a:r>
              <a:rPr lang="en-US" b="1" i="1" dirty="0">
                <a:latin typeface="Arial" panose="020B0604020202020204" pitchFamily="34" charset="0"/>
                <a:cs typeface="Arial" panose="020B0604020202020204" pitchFamily="34" charset="0"/>
              </a:rPr>
              <a:t>be</a:t>
            </a:r>
            <a:r>
              <a:rPr lang="en-US" dirty="0">
                <a:latin typeface="Arial" panose="020B0604020202020204" pitchFamily="34" charset="0"/>
                <a:cs typeface="Arial" panose="020B0604020202020204" pitchFamily="34" charset="0"/>
              </a:rPr>
              <a:t>, as you wish…)   </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8220294" y="3375119"/>
            <a:ext cx="2533050" cy="1569660"/>
          </a:xfrm>
          <a:prstGeom prst="rect">
            <a:avLst/>
          </a:prstGeom>
          <a:noFill/>
        </p:spPr>
        <p:txBody>
          <a:bodyPr wrap="square" rtlCol="0">
            <a:spAutoFit/>
          </a:bodyPr>
          <a:lstStyle/>
          <a:p>
            <a:r>
              <a:rPr lang="en-US" sz="2400" b="1" dirty="0">
                <a:solidFill>
                  <a:srgbClr val="002060"/>
                </a:solidFill>
              </a:rPr>
              <a:t>= Ideal state</a:t>
            </a:r>
          </a:p>
          <a:p>
            <a:r>
              <a:rPr lang="en-US" sz="2400" b="1" dirty="0">
                <a:solidFill>
                  <a:srgbClr val="002060"/>
                </a:solidFill>
              </a:rPr>
              <a:t>= No needs</a:t>
            </a:r>
          </a:p>
          <a:p>
            <a:r>
              <a:rPr lang="en-US" sz="2400" b="1" dirty="0">
                <a:solidFill>
                  <a:srgbClr val="002060"/>
                </a:solidFill>
              </a:rPr>
              <a:t>= Some needs</a:t>
            </a:r>
          </a:p>
          <a:p>
            <a:r>
              <a:rPr lang="en-US" sz="2400" b="1" dirty="0">
                <a:solidFill>
                  <a:srgbClr val="002060"/>
                </a:solidFill>
              </a:rPr>
              <a:t>= High-level needs</a:t>
            </a:r>
            <a:endParaRPr lang="en-GB" sz="2400" b="1" dirty="0">
              <a:solidFill>
                <a:srgbClr val="002060"/>
              </a:solidFill>
            </a:endParaRPr>
          </a:p>
        </p:txBody>
      </p:sp>
      <p:pic>
        <p:nvPicPr>
          <p:cNvPr id="9" name="Picture 8">
            <a:extLst>
              <a:ext uri="{FF2B5EF4-FFF2-40B4-BE49-F238E27FC236}">
                <a16:creationId xmlns:a16="http://schemas.microsoft.com/office/drawing/2014/main" id="{B24A1616-FDCB-4B46-97BC-EFF0A47FD3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sp>
        <p:nvSpPr>
          <p:cNvPr id="4" name="TextBox 3"/>
          <p:cNvSpPr txBox="1"/>
          <p:nvPr/>
        </p:nvSpPr>
        <p:spPr>
          <a:xfrm>
            <a:off x="10338144" y="3601948"/>
            <a:ext cx="1217000" cy="369332"/>
          </a:xfrm>
          <a:prstGeom prst="rect">
            <a:avLst/>
          </a:prstGeom>
          <a:noFill/>
        </p:spPr>
        <p:txBody>
          <a:bodyPr wrap="none" rtlCol="0">
            <a:spAutoFit/>
          </a:bodyPr>
          <a:lstStyle/>
          <a:p>
            <a:r>
              <a:rPr lang="en-US" b="1" dirty="0" smtClean="0">
                <a:solidFill>
                  <a:srgbClr val="002060"/>
                </a:solidFill>
              </a:rPr>
              <a:t>Needs met</a:t>
            </a:r>
            <a:endParaRPr lang="en-GB" b="1" dirty="0">
              <a:solidFill>
                <a:srgbClr val="002060"/>
              </a:solidFill>
            </a:endParaRPr>
          </a:p>
        </p:txBody>
      </p:sp>
      <p:sp>
        <p:nvSpPr>
          <p:cNvPr id="5" name="Right Brace 4"/>
          <p:cNvSpPr/>
          <p:nvPr/>
        </p:nvSpPr>
        <p:spPr>
          <a:xfrm>
            <a:off x="10012680" y="3522017"/>
            <a:ext cx="137160" cy="53851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p:cNvSpPr/>
          <p:nvPr/>
        </p:nvSpPr>
        <p:spPr>
          <a:xfrm>
            <a:off x="10757068" y="4279986"/>
            <a:ext cx="137160" cy="53851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10959136" y="4226076"/>
            <a:ext cx="893193" cy="646331"/>
          </a:xfrm>
          <a:prstGeom prst="rect">
            <a:avLst/>
          </a:prstGeom>
          <a:noFill/>
        </p:spPr>
        <p:txBody>
          <a:bodyPr wrap="none" rtlCol="0">
            <a:spAutoFit/>
          </a:bodyPr>
          <a:lstStyle/>
          <a:p>
            <a:r>
              <a:rPr lang="en-US" b="1" dirty="0" smtClean="0">
                <a:solidFill>
                  <a:srgbClr val="002060"/>
                </a:solidFill>
              </a:rPr>
              <a:t>Unmet </a:t>
            </a:r>
          </a:p>
          <a:p>
            <a:r>
              <a:rPr lang="en-US" b="1" dirty="0" smtClean="0">
                <a:solidFill>
                  <a:srgbClr val="002060"/>
                </a:solidFill>
              </a:rPr>
              <a:t>needs</a:t>
            </a:r>
            <a:endParaRPr lang="en-GB" b="1" dirty="0">
              <a:solidFill>
                <a:srgbClr val="002060"/>
              </a:solidFill>
            </a:endParaRPr>
          </a:p>
        </p:txBody>
      </p:sp>
    </p:spTree>
    <p:extLst>
      <p:ext uri="{BB962C8B-B14F-4D97-AF65-F5344CB8AC3E}">
        <p14:creationId xmlns:p14="http://schemas.microsoft.com/office/powerpoint/2010/main" val="429154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pPr algn="ctr"/>
            <a:r>
              <a:rPr lang="en-US" sz="3200" b="1" dirty="0">
                <a:solidFill>
                  <a:srgbClr val="002060"/>
                </a:solidFill>
                <a:latin typeface="Arial" panose="020B0604020202020204"/>
              </a:rPr>
              <a:t>WP2 - Analysis of Adult Social </a:t>
            </a:r>
            <a:r>
              <a:rPr lang="en-US" sz="3200" b="1" dirty="0" smtClean="0">
                <a:solidFill>
                  <a:srgbClr val="002060"/>
                </a:solidFill>
                <a:latin typeface="Arial" panose="020B0604020202020204"/>
              </a:rPr>
              <a:t>Care Survey </a:t>
            </a:r>
            <a:r>
              <a:rPr lang="en-US" sz="3200" b="1" dirty="0">
                <a:solidFill>
                  <a:srgbClr val="002060"/>
                </a:solidFill>
                <a:latin typeface="Arial" panose="020B0604020202020204"/>
              </a:rPr>
              <a:t>Dataset</a:t>
            </a:r>
            <a:endParaRPr lang="en-GB" sz="3200" b="1" dirty="0">
              <a:solidFill>
                <a:srgbClr val="002060"/>
              </a:solidFill>
            </a:endParaRPr>
          </a:p>
        </p:txBody>
      </p:sp>
      <p:sp>
        <p:nvSpPr>
          <p:cNvPr id="10" name="TextBox 9"/>
          <p:cNvSpPr txBox="1"/>
          <p:nvPr/>
        </p:nvSpPr>
        <p:spPr>
          <a:xfrm>
            <a:off x="6985806" y="2480377"/>
            <a:ext cx="5051656" cy="1754326"/>
          </a:xfrm>
          <a:prstGeom prst="rect">
            <a:avLst/>
          </a:prstGeom>
          <a:noFill/>
        </p:spPr>
        <p:txBody>
          <a:bodyPr wrap="square" rtlCol="0">
            <a:spAutoFit/>
          </a:bodyPr>
          <a:lstStyle/>
          <a:p>
            <a:r>
              <a:rPr lang="en-US" b="1" dirty="0" smtClean="0"/>
              <a:t>----</a:t>
            </a:r>
            <a:r>
              <a:rPr lang="en-US" dirty="0" smtClean="0"/>
              <a:t>  </a:t>
            </a:r>
            <a:r>
              <a:rPr lang="en-US" dirty="0"/>
              <a:t>% unmet need (with formal help to eat &amp; drink) </a:t>
            </a:r>
          </a:p>
          <a:p>
            <a:endParaRPr lang="en-US" dirty="0" smtClean="0">
              <a:solidFill>
                <a:schemeClr val="bg1">
                  <a:lumMod val="50000"/>
                </a:schemeClr>
              </a:solidFill>
            </a:endParaRPr>
          </a:p>
          <a:p>
            <a:r>
              <a:rPr lang="en-US" dirty="0">
                <a:solidFill>
                  <a:srgbClr val="0070C0"/>
                </a:solidFill>
              </a:rPr>
              <a:t>___ </a:t>
            </a:r>
            <a:r>
              <a:rPr lang="en-US" dirty="0" smtClean="0">
                <a:solidFill>
                  <a:srgbClr val="0070C0"/>
                </a:solidFill>
              </a:rPr>
              <a:t>% overall </a:t>
            </a:r>
            <a:r>
              <a:rPr lang="en-US" dirty="0">
                <a:solidFill>
                  <a:srgbClr val="0070C0"/>
                </a:solidFill>
              </a:rPr>
              <a:t>unmet </a:t>
            </a:r>
            <a:r>
              <a:rPr lang="en-US" dirty="0" smtClean="0">
                <a:solidFill>
                  <a:srgbClr val="0070C0"/>
                </a:solidFill>
              </a:rPr>
              <a:t>need</a:t>
            </a:r>
            <a:endParaRPr lang="en-US" dirty="0" smtClean="0">
              <a:solidFill>
                <a:schemeClr val="bg1">
                  <a:lumMod val="50000"/>
                </a:schemeClr>
              </a:solidFill>
            </a:endParaRPr>
          </a:p>
          <a:p>
            <a:endParaRPr lang="en-US" dirty="0">
              <a:solidFill>
                <a:schemeClr val="bg1">
                  <a:lumMod val="50000"/>
                </a:schemeClr>
              </a:solidFill>
            </a:endParaRPr>
          </a:p>
          <a:p>
            <a:r>
              <a:rPr lang="en-US" dirty="0" smtClean="0">
                <a:solidFill>
                  <a:schemeClr val="bg1">
                    <a:lumMod val="50000"/>
                  </a:schemeClr>
                </a:solidFill>
              </a:rPr>
              <a:t>___</a:t>
            </a:r>
            <a:r>
              <a:rPr lang="en-US" b="1" dirty="0" smtClean="0">
                <a:solidFill>
                  <a:schemeClr val="bg1">
                    <a:lumMod val="50000"/>
                  </a:schemeClr>
                </a:solidFill>
              </a:rPr>
              <a:t> </a:t>
            </a:r>
            <a:r>
              <a:rPr lang="en-US" dirty="0" smtClean="0">
                <a:solidFill>
                  <a:schemeClr val="bg1">
                    <a:lumMod val="50000"/>
                  </a:schemeClr>
                </a:solidFill>
              </a:rPr>
              <a:t> </a:t>
            </a:r>
            <a:r>
              <a:rPr lang="en-US" dirty="0">
                <a:solidFill>
                  <a:schemeClr val="bg1">
                    <a:lumMod val="50000"/>
                  </a:schemeClr>
                </a:solidFill>
              </a:rPr>
              <a:t>% unmet need (no formal help to eat &amp; drink)</a:t>
            </a:r>
          </a:p>
          <a:p>
            <a:endParaRPr lang="en-GB" dirty="0"/>
          </a:p>
        </p:txBody>
      </p:sp>
      <p:sp>
        <p:nvSpPr>
          <p:cNvPr id="5" name="TextBox 4"/>
          <p:cNvSpPr txBox="1"/>
          <p:nvPr/>
        </p:nvSpPr>
        <p:spPr>
          <a:xfrm>
            <a:off x="835152" y="1007390"/>
            <a:ext cx="5042840" cy="430887"/>
          </a:xfrm>
          <a:prstGeom prst="rect">
            <a:avLst/>
          </a:prstGeom>
          <a:noFill/>
        </p:spPr>
        <p:txBody>
          <a:bodyPr wrap="square" rtlCol="0">
            <a:spAutoFit/>
          </a:bodyPr>
          <a:lstStyle/>
          <a:p>
            <a:r>
              <a:rPr lang="en-US" sz="2200" dirty="0">
                <a:solidFill>
                  <a:srgbClr val="002060"/>
                </a:solidFill>
              </a:rPr>
              <a:t>P</a:t>
            </a:r>
            <a:r>
              <a:rPr lang="en-US" sz="2200" dirty="0" smtClean="0">
                <a:solidFill>
                  <a:srgbClr val="002060"/>
                </a:solidFill>
              </a:rPr>
              <a:t>reliminary descriptive analysis … </a:t>
            </a:r>
          </a:p>
        </p:txBody>
      </p:sp>
      <p:pic>
        <p:nvPicPr>
          <p:cNvPr id="9" name="Picture 8">
            <a:extLst>
              <a:ext uri="{FF2B5EF4-FFF2-40B4-BE49-F238E27FC236}">
                <a16:creationId xmlns:a16="http://schemas.microsoft.com/office/drawing/2014/main" id="{B24A1616-FDCB-4B46-97BC-EFF0A47FD3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4169693936"/>
              </p:ext>
            </p:extLst>
          </p:nvPr>
        </p:nvGraphicFramePr>
        <p:xfrm>
          <a:off x="917448" y="2001392"/>
          <a:ext cx="5949696" cy="3823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990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r>
              <a:rPr lang="en-US" sz="3200" b="1" dirty="0">
                <a:solidFill>
                  <a:srgbClr val="002060"/>
                </a:solidFill>
                <a:latin typeface="Arial" panose="020B0604020202020204"/>
              </a:rPr>
              <a:t>WP2 - Analysis of Adult Social Care Survey Dataset</a:t>
            </a:r>
            <a:endParaRPr lang="en-GB" sz="3200" b="1" dirty="0">
              <a:solidFill>
                <a:srgbClr val="002060"/>
              </a:solidFill>
            </a:endParaRPr>
          </a:p>
        </p:txBody>
      </p:sp>
      <p:sp>
        <p:nvSpPr>
          <p:cNvPr id="3" name="Content Placeholder 2"/>
          <p:cNvSpPr>
            <a:spLocks noGrp="1"/>
          </p:cNvSpPr>
          <p:nvPr>
            <p:ph idx="1"/>
          </p:nvPr>
        </p:nvSpPr>
        <p:spPr>
          <a:xfrm>
            <a:off x="543928" y="1222833"/>
            <a:ext cx="11271825" cy="5320841"/>
          </a:xfrm>
        </p:spPr>
        <p:txBody>
          <a:bodyPr>
            <a:normAutofit/>
          </a:bodyPr>
          <a:lstStyle/>
          <a:p>
            <a:r>
              <a:rPr lang="en-US" sz="2600" dirty="0">
                <a:latin typeface="Arial" panose="020B0604020202020204" pitchFamily="34" charset="0"/>
                <a:cs typeface="Arial" panose="020B0604020202020204" pitchFamily="34" charset="0"/>
              </a:rPr>
              <a:t>What </a:t>
            </a:r>
            <a:r>
              <a:rPr lang="en-US" sz="2600" dirty="0" smtClean="0">
                <a:latin typeface="Arial" panose="020B0604020202020204" pitchFamily="34" charset="0"/>
                <a:cs typeface="Arial" panose="020B0604020202020204" pitchFamily="34" charset="0"/>
              </a:rPr>
              <a:t>are the </a:t>
            </a:r>
            <a:r>
              <a:rPr lang="en-US" sz="2600" b="1" dirty="0" smtClean="0">
                <a:latin typeface="Arial" panose="020B0604020202020204" pitchFamily="34" charset="0"/>
                <a:cs typeface="Arial" panose="020B0604020202020204" pitchFamily="34" charset="0"/>
              </a:rPr>
              <a:t>factors</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related to </a:t>
            </a:r>
            <a:r>
              <a:rPr lang="en-US" sz="2600" b="1" dirty="0" smtClean="0">
                <a:latin typeface="Arial" panose="020B0604020202020204" pitchFamily="34" charset="0"/>
                <a:cs typeface="Arial" panose="020B0604020202020204" pitchFamily="34" charset="0"/>
              </a:rPr>
              <a:t>unmet need</a:t>
            </a: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Ethnicity</a:t>
            </a:r>
          </a:p>
          <a:p>
            <a:pPr lvl="1"/>
            <a:r>
              <a:rPr lang="en-US" sz="2200" dirty="0" smtClean="0">
                <a:latin typeface="Arial" panose="020B0604020202020204" pitchFamily="34" charset="0"/>
                <a:cs typeface="Arial" panose="020B0604020202020204" pitchFamily="34" charset="0"/>
              </a:rPr>
              <a:t>Sex/gender</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Health and care needs (difficulty with everyday activities, anxiety &amp; depression) </a:t>
            </a:r>
          </a:p>
          <a:p>
            <a:pPr lvl="1"/>
            <a:r>
              <a:rPr lang="en-US" sz="2200" dirty="0">
                <a:latin typeface="Arial" panose="020B0604020202020204" pitchFamily="34" charset="0"/>
                <a:cs typeface="Arial" panose="020B0604020202020204" pitchFamily="34" charset="0"/>
              </a:rPr>
              <a:t>Informal help from family &amp; friends</a:t>
            </a:r>
          </a:p>
          <a:p>
            <a:pPr lvl="1"/>
            <a:r>
              <a:rPr lang="en-US" sz="2200" dirty="0">
                <a:latin typeface="Arial" panose="020B0604020202020204" pitchFamily="34" charset="0"/>
                <a:cs typeface="Arial" panose="020B0604020202020204" pitchFamily="34" charset="0"/>
              </a:rPr>
              <a:t>Suitability of home design</a:t>
            </a:r>
          </a:p>
          <a:p>
            <a:pPr lvl="1"/>
            <a:r>
              <a:rPr lang="en-US" sz="2200" dirty="0">
                <a:latin typeface="Arial" panose="020B0604020202020204" pitchFamily="34" charset="0"/>
                <a:cs typeface="Arial" panose="020B0604020202020204" pitchFamily="34" charset="0"/>
              </a:rPr>
              <a:t>Financial contribution towards cost of care </a:t>
            </a:r>
          </a:p>
          <a:p>
            <a:pPr lvl="2"/>
            <a:r>
              <a:rPr lang="en-US" sz="2200" dirty="0">
                <a:latin typeface="Arial" panose="020B0604020202020204" pitchFamily="34" charset="0"/>
                <a:cs typeface="Arial" panose="020B0604020202020204" pitchFamily="34" charset="0"/>
              </a:rPr>
              <a:t>By the person, their family or person &amp; family (combined)</a:t>
            </a:r>
          </a:p>
          <a:p>
            <a:pPr lvl="1"/>
            <a:r>
              <a:rPr lang="en-US" sz="2200" dirty="0">
                <a:latin typeface="Arial" panose="020B0604020202020204" pitchFamily="34" charset="0"/>
                <a:cs typeface="Arial" panose="020B0604020202020204" pitchFamily="34" charset="0"/>
              </a:rPr>
              <a:t>Survey year   </a:t>
            </a:r>
          </a:p>
          <a:p>
            <a:pPr lvl="1"/>
            <a:r>
              <a:rPr lang="en-US" sz="2200" dirty="0" smtClean="0">
                <a:latin typeface="Arial" panose="020B0604020202020204" pitchFamily="34" charset="0"/>
                <a:cs typeface="Arial" panose="020B0604020202020204" pitchFamily="34" charset="0"/>
              </a:rPr>
              <a:t>Type of local authority</a:t>
            </a:r>
            <a:endParaRPr lang="en-US" sz="2200" dirty="0">
              <a:latin typeface="Arial" panose="020B0604020202020204" pitchFamily="34" charset="0"/>
              <a:cs typeface="Arial" panose="020B0604020202020204" pitchFamily="34" charset="0"/>
            </a:endParaRPr>
          </a:p>
          <a:p>
            <a:pPr marL="457200" lvl="1" indent="0">
              <a:buNone/>
            </a:pPr>
            <a:endParaRPr lang="en-US" sz="2000" dirty="0">
              <a:latin typeface="Arial" panose="020B0604020202020204" pitchFamily="34" charset="0"/>
              <a:cs typeface="Arial" panose="020B0604020202020204" pitchFamily="34" charset="0"/>
            </a:endParaRPr>
          </a:p>
          <a:p>
            <a:pPr marL="0" indent="0">
              <a:buNone/>
            </a:pP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These are limited </a:t>
            </a:r>
            <a:r>
              <a:rPr lang="en-US" sz="2000" i="1" dirty="0" smtClean="0">
                <a:latin typeface="Arial" panose="020B0604020202020204" pitchFamily="34" charset="0"/>
                <a:cs typeface="Arial" panose="020B0604020202020204" pitchFamily="34" charset="0"/>
              </a:rPr>
              <a:t>by data available </a:t>
            </a:r>
            <a:r>
              <a:rPr lang="en-US" sz="2000" i="1" dirty="0">
                <a:latin typeface="Arial" panose="020B0604020202020204" pitchFamily="34" charset="0"/>
                <a:cs typeface="Arial" panose="020B0604020202020204" pitchFamily="34" charset="0"/>
              </a:rPr>
              <a:t>in </a:t>
            </a:r>
            <a:r>
              <a:rPr lang="en-US" sz="2000" i="1" dirty="0" smtClean="0">
                <a:latin typeface="Arial" panose="020B0604020202020204" pitchFamily="34" charset="0"/>
                <a:cs typeface="Arial" panose="020B0604020202020204" pitchFamily="34" charset="0"/>
              </a:rPr>
              <a:t>the ASCS dataset</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or linked data.  </a:t>
            </a:r>
            <a:endParaRPr lang="en-US" sz="2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24A1616-FDCB-4B46-97BC-EFF0A47FD3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spTree>
    <p:extLst>
      <p:ext uri="{BB962C8B-B14F-4D97-AF65-F5344CB8AC3E}">
        <p14:creationId xmlns:p14="http://schemas.microsoft.com/office/powerpoint/2010/main" val="420084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54968851"/>
              </p:ext>
            </p:extLst>
          </p:nvPr>
        </p:nvGraphicFramePr>
        <p:xfrm>
          <a:off x="557784" y="326538"/>
          <a:ext cx="8092439" cy="6001206"/>
        </p:xfrm>
        <a:graphic>
          <a:graphicData uri="http://schemas.openxmlformats.org/drawingml/2006/table">
            <a:tbl>
              <a:tblPr firstRow="1" firstCol="1" bandRow="1">
                <a:tableStyleId>{5C22544A-7EE6-4342-B048-85BDC9FD1C3A}</a:tableStyleId>
              </a:tblPr>
              <a:tblGrid>
                <a:gridCol w="4186403">
                  <a:extLst>
                    <a:ext uri="{9D8B030D-6E8A-4147-A177-3AD203B41FA5}">
                      <a16:colId xmlns:a16="http://schemas.microsoft.com/office/drawing/2014/main" val="3560266473"/>
                    </a:ext>
                  </a:extLst>
                </a:gridCol>
                <a:gridCol w="1446301">
                  <a:extLst>
                    <a:ext uri="{9D8B030D-6E8A-4147-A177-3AD203B41FA5}">
                      <a16:colId xmlns:a16="http://schemas.microsoft.com/office/drawing/2014/main" val="2673481086"/>
                    </a:ext>
                  </a:extLst>
                </a:gridCol>
                <a:gridCol w="1143000">
                  <a:extLst>
                    <a:ext uri="{9D8B030D-6E8A-4147-A177-3AD203B41FA5}">
                      <a16:colId xmlns:a16="http://schemas.microsoft.com/office/drawing/2014/main" val="2159194466"/>
                    </a:ext>
                  </a:extLst>
                </a:gridCol>
                <a:gridCol w="1316735">
                  <a:extLst>
                    <a:ext uri="{9D8B030D-6E8A-4147-A177-3AD203B41FA5}">
                      <a16:colId xmlns:a16="http://schemas.microsoft.com/office/drawing/2014/main" val="86516388"/>
                    </a:ext>
                  </a:extLst>
                </a:gridCol>
              </a:tblGrid>
              <a:tr h="0">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tc>
                <a:tc>
                  <a:txBody>
                    <a:bodyPr/>
                    <a:lstStyle/>
                    <a:p>
                      <a:pPr algn="r">
                        <a:lnSpc>
                          <a:spcPct val="107000"/>
                        </a:lnSpc>
                        <a:spcAft>
                          <a:spcPts val="0"/>
                        </a:spcAft>
                      </a:pPr>
                      <a:r>
                        <a:rPr lang="en-US" sz="1600" dirty="0">
                          <a:effectLst/>
                        </a:rPr>
                        <a:t>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SE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27156763"/>
                  </a:ext>
                </a:extLst>
              </a:tr>
              <a:tr h="153338">
                <a:tc>
                  <a:txBody>
                    <a:bodyPr/>
                    <a:lstStyle/>
                    <a:p>
                      <a:pPr>
                        <a:lnSpc>
                          <a:spcPct val="107000"/>
                        </a:lnSpc>
                        <a:spcAft>
                          <a:spcPts val="0"/>
                        </a:spcAft>
                      </a:pPr>
                      <a:r>
                        <a:rPr lang="en-US" sz="1600" b="0" dirty="0">
                          <a:effectLst/>
                        </a:rPr>
                        <a:t>Gender: male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.891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894444369"/>
                  </a:ext>
                </a:extLst>
              </a:tr>
              <a:tr h="153338">
                <a:tc>
                  <a:txBody>
                    <a:bodyPr/>
                    <a:lstStyle/>
                    <a:p>
                      <a:pPr>
                        <a:lnSpc>
                          <a:spcPct val="107000"/>
                        </a:lnSpc>
                        <a:spcAft>
                          <a:spcPts val="0"/>
                        </a:spcAft>
                      </a:pPr>
                      <a:r>
                        <a:rPr lang="en-US" sz="1600" b="0" dirty="0">
                          <a:effectLst/>
                        </a:rPr>
                        <a:t>Ethnicity: categories other than white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.148***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1.160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720274950"/>
                  </a:ext>
                </a:extLst>
              </a:tr>
              <a:tr h="153338">
                <a:tc>
                  <a:txBody>
                    <a:bodyPr/>
                    <a:lstStyle/>
                    <a:p>
                      <a:pPr>
                        <a:lnSpc>
                          <a:spcPct val="107000"/>
                        </a:lnSpc>
                        <a:spcAft>
                          <a:spcPts val="0"/>
                        </a:spcAft>
                      </a:pPr>
                      <a:r>
                        <a:rPr lang="en-US" sz="1600" b="0" dirty="0">
                          <a:effectLst/>
                        </a:rPr>
                        <a:t>Local authority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878513529"/>
                  </a:ext>
                </a:extLst>
              </a:tr>
              <a:tr h="153338">
                <a:tc>
                  <a:txBody>
                    <a:bodyPr/>
                    <a:lstStyle/>
                    <a:p>
                      <a:pPr>
                        <a:lnSpc>
                          <a:spcPct val="107000"/>
                        </a:lnSpc>
                        <a:spcAft>
                          <a:spcPts val="0"/>
                        </a:spcAft>
                      </a:pPr>
                      <a:r>
                        <a:rPr lang="en-US" sz="1600" b="0" dirty="0">
                          <a:effectLst/>
                        </a:rPr>
                        <a:t>     Unitary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.986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033422069"/>
                  </a:ext>
                </a:extLst>
              </a:tr>
              <a:tr h="153338">
                <a:tc>
                  <a:txBody>
                    <a:bodyPr/>
                    <a:lstStyle/>
                    <a:p>
                      <a:pPr>
                        <a:lnSpc>
                          <a:spcPct val="107000"/>
                        </a:lnSpc>
                        <a:spcAft>
                          <a:spcPts val="0"/>
                        </a:spcAft>
                      </a:pPr>
                      <a:r>
                        <a:rPr lang="en-US" sz="1600" b="0" dirty="0">
                          <a:effectLst/>
                        </a:rPr>
                        <a:t>     Shire county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.949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676798098"/>
                  </a:ext>
                </a:extLst>
              </a:tr>
              <a:tr h="153338">
                <a:tc>
                  <a:txBody>
                    <a:bodyPr/>
                    <a:lstStyle/>
                    <a:p>
                      <a:pPr>
                        <a:lnSpc>
                          <a:spcPct val="107000"/>
                        </a:lnSpc>
                        <a:spcAft>
                          <a:spcPts val="0"/>
                        </a:spcAft>
                      </a:pPr>
                      <a:r>
                        <a:rPr lang="en-US" sz="1600" b="0" dirty="0">
                          <a:effectLst/>
                        </a:rPr>
                        <a:t>     Inner London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1.224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240280287"/>
                  </a:ext>
                </a:extLst>
              </a:tr>
              <a:tr h="153338">
                <a:tc>
                  <a:txBody>
                    <a:bodyPr/>
                    <a:lstStyle/>
                    <a:p>
                      <a:pPr>
                        <a:lnSpc>
                          <a:spcPct val="107000"/>
                        </a:lnSpc>
                        <a:spcAft>
                          <a:spcPts val="0"/>
                        </a:spcAft>
                      </a:pPr>
                      <a:r>
                        <a:rPr lang="en-US" sz="1600" b="0" dirty="0">
                          <a:effectLst/>
                        </a:rPr>
                        <a:t>     Outer London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.082**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1.085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92909099"/>
                  </a:ext>
                </a:extLst>
              </a:tr>
              <a:tr h="153338">
                <a:tc>
                  <a:txBody>
                    <a:bodyPr/>
                    <a:lstStyle/>
                    <a:p>
                      <a:pPr>
                        <a:lnSpc>
                          <a:spcPct val="107000"/>
                        </a:lnSpc>
                        <a:spcAft>
                          <a:spcPts val="0"/>
                        </a:spcAft>
                      </a:pPr>
                      <a:r>
                        <a:rPr lang="en-US" sz="1600" b="0">
                          <a:effectLst/>
                        </a:rPr>
                        <a:t>I/ADLs with difficulty</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1.128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530277519"/>
                  </a:ext>
                </a:extLst>
              </a:tr>
              <a:tr h="153338">
                <a:tc>
                  <a:txBody>
                    <a:bodyPr/>
                    <a:lstStyle/>
                    <a:p>
                      <a:pPr>
                        <a:lnSpc>
                          <a:spcPct val="107000"/>
                        </a:lnSpc>
                        <a:spcAft>
                          <a:spcPts val="0"/>
                        </a:spcAft>
                      </a:pPr>
                      <a:r>
                        <a:rPr lang="en-US" sz="1600" b="0" dirty="0">
                          <a:effectLst/>
                        </a:rPr>
                        <a:t>Eating and drinking with difficulty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.498***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1.646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540440661"/>
                  </a:ext>
                </a:extLst>
              </a:tr>
              <a:tr h="153338">
                <a:tc>
                  <a:txBody>
                    <a:bodyPr/>
                    <a:lstStyle/>
                    <a:p>
                      <a:pPr>
                        <a:lnSpc>
                          <a:spcPct val="107000"/>
                        </a:lnSpc>
                        <a:spcAft>
                          <a:spcPts val="0"/>
                        </a:spcAft>
                      </a:pPr>
                      <a:r>
                        <a:rPr lang="en-US" sz="1600" b="0" dirty="0">
                          <a:effectLst/>
                        </a:rPr>
                        <a:t>Suitability of home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620467705"/>
                  </a:ext>
                </a:extLst>
              </a:tr>
              <a:tr h="153338">
                <a:tc>
                  <a:txBody>
                    <a:bodyPr/>
                    <a:lstStyle/>
                    <a:p>
                      <a:pPr>
                        <a:lnSpc>
                          <a:spcPct val="107000"/>
                        </a:lnSpc>
                        <a:spcAft>
                          <a:spcPts val="0"/>
                        </a:spcAft>
                      </a:pPr>
                      <a:r>
                        <a:rPr lang="en-US" sz="1600" b="0" dirty="0">
                          <a:effectLst/>
                        </a:rPr>
                        <a:t>     Meets most needs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.657***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1.929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651433346"/>
                  </a:ext>
                </a:extLst>
              </a:tr>
              <a:tr h="153338">
                <a:tc>
                  <a:txBody>
                    <a:bodyPr/>
                    <a:lstStyle/>
                    <a:p>
                      <a:pPr>
                        <a:lnSpc>
                          <a:spcPct val="107000"/>
                        </a:lnSpc>
                        <a:spcAft>
                          <a:spcPts val="0"/>
                        </a:spcAft>
                      </a:pPr>
                      <a:r>
                        <a:rPr lang="en-US" sz="1600" b="0" dirty="0">
                          <a:effectLst/>
                        </a:rPr>
                        <a:t>     Meets some needs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1.429***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4.176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550693510"/>
                  </a:ext>
                </a:extLst>
              </a:tr>
              <a:tr h="153338">
                <a:tc>
                  <a:txBody>
                    <a:bodyPr/>
                    <a:lstStyle/>
                    <a:p>
                      <a:pPr>
                        <a:lnSpc>
                          <a:spcPct val="107000"/>
                        </a:lnSpc>
                        <a:spcAft>
                          <a:spcPts val="0"/>
                        </a:spcAft>
                      </a:pPr>
                      <a:r>
                        <a:rPr lang="en-US" sz="1600" b="0" dirty="0">
                          <a:effectLst/>
                        </a:rPr>
                        <a:t>     Totally inappropriate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1.842***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6.310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544636147"/>
                  </a:ext>
                </a:extLst>
              </a:tr>
              <a:tr h="153338">
                <a:tc>
                  <a:txBody>
                    <a:bodyPr/>
                    <a:lstStyle/>
                    <a:p>
                      <a:pPr>
                        <a:lnSpc>
                          <a:spcPct val="107000"/>
                        </a:lnSpc>
                        <a:spcAft>
                          <a:spcPts val="0"/>
                        </a:spcAft>
                      </a:pPr>
                      <a:r>
                        <a:rPr lang="en-US" sz="1600" b="0" dirty="0">
                          <a:effectLst/>
                        </a:rPr>
                        <a:t>Informal care / Practical help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927803163"/>
                  </a:ext>
                </a:extLst>
              </a:tr>
              <a:tr h="153338">
                <a:tc>
                  <a:txBody>
                    <a:bodyPr/>
                    <a:lstStyle/>
                    <a:p>
                      <a:pPr>
                        <a:lnSpc>
                          <a:spcPct val="107000"/>
                        </a:lnSpc>
                        <a:spcAft>
                          <a:spcPts val="0"/>
                        </a:spcAft>
                      </a:pPr>
                      <a:r>
                        <a:rPr lang="en-US" sz="1600" b="0" dirty="0">
                          <a:effectLst/>
                        </a:rPr>
                        <a:t>     Outside home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1.347***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3.845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756678024"/>
                  </a:ext>
                </a:extLst>
              </a:tr>
              <a:tr h="153338">
                <a:tc>
                  <a:txBody>
                    <a:bodyPr/>
                    <a:lstStyle/>
                    <a:p>
                      <a:pPr>
                        <a:lnSpc>
                          <a:spcPct val="107000"/>
                        </a:lnSpc>
                        <a:spcAft>
                          <a:spcPts val="0"/>
                        </a:spcAft>
                      </a:pPr>
                      <a:r>
                        <a:rPr lang="en-US" sz="1600" b="0" dirty="0">
                          <a:effectLst/>
                        </a:rPr>
                        <a:t>     Inside and outside home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.286***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1.332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983380013"/>
                  </a:ext>
                </a:extLst>
              </a:tr>
              <a:tr h="153338">
                <a:tc>
                  <a:txBody>
                    <a:bodyPr/>
                    <a:lstStyle/>
                    <a:p>
                      <a:pPr>
                        <a:lnSpc>
                          <a:spcPct val="107000"/>
                        </a:lnSpc>
                        <a:spcAft>
                          <a:spcPts val="0"/>
                        </a:spcAft>
                      </a:pPr>
                      <a:r>
                        <a:rPr lang="en-US" sz="1600" b="0" dirty="0">
                          <a:effectLst/>
                        </a:rPr>
                        <a:t>     None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1.665***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.033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5.283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356863914"/>
                  </a:ext>
                </a:extLst>
              </a:tr>
              <a:tr h="153338">
                <a:tc>
                  <a:txBody>
                    <a:bodyPr/>
                    <a:lstStyle/>
                    <a:p>
                      <a:pPr>
                        <a:lnSpc>
                          <a:spcPct val="107000"/>
                        </a:lnSpc>
                        <a:spcAft>
                          <a:spcPts val="0"/>
                        </a:spcAft>
                      </a:pPr>
                      <a:r>
                        <a:rPr lang="en-US" sz="1600" b="0" dirty="0">
                          <a:effectLst/>
                        </a:rPr>
                        <a:t>Privately purchased </a:t>
                      </a:r>
                      <a:r>
                        <a:rPr lang="en-US" sz="1600" b="0" dirty="0" smtClean="0">
                          <a:effectLst/>
                        </a:rPr>
                        <a:t>care (‘top up’)  </a:t>
                      </a:r>
                      <a:r>
                        <a:rPr lang="en-US" sz="1600" b="0" dirty="0">
                          <a:effectLst/>
                        </a:rPr>
                        <a: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84156896"/>
                  </a:ext>
                </a:extLst>
              </a:tr>
              <a:tr h="153338">
                <a:tc>
                  <a:txBody>
                    <a:bodyPr/>
                    <a:lstStyle/>
                    <a:p>
                      <a:pPr>
                        <a:lnSpc>
                          <a:spcPct val="107000"/>
                        </a:lnSpc>
                        <a:spcAft>
                          <a:spcPts val="0"/>
                        </a:spcAft>
                      </a:pPr>
                      <a:r>
                        <a:rPr lang="en-GB" sz="1600" b="0">
                          <a:effectLst/>
                        </a:rPr>
                        <a:t> </a:t>
                      </a:r>
                      <a:r>
                        <a:rPr lang="en-US" sz="1600" b="0">
                          <a:effectLst/>
                        </a:rPr>
                        <a:t>   Yes, family money</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.954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46455867"/>
                  </a:ext>
                </a:extLst>
              </a:tr>
              <a:tr h="153338">
                <a:tc>
                  <a:txBody>
                    <a:bodyPr/>
                    <a:lstStyle/>
                    <a:p>
                      <a:pPr>
                        <a:lnSpc>
                          <a:spcPct val="107000"/>
                        </a:lnSpc>
                        <a:spcAft>
                          <a:spcPts val="0"/>
                        </a:spcAft>
                      </a:pPr>
                      <a:r>
                        <a:rPr lang="en-GB" sz="1600" b="0" dirty="0">
                          <a:effectLst/>
                        </a:rPr>
                        <a:t>  </a:t>
                      </a:r>
                      <a:r>
                        <a:rPr lang="en-US" sz="1600" b="0" dirty="0">
                          <a:effectLst/>
                        </a:rPr>
                        <a:t>  Yes, own &amp; family money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.078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.058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1.081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68044165"/>
                  </a:ext>
                </a:extLst>
              </a:tr>
              <a:tr h="153338">
                <a:tc>
                  <a:txBody>
                    <a:bodyPr/>
                    <a:lstStyle/>
                    <a:p>
                      <a:pPr>
                        <a:lnSpc>
                          <a:spcPct val="107000"/>
                        </a:lnSpc>
                        <a:spcAft>
                          <a:spcPts val="0"/>
                        </a:spcAft>
                      </a:pPr>
                      <a:r>
                        <a:rPr lang="en-US" sz="1600" b="0" dirty="0">
                          <a:effectLst/>
                        </a:rPr>
                        <a:t>    </a:t>
                      </a:r>
                      <a:r>
                        <a:rPr lang="en-US" sz="1600" b="0" dirty="0" smtClean="0">
                          <a:effectLst/>
                        </a:rPr>
                        <a:t>None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.849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561388344"/>
                  </a:ext>
                </a:extLst>
              </a:tr>
              <a:tr h="153338">
                <a:tc>
                  <a:txBody>
                    <a:bodyPr/>
                    <a:lstStyle/>
                    <a:p>
                      <a:pPr>
                        <a:lnSpc>
                          <a:spcPct val="107000"/>
                        </a:lnSpc>
                        <a:spcAft>
                          <a:spcPts val="0"/>
                        </a:spcAft>
                      </a:pPr>
                      <a:r>
                        <a:rPr lang="en-US" sz="1600" b="0" dirty="0">
                          <a:effectLst/>
                        </a:rPr>
                        <a:t>Response by proxy report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.096**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957948358"/>
                  </a:ext>
                </a:extLst>
              </a:tr>
            </a:tbl>
          </a:graphicData>
        </a:graphic>
      </p:graphicFrame>
      <p:sp>
        <p:nvSpPr>
          <p:cNvPr id="10" name="TextBox 9"/>
          <p:cNvSpPr txBox="1"/>
          <p:nvPr/>
        </p:nvSpPr>
        <p:spPr>
          <a:xfrm>
            <a:off x="8906256" y="602437"/>
            <a:ext cx="2916936" cy="5663089"/>
          </a:xfrm>
          <a:prstGeom prst="rect">
            <a:avLst/>
          </a:prstGeom>
          <a:noFill/>
        </p:spPr>
        <p:txBody>
          <a:bodyPr wrap="square" rtlCol="0">
            <a:spAutoFit/>
          </a:bodyPr>
          <a:lstStyle/>
          <a:p>
            <a:r>
              <a:rPr lang="en-US" sz="2200" b="1" dirty="0" smtClean="0">
                <a:solidFill>
                  <a:srgbClr val="002060"/>
                </a:solidFill>
              </a:rPr>
              <a:t>Preliminary analysis </a:t>
            </a:r>
            <a:r>
              <a:rPr lang="en-US" sz="2200" dirty="0" smtClean="0">
                <a:solidFill>
                  <a:srgbClr val="002060"/>
                </a:solidFill>
              </a:rPr>
              <a:t>…. </a:t>
            </a:r>
          </a:p>
          <a:p>
            <a:r>
              <a:rPr lang="en-US" i="1" dirty="0" smtClean="0">
                <a:solidFill>
                  <a:srgbClr val="002060"/>
                </a:solidFill>
              </a:rPr>
              <a:t>Analysis is still ongoing</a:t>
            </a:r>
            <a:endParaRPr lang="en-US" i="1" dirty="0">
              <a:solidFill>
                <a:srgbClr val="002060"/>
              </a:solidFill>
            </a:endParaRP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 </a:t>
            </a:r>
            <a:r>
              <a:rPr lang="en-US" b="1" dirty="0"/>
              <a:t>Base </a:t>
            </a:r>
            <a:r>
              <a:rPr lang="en-US" b="1" dirty="0" smtClean="0"/>
              <a:t>category</a:t>
            </a:r>
            <a:r>
              <a:rPr lang="en-US" dirty="0" smtClean="0"/>
              <a:t> </a:t>
            </a:r>
          </a:p>
          <a:p>
            <a:r>
              <a:rPr lang="en-US" sz="1600" dirty="0"/>
              <a:t>L</a:t>
            </a:r>
            <a:r>
              <a:rPr lang="en-US" sz="1600" dirty="0" smtClean="0"/>
              <a:t>ocal </a:t>
            </a:r>
            <a:r>
              <a:rPr lang="en-US" sz="1600" dirty="0"/>
              <a:t>authority </a:t>
            </a:r>
            <a:r>
              <a:rPr lang="en-US" sz="1600" dirty="0" smtClean="0"/>
              <a:t>- metropolitan Suitability </a:t>
            </a:r>
            <a:r>
              <a:rPr lang="en-US" sz="1600" dirty="0"/>
              <a:t>of home </a:t>
            </a:r>
            <a:r>
              <a:rPr lang="en-US" sz="1600" dirty="0" smtClean="0"/>
              <a:t>- meets </a:t>
            </a:r>
            <a:r>
              <a:rPr lang="en-US" sz="1600" dirty="0"/>
              <a:t>all </a:t>
            </a:r>
            <a:r>
              <a:rPr lang="en-US" sz="1600" dirty="0" smtClean="0"/>
              <a:t>needs</a:t>
            </a:r>
          </a:p>
          <a:p>
            <a:r>
              <a:rPr lang="en-US" sz="1600" dirty="0"/>
              <a:t>I</a:t>
            </a:r>
            <a:r>
              <a:rPr lang="en-US" sz="1600" dirty="0" smtClean="0"/>
              <a:t>nformal care - inside home</a:t>
            </a:r>
          </a:p>
          <a:p>
            <a:r>
              <a:rPr lang="en-US" sz="1600" dirty="0" smtClean="0"/>
              <a:t>Privately purchased care </a:t>
            </a:r>
            <a:r>
              <a:rPr lang="en-US" sz="1600" dirty="0" smtClean="0"/>
              <a:t>- </a:t>
            </a:r>
            <a:r>
              <a:rPr lang="en-US" sz="1600" dirty="0" smtClean="0"/>
              <a:t>own </a:t>
            </a:r>
            <a:r>
              <a:rPr lang="en-US" sz="1600" dirty="0" smtClean="0"/>
              <a:t>money</a:t>
            </a:r>
            <a:endParaRPr lang="en-GB" sz="1600" dirty="0"/>
          </a:p>
          <a:p>
            <a:endParaRPr lang="en-US" sz="1600" dirty="0" smtClean="0"/>
          </a:p>
          <a:p>
            <a:endParaRPr lang="en-US" sz="1600" dirty="0" smtClean="0"/>
          </a:p>
          <a:p>
            <a:r>
              <a:rPr lang="en-US" sz="1600" dirty="0" smtClean="0"/>
              <a:t>** p&lt;0.01</a:t>
            </a:r>
            <a:endParaRPr lang="en-US" sz="1600" dirty="0"/>
          </a:p>
          <a:p>
            <a:r>
              <a:rPr lang="en-US" sz="1600" dirty="0" smtClean="0"/>
              <a:t>*** </a:t>
            </a:r>
            <a:r>
              <a:rPr lang="en-US" sz="1600" dirty="0"/>
              <a:t>p&lt;0.001</a:t>
            </a:r>
            <a:endParaRPr lang="en-GB" sz="1600" dirty="0"/>
          </a:p>
          <a:p>
            <a:endParaRPr lang="en-GB" dirty="0"/>
          </a:p>
        </p:txBody>
      </p:sp>
    </p:spTree>
    <p:extLst>
      <p:ext uri="{BB962C8B-B14F-4D97-AF65-F5344CB8AC3E}">
        <p14:creationId xmlns:p14="http://schemas.microsoft.com/office/powerpoint/2010/main" val="34921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658368" y="897827"/>
          <a:ext cx="8092439" cy="4435673"/>
        </p:xfrm>
        <a:graphic>
          <a:graphicData uri="http://schemas.openxmlformats.org/drawingml/2006/table">
            <a:tbl>
              <a:tblPr firstRow="1" firstCol="1" bandRow="1">
                <a:tableStyleId>{5C22544A-7EE6-4342-B048-85BDC9FD1C3A}</a:tableStyleId>
              </a:tblPr>
              <a:tblGrid>
                <a:gridCol w="4186403">
                  <a:extLst>
                    <a:ext uri="{9D8B030D-6E8A-4147-A177-3AD203B41FA5}">
                      <a16:colId xmlns:a16="http://schemas.microsoft.com/office/drawing/2014/main" val="3560266473"/>
                    </a:ext>
                  </a:extLst>
                </a:gridCol>
                <a:gridCol w="1446301">
                  <a:extLst>
                    <a:ext uri="{9D8B030D-6E8A-4147-A177-3AD203B41FA5}">
                      <a16:colId xmlns:a16="http://schemas.microsoft.com/office/drawing/2014/main" val="2673481086"/>
                    </a:ext>
                  </a:extLst>
                </a:gridCol>
                <a:gridCol w="1143000">
                  <a:extLst>
                    <a:ext uri="{9D8B030D-6E8A-4147-A177-3AD203B41FA5}">
                      <a16:colId xmlns:a16="http://schemas.microsoft.com/office/drawing/2014/main" val="2159194466"/>
                    </a:ext>
                  </a:extLst>
                </a:gridCol>
                <a:gridCol w="1316735">
                  <a:extLst>
                    <a:ext uri="{9D8B030D-6E8A-4147-A177-3AD203B41FA5}">
                      <a16:colId xmlns:a16="http://schemas.microsoft.com/office/drawing/2014/main" val="86516388"/>
                    </a:ext>
                  </a:extLst>
                </a:gridCol>
              </a:tblGrid>
              <a:tr h="0">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tc>
                <a:tc>
                  <a:txBody>
                    <a:bodyPr/>
                    <a:lstStyle/>
                    <a:p>
                      <a:pPr algn="r">
                        <a:lnSpc>
                          <a:spcPct val="107000"/>
                        </a:lnSpc>
                        <a:spcAft>
                          <a:spcPts val="0"/>
                        </a:spcAft>
                      </a:pPr>
                      <a:r>
                        <a:rPr lang="en-US" sz="1600" dirty="0">
                          <a:effectLst/>
                        </a:rPr>
                        <a:t>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SE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27156763"/>
                  </a:ext>
                </a:extLst>
              </a:tr>
              <a:tr h="153338">
                <a:tc>
                  <a:txBody>
                    <a:bodyPr/>
                    <a:lstStyle/>
                    <a:p>
                      <a:pPr>
                        <a:lnSpc>
                          <a:spcPct val="107000"/>
                        </a:lnSpc>
                        <a:spcAft>
                          <a:spcPts val="0"/>
                        </a:spcAft>
                      </a:pPr>
                      <a:r>
                        <a:rPr lang="en-US" sz="1600" b="0" dirty="0">
                          <a:effectLst/>
                        </a:rPr>
                        <a:t>Survey year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374997792"/>
                  </a:ext>
                </a:extLst>
              </a:tr>
              <a:tr h="153338">
                <a:tc>
                  <a:txBody>
                    <a:bodyPr/>
                    <a:lstStyle/>
                    <a:p>
                      <a:pPr>
                        <a:lnSpc>
                          <a:spcPct val="107000"/>
                        </a:lnSpc>
                        <a:spcAft>
                          <a:spcPts val="0"/>
                        </a:spcAft>
                      </a:pPr>
                      <a:r>
                        <a:rPr lang="en-US" sz="1600" b="0" dirty="0">
                          <a:effectLst/>
                        </a:rPr>
                        <a:t>     2012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945535296"/>
                  </a:ext>
                </a:extLst>
              </a:tr>
              <a:tr h="153338">
                <a:tc>
                  <a:txBody>
                    <a:bodyPr/>
                    <a:lstStyle/>
                    <a:p>
                      <a:pPr>
                        <a:lnSpc>
                          <a:spcPct val="107000"/>
                        </a:lnSpc>
                        <a:spcAft>
                          <a:spcPts val="0"/>
                        </a:spcAft>
                      </a:pPr>
                      <a:r>
                        <a:rPr lang="en-US" sz="1600" b="0" dirty="0">
                          <a:effectLst/>
                        </a:rPr>
                        <a:t>     2013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822936310"/>
                  </a:ext>
                </a:extLst>
              </a:tr>
              <a:tr h="153338">
                <a:tc>
                  <a:txBody>
                    <a:bodyPr/>
                    <a:lstStyle/>
                    <a:p>
                      <a:pPr>
                        <a:lnSpc>
                          <a:spcPct val="107000"/>
                        </a:lnSpc>
                        <a:spcAft>
                          <a:spcPts val="0"/>
                        </a:spcAft>
                      </a:pPr>
                      <a:r>
                        <a:rPr lang="en-US" sz="1600" b="0" dirty="0">
                          <a:effectLst/>
                        </a:rPr>
                        <a:t>     2014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539040030"/>
                  </a:ext>
                </a:extLst>
              </a:tr>
              <a:tr h="153338">
                <a:tc>
                  <a:txBody>
                    <a:bodyPr/>
                    <a:lstStyle/>
                    <a:p>
                      <a:pPr>
                        <a:lnSpc>
                          <a:spcPct val="107000"/>
                        </a:lnSpc>
                        <a:spcAft>
                          <a:spcPts val="0"/>
                        </a:spcAft>
                      </a:pPr>
                      <a:r>
                        <a:rPr lang="en-US" sz="1600" b="0" dirty="0">
                          <a:effectLst/>
                        </a:rPr>
                        <a:t>     2015</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794768282"/>
                  </a:ext>
                </a:extLst>
              </a:tr>
              <a:tr h="153338">
                <a:tc>
                  <a:txBody>
                    <a:bodyPr/>
                    <a:lstStyle/>
                    <a:p>
                      <a:pPr>
                        <a:lnSpc>
                          <a:spcPct val="107000"/>
                        </a:lnSpc>
                        <a:spcAft>
                          <a:spcPts val="0"/>
                        </a:spcAft>
                      </a:pPr>
                      <a:r>
                        <a:rPr lang="en-US" sz="1600" b="0" dirty="0">
                          <a:effectLst/>
                        </a:rPr>
                        <a:t>     2016</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1.196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994484899"/>
                  </a:ext>
                </a:extLst>
              </a:tr>
              <a:tr h="153338">
                <a:tc>
                  <a:txBody>
                    <a:bodyPr/>
                    <a:lstStyle/>
                    <a:p>
                      <a:pPr>
                        <a:lnSpc>
                          <a:spcPct val="107000"/>
                        </a:lnSpc>
                        <a:spcAft>
                          <a:spcPts val="0"/>
                        </a:spcAft>
                      </a:pPr>
                      <a:r>
                        <a:rPr lang="en-US" sz="1600" b="0" dirty="0">
                          <a:effectLst/>
                        </a:rPr>
                        <a:t>     2017</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.199***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099059955"/>
                  </a:ext>
                </a:extLst>
              </a:tr>
              <a:tr h="153338">
                <a:tc>
                  <a:txBody>
                    <a:bodyPr/>
                    <a:lstStyle/>
                    <a:p>
                      <a:pPr>
                        <a:lnSpc>
                          <a:spcPct val="107000"/>
                        </a:lnSpc>
                        <a:spcAft>
                          <a:spcPts val="0"/>
                        </a:spcAft>
                      </a:pPr>
                      <a:r>
                        <a:rPr lang="en-US" sz="1600" b="0" dirty="0">
                          <a:effectLst/>
                        </a:rPr>
                        <a:t>     2018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1.196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685532206"/>
                  </a:ext>
                </a:extLst>
              </a:tr>
              <a:tr h="153338">
                <a:tc>
                  <a:txBody>
                    <a:bodyPr/>
                    <a:lstStyle/>
                    <a:p>
                      <a:pPr>
                        <a:lnSpc>
                          <a:spcPct val="107000"/>
                        </a:lnSpc>
                        <a:spcAft>
                          <a:spcPts val="0"/>
                        </a:spcAft>
                      </a:pPr>
                      <a:r>
                        <a:rPr lang="en-US" sz="1600" b="0" dirty="0">
                          <a:effectLst/>
                        </a:rPr>
                        <a:t>     2019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.213***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1.238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728409827"/>
                  </a:ext>
                </a:extLst>
              </a:tr>
              <a:tr h="153338">
                <a:tc>
                  <a:txBody>
                    <a:bodyPr/>
                    <a:lstStyle/>
                    <a:p>
                      <a:pPr>
                        <a:lnSpc>
                          <a:spcPct val="107000"/>
                        </a:lnSpc>
                        <a:spcAft>
                          <a:spcPts val="0"/>
                        </a:spcAft>
                      </a:pPr>
                      <a:r>
                        <a:rPr lang="en-US" sz="1600" b="0" dirty="0">
                          <a:effectLst/>
                        </a:rPr>
                        <a:t>     2020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.230***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1.259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06647906"/>
                  </a:ext>
                </a:extLst>
              </a:tr>
              <a:tr h="153338">
                <a:tc>
                  <a:txBody>
                    <a:bodyPr/>
                    <a:lstStyle/>
                    <a:p>
                      <a:pPr>
                        <a:lnSpc>
                          <a:spcPct val="107000"/>
                        </a:lnSpc>
                        <a:spcAft>
                          <a:spcPts val="0"/>
                        </a:spcAft>
                      </a:pPr>
                      <a:r>
                        <a:rPr lang="en-US" sz="1600" b="0" dirty="0">
                          <a:effectLst/>
                        </a:rPr>
                        <a:t>     2021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.080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1.084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789548376"/>
                  </a:ext>
                </a:extLst>
              </a:tr>
              <a:tr h="153338">
                <a:tc>
                  <a:txBody>
                    <a:bodyPr/>
                    <a:lstStyle/>
                    <a:p>
                      <a:pPr>
                        <a:lnSpc>
                          <a:spcPct val="107000"/>
                        </a:lnSpc>
                        <a:spcAft>
                          <a:spcPts val="0"/>
                        </a:spcAft>
                      </a:pPr>
                      <a:r>
                        <a:rPr lang="en-US" sz="1600" b="0" dirty="0">
                          <a:effectLst/>
                        </a:rPr>
                        <a:t>     2022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.449***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1.567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72313594"/>
                  </a:ext>
                </a:extLst>
              </a:tr>
              <a:tr h="153338">
                <a:tc>
                  <a:txBody>
                    <a:bodyPr/>
                    <a:lstStyle/>
                    <a:p>
                      <a:pPr>
                        <a:lnSpc>
                          <a:spcPct val="107000"/>
                        </a:lnSpc>
                        <a:spcAft>
                          <a:spcPts val="0"/>
                        </a:spcAft>
                      </a:pPr>
                      <a:r>
                        <a:rPr lang="en-US" sz="1600" b="0" dirty="0">
                          <a:effectLst/>
                        </a:rPr>
                        <a:t>Constant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-5.300***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.053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346753091"/>
                  </a:ext>
                </a:extLst>
              </a:tr>
              <a:tr h="153338">
                <a:tc>
                  <a:txBody>
                    <a:bodyPr/>
                    <a:lstStyle/>
                    <a:p>
                      <a:pPr>
                        <a:lnSpc>
                          <a:spcPct val="107000"/>
                        </a:lnSpc>
                        <a:spcAft>
                          <a:spcPts val="0"/>
                        </a:spcAft>
                      </a:pPr>
                      <a:r>
                        <a:rPr lang="en-GB" sz="1600">
                          <a:effectLst/>
                        </a:rPr>
                        <a:t>McFadden’s pseudo r </a:t>
                      </a:r>
                      <a:r>
                        <a:rPr lang="en-GB" sz="1600" baseline="300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095382719"/>
                  </a:ext>
                </a:extLst>
              </a:tr>
              <a:tr h="153338">
                <a:tc>
                  <a:txBody>
                    <a:bodyPr/>
                    <a:lstStyle/>
                    <a:p>
                      <a:pPr>
                        <a:lnSpc>
                          <a:spcPct val="107000"/>
                        </a:lnSpc>
                        <a:spcAft>
                          <a:spcPts val="0"/>
                        </a:spcAft>
                      </a:pPr>
                      <a:r>
                        <a:rPr lang="en-US" sz="1600" dirty="0">
                          <a:effectLst/>
                        </a:rPr>
                        <a:t>χ²</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gridSpan="2">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hMerge="1">
                  <a:txBody>
                    <a:bodyPr/>
                    <a:lstStyle/>
                    <a:p>
                      <a:endParaRPr lang="en-GB"/>
                    </a:p>
                  </a:txBody>
                  <a:tcPr/>
                </a:tc>
                <a:tc>
                  <a:txBody>
                    <a:bodyPr/>
                    <a:lstStyle/>
                    <a:p>
                      <a:pPr algn="r">
                        <a:lnSpc>
                          <a:spcPct val="107000"/>
                        </a:lnSpc>
                        <a:spcAft>
                          <a:spcPts val="0"/>
                        </a:spcAft>
                      </a:pPr>
                      <a:r>
                        <a:rPr lang="en-GB" sz="1600" dirty="0">
                          <a:effectLst/>
                        </a:rPr>
                        <a:t>12,366, </a:t>
                      </a:r>
                      <a:r>
                        <a:rPr lang="en-GB" sz="1600" dirty="0" err="1">
                          <a:effectLst/>
                        </a:rPr>
                        <a:t>df</a:t>
                      </a:r>
                      <a:r>
                        <a:rPr lang="en-GB" sz="1600" dirty="0">
                          <a:effectLst/>
                        </a:rPr>
                        <a:t> = 29, p&lt;.001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33168199"/>
                  </a:ext>
                </a:extLst>
              </a:tr>
            </a:tbl>
          </a:graphicData>
        </a:graphic>
      </p:graphicFrame>
      <p:sp>
        <p:nvSpPr>
          <p:cNvPr id="10" name="TextBox 9"/>
          <p:cNvSpPr txBox="1"/>
          <p:nvPr/>
        </p:nvSpPr>
        <p:spPr>
          <a:xfrm>
            <a:off x="9226296" y="3675888"/>
            <a:ext cx="2734056" cy="1661993"/>
          </a:xfrm>
          <a:prstGeom prst="rect">
            <a:avLst/>
          </a:prstGeom>
          <a:noFill/>
        </p:spPr>
        <p:txBody>
          <a:bodyPr wrap="square" rtlCol="0">
            <a:spAutoFit/>
          </a:bodyPr>
          <a:lstStyle/>
          <a:p>
            <a:r>
              <a:rPr lang="en-US" dirty="0"/>
              <a:t>† </a:t>
            </a:r>
            <a:r>
              <a:rPr lang="en-US" b="1" dirty="0"/>
              <a:t>Base </a:t>
            </a:r>
            <a:r>
              <a:rPr lang="en-US" b="1" dirty="0" smtClean="0"/>
              <a:t>category</a:t>
            </a:r>
            <a:endParaRPr lang="en-US" dirty="0" smtClean="0"/>
          </a:p>
          <a:p>
            <a:r>
              <a:rPr lang="en-US" sz="1600" dirty="0"/>
              <a:t>S</a:t>
            </a:r>
            <a:r>
              <a:rPr lang="en-US" sz="1600" dirty="0" smtClean="0"/>
              <a:t>urvey </a:t>
            </a:r>
            <a:r>
              <a:rPr lang="en-US" sz="1600" dirty="0"/>
              <a:t>year (2011)</a:t>
            </a:r>
            <a:endParaRPr lang="en-GB" sz="1600" dirty="0"/>
          </a:p>
          <a:p>
            <a:endParaRPr lang="en-US" dirty="0" smtClean="0"/>
          </a:p>
          <a:p>
            <a:r>
              <a:rPr lang="en-US" sz="1600" dirty="0" smtClean="0"/>
              <a:t>** p&lt;0.01</a:t>
            </a:r>
            <a:endParaRPr lang="en-US" sz="1600" dirty="0"/>
          </a:p>
          <a:p>
            <a:r>
              <a:rPr lang="en-US" sz="1600" dirty="0" smtClean="0"/>
              <a:t>*** </a:t>
            </a:r>
            <a:r>
              <a:rPr lang="en-US" sz="1600" dirty="0"/>
              <a:t>p&lt;0.001</a:t>
            </a:r>
            <a:endParaRPr lang="en-GB" sz="1600" dirty="0"/>
          </a:p>
          <a:p>
            <a:endParaRPr lang="en-GB" dirty="0"/>
          </a:p>
        </p:txBody>
      </p:sp>
    </p:spTree>
    <p:extLst>
      <p:ext uri="{BB962C8B-B14F-4D97-AF65-F5344CB8AC3E}">
        <p14:creationId xmlns:p14="http://schemas.microsoft.com/office/powerpoint/2010/main" val="300838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r>
              <a:rPr lang="en-US" sz="3200" b="1" dirty="0">
                <a:solidFill>
                  <a:srgbClr val="002060"/>
                </a:solidFill>
                <a:latin typeface="Arial" panose="020B0604020202020204"/>
              </a:rPr>
              <a:t>WP2 - Analysis of Adult Social Care Survey Dataset</a:t>
            </a:r>
            <a:endParaRPr lang="en-GB" sz="3200" b="1" dirty="0">
              <a:solidFill>
                <a:srgbClr val="002060"/>
              </a:solidFill>
            </a:endParaRPr>
          </a:p>
        </p:txBody>
      </p:sp>
      <p:sp>
        <p:nvSpPr>
          <p:cNvPr id="3" name="Content Placeholder 2"/>
          <p:cNvSpPr>
            <a:spLocks noGrp="1"/>
          </p:cNvSpPr>
          <p:nvPr>
            <p:ph idx="1"/>
          </p:nvPr>
        </p:nvSpPr>
        <p:spPr>
          <a:xfrm>
            <a:off x="543928" y="1222833"/>
            <a:ext cx="11271825" cy="5320841"/>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smtClean="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ASCS dataset </a:t>
            </a:r>
            <a:r>
              <a:rPr lang="en-US" sz="2200" dirty="0">
                <a:latin typeface="Arial" panose="020B0604020202020204" pitchFamily="34" charset="0"/>
                <a:cs typeface="Arial" panose="020B0604020202020204" pitchFamily="34" charset="0"/>
              </a:rPr>
              <a:t>does not include </a:t>
            </a:r>
            <a:r>
              <a:rPr lang="en-US" sz="2200" b="1" dirty="0">
                <a:latin typeface="Arial" panose="020B0604020202020204" pitchFamily="34" charset="0"/>
                <a:cs typeface="Arial" panose="020B0604020202020204" pitchFamily="34" charset="0"/>
              </a:rPr>
              <a:t>individual-level care </a:t>
            </a:r>
            <a:r>
              <a:rPr lang="en-US" sz="2200" b="1" dirty="0" smtClean="0">
                <a:latin typeface="Arial" panose="020B0604020202020204" pitchFamily="34" charset="0"/>
                <a:cs typeface="Arial" panose="020B0604020202020204" pitchFamily="34" charset="0"/>
              </a:rPr>
              <a:t>intensity</a:t>
            </a:r>
            <a:endParaRPr lang="en-US" sz="2200" b="1"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Estimate of average care intensity per older person using services per LA</a:t>
            </a:r>
          </a:p>
          <a:p>
            <a:pPr lvl="1"/>
            <a:r>
              <a:rPr lang="en-US" sz="1800" dirty="0">
                <a:latin typeface="Arial" panose="020B0604020202020204" pitchFamily="34" charset="0"/>
                <a:cs typeface="Arial" panose="020B0604020202020204" pitchFamily="34" charset="0"/>
              </a:rPr>
              <a:t>F</a:t>
            </a:r>
            <a:r>
              <a:rPr lang="en-US" sz="1800" dirty="0" smtClean="0">
                <a:latin typeface="Arial" panose="020B0604020202020204" pitchFamily="34" charset="0"/>
                <a:cs typeface="Arial" panose="020B0604020202020204" pitchFamily="34" charset="0"/>
              </a:rPr>
              <a:t>rom 2015 to 2022 only, due to data availability </a:t>
            </a:r>
          </a:p>
          <a:p>
            <a:r>
              <a:rPr lang="en-US" sz="2000" dirty="0" smtClean="0">
                <a:latin typeface="Arial" panose="020B0604020202020204" pitchFamily="34" charset="0"/>
                <a:cs typeface="Arial" panose="020B0604020202020204" pitchFamily="34" charset="0"/>
              </a:rPr>
              <a:t>Results are similar except…. </a:t>
            </a:r>
          </a:p>
          <a:p>
            <a:pPr lvl="1"/>
            <a:r>
              <a:rPr lang="en-US" sz="1600" b="1" dirty="0" smtClean="0">
                <a:latin typeface="Arial" panose="020B0604020202020204" pitchFamily="34" charset="0"/>
                <a:cs typeface="Arial" panose="020B0604020202020204" pitchFamily="34" charset="0"/>
              </a:rPr>
              <a:t>Ethnicity </a:t>
            </a:r>
            <a:r>
              <a:rPr lang="en-US" sz="1600" dirty="0" smtClean="0">
                <a:latin typeface="Arial" panose="020B0604020202020204" pitchFamily="34" charset="0"/>
                <a:cs typeface="Arial" panose="020B0604020202020204" pitchFamily="34" charset="0"/>
              </a:rPr>
              <a:t>– no longer significant </a:t>
            </a:r>
          </a:p>
          <a:p>
            <a:pPr lvl="1"/>
            <a:r>
              <a:rPr lang="en-US" sz="1600" b="1" dirty="0" smtClean="0">
                <a:latin typeface="Arial" panose="020B0604020202020204" pitchFamily="34" charset="0"/>
                <a:cs typeface="Arial" panose="020B0604020202020204" pitchFamily="34" charset="0"/>
              </a:rPr>
              <a:t>Privately </a:t>
            </a:r>
            <a:r>
              <a:rPr lang="en-US" sz="1600" b="1" smtClean="0">
                <a:latin typeface="Arial" panose="020B0604020202020204" pitchFamily="34" charset="0"/>
                <a:cs typeface="Arial" panose="020B0604020202020204" pitchFamily="34" charset="0"/>
              </a:rPr>
              <a:t>purchased </a:t>
            </a:r>
            <a:r>
              <a:rPr lang="en-US" sz="1600" b="1" smtClean="0">
                <a:latin typeface="Arial" panose="020B0604020202020204" pitchFamily="34" charset="0"/>
                <a:cs typeface="Arial" panose="020B0604020202020204" pitchFamily="34" charset="0"/>
              </a:rPr>
              <a:t>care </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with own and family money – significant (higher likelihood of unmet need) </a:t>
            </a:r>
          </a:p>
          <a:p>
            <a:pPr lvl="1"/>
            <a:r>
              <a:rPr lang="en-US" sz="1600" b="1" dirty="0">
                <a:latin typeface="Arial" panose="020B0604020202020204" pitchFamily="34" charset="0"/>
                <a:cs typeface="Arial" panose="020B0604020202020204" pitchFamily="34" charset="0"/>
              </a:rPr>
              <a:t>Survey </a:t>
            </a:r>
            <a:r>
              <a:rPr lang="en-US" sz="1600" b="1" dirty="0" smtClean="0">
                <a:latin typeface="Arial" panose="020B0604020202020204" pitchFamily="34" charset="0"/>
                <a:cs typeface="Arial" panose="020B0604020202020204" pitchFamily="34" charset="0"/>
              </a:rPr>
              <a:t>year, 2021 </a:t>
            </a:r>
            <a:r>
              <a:rPr lang="en-US" sz="1600" dirty="0">
                <a:latin typeface="Arial" panose="020B0604020202020204" pitchFamily="34" charset="0"/>
                <a:cs typeface="Arial" panose="020B0604020202020204" pitchFamily="34" charset="0"/>
              </a:rPr>
              <a:t>– significant </a:t>
            </a:r>
            <a:r>
              <a:rPr lang="en-US" sz="1600" dirty="0" smtClean="0">
                <a:latin typeface="Arial" panose="020B0604020202020204" pitchFamily="34" charset="0"/>
                <a:cs typeface="Arial" panose="020B0604020202020204" pitchFamily="34" charset="0"/>
              </a:rPr>
              <a:t>(lower </a:t>
            </a:r>
            <a:r>
              <a:rPr lang="en-US" sz="1600" dirty="0">
                <a:latin typeface="Arial" panose="020B0604020202020204" pitchFamily="34" charset="0"/>
                <a:cs typeface="Arial" panose="020B0604020202020204" pitchFamily="34" charset="0"/>
              </a:rPr>
              <a:t>likelihood of unmet need) </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1"/>
            <a:r>
              <a:rPr lang="en-US" sz="1600" b="1" dirty="0" smtClean="0">
                <a:latin typeface="Arial" panose="020B0604020202020204" pitchFamily="34" charset="0"/>
                <a:cs typeface="Arial" panose="020B0604020202020204" pitchFamily="34" charset="0"/>
              </a:rPr>
              <a:t>Survey year, </a:t>
            </a:r>
            <a:r>
              <a:rPr lang="en-US" sz="1600" b="1" dirty="0">
                <a:latin typeface="Arial" panose="020B0604020202020204" pitchFamily="34" charset="0"/>
                <a:cs typeface="Arial" panose="020B0604020202020204" pitchFamily="34" charset="0"/>
              </a:rPr>
              <a:t>2022 </a:t>
            </a:r>
            <a:r>
              <a:rPr lang="en-US" sz="1600" dirty="0">
                <a:latin typeface="Arial" panose="020B0604020202020204" pitchFamily="34" charset="0"/>
                <a:cs typeface="Arial" panose="020B0604020202020204" pitchFamily="34" charset="0"/>
              </a:rPr>
              <a:t>– significant (higher likelihood of unmet need) </a:t>
            </a:r>
            <a:endParaRPr lang="en-US" sz="1600" dirty="0" smtClean="0">
              <a:latin typeface="Arial" panose="020B0604020202020204" pitchFamily="34" charset="0"/>
              <a:cs typeface="Arial" panose="020B0604020202020204" pitchFamily="34" charset="0"/>
            </a:endParaRPr>
          </a:p>
          <a:p>
            <a:pPr lvl="1"/>
            <a:r>
              <a:rPr lang="en-US" sz="1600" b="1" dirty="0" smtClean="0">
                <a:latin typeface="Arial" panose="020B0604020202020204" pitchFamily="34" charset="0"/>
                <a:cs typeface="Arial" panose="020B0604020202020204" pitchFamily="34" charset="0"/>
              </a:rPr>
              <a:t>Average care intensity per person, by LA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significant (lower likelihood of unmet need) </a:t>
            </a:r>
          </a:p>
          <a:p>
            <a:pPr marL="457200" lvl="1" indent="0">
              <a:buNone/>
            </a:pPr>
            <a:endParaRPr lang="en-US" sz="1600" dirty="0" smtClean="0">
              <a:latin typeface="Arial" panose="020B0604020202020204" pitchFamily="34" charset="0"/>
              <a:cs typeface="Arial" panose="020B0604020202020204" pitchFamily="34" charset="0"/>
            </a:endParaRPr>
          </a:p>
          <a:p>
            <a:pPr marL="457200" lvl="1" indent="0">
              <a:buNone/>
            </a:pPr>
            <a:r>
              <a:rPr lang="en-US" sz="16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Survey conducted on a voluntary basis vs mandatory, due to the pandemic. </a:t>
            </a:r>
            <a:endParaRPr lang="en-US" sz="1600" i="1"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617932" y="1222832"/>
            <a:ext cx="11123816" cy="142646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Food and drink care-related </a:t>
            </a:r>
            <a:r>
              <a:rPr lang="en-US" sz="2400" b="1" dirty="0" err="1">
                <a:solidFill>
                  <a:schemeClr val="tx1"/>
                </a:solidFill>
                <a:latin typeface="Arial" panose="020B0604020202020204" pitchFamily="34" charset="0"/>
                <a:cs typeface="Arial" panose="020B0604020202020204" pitchFamily="34" charset="0"/>
              </a:rPr>
              <a:t>QoL</a:t>
            </a: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(‘outcome’) </a:t>
            </a: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care </a:t>
            </a:r>
            <a:r>
              <a:rPr lang="en-US" sz="2400" b="1" dirty="0">
                <a:solidFill>
                  <a:schemeClr val="tx1"/>
                </a:solidFill>
                <a:latin typeface="Arial" panose="020B0604020202020204" pitchFamily="34" charset="0"/>
                <a:cs typeface="Arial" panose="020B0604020202020204" pitchFamily="34" charset="0"/>
              </a:rPr>
              <a:t>intensity + care quality + functional care needs + individual characteristics </a:t>
            </a:r>
          </a:p>
        </p:txBody>
      </p:sp>
    </p:spTree>
    <p:extLst>
      <p:ext uri="{BB962C8B-B14F-4D97-AF65-F5344CB8AC3E}">
        <p14:creationId xmlns:p14="http://schemas.microsoft.com/office/powerpoint/2010/main" val="95576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r>
              <a:rPr lang="en-US" sz="3200" b="1" dirty="0" smtClean="0">
                <a:solidFill>
                  <a:srgbClr val="002060"/>
                </a:solidFill>
                <a:latin typeface="Arial" panose="020B0604020202020204"/>
              </a:rPr>
              <a:t>Summary and Conclusions </a:t>
            </a:r>
            <a:endParaRPr lang="en-GB" sz="3200" b="1" dirty="0">
              <a:solidFill>
                <a:srgbClr val="002060"/>
              </a:solidFill>
            </a:endParaRPr>
          </a:p>
        </p:txBody>
      </p:sp>
      <p:sp>
        <p:nvSpPr>
          <p:cNvPr id="3" name="Content Placeholder 2"/>
          <p:cNvSpPr>
            <a:spLocks noGrp="1"/>
          </p:cNvSpPr>
          <p:nvPr>
            <p:ph idx="1"/>
          </p:nvPr>
        </p:nvSpPr>
        <p:spPr>
          <a:xfrm>
            <a:off x="543929" y="1222833"/>
            <a:ext cx="11224400" cy="5086527"/>
          </a:xfrm>
        </p:spPr>
        <p:txBody>
          <a:bodyPr>
            <a:normAutofit/>
          </a:bodyPr>
          <a:lstStyle/>
          <a:p>
            <a:r>
              <a:rPr lang="en-US" sz="2400" dirty="0" smtClean="0">
                <a:latin typeface="Arial" panose="020B0604020202020204" pitchFamily="34" charset="0"/>
                <a:cs typeface="Arial" panose="020B0604020202020204" pitchFamily="34" charset="0"/>
              </a:rPr>
              <a:t>Estimated </a:t>
            </a:r>
            <a:r>
              <a:rPr lang="en-US" sz="2400" b="1" dirty="0" smtClean="0">
                <a:latin typeface="Arial" panose="020B0604020202020204" pitchFamily="34" charset="0"/>
                <a:cs typeface="Arial" panose="020B0604020202020204" pitchFamily="34" charset="0"/>
              </a:rPr>
              <a:t>4% to 8% </a:t>
            </a:r>
            <a:r>
              <a:rPr lang="en-US" sz="2400" dirty="0" smtClean="0">
                <a:latin typeface="Arial" panose="020B0604020202020204" pitchFamily="34" charset="0"/>
                <a:cs typeface="Arial" panose="020B0604020202020204" pitchFamily="34" charset="0"/>
              </a:rPr>
              <a:t>of </a:t>
            </a:r>
            <a:r>
              <a:rPr lang="en-US" sz="2400" b="1" dirty="0" smtClean="0">
                <a:latin typeface="Arial" panose="020B0604020202020204" pitchFamily="34" charset="0"/>
                <a:cs typeface="Arial" panose="020B0604020202020204" pitchFamily="34" charset="0"/>
              </a:rPr>
              <a:t>older adults living at </a:t>
            </a:r>
            <a:r>
              <a:rPr lang="en-US" sz="2400" b="1" dirty="0" smtClean="0">
                <a:latin typeface="Arial" panose="020B0604020202020204" pitchFamily="34" charset="0"/>
                <a:cs typeface="Arial" panose="020B0604020202020204" pitchFamily="34" charset="0"/>
              </a:rPr>
              <a:t>home</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using community-based </a:t>
            </a:r>
            <a:r>
              <a:rPr lang="en-US" sz="2400" dirty="0" smtClean="0">
                <a:latin typeface="Arial" panose="020B0604020202020204" pitchFamily="34" charset="0"/>
                <a:cs typeface="Arial" panose="020B0604020202020204" pitchFamily="34" charset="0"/>
              </a:rPr>
              <a:t>social care have </a:t>
            </a:r>
            <a:r>
              <a:rPr lang="en-US" sz="2400" dirty="0" smtClean="0">
                <a:latin typeface="Arial" panose="020B0604020202020204" pitchFamily="34" charset="0"/>
                <a:cs typeface="Arial" panose="020B0604020202020204" pitchFamily="34" charset="0"/>
              </a:rPr>
              <a:t>unmet food and drink care-related needs</a:t>
            </a:r>
          </a:p>
          <a:p>
            <a:pPr lvl="1"/>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increased </a:t>
            </a:r>
            <a:r>
              <a:rPr lang="en-US" sz="2000" dirty="0" smtClean="0">
                <a:latin typeface="Arial" panose="020B0604020202020204" pitchFamily="34" charset="0"/>
                <a:cs typeface="Arial" panose="020B0604020202020204" pitchFamily="34" charset="0"/>
              </a:rPr>
              <a:t>between 2011 and 2022 </a:t>
            </a:r>
          </a:p>
          <a:p>
            <a:r>
              <a:rPr lang="en-US" sz="2400" dirty="0" smtClean="0">
                <a:latin typeface="Arial" panose="020B0604020202020204" pitchFamily="34" charset="0"/>
                <a:cs typeface="Arial" panose="020B0604020202020204" pitchFamily="34" charset="0"/>
              </a:rPr>
              <a:t>Factors </a:t>
            </a:r>
            <a:r>
              <a:rPr lang="en-US" sz="2400" dirty="0" smtClean="0">
                <a:latin typeface="Arial" panose="020B0604020202020204" pitchFamily="34" charset="0"/>
                <a:cs typeface="Arial" panose="020B0604020202020204" pitchFamily="34" charset="0"/>
              </a:rPr>
              <a:t>related to unmet need…. </a:t>
            </a:r>
          </a:p>
          <a:p>
            <a:pPr lvl="1"/>
            <a:r>
              <a:rPr lang="en-US" sz="2000" dirty="0" smtClean="0">
                <a:latin typeface="Arial" panose="020B0604020202020204" pitchFamily="34" charset="0"/>
                <a:cs typeface="Arial" panose="020B0604020202020204" pitchFamily="34" charset="0"/>
              </a:rPr>
              <a:t>After controlling for other factors (including average care intensity per person per LA), survey year is significant… </a:t>
            </a:r>
          </a:p>
          <a:p>
            <a:pPr lvl="1"/>
            <a:r>
              <a:rPr lang="en-US" sz="2000" dirty="0" smtClean="0">
                <a:latin typeface="Arial" panose="020B0604020202020204" pitchFamily="34" charset="0"/>
                <a:cs typeface="Arial" panose="020B0604020202020204" pitchFamily="34" charset="0"/>
              </a:rPr>
              <a:t>Does this reflect wider sector impacts (e.g. workforce shortages, chronic underfunding) or context (e.g. pandemic, cost of living increases)? </a:t>
            </a:r>
          </a:p>
          <a:p>
            <a:r>
              <a:rPr lang="en-US" sz="2400" dirty="0" smtClean="0">
                <a:latin typeface="Arial" panose="020B0604020202020204" pitchFamily="34" charset="0"/>
                <a:cs typeface="Arial" panose="020B0604020202020204" pitchFamily="34" charset="0"/>
              </a:rPr>
              <a:t>Further analysis… </a:t>
            </a:r>
          </a:p>
          <a:p>
            <a:pPr lvl="1"/>
            <a:r>
              <a:rPr lang="en-US" sz="2000" dirty="0" smtClean="0">
                <a:latin typeface="Arial" panose="020B0604020202020204" pitchFamily="34" charset="0"/>
                <a:cs typeface="Arial" panose="020B0604020202020204" pitchFamily="34" charset="0"/>
              </a:rPr>
              <a:t>Data linkage – but a challenge with current data collection and reporting</a:t>
            </a:r>
          </a:p>
          <a:p>
            <a:pPr lvl="1"/>
            <a:r>
              <a:rPr lang="en-US" sz="2000" dirty="0" smtClean="0">
                <a:latin typeface="Arial" panose="020B0604020202020204" pitchFamily="34" charset="0"/>
                <a:cs typeface="Arial" panose="020B0604020202020204" pitchFamily="34" charset="0"/>
              </a:rPr>
              <a:t>New possibilities based on changes to social care data collection in England…?  </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40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fontScale="90000"/>
          </a:bodyPr>
          <a:lstStyle/>
          <a:p>
            <a:r>
              <a:rPr lang="en-US" sz="3200" b="1" dirty="0">
                <a:solidFill>
                  <a:srgbClr val="002060"/>
                </a:solidFill>
                <a:latin typeface="Arial" panose="020B0604020202020204"/>
              </a:rPr>
              <a:t>WP3 – </a:t>
            </a:r>
            <a:r>
              <a:rPr lang="en-US" sz="3200" b="1" dirty="0">
                <a:solidFill>
                  <a:schemeClr val="accent5">
                    <a:lumMod val="50000"/>
                  </a:schemeClr>
                </a:solidFill>
                <a:latin typeface="Arial" panose="020B0604020202020204" pitchFamily="34" charset="0"/>
                <a:cs typeface="Arial" panose="020B0604020202020204" pitchFamily="34" charset="0"/>
              </a:rPr>
              <a:t>Brief guide to key findings and </a:t>
            </a:r>
            <a:r>
              <a:rPr lang="en-US" sz="3200" b="1" dirty="0" smtClean="0">
                <a:solidFill>
                  <a:schemeClr val="accent5">
                    <a:lumMod val="50000"/>
                  </a:schemeClr>
                </a:solidFill>
                <a:latin typeface="Arial" panose="020B0604020202020204" pitchFamily="34" charset="0"/>
                <a:cs typeface="Arial" panose="020B0604020202020204" pitchFamily="34" charset="0"/>
              </a:rPr>
              <a:t>Recommendations </a:t>
            </a:r>
            <a:r>
              <a:rPr lang="en-US" sz="3200" b="1" dirty="0">
                <a:solidFill>
                  <a:schemeClr val="accent5">
                    <a:lumMod val="50000"/>
                  </a:schemeClr>
                </a:solidFill>
                <a:latin typeface="Arial" panose="020B0604020202020204" pitchFamily="34" charset="0"/>
                <a:cs typeface="Arial" panose="020B0604020202020204" pitchFamily="34" charset="0"/>
              </a:rPr>
              <a:t>Development, Dissemination and Implementation </a:t>
            </a:r>
            <a:endParaRPr lang="en-GB" sz="3200" b="1"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7880" y="1356184"/>
            <a:ext cx="11105839" cy="2990731"/>
          </a:xfrm>
        </p:spPr>
        <p:txBody>
          <a:bodyPr>
            <a:normAutofit fontScale="25000" lnSpcReduction="20000"/>
          </a:bodyPr>
          <a:lstStyle/>
          <a:p>
            <a:pPr>
              <a:lnSpc>
                <a:spcPct val="120000"/>
              </a:lnSpc>
            </a:pPr>
            <a:r>
              <a:rPr lang="en-US" sz="8000" dirty="0">
                <a:latin typeface="Arial" panose="020B0604020202020204" pitchFamily="34" charset="0"/>
                <a:cs typeface="Arial" panose="020B0604020202020204" pitchFamily="34" charset="0"/>
              </a:rPr>
              <a:t>Share preliminary findings from </a:t>
            </a:r>
            <a:r>
              <a:rPr lang="en-US" sz="8000" dirty="0" smtClean="0">
                <a:latin typeface="Arial" panose="020B0604020202020204" pitchFamily="34" charset="0"/>
                <a:cs typeface="Arial" panose="020B0604020202020204" pitchFamily="34" charset="0"/>
              </a:rPr>
              <a:t>WP1/2 </a:t>
            </a:r>
            <a:r>
              <a:rPr lang="en-US" sz="8000" dirty="0">
                <a:latin typeface="Arial" panose="020B0604020202020204" pitchFamily="34" charset="0"/>
                <a:cs typeface="Arial" panose="020B0604020202020204" pitchFamily="34" charset="0"/>
              </a:rPr>
              <a:t>with the ARC KSS Homecare Community of Experience </a:t>
            </a:r>
            <a:r>
              <a:rPr lang="en-US" sz="8000" dirty="0" smtClean="0">
                <a:latin typeface="Arial" panose="020B0604020202020204" pitchFamily="34" charset="0"/>
                <a:cs typeface="Arial" panose="020B0604020202020204" pitchFamily="34" charset="0"/>
              </a:rPr>
              <a:t>(June 2023) and </a:t>
            </a:r>
            <a:r>
              <a:rPr lang="en-US" sz="8000" dirty="0">
                <a:latin typeface="Arial" panose="020B0604020202020204" pitchFamily="34" charset="0"/>
                <a:cs typeface="Arial" panose="020B0604020202020204" pitchFamily="34" charset="0"/>
              </a:rPr>
              <a:t>other </a:t>
            </a:r>
            <a:r>
              <a:rPr lang="en-US" sz="8000" dirty="0" smtClean="0">
                <a:latin typeface="Arial" panose="020B0604020202020204" pitchFamily="34" charset="0"/>
                <a:cs typeface="Arial" panose="020B0604020202020204" pitchFamily="34" charset="0"/>
              </a:rPr>
              <a:t>networks: </a:t>
            </a:r>
            <a:endParaRPr lang="en-US" sz="8000" dirty="0">
              <a:latin typeface="Arial" panose="020B0604020202020204" pitchFamily="34" charset="0"/>
              <a:cs typeface="Arial" panose="020B0604020202020204" pitchFamily="34" charset="0"/>
            </a:endParaRPr>
          </a:p>
          <a:p>
            <a:pPr lvl="1">
              <a:lnSpc>
                <a:spcPct val="120000"/>
              </a:lnSpc>
            </a:pPr>
            <a:r>
              <a:rPr lang="en-US" sz="8000" dirty="0">
                <a:latin typeface="Arial" panose="020B0604020202020204" pitchFamily="34" charset="0"/>
                <a:cs typeface="Arial" panose="020B0604020202020204" pitchFamily="34" charset="0"/>
              </a:rPr>
              <a:t>Identify the different audiences and key stakeholders and reason for interest</a:t>
            </a:r>
          </a:p>
          <a:p>
            <a:pPr lvl="1">
              <a:lnSpc>
                <a:spcPct val="120000"/>
              </a:lnSpc>
            </a:pPr>
            <a:r>
              <a:rPr lang="en-US" sz="8000" dirty="0">
                <a:latin typeface="Arial" panose="020B0604020202020204" pitchFamily="34" charset="0"/>
                <a:cs typeface="Arial" panose="020B0604020202020204" pitchFamily="34" charset="0"/>
              </a:rPr>
              <a:t>Explore how the findings could be used </a:t>
            </a:r>
            <a:r>
              <a:rPr lang="en-US" sz="8000" dirty="0" smtClean="0">
                <a:latin typeface="Arial" panose="020B0604020202020204" pitchFamily="34" charset="0"/>
                <a:cs typeface="Arial" panose="020B0604020202020204" pitchFamily="34" charset="0"/>
              </a:rPr>
              <a:t>to </a:t>
            </a:r>
            <a:r>
              <a:rPr lang="en-US" sz="8000" dirty="0">
                <a:latin typeface="Arial" panose="020B0604020202020204" pitchFamily="34" charset="0"/>
                <a:cs typeface="Arial" panose="020B0604020202020204" pitchFamily="34" charset="0"/>
              </a:rPr>
              <a:t>inform, engage, influence </a:t>
            </a:r>
          </a:p>
          <a:p>
            <a:pPr lvl="1">
              <a:lnSpc>
                <a:spcPct val="120000"/>
              </a:lnSpc>
            </a:pPr>
            <a:r>
              <a:rPr lang="en-US" sz="8000" dirty="0">
                <a:latin typeface="Arial" panose="020B0604020202020204" pitchFamily="34" charset="0"/>
                <a:cs typeface="Arial" panose="020B0604020202020204" pitchFamily="34" charset="0"/>
              </a:rPr>
              <a:t>D</a:t>
            </a:r>
            <a:r>
              <a:rPr lang="en-US" sz="8000" dirty="0" smtClean="0">
                <a:latin typeface="Arial" panose="020B0604020202020204" pitchFamily="34" charset="0"/>
                <a:cs typeface="Arial" panose="020B0604020202020204" pitchFamily="34" charset="0"/>
              </a:rPr>
              <a:t>evelopment </a:t>
            </a:r>
            <a:r>
              <a:rPr lang="en-US" sz="8000" dirty="0">
                <a:latin typeface="Arial" panose="020B0604020202020204" pitchFamily="34" charset="0"/>
                <a:cs typeface="Arial" panose="020B0604020202020204" pitchFamily="34" charset="0"/>
              </a:rPr>
              <a:t>of a brief guide - summarising key findings and </a:t>
            </a:r>
            <a:r>
              <a:rPr lang="en-US" sz="8000" dirty="0" smtClean="0">
                <a:latin typeface="Arial" panose="020B0604020202020204" pitchFamily="34" charset="0"/>
                <a:cs typeface="Arial" panose="020B0604020202020204" pitchFamily="34" charset="0"/>
              </a:rPr>
              <a:t>recommendations, </a:t>
            </a:r>
            <a:r>
              <a:rPr lang="en-US" sz="8000" dirty="0">
                <a:latin typeface="Arial" panose="020B0604020202020204" pitchFamily="34" charset="0"/>
                <a:cs typeface="Arial" panose="020B0604020202020204" pitchFamily="34" charset="0"/>
              </a:rPr>
              <a:t>tailored to the different audiences  </a:t>
            </a:r>
          </a:p>
          <a:p>
            <a:pPr lvl="1">
              <a:lnSpc>
                <a:spcPct val="120000"/>
              </a:lnSpc>
            </a:pPr>
            <a:r>
              <a:rPr lang="en-US" sz="8000" dirty="0">
                <a:latin typeface="Arial" panose="020B0604020202020204" pitchFamily="34" charset="0"/>
                <a:cs typeface="Arial" panose="020B0604020202020204" pitchFamily="34" charset="0"/>
              </a:rPr>
              <a:t>Consider </a:t>
            </a:r>
            <a:r>
              <a:rPr lang="en-US" sz="8000" dirty="0" smtClean="0">
                <a:latin typeface="Arial" panose="020B0604020202020204" pitchFamily="34" charset="0"/>
                <a:cs typeface="Arial" panose="020B0604020202020204" pitchFamily="34" charset="0"/>
              </a:rPr>
              <a:t>contextual </a:t>
            </a:r>
            <a:r>
              <a:rPr lang="en-US" sz="8000" dirty="0">
                <a:latin typeface="Arial" panose="020B0604020202020204" pitchFamily="34" charset="0"/>
                <a:cs typeface="Arial" panose="020B0604020202020204" pitchFamily="34" charset="0"/>
              </a:rPr>
              <a:t>issues, in relation to implementation  </a:t>
            </a:r>
          </a:p>
          <a:p>
            <a:pPr lvl="1">
              <a:lnSpc>
                <a:spcPct val="120000"/>
              </a:lnSpc>
            </a:pPr>
            <a:r>
              <a:rPr lang="en-US" sz="8000" dirty="0">
                <a:latin typeface="Arial" panose="020B0604020202020204" pitchFamily="34" charset="0"/>
                <a:cs typeface="Arial" panose="020B0604020202020204" pitchFamily="34" charset="0"/>
              </a:rPr>
              <a:t>Facilitate discussion and commitment to further research </a:t>
            </a:r>
          </a:p>
          <a:p>
            <a:pPr>
              <a:lnSpc>
                <a:spcPct val="170000"/>
              </a:lnSpc>
            </a:pPr>
            <a:r>
              <a:rPr lang="en-US" sz="8000" dirty="0">
                <a:latin typeface="Arial" panose="020B0604020202020204" pitchFamily="34" charset="0"/>
                <a:cs typeface="Arial" panose="020B0604020202020204" pitchFamily="34" charset="0"/>
              </a:rPr>
              <a:t>Blog post(s) </a:t>
            </a:r>
          </a:p>
          <a:p>
            <a:pPr>
              <a:lnSpc>
                <a:spcPct val="170000"/>
              </a:lnSpc>
            </a:pPr>
            <a:r>
              <a:rPr lang="en-US" sz="8000" dirty="0" smtClean="0">
                <a:latin typeface="Arial" panose="020B0604020202020204" pitchFamily="34" charset="0"/>
                <a:cs typeface="Arial" panose="020B0604020202020204" pitchFamily="34" charset="0"/>
              </a:rPr>
              <a:t>Final </a:t>
            </a:r>
            <a:r>
              <a:rPr lang="en-US" sz="8000" dirty="0">
                <a:latin typeface="Arial" panose="020B0604020202020204" pitchFamily="34" charset="0"/>
                <a:cs typeface="Arial" panose="020B0604020202020204" pitchFamily="34" charset="0"/>
              </a:rPr>
              <a:t>guide hosted on PSSRU website</a:t>
            </a:r>
          </a:p>
          <a:p>
            <a:pPr>
              <a:lnSpc>
                <a:spcPct val="120000"/>
              </a:lnSpc>
            </a:pPr>
            <a:r>
              <a:rPr lang="en-US" sz="8000" dirty="0" smtClean="0">
                <a:latin typeface="Arial" panose="020B0604020202020204" pitchFamily="34" charset="0"/>
                <a:cs typeface="Arial" panose="020B0604020202020204" pitchFamily="34" charset="0"/>
              </a:rPr>
              <a:t>On-line event (spring 2024) </a:t>
            </a:r>
            <a:endParaRPr lang="en-US" sz="8000" dirty="0">
              <a:latin typeface="Arial" panose="020B0604020202020204" pitchFamily="34" charset="0"/>
              <a:cs typeface="Arial" panose="020B0604020202020204" pitchFamily="34" charset="0"/>
            </a:endParaRPr>
          </a:p>
          <a:p>
            <a:pPr marL="0" indent="0">
              <a:lnSpc>
                <a:spcPct val="120000"/>
              </a:lnSpc>
              <a:buNone/>
            </a:pPr>
            <a:endParaRPr lang="en-US" sz="8000" b="1" dirty="0">
              <a:latin typeface="Arial" panose="020B0604020202020204" pitchFamily="34" charset="0"/>
              <a:cs typeface="Arial" panose="020B0604020202020204" pitchFamily="34" charset="0"/>
            </a:endParaRPr>
          </a:p>
          <a:p>
            <a:pPr>
              <a:lnSpc>
                <a:spcPct val="170000"/>
              </a:lnSpc>
            </a:pPr>
            <a:endParaRPr lang="en-US" sz="8000" b="1" dirty="0">
              <a:latin typeface="Arial" panose="020B0604020202020204" pitchFamily="34" charset="0"/>
              <a:cs typeface="Arial" panose="020B0604020202020204" pitchFamily="34" charset="0"/>
            </a:endParaRPr>
          </a:p>
          <a:p>
            <a:pPr marL="0" indent="0">
              <a:buNone/>
            </a:pPr>
            <a:endParaRPr lang="en-US" sz="8800" dirty="0">
              <a:latin typeface="Arial" panose="020B0604020202020204" pitchFamily="34" charset="0"/>
              <a:cs typeface="Arial" panose="020B0604020202020204" pitchFamily="34" charset="0"/>
            </a:endParaRPr>
          </a:p>
          <a:p>
            <a:pPr lvl="1"/>
            <a:endParaRPr lang="en-US" sz="1200" dirty="0"/>
          </a:p>
          <a:p>
            <a:endParaRPr lang="en-US" sz="1600" dirty="0"/>
          </a:p>
        </p:txBody>
      </p:sp>
      <p:sp>
        <p:nvSpPr>
          <p:cNvPr id="6" name="Right Brace 5">
            <a:extLst>
              <a:ext uri="{FF2B5EF4-FFF2-40B4-BE49-F238E27FC236}">
                <a16:creationId xmlns:a16="http://schemas.microsoft.com/office/drawing/2014/main" id="{21B6D096-817C-A3A2-C6C8-60E4977F5017}"/>
              </a:ext>
            </a:extLst>
          </p:cNvPr>
          <p:cNvSpPr/>
          <p:nvPr/>
        </p:nvSpPr>
        <p:spPr>
          <a:xfrm>
            <a:off x="5699974" y="4346915"/>
            <a:ext cx="501650" cy="1720850"/>
          </a:xfrm>
          <a:prstGeom prst="rightBrace">
            <a:avLst>
              <a:gd name="adj1" fmla="val 50000"/>
              <a:gd name="adj2" fmla="val 47827"/>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a:ln w="0"/>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FF6A12A3-D6A0-336F-98D8-4BB76103675F}"/>
              </a:ext>
            </a:extLst>
          </p:cNvPr>
          <p:cNvSpPr/>
          <p:nvPr/>
        </p:nvSpPr>
        <p:spPr>
          <a:xfrm>
            <a:off x="6362700" y="4848735"/>
            <a:ext cx="5003800" cy="717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800" b="1" dirty="0" smtClean="0">
                <a:latin typeface="Arial" panose="020B0604020202020204" pitchFamily="34" charset="0"/>
                <a:cs typeface="Arial" panose="020B0604020202020204" pitchFamily="34" charset="0"/>
              </a:rPr>
              <a:t>Informed by the Knowledge Exchange, Impact and Engagement (KEIE) Plan</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41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171" y="3305241"/>
            <a:ext cx="7384309" cy="1936893"/>
          </a:xfrm>
        </p:spPr>
        <p:txBody>
          <a:bodyPr>
            <a:noAutofit/>
          </a:bodyPr>
          <a:lstStyle/>
          <a:p>
            <a:r>
              <a:rPr lang="en-US" sz="2400" b="1" dirty="0">
                <a:solidFill>
                  <a:srgbClr val="002060"/>
                </a:solidFill>
                <a:latin typeface="Arial" panose="020B0604020202020204" pitchFamily="34" charset="0"/>
                <a:cs typeface="Arial" panose="020B0604020202020204" pitchFamily="34" charset="0"/>
              </a:rPr>
              <a:t/>
            </a:r>
            <a:br>
              <a:rPr lang="en-US" sz="2400" b="1"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smtClean="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hlinkClick r:id="rId2"/>
              </a:rPr>
              <a:t>s.e.rand@kent.ac.uk</a:t>
            </a:r>
            <a:r>
              <a:rPr lang="en-US" sz="2400" dirty="0" smtClean="0">
                <a:solidFill>
                  <a:srgbClr val="002060"/>
                </a:solidFill>
                <a:latin typeface="Arial" panose="020B0604020202020204" pitchFamily="34" charset="0"/>
                <a:cs typeface="Arial" panose="020B0604020202020204" pitchFamily="34" charset="0"/>
              </a:rPr>
              <a:t/>
            </a:r>
            <a:br>
              <a:rPr lang="en-US" sz="2400" dirty="0" smtClean="0">
                <a:solidFill>
                  <a:srgbClr val="002060"/>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r>
              <a:rPr lang="en-US" sz="2400" dirty="0" err="1">
                <a:solidFill>
                  <a:srgbClr val="002060"/>
                </a:solidFill>
                <a:latin typeface="Arial" panose="020B0604020202020204" pitchFamily="34" charset="0"/>
                <a:cs typeface="Arial" panose="020B0604020202020204" pitchFamily="34" charset="0"/>
              </a:rPr>
              <a:t>DrStaceyRand</a:t>
            </a:r>
            <a:r>
              <a:rPr lang="en-US" sz="2400" dirty="0">
                <a:solidFill>
                  <a:srgbClr val="002060"/>
                </a:solidFill>
                <a:latin typeface="Arial" panose="020B0604020202020204" pitchFamily="34" charset="0"/>
                <a:cs typeface="Arial" panose="020B0604020202020204" pitchFamily="34" charset="0"/>
              </a:rPr>
              <a:t> </a:t>
            </a:r>
            <a:r>
              <a:rPr lang="en-US" sz="2200" dirty="0">
                <a:solidFill>
                  <a:srgbClr val="002060"/>
                </a:solidFill>
                <a:latin typeface="Arial" panose="020B0604020202020204" pitchFamily="34" charset="0"/>
                <a:cs typeface="Arial" panose="020B0604020202020204" pitchFamily="34" charset="0"/>
              </a:rPr>
              <a:t/>
            </a:r>
            <a:br>
              <a:rPr lang="en-US" sz="2200" dirty="0">
                <a:solidFill>
                  <a:srgbClr val="002060"/>
                </a:solidFill>
                <a:latin typeface="Arial" panose="020B0604020202020204" pitchFamily="34" charset="0"/>
                <a:cs typeface="Arial" panose="020B0604020202020204" pitchFamily="34" charset="0"/>
              </a:rPr>
            </a:br>
            <a:r>
              <a:rPr lang="en-US" sz="2200" dirty="0">
                <a:solidFill>
                  <a:srgbClr val="002060"/>
                </a:solidFill>
                <a:latin typeface="Arial" panose="020B0604020202020204" pitchFamily="34" charset="0"/>
                <a:cs typeface="Arial" panose="020B0604020202020204" pitchFamily="34" charset="0"/>
              </a:rPr>
              <a:t> </a:t>
            </a:r>
            <a:endParaRPr lang="en-GB" sz="22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659F7AA-46AD-1449-BB3C-3E20B80974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8" name="Picture 7">
            <a:extLst>
              <a:ext uri="{FF2B5EF4-FFF2-40B4-BE49-F238E27FC236}">
                <a16:creationId xmlns:a16="http://schemas.microsoft.com/office/drawing/2014/main" id="{B24A1616-FDCB-4B46-97BC-EFF0A47FD3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554" y="3786750"/>
            <a:ext cx="626101" cy="60687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939" y="4502762"/>
            <a:ext cx="823330" cy="668956"/>
          </a:xfrm>
          <a:prstGeom prst="rect">
            <a:avLst/>
          </a:prstGeom>
        </p:spPr>
      </p:pic>
      <p:sp>
        <p:nvSpPr>
          <p:cNvPr id="12" name="Title 1"/>
          <p:cNvSpPr txBox="1">
            <a:spLocks/>
          </p:cNvSpPr>
          <p:nvPr/>
        </p:nvSpPr>
        <p:spPr>
          <a:xfrm>
            <a:off x="3451913" y="1804617"/>
            <a:ext cx="55659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200" b="1" dirty="0" smtClean="0">
                <a:solidFill>
                  <a:srgbClr val="002060"/>
                </a:solidFill>
                <a:latin typeface="Arial" panose="020B0604020202020204" pitchFamily="34" charset="0"/>
                <a:cs typeface="Arial" panose="020B0604020202020204" pitchFamily="34" charset="0"/>
              </a:rPr>
              <a:t>Any questions? </a:t>
            </a:r>
            <a:endParaRPr lang="en-GB" sz="52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324" y="5878409"/>
            <a:ext cx="3459480" cy="822960"/>
          </a:xfrm>
          <a:prstGeom prst="rect">
            <a:avLst/>
          </a:prstGeom>
        </p:spPr>
      </p:pic>
    </p:spTree>
    <p:extLst>
      <p:ext uri="{BB962C8B-B14F-4D97-AF65-F5344CB8AC3E}">
        <p14:creationId xmlns:p14="http://schemas.microsoft.com/office/powerpoint/2010/main" val="271869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93" y="519026"/>
            <a:ext cx="10515600" cy="81251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Acknowledgements</a:t>
            </a:r>
            <a:endParaRPr lang="en-GB" sz="32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7632" y="1475957"/>
            <a:ext cx="10704499" cy="3109160"/>
          </a:xfrm>
        </p:spPr>
        <p:txBody>
          <a:bodyPr>
            <a:normAutofit/>
          </a:bodyPr>
          <a:lstStyle/>
          <a:p>
            <a:pPr marL="457189" lvl="1" indent="0" algn="just">
              <a:buNone/>
            </a:pPr>
            <a:r>
              <a:rPr lang="en-GB" sz="2000" dirty="0">
                <a:latin typeface="Arial" panose="020B0604020202020204" pitchFamily="34" charset="0"/>
                <a:cs typeface="Arial" panose="020B0604020202020204" pitchFamily="34" charset="0"/>
              </a:rPr>
              <a:t>This presentation summarises independent research funded by the National Institute for Health and Care Research School for Social Care Research (NIHR SSCR). The views expressed are those of the authors and not necessarily those of the NIHR SSCR, the NIHR or the Department of Health and Social Care.</a:t>
            </a: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r>
              <a:rPr lang="en-US" sz="2000" dirty="0">
                <a:latin typeface="Arial" panose="020B0604020202020204" pitchFamily="34" charset="0"/>
                <a:cs typeface="Arial" panose="020B0604020202020204" pitchFamily="34" charset="0"/>
              </a:rPr>
              <a:t>Images are from the Centre for Better Ageing’s</a:t>
            </a:r>
            <a:r>
              <a:rPr lang="en-US" sz="2000" dirty="0">
                <a:latin typeface="Arial" panose="020B0604020202020204" pitchFamily="34" charset="0"/>
                <a:cs typeface="Arial" panose="020B0604020202020204" pitchFamily="34" charset="0"/>
                <a:hlinkClick r:id="rId3"/>
              </a:rPr>
              <a:t> library of age-positive images</a:t>
            </a:r>
            <a:r>
              <a:rPr lang="en-US" sz="2000" dirty="0">
                <a:latin typeface="Arial" panose="020B0604020202020204" pitchFamily="34" charset="0"/>
                <a:cs typeface="Arial" panose="020B0604020202020204" pitchFamily="34" charset="0"/>
              </a:rPr>
              <a:t>. </a:t>
            </a:r>
          </a:p>
          <a:p>
            <a:pPr marL="457189" lvl="1" indent="0" algn="just">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Further information about ASCOT is available here: </a:t>
            </a:r>
            <a:r>
              <a:rPr lang="en-US" sz="2000" dirty="0">
                <a:latin typeface="Arial" panose="020B0604020202020204" pitchFamily="34" charset="0"/>
                <a:cs typeface="Arial" panose="020B0604020202020204" pitchFamily="34" charset="0"/>
                <a:hlinkClick r:id="rId4"/>
              </a:rPr>
              <a:t>www.pssru.ac.uk/ascot</a:t>
            </a:r>
            <a:r>
              <a:rPr lang="en-US" sz="2000" dirty="0">
                <a:latin typeface="Arial" panose="020B0604020202020204" pitchFamily="34" charset="0"/>
                <a:cs typeface="Arial" panose="020B0604020202020204" pitchFamily="34" charset="0"/>
              </a:rPr>
              <a:t> </a:t>
            </a:r>
          </a:p>
          <a:p>
            <a:pPr marL="457189" lvl="1" indent="0" algn="just">
              <a:buNone/>
            </a:pPr>
            <a:endParaRPr lang="en-US" sz="22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GB" sz="2000" dirty="0">
              <a:latin typeface="Arial" panose="020B0604020202020204" pitchFamily="34" charset="0"/>
              <a:cs typeface="Arial" panose="020B0604020202020204" pitchFamily="34" charset="0"/>
            </a:endParaRPr>
          </a:p>
          <a:p>
            <a:pPr marL="457189" lvl="1" indent="0">
              <a:buNone/>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59F7AA-46AD-1449-BB3C-3E20B80974B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11" name="Picture 10">
            <a:extLst>
              <a:ext uri="{FF2B5EF4-FFF2-40B4-BE49-F238E27FC236}">
                <a16:creationId xmlns:a16="http://schemas.microsoft.com/office/drawing/2014/main" id="{B24A1616-FDCB-4B46-97BC-EFF0A47FD38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0604" y="5878409"/>
            <a:ext cx="3459480" cy="822960"/>
          </a:xfrm>
          <a:prstGeom prst="rect">
            <a:avLst/>
          </a:prstGeom>
        </p:spPr>
      </p:pic>
    </p:spTree>
    <p:extLst>
      <p:ext uri="{BB962C8B-B14F-4D97-AF65-F5344CB8AC3E}">
        <p14:creationId xmlns:p14="http://schemas.microsoft.com/office/powerpoint/2010/main" val="19535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4009"/>
          </a:xfrm>
        </p:spPr>
        <p:txBody>
          <a:bodyPr>
            <a:normAutofit/>
          </a:bodyPr>
          <a:lstStyle/>
          <a:p>
            <a:r>
              <a:rPr lang="en-US" sz="3200" b="1" dirty="0">
                <a:solidFill>
                  <a:srgbClr val="002060"/>
                </a:solidFill>
                <a:latin typeface="Arial" panose="020B0604020202020204"/>
              </a:rPr>
              <a:t>Background</a:t>
            </a:r>
            <a:endParaRPr lang="en-GB" sz="3200" b="1" dirty="0">
              <a:solidFill>
                <a:srgbClr val="002060"/>
              </a:solidFill>
            </a:endParaRPr>
          </a:p>
        </p:txBody>
      </p:sp>
      <p:sp>
        <p:nvSpPr>
          <p:cNvPr id="3" name="Content Placeholder 2"/>
          <p:cNvSpPr>
            <a:spLocks noGrp="1"/>
          </p:cNvSpPr>
          <p:nvPr>
            <p:ph idx="1"/>
          </p:nvPr>
        </p:nvSpPr>
        <p:spPr>
          <a:xfrm>
            <a:off x="838200" y="1439581"/>
            <a:ext cx="10964918" cy="2911267"/>
          </a:xfrm>
        </p:spPr>
        <p:txBody>
          <a:bodyPr>
            <a:noAutofit/>
          </a:bodyPr>
          <a:lstStyle/>
          <a:p>
            <a:r>
              <a:rPr lang="en-US" sz="2400" dirty="0">
                <a:latin typeface="Arial" panose="020B0604020202020204" pitchFamily="34" charset="0"/>
                <a:cs typeface="Arial" panose="020B0604020202020204" pitchFamily="34" charset="0"/>
              </a:rPr>
              <a:t>An estimated 1.3 million UK older adults, aged 65+, are undernourished</a:t>
            </a:r>
          </a:p>
          <a:p>
            <a:pPr lvl="1"/>
            <a:r>
              <a:rPr lang="en-US" sz="2000" dirty="0" smtClean="0">
                <a:latin typeface="Arial" panose="020B0604020202020204" pitchFamily="34" charset="0"/>
                <a:cs typeface="Arial" panose="020B0604020202020204" pitchFamily="34" charset="0"/>
              </a:rPr>
              <a:t>Malnutrition and dehydration are major causes of health deterioration </a:t>
            </a:r>
          </a:p>
          <a:p>
            <a:r>
              <a:rPr lang="en-US" sz="2400" dirty="0" smtClean="0">
                <a:latin typeface="Arial" panose="020B0604020202020204" pitchFamily="34" charset="0"/>
                <a:cs typeface="Arial" panose="020B0604020202020204" pitchFamily="34" charset="0"/>
              </a:rPr>
              <a:t>People </a:t>
            </a:r>
            <a:r>
              <a:rPr lang="en-US" sz="2400" dirty="0">
                <a:latin typeface="Arial" panose="020B0604020202020204" pitchFamily="34" charset="0"/>
                <a:cs typeface="Arial" panose="020B0604020202020204" pitchFamily="34" charset="0"/>
              </a:rPr>
              <a:t>using community social care (incl. </a:t>
            </a:r>
            <a:r>
              <a:rPr lang="en-US" sz="2400" dirty="0" smtClean="0">
                <a:latin typeface="Arial" panose="020B0604020202020204" pitchFamily="34" charset="0"/>
                <a:cs typeface="Arial" panose="020B0604020202020204" pitchFamily="34" charset="0"/>
              </a:rPr>
              <a:t>homecare</a:t>
            </a:r>
            <a:r>
              <a:rPr lang="en-US" sz="2400" dirty="0">
                <a:latin typeface="Arial" panose="020B0604020202020204" pitchFamily="34" charset="0"/>
                <a:cs typeface="Arial" panose="020B0604020202020204" pitchFamily="34" charset="0"/>
              </a:rPr>
              <a:t>) are at particular </a:t>
            </a:r>
            <a:r>
              <a:rPr lang="en-US" sz="2400" dirty="0" smtClean="0">
                <a:latin typeface="Arial" panose="020B0604020202020204" pitchFamily="34" charset="0"/>
                <a:cs typeface="Arial" panose="020B0604020202020204" pitchFamily="34" charset="0"/>
              </a:rPr>
              <a:t>risk</a:t>
            </a:r>
          </a:p>
          <a:p>
            <a:r>
              <a:rPr lang="en-US" sz="2400" dirty="0" smtClean="0">
                <a:latin typeface="Arial" panose="020B0604020202020204" pitchFamily="34" charset="0"/>
                <a:cs typeface="Arial" panose="020B0604020202020204" pitchFamily="34" charset="0"/>
              </a:rPr>
              <a:t>Complex inter-related risk factors: </a:t>
            </a: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Health and care-related </a:t>
            </a:r>
            <a:r>
              <a:rPr lang="en-US" sz="2000" dirty="0" smtClean="0">
                <a:latin typeface="Arial" panose="020B0604020202020204" pitchFamily="34" charset="0"/>
                <a:cs typeface="Arial" panose="020B0604020202020204" pitchFamily="34" charset="0"/>
              </a:rPr>
              <a:t>needs (e.g. limited mobility, cognitive impairment, changes to taste or appetite) </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Social isolation </a:t>
            </a:r>
            <a:r>
              <a:rPr lang="en-US" sz="2000" dirty="0" smtClean="0">
                <a:latin typeface="Arial" panose="020B0604020202020204" pitchFamily="34" charset="0"/>
                <a:cs typeface="Arial" panose="020B0604020202020204" pitchFamily="34" charset="0"/>
              </a:rPr>
              <a:t>and loneliness – including impact of bereavement </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Accessibility </a:t>
            </a:r>
            <a:r>
              <a:rPr lang="en-US" sz="2000" dirty="0" smtClean="0">
                <a:latin typeface="Arial" panose="020B0604020202020204" pitchFamily="34" charset="0"/>
                <a:cs typeface="Arial" panose="020B0604020202020204" pitchFamily="34" charset="0"/>
              </a:rPr>
              <a:t>of local area, including transport to/from shops </a:t>
            </a:r>
          </a:p>
          <a:p>
            <a:pPr lvl="1"/>
            <a:r>
              <a:rPr lang="en-US" sz="2000" dirty="0" smtClean="0">
                <a:latin typeface="Arial" panose="020B0604020202020204" pitchFamily="34" charset="0"/>
                <a:cs typeface="Arial" panose="020B0604020202020204" pitchFamily="34" charset="0"/>
              </a:rPr>
              <a:t>Low </a:t>
            </a:r>
            <a:r>
              <a:rPr lang="en-US" sz="2000" dirty="0">
                <a:latin typeface="Arial" panose="020B0604020202020204" pitchFamily="34" charset="0"/>
                <a:cs typeface="Arial" panose="020B0604020202020204" pitchFamily="34" charset="0"/>
              </a:rPr>
              <a:t>or reduced household income </a:t>
            </a:r>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Also, how do we understand food and drink-related needs/outcomes…? </a:t>
            </a:r>
          </a:p>
          <a:p>
            <a:pPr lvl="1"/>
            <a:r>
              <a:rPr lang="en-US" sz="2000" dirty="0" smtClean="0">
                <a:latin typeface="Arial" panose="020B0604020202020204" pitchFamily="34" charset="0"/>
                <a:cs typeface="Arial" panose="020B0604020202020204" pitchFamily="34" charset="0"/>
              </a:rPr>
              <a:t>Thinking beyond (risk of) dehydration and malnutrition to consider </a:t>
            </a:r>
            <a:r>
              <a:rPr lang="en-US" sz="2000" i="1" dirty="0" smtClean="0">
                <a:latin typeface="Arial" panose="020B0604020202020204" pitchFamily="34" charset="0"/>
                <a:cs typeface="Arial" panose="020B0604020202020204" pitchFamily="34" charset="0"/>
              </a:rPr>
              <a:t>quality of life</a:t>
            </a:r>
            <a:r>
              <a:rPr lang="en-US" sz="2000" dirty="0" smtClean="0">
                <a:latin typeface="Arial" panose="020B0604020202020204" pitchFamily="34" charset="0"/>
                <a:cs typeface="Arial" panose="020B0604020202020204" pitchFamily="34" charset="0"/>
              </a:rPr>
              <a:t>… </a:t>
            </a:r>
          </a:p>
          <a:p>
            <a:pPr lvl="1"/>
            <a:r>
              <a:rPr lang="en-US" sz="2000" dirty="0" smtClean="0">
                <a:latin typeface="Arial" panose="020B0604020202020204" pitchFamily="34" charset="0"/>
                <a:cs typeface="Arial" panose="020B0604020202020204" pitchFamily="34" charset="0"/>
              </a:rPr>
              <a:t>What role do community-based services play in addressing needs/improving outcomes? </a:t>
            </a:r>
            <a:endParaRPr lang="en-US" sz="16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1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21" y="333962"/>
            <a:ext cx="10515600" cy="954009"/>
          </a:xfrm>
        </p:spPr>
        <p:txBody>
          <a:bodyPr>
            <a:normAutofit/>
          </a:bodyPr>
          <a:lstStyle/>
          <a:p>
            <a:r>
              <a:rPr lang="en-US" sz="3200" b="1" dirty="0">
                <a:solidFill>
                  <a:srgbClr val="002060"/>
                </a:solidFill>
                <a:latin typeface="Arial" panose="020B0604020202020204"/>
              </a:rPr>
              <a:t>Aims and Objectives</a:t>
            </a:r>
            <a:endParaRPr lang="en-GB" sz="3200" b="1" dirty="0">
              <a:solidFill>
                <a:srgbClr val="002060"/>
              </a:solidFill>
            </a:endParaRPr>
          </a:p>
        </p:txBody>
      </p:sp>
      <p:sp>
        <p:nvSpPr>
          <p:cNvPr id="3" name="Content Placeholder 2"/>
          <p:cNvSpPr>
            <a:spLocks noGrp="1"/>
          </p:cNvSpPr>
          <p:nvPr>
            <p:ph idx="1"/>
          </p:nvPr>
        </p:nvSpPr>
        <p:spPr>
          <a:xfrm>
            <a:off x="494151" y="1287972"/>
            <a:ext cx="11140866" cy="5341428"/>
          </a:xfrm>
        </p:spPr>
        <p:txBody>
          <a:bodyPr>
            <a:normAutofit fontScale="92500" lnSpcReduction="10000"/>
          </a:bodyPr>
          <a:lstStyle/>
          <a:p>
            <a:r>
              <a:rPr lang="en-GB" sz="2600" dirty="0">
                <a:latin typeface="Arial" panose="020B0604020202020204" pitchFamily="34" charset="0"/>
                <a:cs typeface="Arial" panose="020B0604020202020204" pitchFamily="34" charset="0"/>
              </a:rPr>
              <a:t>To scope </a:t>
            </a:r>
            <a:r>
              <a:rPr lang="en-GB" sz="2600" dirty="0" smtClean="0">
                <a:latin typeface="Arial" panose="020B0604020202020204" pitchFamily="34" charset="0"/>
                <a:cs typeface="Arial" panose="020B0604020202020204" pitchFamily="34" charset="0"/>
              </a:rPr>
              <a:t>existing evidence </a:t>
            </a:r>
            <a:r>
              <a:rPr lang="en-GB" sz="2600" dirty="0">
                <a:latin typeface="Arial" panose="020B0604020202020204" pitchFamily="34" charset="0"/>
                <a:cs typeface="Arial" panose="020B0604020202020204" pitchFamily="34" charset="0"/>
              </a:rPr>
              <a:t>on </a:t>
            </a:r>
            <a:r>
              <a:rPr lang="en-GB" sz="2600" dirty="0" smtClean="0">
                <a:latin typeface="Arial" panose="020B0604020202020204" pitchFamily="34" charset="0"/>
                <a:cs typeface="Arial" panose="020B0604020202020204" pitchFamily="34" charset="0"/>
              </a:rPr>
              <a:t>food </a:t>
            </a:r>
            <a:r>
              <a:rPr lang="en-GB" sz="2600" dirty="0">
                <a:latin typeface="Arial" panose="020B0604020202020204" pitchFamily="34" charset="0"/>
                <a:cs typeface="Arial" panose="020B0604020202020204" pitchFamily="34" charset="0"/>
              </a:rPr>
              <a:t>and drink-related </a:t>
            </a:r>
            <a:r>
              <a:rPr lang="en-GB" sz="2600" dirty="0" smtClean="0">
                <a:latin typeface="Arial" panose="020B0604020202020204" pitchFamily="34" charset="0"/>
                <a:cs typeface="Arial" panose="020B0604020202020204" pitchFamily="34" charset="0"/>
              </a:rPr>
              <a:t>needs/outcomes* </a:t>
            </a:r>
            <a:r>
              <a:rPr lang="en-GB" sz="2600" dirty="0">
                <a:latin typeface="Arial" panose="020B0604020202020204" pitchFamily="34" charset="0"/>
                <a:cs typeface="Arial" panose="020B0604020202020204" pitchFamily="34" charset="0"/>
              </a:rPr>
              <a:t>of older adults using </a:t>
            </a:r>
            <a:r>
              <a:rPr lang="en-GB" sz="2600" dirty="0" smtClean="0">
                <a:latin typeface="Arial" panose="020B0604020202020204" pitchFamily="34" charset="0"/>
                <a:cs typeface="Arial" panose="020B0604020202020204" pitchFamily="34" charset="0"/>
              </a:rPr>
              <a:t>homecare</a:t>
            </a:r>
            <a:endParaRPr lang="en-US"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To identify unmet </a:t>
            </a:r>
            <a:r>
              <a:rPr lang="en-GB" sz="2600" dirty="0" smtClean="0">
                <a:latin typeface="Arial" panose="020B0604020202020204" pitchFamily="34" charset="0"/>
                <a:cs typeface="Arial" panose="020B0604020202020204" pitchFamily="34" charset="0"/>
              </a:rPr>
              <a:t>need/outcomes </a:t>
            </a:r>
            <a:r>
              <a:rPr lang="en-GB" sz="2600" dirty="0">
                <a:latin typeface="Arial" panose="020B0604020202020204" pitchFamily="34" charset="0"/>
                <a:cs typeface="Arial" panose="020B0604020202020204" pitchFamily="34" charset="0"/>
              </a:rPr>
              <a:t>related to </a:t>
            </a:r>
            <a:r>
              <a:rPr lang="en-GB" sz="2600" i="1" dirty="0">
                <a:latin typeface="Arial" panose="020B0604020202020204" pitchFamily="34" charset="0"/>
                <a:cs typeface="Arial" panose="020B0604020202020204" pitchFamily="34" charset="0"/>
              </a:rPr>
              <a:t>Food and drink </a:t>
            </a:r>
            <a:r>
              <a:rPr lang="en-GB" sz="2600" dirty="0">
                <a:latin typeface="Arial" panose="020B0604020202020204" pitchFamily="34" charset="0"/>
                <a:cs typeface="Arial" panose="020B0604020202020204" pitchFamily="34" charset="0"/>
              </a:rPr>
              <a:t>among older adults using publicly-funded services in </a:t>
            </a:r>
            <a:r>
              <a:rPr lang="en-GB" sz="2600" dirty="0" smtClean="0">
                <a:latin typeface="Arial" panose="020B0604020202020204" pitchFamily="34" charset="0"/>
                <a:cs typeface="Arial" panose="020B0604020202020204" pitchFamily="34" charset="0"/>
              </a:rPr>
              <a:t>England</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To </a:t>
            </a:r>
            <a:r>
              <a:rPr lang="en-GB" sz="2600" dirty="0" smtClean="0">
                <a:latin typeface="Arial" panose="020B0604020202020204" pitchFamily="34" charset="0"/>
                <a:cs typeface="Arial" panose="020B0604020202020204" pitchFamily="34" charset="0"/>
              </a:rPr>
              <a:t>understand the </a:t>
            </a:r>
            <a:r>
              <a:rPr lang="en-GB" sz="2600" dirty="0">
                <a:latin typeface="Arial" panose="020B0604020202020204" pitchFamily="34" charset="0"/>
                <a:cs typeface="Arial" panose="020B0604020202020204" pitchFamily="34" charset="0"/>
              </a:rPr>
              <a:t>factors related to unmet need and </a:t>
            </a:r>
            <a:r>
              <a:rPr lang="en-GB" sz="2600" dirty="0" smtClean="0">
                <a:latin typeface="Arial" panose="020B0604020202020204" pitchFamily="34" charset="0"/>
                <a:cs typeface="Arial" panose="020B0604020202020204" pitchFamily="34" charset="0"/>
              </a:rPr>
              <a:t>outcomes</a:t>
            </a: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 Defined broadly, as ‘</a:t>
            </a:r>
            <a:r>
              <a:rPr lang="en-US" sz="2200" b="1" dirty="0">
                <a:latin typeface="Arial" panose="020B0604020202020204" pitchFamily="34" charset="0"/>
                <a:cs typeface="Arial" panose="020B0604020202020204" pitchFamily="34" charset="0"/>
              </a:rPr>
              <a:t>food and drink care-related quality of life’</a:t>
            </a:r>
            <a:endParaRPr lang="en-GB" sz="22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457200" lvl="1" indent="0">
              <a:buNone/>
            </a:pPr>
            <a:endParaRPr lang="en-GB" sz="2000" dirty="0"/>
          </a:p>
          <a:p>
            <a:pPr marL="914400" lvl="2"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64" y="3445256"/>
            <a:ext cx="3500628" cy="23337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7988" y="3445256"/>
            <a:ext cx="3505814" cy="23337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3575" y="3445256"/>
            <a:ext cx="3111669" cy="2333752"/>
          </a:xfrm>
          <a:prstGeom prst="rect">
            <a:avLst/>
          </a:prstGeom>
        </p:spPr>
      </p:pic>
    </p:spTree>
    <p:extLst>
      <p:ext uri="{BB962C8B-B14F-4D97-AF65-F5344CB8AC3E}">
        <p14:creationId xmlns:p14="http://schemas.microsoft.com/office/powerpoint/2010/main" val="256330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098" y="411600"/>
            <a:ext cx="10515600" cy="954009"/>
          </a:xfrm>
        </p:spPr>
        <p:txBody>
          <a:bodyPr>
            <a:normAutofit/>
          </a:bodyPr>
          <a:lstStyle/>
          <a:p>
            <a:r>
              <a:rPr lang="en-US" sz="3200" b="1" dirty="0">
                <a:solidFill>
                  <a:srgbClr val="002060"/>
                </a:solidFill>
                <a:latin typeface="Arial" panose="020B0604020202020204"/>
              </a:rPr>
              <a:t>Methods</a:t>
            </a:r>
            <a:endParaRPr lang="en-GB" sz="3200" b="1" dirty="0">
              <a:solidFill>
                <a:srgbClr val="002060"/>
              </a:solidFill>
            </a:endParaRPr>
          </a:p>
        </p:txBody>
      </p:sp>
      <p:sp>
        <p:nvSpPr>
          <p:cNvPr id="3" name="Content Placeholder 2"/>
          <p:cNvSpPr>
            <a:spLocks noGrp="1"/>
          </p:cNvSpPr>
          <p:nvPr>
            <p:ph idx="1"/>
          </p:nvPr>
        </p:nvSpPr>
        <p:spPr>
          <a:xfrm>
            <a:off x="861172" y="1469125"/>
            <a:ext cx="5713364" cy="2990731"/>
          </a:xfrm>
        </p:spPr>
        <p:txBody>
          <a:bodyPr>
            <a:normAutofit/>
          </a:bodyPr>
          <a:lstStyle/>
          <a:p>
            <a:pPr marL="514350" lvl="0" indent="-514350">
              <a:buFont typeface="+mj-lt"/>
              <a:buAutoNum type="arabicPeriod"/>
            </a:pPr>
            <a:r>
              <a:rPr lang="en-US" sz="2400" dirty="0">
                <a:latin typeface="Arial" panose="020B0604020202020204" pitchFamily="34" charset="0"/>
                <a:cs typeface="Arial" panose="020B0604020202020204" pitchFamily="34" charset="0"/>
              </a:rPr>
              <a:t>Scoping literature review</a:t>
            </a:r>
          </a:p>
          <a:p>
            <a:pPr marL="514350" lvl="0" indent="-514350">
              <a:buFont typeface="+mj-lt"/>
              <a:buAutoNum type="arabicPeriod"/>
            </a:pPr>
            <a:r>
              <a:rPr lang="en-US" sz="2400" dirty="0">
                <a:latin typeface="Arial" panose="020B0604020202020204" pitchFamily="34" charset="0"/>
                <a:cs typeface="Arial" panose="020B0604020202020204" pitchFamily="34" charset="0"/>
              </a:rPr>
              <a:t>Analysis of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‘Adult Social Care Survey’ (ASCS</a:t>
            </a:r>
            <a:r>
              <a:rPr lang="en-US" sz="2400" dirty="0" smtClean="0">
                <a:latin typeface="Arial" panose="020B0604020202020204" pitchFamily="34" charset="0"/>
                <a:cs typeface="Arial" panose="020B0604020202020204" pitchFamily="34" charset="0"/>
              </a:rPr>
              <a:t>) in England data</a:t>
            </a:r>
            <a:endParaRPr lang="en-US" sz="2400" dirty="0">
              <a:latin typeface="Arial" panose="020B0604020202020204" pitchFamily="34" charset="0"/>
              <a:cs typeface="Arial" panose="020B0604020202020204" pitchFamily="34" charset="0"/>
            </a:endParaRPr>
          </a:p>
          <a:p>
            <a:pPr marL="514350" lvl="0" indent="-514350">
              <a:buFont typeface="+mj-lt"/>
              <a:buAutoNum type="arabicPeriod"/>
            </a:pPr>
            <a:r>
              <a:rPr lang="en-US" sz="2400" dirty="0">
                <a:latin typeface="Arial" panose="020B0604020202020204" pitchFamily="34" charset="0"/>
                <a:cs typeface="Arial" panose="020B0604020202020204" pitchFamily="34" charset="0"/>
              </a:rPr>
              <a:t>Developing a guide to findings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recommendations </a:t>
            </a:r>
            <a:endParaRPr lang="en-GB" sz="2400" dirty="0">
              <a:latin typeface="Arial" panose="020B0604020202020204" pitchFamily="34" charset="0"/>
              <a:cs typeface="Arial" panose="020B0604020202020204" pitchFamily="34" charset="0"/>
            </a:endParaRPr>
          </a:p>
          <a:p>
            <a:pPr marL="1371600" lvl="2" indent="-457200">
              <a:buFont typeface="+mj-lt"/>
              <a:buAutoNum type="arabicPeriod"/>
            </a:pPr>
            <a:endParaRPr lang="en-US" dirty="0"/>
          </a:p>
          <a:p>
            <a:pPr marL="1371600" lvl="2" indent="-457200">
              <a:buFont typeface="+mj-lt"/>
              <a:buAutoNum type="arabicPeriod"/>
            </a:pP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40" y="4109337"/>
            <a:ext cx="3547363" cy="206668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582" t="12630" r="18527" b="9113"/>
          <a:stretch/>
        </p:blipFill>
        <p:spPr>
          <a:xfrm>
            <a:off x="4408535" y="3759075"/>
            <a:ext cx="1919281" cy="2350797"/>
          </a:xfrm>
          <a:prstGeom prst="rect">
            <a:avLst/>
          </a:prstGeom>
        </p:spPr>
      </p:pic>
      <p:pic>
        <p:nvPicPr>
          <p:cNvPr id="6" name="Picture 5"/>
          <p:cNvPicPr>
            <a:picLocks noChangeAspect="1"/>
          </p:cNvPicPr>
          <p:nvPr/>
        </p:nvPicPr>
        <p:blipFill>
          <a:blip r:embed="rId4"/>
          <a:stretch>
            <a:fillRect/>
          </a:stretch>
        </p:blipFill>
        <p:spPr>
          <a:xfrm>
            <a:off x="7114539" y="411601"/>
            <a:ext cx="4752770" cy="1956696"/>
          </a:xfrm>
          <a:prstGeom prst="rect">
            <a:avLst/>
          </a:prstGeom>
        </p:spPr>
      </p:pic>
      <p:pic>
        <p:nvPicPr>
          <p:cNvPr id="8" name="Picture 7"/>
          <p:cNvPicPr>
            <a:picLocks noChangeAspect="1"/>
          </p:cNvPicPr>
          <p:nvPr/>
        </p:nvPicPr>
        <p:blipFill>
          <a:blip r:embed="rId5"/>
          <a:stretch>
            <a:fillRect/>
          </a:stretch>
        </p:blipFill>
        <p:spPr>
          <a:xfrm>
            <a:off x="7114539" y="2433129"/>
            <a:ext cx="4892974" cy="1425512"/>
          </a:xfrm>
          <a:prstGeom prst="rect">
            <a:avLst/>
          </a:prstGeom>
        </p:spPr>
      </p:pic>
      <p:pic>
        <p:nvPicPr>
          <p:cNvPr id="9" name="Picture 8"/>
          <p:cNvPicPr>
            <a:picLocks noChangeAspect="1"/>
          </p:cNvPicPr>
          <p:nvPr/>
        </p:nvPicPr>
        <p:blipFill>
          <a:blip r:embed="rId6"/>
          <a:stretch>
            <a:fillRect/>
          </a:stretch>
        </p:blipFill>
        <p:spPr>
          <a:xfrm>
            <a:off x="7114539" y="3759075"/>
            <a:ext cx="3047563" cy="2767209"/>
          </a:xfrm>
          <a:prstGeom prst="rect">
            <a:avLst/>
          </a:prstGeom>
        </p:spPr>
      </p:pic>
    </p:spTree>
    <p:extLst>
      <p:ext uri="{BB962C8B-B14F-4D97-AF65-F5344CB8AC3E}">
        <p14:creationId xmlns:p14="http://schemas.microsoft.com/office/powerpoint/2010/main" val="370129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17" y="295358"/>
            <a:ext cx="10755408" cy="954009"/>
          </a:xfrm>
        </p:spPr>
        <p:txBody>
          <a:bodyPr>
            <a:normAutofit/>
          </a:bodyPr>
          <a:lstStyle/>
          <a:p>
            <a:pPr algn="ctr"/>
            <a:r>
              <a:rPr lang="en-US" sz="3200" b="1" dirty="0">
                <a:solidFill>
                  <a:srgbClr val="002060"/>
                </a:solidFill>
                <a:latin typeface="Arial" panose="020B0604020202020204"/>
              </a:rPr>
              <a:t>Work Package (WP) 1 - Scoping Literature Review</a:t>
            </a:r>
            <a:endParaRPr lang="en-GB" sz="3200" b="1" dirty="0">
              <a:solidFill>
                <a:srgbClr val="002060"/>
              </a:solidFill>
            </a:endParaRPr>
          </a:p>
        </p:txBody>
      </p:sp>
      <p:sp>
        <p:nvSpPr>
          <p:cNvPr id="3" name="Content Placeholder 2"/>
          <p:cNvSpPr>
            <a:spLocks noGrp="1"/>
          </p:cNvSpPr>
          <p:nvPr>
            <p:ph idx="1"/>
          </p:nvPr>
        </p:nvSpPr>
        <p:spPr>
          <a:xfrm>
            <a:off x="722217" y="1326250"/>
            <a:ext cx="10975797" cy="4255400"/>
          </a:xfrm>
        </p:spPr>
        <p:txBody>
          <a:bodyPr>
            <a:noAutofit/>
          </a:bodyPr>
          <a:lstStyle/>
          <a:p>
            <a:pPr marL="0" indent="0">
              <a:spcAft>
                <a:spcPts val="1200"/>
              </a:spcAft>
              <a:buNone/>
            </a:pPr>
            <a:r>
              <a:rPr lang="en-GB" sz="2400" b="1" dirty="0" smtClean="0">
                <a:latin typeface="Arial" panose="020B0604020202020204" pitchFamily="34" charset="0"/>
                <a:cs typeface="Arial" panose="020B0604020202020204" pitchFamily="34" charset="0"/>
              </a:rPr>
              <a:t>Objectives</a:t>
            </a:r>
            <a:endParaRPr lang="en-GB" sz="2400" b="1" dirty="0">
              <a:latin typeface="Arial" panose="020B0604020202020204" pitchFamily="34" charset="0"/>
              <a:cs typeface="Arial" panose="020B0604020202020204" pitchFamily="34" charset="0"/>
            </a:endParaRPr>
          </a:p>
          <a:p>
            <a:pPr marL="285750" indent="-285750"/>
            <a:r>
              <a:rPr lang="en-GB" sz="2400" dirty="0">
                <a:latin typeface="Arial" panose="020B0604020202020204" pitchFamily="34" charset="0"/>
                <a:cs typeface="Arial" panose="020B0604020202020204" pitchFamily="34" charset="0"/>
              </a:rPr>
              <a:t>Conduct a </a:t>
            </a:r>
            <a:r>
              <a:rPr lang="en-GB" sz="2400" b="1" dirty="0">
                <a:latin typeface="Arial" panose="020B0604020202020204" pitchFamily="34" charset="0"/>
                <a:cs typeface="Arial" panose="020B0604020202020204" pitchFamily="34" charset="0"/>
              </a:rPr>
              <a:t>systematic search </a:t>
            </a:r>
            <a:r>
              <a:rPr lang="en-GB" sz="2400" dirty="0">
                <a:latin typeface="Arial" panose="020B0604020202020204" pitchFamily="34" charset="0"/>
                <a:cs typeface="Arial" panose="020B0604020202020204" pitchFamily="34" charset="0"/>
              </a:rPr>
              <a:t>of </a:t>
            </a:r>
            <a:r>
              <a:rPr lang="en-GB" sz="2400" b="1" dirty="0">
                <a:latin typeface="Arial" panose="020B0604020202020204" pitchFamily="34" charset="0"/>
                <a:cs typeface="Arial" panose="020B0604020202020204" pitchFamily="34" charset="0"/>
              </a:rPr>
              <a:t>published works </a:t>
            </a:r>
            <a:r>
              <a:rPr lang="en-GB" sz="24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grey literature </a:t>
            </a:r>
            <a:endParaRPr lang="en-GB" sz="2400" dirty="0">
              <a:latin typeface="Arial" panose="020B0604020202020204" pitchFamily="34" charset="0"/>
              <a:cs typeface="Arial" panose="020B0604020202020204" pitchFamily="34" charset="0"/>
            </a:endParaRPr>
          </a:p>
          <a:p>
            <a:pPr marL="285750" indent="-285750"/>
            <a:r>
              <a:rPr lang="en-GB" sz="2400" dirty="0" smtClean="0">
                <a:latin typeface="Arial" panose="020B0604020202020204" pitchFamily="34" charset="0"/>
                <a:cs typeface="Arial" panose="020B0604020202020204" pitchFamily="34" charset="0"/>
              </a:rPr>
              <a:t>To </a:t>
            </a:r>
            <a:r>
              <a:rPr lang="en-GB" sz="2400" dirty="0">
                <a:latin typeface="Arial" panose="020B0604020202020204" pitchFamily="34" charset="0"/>
                <a:cs typeface="Arial" panose="020B0604020202020204" pitchFamily="34" charset="0"/>
              </a:rPr>
              <a:t>gain an overview </a:t>
            </a:r>
            <a:r>
              <a:rPr lang="en-GB" sz="2400" dirty="0" smtClean="0">
                <a:latin typeface="Arial" panose="020B0604020202020204" pitchFamily="34" charset="0"/>
                <a:cs typeface="Arial" panose="020B0604020202020204" pitchFamily="34" charset="0"/>
              </a:rPr>
              <a:t>of the international </a:t>
            </a:r>
            <a:r>
              <a:rPr lang="en-GB" sz="2400" dirty="0">
                <a:latin typeface="Arial" panose="020B0604020202020204" pitchFamily="34" charset="0"/>
                <a:cs typeface="Arial" panose="020B0604020202020204" pitchFamily="34" charset="0"/>
              </a:rPr>
              <a:t>literature on </a:t>
            </a:r>
            <a:r>
              <a:rPr lang="en-GB" sz="2400" b="1" dirty="0">
                <a:latin typeface="Arial" panose="020B0604020202020204" pitchFamily="34" charset="0"/>
                <a:cs typeface="Arial" panose="020B0604020202020204" pitchFamily="34" charset="0"/>
              </a:rPr>
              <a:t>food and drink-related needs </a:t>
            </a:r>
            <a:r>
              <a:rPr lang="en-GB" sz="2400" b="1" dirty="0" smtClean="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outcomes </a:t>
            </a:r>
            <a:r>
              <a:rPr lang="en-GB" sz="2400" dirty="0">
                <a:latin typeface="Arial" panose="020B0604020202020204" pitchFamily="34" charset="0"/>
                <a:cs typeface="Arial" panose="020B0604020202020204" pitchFamily="34" charset="0"/>
              </a:rPr>
              <a:t>of </a:t>
            </a:r>
            <a:r>
              <a:rPr lang="en-GB" sz="2400" b="1" dirty="0">
                <a:latin typeface="Arial" panose="020B0604020202020204" pitchFamily="34" charset="0"/>
                <a:cs typeface="Arial" panose="020B0604020202020204" pitchFamily="34" charset="0"/>
              </a:rPr>
              <a:t>older adults using </a:t>
            </a:r>
            <a:r>
              <a:rPr lang="en-GB" sz="2400" b="1" dirty="0" smtClean="0">
                <a:latin typeface="Arial" panose="020B0604020202020204" pitchFamily="34" charset="0"/>
                <a:cs typeface="Arial" panose="020B0604020202020204" pitchFamily="34" charset="0"/>
              </a:rPr>
              <a:t>homecare</a:t>
            </a:r>
            <a:endParaRPr lang="en-GB" sz="2400" b="1" dirty="0">
              <a:latin typeface="Arial" panose="020B0604020202020204" pitchFamily="34" charset="0"/>
              <a:cs typeface="Arial" panose="020B0604020202020204" pitchFamily="34" charset="0"/>
            </a:endParaRPr>
          </a:p>
          <a:p>
            <a:pPr marL="742950" lvl="1" indent="-285750"/>
            <a:r>
              <a:rPr lang="en-GB" sz="2000" dirty="0">
                <a:latin typeface="Arial" panose="020B0604020202020204" pitchFamily="34" charset="0"/>
                <a:cs typeface="Arial" panose="020B0604020202020204" pitchFamily="34" charset="0"/>
              </a:rPr>
              <a:t>Establish the type and range of </a:t>
            </a:r>
            <a:r>
              <a:rPr lang="en-GB" sz="2000" dirty="0" smtClean="0">
                <a:latin typeface="Arial" panose="020B0604020202020204" pitchFamily="34" charset="0"/>
                <a:cs typeface="Arial" panose="020B0604020202020204" pitchFamily="34" charset="0"/>
              </a:rPr>
              <a:t>methods, measures </a:t>
            </a:r>
            <a:r>
              <a:rPr lang="en-GB" sz="2000" dirty="0">
                <a:latin typeface="Arial" panose="020B0604020202020204" pitchFamily="34" charset="0"/>
                <a:cs typeface="Arial" panose="020B0604020202020204" pitchFamily="34" charset="0"/>
              </a:rPr>
              <a:t>and theoretical frameworks applied</a:t>
            </a:r>
          </a:p>
          <a:p>
            <a:pPr marL="742950" lvl="1" indent="-285750"/>
            <a:r>
              <a:rPr lang="en-GB" sz="2000" dirty="0">
                <a:latin typeface="Arial" panose="020B0604020202020204" pitchFamily="34" charset="0"/>
                <a:cs typeface="Arial" panose="020B0604020202020204" pitchFamily="34" charset="0"/>
              </a:rPr>
              <a:t>Identify the conceptual understanding(s) of ‘food and drink-related </a:t>
            </a:r>
            <a:r>
              <a:rPr lang="en-GB" sz="2000" dirty="0" smtClean="0">
                <a:latin typeface="Arial" panose="020B0604020202020204" pitchFamily="34" charset="0"/>
                <a:cs typeface="Arial" panose="020B0604020202020204" pitchFamily="34" charset="0"/>
              </a:rPr>
              <a:t>needs/outcomes’</a:t>
            </a:r>
          </a:p>
          <a:p>
            <a:pPr marL="742950" lvl="1" indent="-285750"/>
            <a:r>
              <a:rPr lang="en-US" sz="2000" dirty="0" smtClean="0">
                <a:latin typeface="Arial" panose="020B0604020202020204" pitchFamily="34" charset="0"/>
                <a:cs typeface="Arial" panose="020B0604020202020204" pitchFamily="34" charset="0"/>
              </a:rPr>
              <a:t>Identify evidence of effectiveness of direct care, service delivery or policy interventions – where are the gaps? </a:t>
            </a:r>
            <a:endParaRPr lang="en-GB" sz="2000" dirty="0">
              <a:latin typeface="Arial" panose="020B0604020202020204" pitchFamily="34" charset="0"/>
              <a:cs typeface="Arial" panose="020B0604020202020204" pitchFamily="34" charset="0"/>
            </a:endParaRPr>
          </a:p>
          <a:p>
            <a:pPr marL="742950" lvl="1" indent="-285750"/>
            <a:r>
              <a:rPr lang="en-GB" sz="2000" dirty="0">
                <a:latin typeface="Arial" panose="020B0604020202020204" pitchFamily="34" charset="0"/>
                <a:cs typeface="Arial" panose="020B0604020202020204" pitchFamily="34" charset="0"/>
              </a:rPr>
              <a:t>Identify </a:t>
            </a:r>
            <a:r>
              <a:rPr lang="en-GB" sz="2000" dirty="0" smtClean="0">
                <a:latin typeface="Arial" panose="020B0604020202020204" pitchFamily="34" charset="0"/>
                <a:cs typeface="Arial" panose="020B0604020202020204" pitchFamily="34" charset="0"/>
              </a:rPr>
              <a:t>implications </a:t>
            </a:r>
            <a:r>
              <a:rPr lang="en-GB" sz="2000" dirty="0">
                <a:latin typeface="Arial" panose="020B0604020202020204" pitchFamily="34" charset="0"/>
                <a:cs typeface="Arial" panose="020B0604020202020204" pitchFamily="34" charset="0"/>
              </a:rPr>
              <a:t>for policy and </a:t>
            </a:r>
            <a:r>
              <a:rPr lang="en-GB" sz="2000" dirty="0" smtClean="0">
                <a:latin typeface="Arial" panose="020B0604020202020204" pitchFamily="34" charset="0"/>
                <a:cs typeface="Arial" panose="020B0604020202020204" pitchFamily="34" charset="0"/>
              </a:rPr>
              <a:t>practice</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65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42" y="381083"/>
            <a:ext cx="5415804" cy="954009"/>
          </a:xfrm>
        </p:spPr>
        <p:txBody>
          <a:bodyPr>
            <a:normAutofit fontScale="90000"/>
          </a:bodyPr>
          <a:lstStyle/>
          <a:p>
            <a:r>
              <a:rPr lang="en-US" sz="3200" b="1" dirty="0">
                <a:solidFill>
                  <a:srgbClr val="002060"/>
                </a:solidFill>
                <a:latin typeface="Arial" panose="020B0604020202020204"/>
              </a:rPr>
              <a:t>Work Package (WP) 1 - Scoping Literature Review</a:t>
            </a:r>
            <a:endParaRPr lang="en-GB" sz="3200" b="1" dirty="0">
              <a:solidFill>
                <a:srgbClr val="002060"/>
              </a:solidFill>
            </a:endParaRPr>
          </a:p>
        </p:txBody>
      </p:sp>
      <p:sp>
        <p:nvSpPr>
          <p:cNvPr id="3" name="Content Placeholder 2"/>
          <p:cNvSpPr>
            <a:spLocks noGrp="1"/>
          </p:cNvSpPr>
          <p:nvPr>
            <p:ph idx="1"/>
          </p:nvPr>
        </p:nvSpPr>
        <p:spPr>
          <a:xfrm>
            <a:off x="474567" y="2269225"/>
            <a:ext cx="5444379" cy="2990731"/>
          </a:xfrm>
        </p:spPr>
        <p:txBody>
          <a:bodyPr>
            <a:normAutofit/>
          </a:bodyPr>
          <a:lstStyle/>
          <a:p>
            <a:pPr marL="0" indent="0">
              <a:buNone/>
            </a:pPr>
            <a:endParaRPr lang="en-US" sz="2400" dirty="0">
              <a:solidFill>
                <a:srgbClr val="FF0000"/>
              </a:solidFill>
              <a:latin typeface="Arial" panose="020B0604020202020204" pitchFamily="34" charset="0"/>
              <a:cs typeface="Arial" panose="020B0604020202020204" pitchFamily="34" charset="0"/>
            </a:endParaRPr>
          </a:p>
          <a:p>
            <a:pPr marL="0" indent="0">
              <a:buNone/>
            </a:pPr>
            <a:endParaRPr lang="en-US" sz="2400"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670" y="381083"/>
            <a:ext cx="5192830" cy="5499353"/>
          </a:xfrm>
          <a:prstGeom prst="rect">
            <a:avLst/>
          </a:prstGeom>
        </p:spPr>
      </p:pic>
      <p:sp>
        <p:nvSpPr>
          <p:cNvPr id="5" name="TextBox 4"/>
          <p:cNvSpPr txBox="1"/>
          <p:nvPr/>
        </p:nvSpPr>
        <p:spPr>
          <a:xfrm>
            <a:off x="411702" y="1835795"/>
            <a:ext cx="5888514" cy="350865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Eligibility criteria: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a:t>
            </a:r>
            <a:r>
              <a:rPr lang="en-GB" sz="2200" dirty="0" smtClean="0">
                <a:latin typeface="Arial" panose="020B0604020202020204" pitchFamily="34" charset="0"/>
                <a:cs typeface="Arial" panose="020B0604020202020204" pitchFamily="34" charset="0"/>
              </a:rPr>
              <a:t>ublished journal articles </a:t>
            </a:r>
            <a:r>
              <a:rPr lang="en-GB" sz="2200" dirty="0">
                <a:latin typeface="Arial" panose="020B0604020202020204" pitchFamily="34" charset="0"/>
                <a:cs typeface="Arial" panose="020B0604020202020204" pitchFamily="34" charset="0"/>
              </a:rPr>
              <a:t>or grey literature </a:t>
            </a:r>
            <a:r>
              <a:rPr lang="en-GB" sz="2200" dirty="0" smtClean="0">
                <a:latin typeface="Arial" panose="020B0604020202020204" pitchFamily="34" charset="0"/>
                <a:cs typeface="Arial" panose="020B0604020202020204" pitchFamily="34" charset="0"/>
              </a:rPr>
              <a:t>that report a research study (or studies)  </a:t>
            </a: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a:t>
            </a:r>
            <a:r>
              <a:rPr lang="en-GB" sz="2200" dirty="0" smtClean="0">
                <a:latin typeface="Arial" panose="020B0604020202020204" pitchFamily="34" charset="0"/>
                <a:cs typeface="Arial" panose="020B0604020202020204" pitchFamily="34" charset="0"/>
              </a:rPr>
              <a:t>elates to: </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O</a:t>
            </a:r>
            <a:r>
              <a:rPr lang="en-GB" sz="2200" dirty="0" smtClean="0">
                <a:latin typeface="Arial" panose="020B0604020202020204" pitchFamily="34" charset="0"/>
                <a:cs typeface="Arial" panose="020B0604020202020204" pitchFamily="34" charset="0"/>
              </a:rPr>
              <a:t>lder </a:t>
            </a:r>
            <a:r>
              <a:rPr lang="en-GB" sz="2200" dirty="0">
                <a:latin typeface="Arial" panose="020B0604020202020204" pitchFamily="34" charset="0"/>
                <a:cs typeface="Arial" panose="020B0604020202020204" pitchFamily="34" charset="0"/>
              </a:rPr>
              <a:t>adults, aged 65 or </a:t>
            </a:r>
            <a:r>
              <a:rPr lang="en-GB" sz="2200" dirty="0" smtClean="0">
                <a:latin typeface="Arial" panose="020B0604020202020204" pitchFamily="34" charset="0"/>
                <a:cs typeface="Arial" panose="020B0604020202020204" pitchFamily="34" charset="0"/>
              </a:rPr>
              <a:t>over, using </a:t>
            </a:r>
            <a:r>
              <a:rPr lang="en-GB" sz="2200" dirty="0">
                <a:latin typeface="Arial" panose="020B0604020202020204" pitchFamily="34" charset="0"/>
                <a:cs typeface="Arial" panose="020B0604020202020204" pitchFamily="34" charset="0"/>
              </a:rPr>
              <a:t>homecare </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a:t>
            </a:r>
            <a:r>
              <a:rPr lang="en-GB" sz="2200" dirty="0" smtClean="0">
                <a:latin typeface="Arial" panose="020B0604020202020204" pitchFamily="34" charset="0"/>
                <a:cs typeface="Arial" panose="020B0604020202020204" pitchFamily="34" charset="0"/>
              </a:rPr>
              <a:t>ood </a:t>
            </a:r>
            <a:r>
              <a:rPr lang="en-GB" sz="2200" dirty="0">
                <a:latin typeface="Arial" panose="020B0604020202020204" pitchFamily="34" charset="0"/>
                <a:cs typeface="Arial" panose="020B0604020202020204" pitchFamily="34" charset="0"/>
              </a:rPr>
              <a:t>and drink-related </a:t>
            </a:r>
            <a:r>
              <a:rPr lang="en-GB" sz="2200" dirty="0" smtClean="0">
                <a:latin typeface="Arial" panose="020B0604020202020204" pitchFamily="34" charset="0"/>
                <a:cs typeface="Arial" panose="020B0604020202020204" pitchFamily="34" charset="0"/>
              </a:rPr>
              <a:t>needs or outcomes</a:t>
            </a:r>
            <a:r>
              <a:rPr lang="en-GB" sz="2200" dirty="0">
                <a:latin typeface="Arial" panose="020B0604020202020204" pitchFamily="34" charset="0"/>
                <a:cs typeface="Arial" panose="020B0604020202020204" pitchFamily="34" charset="0"/>
              </a:rPr>
              <a:t>, including: nutrition, hydration </a:t>
            </a:r>
            <a:r>
              <a:rPr lang="en-GB" sz="2200" dirty="0" smtClean="0">
                <a:latin typeface="Arial" panose="020B0604020202020204" pitchFamily="34" charset="0"/>
                <a:cs typeface="Arial" panose="020B0604020202020204" pitchFamily="34" charset="0"/>
              </a:rPr>
              <a:t>and/or quality </a:t>
            </a:r>
            <a:r>
              <a:rPr lang="en-GB" sz="2200" dirty="0">
                <a:latin typeface="Arial" panose="020B0604020202020204" pitchFamily="34" charset="0"/>
                <a:cs typeface="Arial" panose="020B0604020202020204" pitchFamily="34" charset="0"/>
              </a:rPr>
              <a:t>of life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Published in English language, after 2000</a:t>
            </a:r>
          </a:p>
        </p:txBody>
      </p:sp>
    </p:spTree>
    <p:extLst>
      <p:ext uri="{BB962C8B-B14F-4D97-AF65-F5344CB8AC3E}">
        <p14:creationId xmlns:p14="http://schemas.microsoft.com/office/powerpoint/2010/main" val="303424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5488" y="1027551"/>
            <a:ext cx="4846320" cy="4614297"/>
          </a:xfrm>
        </p:spPr>
        <p:txBody>
          <a:bodyPr>
            <a:normAutofit lnSpcReduction="10000"/>
          </a:bodyPr>
          <a:lstStyle/>
          <a:p>
            <a:pPr marL="0" indent="0">
              <a:buNone/>
            </a:pPr>
            <a:r>
              <a:rPr lang="en-US" sz="2400" b="1" dirty="0" smtClean="0">
                <a:latin typeface="Arial" panose="020B0604020202020204" pitchFamily="34" charset="0"/>
                <a:cs typeface="Arial" panose="020B0604020202020204" pitchFamily="34" charset="0"/>
              </a:rPr>
              <a:t>Progress so far:</a:t>
            </a:r>
          </a:p>
          <a:p>
            <a:r>
              <a:rPr lang="en-US" sz="2000" dirty="0" smtClean="0">
                <a:latin typeface="Arial" panose="020B0604020202020204" pitchFamily="34" charset="0"/>
                <a:cs typeface="Arial" panose="020B0604020202020204" pitchFamily="34" charset="0"/>
              </a:rPr>
              <a:t>Database searches (Nov 2022) </a:t>
            </a:r>
          </a:p>
          <a:p>
            <a:pPr marL="800100" lvl="1" indent="-342900"/>
            <a:r>
              <a:rPr lang="en-GB" sz="1800" dirty="0">
                <a:latin typeface="Arial" panose="020B0604020202020204" pitchFamily="34" charset="0"/>
                <a:cs typeface="Arial" panose="020B0604020202020204" pitchFamily="34" charset="0"/>
              </a:rPr>
              <a:t>Web of Science </a:t>
            </a:r>
            <a:endParaRPr lang="en-GB" sz="1800" dirty="0" smtClean="0">
              <a:latin typeface="Arial" panose="020B0604020202020204" pitchFamily="34" charset="0"/>
              <a:cs typeface="Arial" panose="020B0604020202020204" pitchFamily="34" charset="0"/>
            </a:endParaRPr>
          </a:p>
          <a:p>
            <a:pPr marL="800100" lvl="1" indent="-342900"/>
            <a:r>
              <a:rPr lang="en-GB" sz="1800" dirty="0" err="1" smtClean="0">
                <a:latin typeface="Arial" panose="020B0604020202020204" pitchFamily="34" charset="0"/>
                <a:cs typeface="Arial" panose="020B0604020202020204" pitchFamily="34" charset="0"/>
              </a:rPr>
              <a:t>Psycinfo</a:t>
            </a:r>
            <a:r>
              <a:rPr lang="en-GB" sz="1800" dirty="0" smtClean="0">
                <a:latin typeface="Arial" panose="020B0604020202020204" pitchFamily="34" charset="0"/>
                <a:cs typeface="Arial" panose="020B0604020202020204" pitchFamily="34" charset="0"/>
              </a:rPr>
              <a:t> </a:t>
            </a:r>
          </a:p>
          <a:p>
            <a:pPr marL="800100" lvl="1" indent="-342900"/>
            <a:r>
              <a:rPr lang="en-GB" sz="1800" dirty="0" smtClean="0">
                <a:latin typeface="Arial" panose="020B0604020202020204" pitchFamily="34" charset="0"/>
                <a:cs typeface="Arial" panose="020B0604020202020204" pitchFamily="34" charset="0"/>
              </a:rPr>
              <a:t>SCIE </a:t>
            </a:r>
            <a:r>
              <a:rPr lang="en-GB" sz="1800" dirty="0">
                <a:latin typeface="Arial" panose="020B0604020202020204" pitchFamily="34" charset="0"/>
                <a:cs typeface="Arial" panose="020B0604020202020204" pitchFamily="34" charset="0"/>
              </a:rPr>
              <a:t>Online </a:t>
            </a:r>
            <a:endParaRPr lang="en-GB" sz="1800" dirty="0" smtClean="0">
              <a:latin typeface="Arial" panose="020B0604020202020204" pitchFamily="34" charset="0"/>
              <a:cs typeface="Arial" panose="020B0604020202020204" pitchFamily="34" charset="0"/>
            </a:endParaRPr>
          </a:p>
          <a:p>
            <a:pPr marL="800100" lvl="1" indent="-342900"/>
            <a:r>
              <a:rPr lang="en-GB" sz="1800" dirty="0" smtClean="0">
                <a:latin typeface="Arial" panose="020B0604020202020204" pitchFamily="34" charset="0"/>
                <a:cs typeface="Arial" panose="020B0604020202020204" pitchFamily="34" charset="0"/>
              </a:rPr>
              <a:t>ProQuest </a:t>
            </a:r>
            <a:r>
              <a:rPr lang="en-GB" sz="1800" dirty="0">
                <a:latin typeface="Arial" panose="020B0604020202020204" pitchFamily="34" charset="0"/>
                <a:cs typeface="Arial" panose="020B0604020202020204" pitchFamily="34" charset="0"/>
              </a:rPr>
              <a:t>Politics </a:t>
            </a:r>
            <a:r>
              <a:rPr lang="en-GB" sz="1800" dirty="0" smtClean="0">
                <a:latin typeface="Arial" panose="020B0604020202020204" pitchFamily="34" charset="0"/>
                <a:cs typeface="Arial" panose="020B0604020202020204" pitchFamily="34" charset="0"/>
              </a:rPr>
              <a:t>Collection</a:t>
            </a:r>
          </a:p>
          <a:p>
            <a:pPr marL="342900" indent="-342900"/>
            <a:r>
              <a:rPr lang="en-US" sz="2000" dirty="0" smtClean="0">
                <a:latin typeface="Arial" panose="020B0604020202020204" pitchFamily="34" charset="0"/>
                <a:cs typeface="Arial" panose="020B0604020202020204" pitchFamily="34" charset="0"/>
              </a:rPr>
              <a:t>Screening by title/abstract (Dec 2022 to Feb 2023) </a:t>
            </a:r>
            <a:endParaRPr lang="en-GB" sz="2000" dirty="0" smtClean="0">
              <a:latin typeface="Arial" panose="020B0604020202020204" pitchFamily="34" charset="0"/>
              <a:cs typeface="Arial" panose="020B0604020202020204" pitchFamily="34" charset="0"/>
            </a:endParaRPr>
          </a:p>
          <a:p>
            <a:pPr marL="342900" indent="-342900"/>
            <a:r>
              <a:rPr lang="en-US" sz="2000" dirty="0" smtClean="0">
                <a:latin typeface="Arial" panose="020B0604020202020204" pitchFamily="34" charset="0"/>
                <a:cs typeface="Arial" panose="020B0604020202020204" pitchFamily="34" charset="0"/>
              </a:rPr>
              <a:t>Review of full-text (Feb-Mar 2023)</a:t>
            </a:r>
          </a:p>
          <a:p>
            <a:pPr marL="800100" lvl="1" indent="-342900"/>
            <a:r>
              <a:rPr lang="en-US" sz="1800" dirty="0" smtClean="0">
                <a:latin typeface="Arial" panose="020B0604020202020204" pitchFamily="34" charset="0"/>
                <a:cs typeface="Arial" panose="020B0604020202020204" pitchFamily="34" charset="0"/>
              </a:rPr>
              <a:t>Summary of each item (‘charting’) </a:t>
            </a:r>
          </a:p>
          <a:p>
            <a:pPr marL="342900" indent="-342900"/>
            <a:r>
              <a:rPr lang="en-US" sz="2000" dirty="0" smtClean="0">
                <a:latin typeface="Arial" panose="020B0604020202020204" pitchFamily="34" charset="0"/>
                <a:cs typeface="Arial" panose="020B0604020202020204" pitchFamily="34" charset="0"/>
              </a:rPr>
              <a:t>Qualitative analysis (</a:t>
            </a:r>
            <a:r>
              <a:rPr lang="en-US" sz="2000" i="1" dirty="0" smtClean="0">
                <a:latin typeface="Arial" panose="020B0604020202020204" pitchFamily="34" charset="0"/>
                <a:cs typeface="Arial" panose="020B0604020202020204" pitchFamily="34" charset="0"/>
              </a:rPr>
              <a:t>In progress</a:t>
            </a:r>
            <a:r>
              <a:rPr lang="en-US" sz="2000" dirty="0" smtClean="0">
                <a:latin typeface="Arial" panose="020B0604020202020204" pitchFamily="34" charset="0"/>
                <a:cs typeface="Arial" panose="020B0604020202020204" pitchFamily="34" charset="0"/>
              </a:rPr>
              <a:t>) </a:t>
            </a:r>
          </a:p>
          <a:p>
            <a:pPr marL="800100" lvl="1" indent="-342900"/>
            <a:r>
              <a:rPr lang="en-US" sz="1800" dirty="0" smtClean="0">
                <a:latin typeface="Arial" panose="020B0604020202020204" pitchFamily="34" charset="0"/>
                <a:cs typeface="Arial" panose="020B0604020202020204" pitchFamily="34" charset="0"/>
              </a:rPr>
              <a:t>Managed in </a:t>
            </a:r>
            <a:r>
              <a:rPr lang="en-US" sz="1800" dirty="0" err="1" smtClean="0">
                <a:latin typeface="Arial" panose="020B0604020202020204" pitchFamily="34" charset="0"/>
                <a:cs typeface="Arial" panose="020B0604020202020204" pitchFamily="34" charset="0"/>
              </a:rPr>
              <a:t>Nvivo</a:t>
            </a:r>
            <a:endParaRPr lang="en-US" sz="1800" dirty="0" smtClean="0">
              <a:latin typeface="Arial" panose="020B0604020202020204" pitchFamily="34" charset="0"/>
              <a:cs typeface="Arial" panose="020B0604020202020204" pitchFamily="34" charset="0"/>
            </a:endParaRPr>
          </a:p>
          <a:p>
            <a:pPr marL="800100" lvl="1" indent="-342900"/>
            <a:r>
              <a:rPr lang="en-US" sz="1800" dirty="0" smtClean="0">
                <a:latin typeface="Arial" panose="020B0604020202020204" pitchFamily="34" charset="0"/>
                <a:cs typeface="Arial" panose="020B0604020202020204" pitchFamily="34" charset="0"/>
              </a:rPr>
              <a:t>Thematic analysis using framework approach </a:t>
            </a:r>
          </a:p>
          <a:p>
            <a:pPr marL="457200" lvl="1" indent="0">
              <a:buNone/>
            </a:pPr>
            <a:r>
              <a:rPr lang="en-US" sz="1600" dirty="0" smtClean="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rotWithShape="1">
          <a:blip r:embed="rId3"/>
          <a:srcRect r="42073"/>
          <a:stretch/>
        </p:blipFill>
        <p:spPr>
          <a:xfrm>
            <a:off x="4879327" y="157913"/>
            <a:ext cx="6971298" cy="6700085"/>
          </a:xfrm>
          <a:prstGeom prst="rect">
            <a:avLst/>
          </a:prstGeom>
        </p:spPr>
      </p:pic>
    </p:spTree>
    <p:extLst>
      <p:ext uri="{BB962C8B-B14F-4D97-AF65-F5344CB8AC3E}">
        <p14:creationId xmlns:p14="http://schemas.microsoft.com/office/powerpoint/2010/main" val="7786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pPr algn="ctr"/>
            <a:r>
              <a:rPr lang="en-US" sz="3200" b="1" dirty="0">
                <a:solidFill>
                  <a:srgbClr val="002060"/>
                </a:solidFill>
                <a:latin typeface="Arial" panose="020B0604020202020204"/>
              </a:rPr>
              <a:t>WP2 - Analysis of Adult Social Care </a:t>
            </a:r>
            <a:r>
              <a:rPr lang="en-US" sz="3200" b="1" dirty="0" smtClean="0">
                <a:solidFill>
                  <a:srgbClr val="002060"/>
                </a:solidFill>
                <a:latin typeface="Arial" panose="020B0604020202020204"/>
              </a:rPr>
              <a:t>Survey Dataset</a:t>
            </a:r>
            <a:endParaRPr lang="en-GB" sz="3200" b="1" dirty="0">
              <a:solidFill>
                <a:srgbClr val="002060"/>
              </a:solidFill>
            </a:endParaRPr>
          </a:p>
        </p:txBody>
      </p:sp>
      <p:sp>
        <p:nvSpPr>
          <p:cNvPr id="3" name="Content Placeholder 2"/>
          <p:cNvSpPr>
            <a:spLocks noGrp="1"/>
          </p:cNvSpPr>
          <p:nvPr>
            <p:ph idx="1"/>
          </p:nvPr>
        </p:nvSpPr>
        <p:spPr>
          <a:xfrm>
            <a:off x="543930" y="1222834"/>
            <a:ext cx="11105839" cy="2990731"/>
          </a:xfrm>
        </p:spPr>
        <p:txBody>
          <a:bodyPr>
            <a:normAutofit/>
          </a:bodyPr>
          <a:lstStyle/>
          <a:p>
            <a:r>
              <a:rPr lang="en-US" sz="2400" dirty="0">
                <a:latin typeface="Arial" panose="020B0604020202020204" pitchFamily="34" charset="0"/>
                <a:cs typeface="Arial" panose="020B0604020202020204" pitchFamily="34" charset="0"/>
              </a:rPr>
              <a:t>Annual survey of adults using publicly-funded social </a:t>
            </a:r>
            <a:r>
              <a:rPr lang="en-US" sz="2400" dirty="0" smtClean="0">
                <a:latin typeface="Arial" panose="020B0604020202020204" pitchFamily="34" charset="0"/>
                <a:cs typeface="Arial" panose="020B0604020202020204" pitchFamily="34" charset="0"/>
              </a:rPr>
              <a:t>care services </a:t>
            </a:r>
            <a:r>
              <a:rPr lang="en-US" sz="2400" dirty="0">
                <a:latin typeface="Arial" panose="020B0604020202020204" pitchFamily="34" charset="0"/>
                <a:cs typeface="Arial" panose="020B0604020202020204" pitchFamily="34" charset="0"/>
              </a:rPr>
              <a:t>in England</a:t>
            </a:r>
          </a:p>
          <a:p>
            <a:r>
              <a:rPr lang="en-US" sz="2400" b="1"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dult </a:t>
            </a:r>
            <a:r>
              <a:rPr lang="en-US" sz="2400" b="1"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ocial </a:t>
            </a:r>
            <a:r>
              <a:rPr lang="en-US" sz="2400" b="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are </a:t>
            </a:r>
            <a:r>
              <a:rPr lang="en-US" sz="2400" b="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utcomes </a:t>
            </a:r>
            <a:r>
              <a:rPr lang="en-US" sz="2400" b="1"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oolkit (</a:t>
            </a:r>
            <a:r>
              <a:rPr lang="en-US" sz="2400" b="1" dirty="0">
                <a:latin typeface="Arial" panose="020B0604020202020204" pitchFamily="34" charset="0"/>
                <a:cs typeface="Arial" panose="020B0604020202020204" pitchFamily="34" charset="0"/>
              </a:rPr>
              <a:t>ASCOT</a:t>
            </a:r>
            <a:r>
              <a:rPr lang="en-US" sz="2400" dirty="0">
                <a:latin typeface="Arial" panose="020B0604020202020204" pitchFamily="34" charset="0"/>
                <a:cs typeface="Arial" panose="020B0604020202020204" pitchFamily="34" charset="0"/>
              </a:rPr>
              <a:t>) to collect </a:t>
            </a:r>
            <a:r>
              <a:rPr lang="en-US" sz="2400" dirty="0" smtClean="0">
                <a:latin typeface="Arial" panose="020B0604020202020204" pitchFamily="34" charset="0"/>
                <a:cs typeface="Arial" panose="020B0604020202020204" pitchFamily="34" charset="0"/>
              </a:rPr>
              <a:t>care-related </a:t>
            </a:r>
            <a:r>
              <a:rPr lang="en-US" sz="2400" dirty="0" err="1">
                <a:latin typeface="Arial" panose="020B0604020202020204" pitchFamily="34" charset="0"/>
                <a:cs typeface="Arial" panose="020B0604020202020204" pitchFamily="34" charset="0"/>
              </a:rPr>
              <a:t>QoL</a:t>
            </a:r>
            <a:r>
              <a:rPr lang="en-US" sz="2400" dirty="0">
                <a:latin typeface="Arial" panose="020B0604020202020204" pitchFamily="34" charset="0"/>
                <a:cs typeface="Arial" panose="020B0604020202020204" pitchFamily="34" charset="0"/>
              </a:rPr>
              <a:t> data</a:t>
            </a:r>
          </a:p>
        </p:txBody>
      </p:sp>
      <p:pic>
        <p:nvPicPr>
          <p:cNvPr id="4" name="Picture 3">
            <a:extLst>
              <a:ext uri="{FF2B5EF4-FFF2-40B4-BE49-F238E27FC236}">
                <a16:creationId xmlns:a16="http://schemas.microsoft.com/office/drawing/2014/main" id="{B24A1616-FDCB-4B46-97BC-EFF0A47FD3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t="22340"/>
          <a:stretch/>
        </p:blipFill>
        <p:spPr bwMode="auto">
          <a:xfrm>
            <a:off x="868884" y="2433734"/>
            <a:ext cx="7186979" cy="355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53081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C60AE6480C8D49900E7A4362DC978A" ma:contentTypeVersion="11" ma:contentTypeDescription="Create a new document." ma:contentTypeScope="" ma:versionID="f1d905e5a04d76123bf54c8017ffa839">
  <xsd:schema xmlns:xsd="http://www.w3.org/2001/XMLSchema" xmlns:xs="http://www.w3.org/2001/XMLSchema" xmlns:p="http://schemas.microsoft.com/office/2006/metadata/properties" xmlns:ns3="40d8dcd0-4b95-4e4d-9aa5-be2e8658acc5" xmlns:ns4="3244cbb2-9f52-4273-9113-8cc2cecf4979" targetNamespace="http://schemas.microsoft.com/office/2006/metadata/properties" ma:root="true" ma:fieldsID="f03c70778cd825b8e56c2dafb81fef73" ns3:_="" ns4:_="">
    <xsd:import namespace="40d8dcd0-4b95-4e4d-9aa5-be2e8658acc5"/>
    <xsd:import namespace="3244cbb2-9f52-4273-9113-8cc2cecf49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8dcd0-4b95-4e4d-9aa5-be2e8658a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4cbb2-9f52-4273-9113-8cc2cecf49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7377F5-46A1-4344-B76E-B832DD6A6B54}">
  <ds:schemaRefs>
    <ds:schemaRef ds:uri="http://schemas.microsoft.com/office/2006/documentManagement/types"/>
    <ds:schemaRef ds:uri="http://purl.org/dc/dcmitype/"/>
    <ds:schemaRef ds:uri="40d8dcd0-4b95-4e4d-9aa5-be2e8658acc5"/>
    <ds:schemaRef ds:uri="http://purl.org/dc/elements/1.1/"/>
    <ds:schemaRef ds:uri="http://schemas.microsoft.com/office/2006/metadata/properties"/>
    <ds:schemaRef ds:uri="3244cbb2-9f52-4273-9113-8cc2cecf4979"/>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BAF8956-EA4A-4DB5-B5C1-02520B9D05CC}">
  <ds:schemaRefs>
    <ds:schemaRef ds:uri="http://schemas.microsoft.com/sharepoint/v3/contenttype/forms"/>
  </ds:schemaRefs>
</ds:datastoreItem>
</file>

<file path=customXml/itemProps3.xml><?xml version="1.0" encoding="utf-8"?>
<ds:datastoreItem xmlns:ds="http://schemas.openxmlformats.org/officeDocument/2006/customXml" ds:itemID="{C3ADA370-7744-410A-BE49-865D779073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8dcd0-4b95-4e4d-9aa5-be2e8658acc5"/>
    <ds:schemaRef ds:uri="3244cbb2-9f52-4273-9113-8cc2cecf4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1571</TotalTime>
  <Words>1631</Words>
  <Application>Microsoft Office PowerPoint</Application>
  <PresentationFormat>Widescreen</PresentationFormat>
  <Paragraphs>346</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   Food and drink-related needs/outcomes of older people who use community-based social care </vt:lpstr>
      <vt:lpstr>Acknowledgements</vt:lpstr>
      <vt:lpstr>Background</vt:lpstr>
      <vt:lpstr>Aims and Objectives</vt:lpstr>
      <vt:lpstr>Methods</vt:lpstr>
      <vt:lpstr>Work Package (WP) 1 - Scoping Literature Review</vt:lpstr>
      <vt:lpstr>Work Package (WP) 1 - Scoping Literature Review</vt:lpstr>
      <vt:lpstr>PowerPoint Presentation</vt:lpstr>
      <vt:lpstr>WP2 - Analysis of Adult Social Care Survey Dataset</vt:lpstr>
      <vt:lpstr>PowerPoint Presentation</vt:lpstr>
      <vt:lpstr>WP2 - Analysis of Adult Social Care Survey Dataset</vt:lpstr>
      <vt:lpstr>WP2 - Analysis of Adult Social Care Survey Dataset</vt:lpstr>
      <vt:lpstr>PowerPoint Presentation</vt:lpstr>
      <vt:lpstr>PowerPoint Presentation</vt:lpstr>
      <vt:lpstr>WP2 - Analysis of Adult Social Care Survey Dataset</vt:lpstr>
      <vt:lpstr>Summary and Conclusions </vt:lpstr>
      <vt:lpstr>WP3 – Brief guide to key findings and Recommendations Development, Dissemination and Implementation </vt:lpstr>
      <vt:lpstr>   s.e.rand@kent.ac.uk   @DrStaceyRand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applying social care outcomes</dc:title>
  <dc:creator>Stacey Rand</dc:creator>
  <cp:lastModifiedBy>Stacey Rand</cp:lastModifiedBy>
  <cp:revision>556</cp:revision>
  <dcterms:created xsi:type="dcterms:W3CDTF">2020-08-18T09:47:47Z</dcterms:created>
  <dcterms:modified xsi:type="dcterms:W3CDTF">2023-04-21T09:56:23Z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0x01010007C60AE6480C8D49900E7A4362DC978A</vt:lpwstr>
  </property>
</Properties>
</file>