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6.xml" ContentType="application/vnd.openxmlformats-officedocument.them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  <p:sldMasterId id="2147483698" r:id="rId4"/>
    <p:sldMasterId id="2147483724" r:id="rId5"/>
    <p:sldMasterId id="2147483746" r:id="rId6"/>
    <p:sldMasterId id="2147483768" r:id="rId7"/>
    <p:sldMasterId id="2147483790" r:id="rId8"/>
  </p:sldMasterIdLst>
  <p:notesMasterIdLst>
    <p:notesMasterId r:id="rId19"/>
  </p:notesMasterIdLst>
  <p:handoutMasterIdLst>
    <p:handoutMasterId r:id="rId20"/>
  </p:handoutMasterIdLst>
  <p:sldIdLst>
    <p:sldId id="275" r:id="rId9"/>
    <p:sldId id="282" r:id="rId10"/>
    <p:sldId id="292" r:id="rId11"/>
    <p:sldId id="297" r:id="rId12"/>
    <p:sldId id="300" r:id="rId13"/>
    <p:sldId id="287" r:id="rId14"/>
    <p:sldId id="285" r:id="rId15"/>
    <p:sldId id="299" r:id="rId16"/>
    <p:sldId id="301" r:id="rId17"/>
    <p:sldId id="295" r:id="rId18"/>
  </p:sldIdLst>
  <p:sldSz cx="12192000" cy="6858000"/>
  <p:notesSz cx="6858000" cy="9144000"/>
  <p:embeddedFontLst>
    <p:embeddedFont>
      <p:font typeface="Bradley Hand ITC" panose="03070402050302030203" pitchFamily="66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volini" panose="03000502040302020204" pitchFamily="66" charset="0"/>
      <p:regular r:id="rId26"/>
      <p:bold r:id="rId27"/>
      <p:italic r:id="rId28"/>
      <p:boldItalic r:id="rId29"/>
    </p:embeddedFont>
    <p:embeddedFont>
      <p:font typeface="Overpass" panose="00000500000000000000" pitchFamily="50" charset="0"/>
      <p:regular r:id="rId30"/>
      <p:bold r:id="rId31"/>
      <p:italic r:id="rId32"/>
      <p:boldItalic r:id="rId33"/>
    </p:embeddedFont>
    <p:embeddedFont>
      <p:font typeface="Overpass Medium" panose="020B0604020202020204" charset="0"/>
      <p:regular r:id="rId34"/>
    </p:embeddedFont>
    <p:embeddedFont>
      <p:font typeface="Overpass SemiBold" panose="00000700000000000000" pitchFamily="50" charset="0"/>
      <p:regular r:id="rId35"/>
      <p:bold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3584"/>
    <a:srgbClr val="221F56"/>
    <a:srgbClr val="F5E269"/>
    <a:srgbClr val="801F2A"/>
    <a:srgbClr val="E4E1DC"/>
    <a:srgbClr val="294F2D"/>
    <a:srgbClr val="E6E1DB"/>
    <a:srgbClr val="404225"/>
    <a:srgbClr val="729437"/>
    <a:srgbClr val="AE3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3" autoAdjust="0"/>
    <p:restoredTop sz="86388" autoAdjust="0"/>
  </p:normalViewPr>
  <p:slideViewPr>
    <p:cSldViewPr snapToGrid="0" snapToObjects="1">
      <p:cViewPr varScale="1">
        <p:scale>
          <a:sx n="57" d="100"/>
          <a:sy n="57" d="100"/>
        </p:scale>
        <p:origin x="39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4" d="100"/>
          <a:sy n="114" d="100"/>
        </p:scale>
        <p:origin x="42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Master" Target="slideMasters/slideMaster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E4-9044-85B6-B46E609F3D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E4-9044-85B6-B46E609F3DFE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E4-9044-85B6-B46E609F3DFE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E4-9044-85B6-B46E609F3DFE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E4-9044-85B6-B46E609F3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4C-FC42-AD1D-6CC3C4D8F950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4C-FC42-AD1D-6CC3C4D8F950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4C-FC42-AD1D-6CC3C4D8F950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4C-FC42-AD1D-6CC3C4D8F95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4C-FC42-AD1D-6CC3C4D8F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7-3240-B382-73E5E96A35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7-3240-B382-73E5E96A35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87-3240-B382-73E5E96A3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4-B14C-AB4D-E6F40A0418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4-B14C-AB4D-E6F40A04183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4-B14C-AB4D-E6F40A041837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4-B14C-AB4D-E6F40A04183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E0-5748-8883-483A67A7AD5A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E0-5748-8883-483A67A7AD5A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E0-5748-8883-483A67A7AD5A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E0-5748-8883-483A67A7AD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7-C34C-B03E-6C44C3C5AF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7-C34C-B03E-6C44C3C5AF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F7-C34C-B03E-6C44C3C5A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91-CC4D-B75E-B0DC3BBEED47}"/>
              </c:ext>
            </c:extLst>
          </c:dPt>
          <c:dPt>
            <c:idx val="1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91-CC4D-B75E-B0DC3BBEED4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91-CC4D-B75E-B0DC3BBEED47}"/>
              </c:ext>
            </c:extLst>
          </c:dPt>
          <c:dPt>
            <c:idx val="3"/>
            <c:bubble3D val="0"/>
            <c:spPr>
              <a:solidFill>
                <a:srgbClr val="C0D7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91-CC4D-B75E-B0DC3BBEED4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91-CC4D-B75E-B0DC3BBEE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E8-F34F-946C-E29D000C40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E8-F34F-946C-E29D000C401B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E8-F34F-946C-E29D000C401B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4E8-F34F-946C-E29D000C401B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E8-F34F-946C-E29D000C4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4-8245-8BF0-56190D0BF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4-8245-8BF0-56190D0BF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54-8245-8BF0-56190D0BF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0A-4F47-9FAF-CF2EB2C31010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0A-4F47-9FAF-CF2EB2C31010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0A-4F47-9FAF-CF2EB2C31010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0A-4F47-9FAF-CF2EB2C3101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0A-4F47-9FAF-CF2EB2C31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40-0A47-BE9C-0EF8673EBD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40-0A47-BE9C-0EF8673EBD8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40-0A47-BE9C-0EF8673EBD8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40-0A47-BE9C-0EF8673EBD8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40-0A47-BE9C-0EF8673EB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E-9A48-9FD2-EAA66A8E64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6E-9A48-9FD2-EAA66A8E64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6E-9A48-9FD2-EAA66A8E6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D-2B48-AD2E-2885F92FD7AD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D-2B48-AD2E-2885F92FD7AD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D-2B48-AD2E-2885F92FD7AD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DD-2B48-AD2E-2885F92FD7AD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DD-2B48-AD2E-2885F92FD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60-7D40-88B5-C9E4B3A179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60-7D40-88B5-C9E4B3A1792F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60-7D40-88B5-C9E4B3A179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60-7D40-88B5-C9E4B3A1792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60-7D40-88B5-C9E4B3A17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89-F444-B82D-9ABA2D846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89-F444-B82D-9ABA2D846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89-F444-B82D-9ABA2D846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45-FE44-B83F-D9C17780D5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45-FE44-B83F-D9C17780D55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45-FE44-B83F-D9C17780D55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445-FE44-B83F-D9C17780D5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45-FE44-B83F-D9C17780D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C0-B748-BFA7-5AEB3841D101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C0-B748-BFA7-5AEB3841D101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C0-B748-BFA7-5AEB3841D101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C0-B748-BFA7-5AEB3841D10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C0-B748-BFA7-5AEB3841D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9-DD49-873E-DCB3652365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9-DD49-873E-DCB3652365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B9-DD49-873E-DCB365236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261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23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0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2.xml"/><Relationship Id="rId4" Type="http://schemas.openxmlformats.org/officeDocument/2006/relationships/chart" Target="../charts/chart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Master" Target="../slideMasters/slideMaster3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3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Master" Target="../slideMasters/slideMaster4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Master" Target="../slideMasters/slideMaster5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image" Target="../media/image3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Relationship Id="rId4" Type="http://schemas.openxmlformats.org/officeDocument/2006/relationships/chart" Target="../charts/chart2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24E997-EF74-3066-3E90-5F29FC288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B69DAB4-6254-5D35-3D24-CBF4B8CFB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8E68861-82CC-CA96-E1AA-4105331315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012AF0-7806-4695-4D12-697B57463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2925C3F4-DAE6-4949-0DD3-CDC15A7E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193315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A17088F-183C-09B6-119E-18CBEA4DC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1"/>
            <a:ext cx="12205185" cy="6917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81A637-822A-D582-CE29-DAAB7B913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DF433404-31AF-2F2E-A49A-5BB5256B1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BC73D607-7AEE-B551-2BCA-87D6CC7FB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E03BC2-1FB4-3AC0-0B7E-4BCB3323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E9685F2-443F-73EA-DF58-866C8B5B2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753927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D8D45A-F361-D5AC-1E73-826ACEC9D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8167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6520" y="1312178"/>
            <a:ext cx="1376483" cy="2862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09982" y="4166912"/>
            <a:ext cx="1182017" cy="1196939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609186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3888006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23D71B6-E4B0-DC8E-E013-DCA7E1E6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2623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31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462F0EF-C70D-F224-B6F1-BDE5C2F3E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83687" y="1"/>
            <a:ext cx="4819426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04CD2D-C237-1323-E0AD-9DCBB8024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383687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286561"/>
            <a:ext cx="514478" cy="514478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17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6C44908-C422-E090-6B58-1342C6568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3579"/>
            <a:ext cx="4683360" cy="68756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D6A08F6-B3EE-E2AB-71C3-1F3BD7221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6170" y="0"/>
            <a:ext cx="751583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2B7F059A-1013-818F-E68D-B59E75CDA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90" y="0"/>
            <a:ext cx="687192" cy="13654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659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AA0673A0-B7CD-36BD-6AC5-01F452C6E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A970D3-C3B3-CADC-851B-153E62B0B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155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980241" y="3429000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573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8C2FD7-5968-486B-3A99-051911369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86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46D21B-D681-EF5F-D271-8CEF4C29B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53B94D7A-40DC-DA14-DCBE-B0869C3D4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3DC414-B9EA-3DAB-D78D-CF6A5E352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B2F87B-51B3-1C49-89EE-96FC96A4A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CD6AD59-0524-BB6C-BB53-A1023BC475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7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71422221-76D8-3A61-588D-455C7F8600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4445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16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3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123C17-B7AA-4138-A771-88891C8C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C0D6E9-20D8-5AD3-CCD2-D3AAD2FEF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8D6F6C-BC87-19F5-4A6A-B2C47537A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43AAAC9-0D4D-AC5E-C3D4-50D665C07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BF418E9-8D24-17CA-006F-2BE9F2CD0F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55BB367-F9D1-7189-4F5E-8739FADB63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5CDF2225-D9E1-4D44-D341-BABCF43EB6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206953D7-7992-9E24-C356-B5339291E9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EA9C2072-1EFC-DB57-201F-921204BB0F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B39D0A08-F49B-3D61-2FFF-158CC4122F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1323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596787-D640-D370-B0D5-5B0A17A4D209}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49062573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99306948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ACD527-39BE-1265-E7CC-1AF12893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4B22B-2255-3F9E-86B2-D249966E2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B42E8435-EAA8-856C-8B36-D066DD15B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998FF0-82E7-BC57-A0B6-AC1E3923D19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3002157"/>
              </p:ext>
            </p:extLst>
          </p:nvPr>
        </p:nvGraphicFramePr>
        <p:xfrm>
          <a:off x="57571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0F240A3-F6BB-402A-1AC4-7AA5562A2B8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099169"/>
              </p:ext>
            </p:extLst>
          </p:nvPr>
        </p:nvGraphicFramePr>
        <p:xfrm>
          <a:off x="5284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11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60574-F2A9-F8D5-E258-C8876C65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3527EF-CFE3-3C2D-BF02-BA215510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57A036-FA08-A53E-F8D3-92A91B5DC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70CB8AB6-2E86-BE40-9FCA-62959624F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612C29-5DA4-9BE3-6133-2697B323EBA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4899534"/>
              </p:ext>
            </p:extLst>
          </p:nvPr>
        </p:nvGraphicFramePr>
        <p:xfrm>
          <a:off x="183142" y="124939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0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96110E-8D86-1D75-C72F-7BD18E87A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DC31954F-7162-6484-5577-249595356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BD8170-8F1E-D45F-96C7-3ACCC34A0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00B94C-70FE-C2B3-544F-BC05EEDF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DA70019B-88CE-9FFA-DE65-47A359CD69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FDD4F35C-D027-D96B-2AF2-1DD15957D1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CB7C2D0B-9CD9-0882-59E8-86BC7964DD6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BCCADAC-5B5A-B692-1EEE-9412B11E0D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CB21B104-33ED-5EEE-27B1-694D1924FB0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4483DE55-98C9-DEC7-8AF2-F2CC0B732C1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CA1C2025-B6B3-2019-75CE-F995538AF29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1BDE7A15-4121-3DF5-5BD7-B866EF0E7F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7FF99D4F-DDA9-62E1-4B2E-06161CEA7FC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85100E4B-E63C-9636-8E0D-C692B67815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0E9EAC08-C06C-F1CF-6CC8-DCE1212502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9DA55901-E8E4-45DD-B180-E46F9DEB2C4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8A7BA5E4-E9F9-FCB0-EEC2-7B65F16936C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3BB572D1-4B80-0FF7-031E-FD1AF4C354B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03E8A6AE-4867-B976-FFB1-32750AEAE8C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7" name="Text Placeholder 20">
            <a:extLst>
              <a:ext uri="{FF2B5EF4-FFF2-40B4-BE49-F238E27FC236}">
                <a16:creationId xmlns:a16="http://schemas.microsoft.com/office/drawing/2014/main" id="{F2198023-A772-5E2F-FD94-F1CA19C6348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619539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D2DBB6-AEA4-EF98-DC95-85F4A6BB0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6C779-E5E4-1C18-33EB-25D06226C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3A6C22-EAB1-F2F4-463F-DD11CEB10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3C1EB483-6560-18C4-1DD5-C6CC62E7E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97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74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1AD642-D127-DF9C-6319-DACB2F9F6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94FD06-6099-8617-234D-0FB12E328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FA7D6A1-791A-F305-BC35-BC21E6366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48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73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597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B4A0A9-65E0-D340-E996-78C34447A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509E0A0-1AE4-A9C0-AD2F-2CA577745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1813A45-0BA1-690E-D4B4-123A5E2836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2D4673-115A-9026-5DB8-1B4248F4B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85106C0-88D2-A925-AAD9-9ECE7785E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58790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222DB3-A858-6600-467C-36027E6BA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46F7EE-BCDD-61F6-1796-F7D2CD36F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CD77D6E-DF5B-6243-8C99-D41590DE2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F06D0B8F-5D8E-97EB-450C-0B61B48616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35123BC-862D-CBC0-6A4B-46E623493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ED16297-E14E-76CA-34F8-8E2048D3D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49140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E96522-04F0-020E-B807-7BEA6646D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01888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5998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CAD9F4-57C0-090E-748D-A20EA1F1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39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07E4F55-60A0-EA97-1403-5F4F6F9793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1"/>
            <a:ext cx="4833452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0A54E-697B-3198-466A-5420857C2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6872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296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F90A1AF-A084-F4CD-26F9-FFB3C35FF5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8825"/>
            <a:ext cx="4683360" cy="68668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213D0E-DE64-2889-AE16-EB8CF4771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337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28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B18DDC-A9A9-AD3F-9BB5-5BEB8A5988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FC92F8-B5D6-8246-F09E-48F7ED6CA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3465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13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23D45E-DB47-7FFE-1170-108C289B4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01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0FB6D0-6320-92AE-E7DA-DC656763F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25A1EE52-8A80-C5CB-35F9-F00472846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475E0-FE9D-217C-C821-B285CEF68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05C8FE-2B7B-86F1-F1CB-4CD453AC2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0BA0D0-FF80-6BD5-E0AF-849FA7EAC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DDE6D906-0F76-A069-F8B3-460F792608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323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9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riple Text &amp;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4804FE-810D-2D47-D26B-D6A75E59F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1F559438-3A59-CAE3-AC9E-82ED0E6E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889584-28D8-FE26-9A59-4417233E5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AB609-3531-DA1C-133F-7D5E9BE20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EA7B4CA-F9B4-EF0A-579F-CC0FD1E8E2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0D53F9-62C3-C3EA-AFA9-E2320FEABD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6A7C8CB1-5956-6E7D-4D12-3C9104DD62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4F02D1A4-9C15-3810-C522-C911B13DA1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74CEF33F-4ACA-4304-A683-5CF2B0DCC9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4D60B058-6A0B-12AE-6FD4-355A3FCF0B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723769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EB28F4-E0E4-B0B5-746A-50A38B96D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1525A05-B8A1-3918-AFB4-A7B1971B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243A14-786E-D99F-7075-157250C67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CD356C-A596-B3AD-1175-FAF67AB69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111166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267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BD8CBA-0827-96BA-AE51-49882E95D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CE6292B5-CA87-57B5-D0C7-980C00E15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A93151-76B9-08DC-F6B2-C3C85215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96E9F-2CCF-8EBE-C23F-92F8CE080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BF8A6FF-00C5-CDB4-82AB-3FC1E6BBE5E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73459128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42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5F454E-7420-A1C9-9EBD-31BF1E9FF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11558B62-457F-C70B-CB34-6061C705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87CFEC-5909-0651-8E6C-48DBBAC6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2219D8-5CFE-F1EF-70C5-EFB77A8F9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74946B11-355B-FFD0-8DFA-339FD1C6F0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56817FD7-5066-5FB2-5F54-E4DEDBD3E6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36454948-456D-FF37-7B85-CFBD797B092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D6E8776C-EB8F-8D8D-40BC-D66E9BDAA7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18359FA8-DC51-92B5-631C-1F8DF5F4DE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412C033-0A9C-CE33-561D-85A4CDEC262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8936E9B3-6D96-F9CB-9133-B7F403F5D73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7" name="Text Placeholder 20">
            <a:extLst>
              <a:ext uri="{FF2B5EF4-FFF2-40B4-BE49-F238E27FC236}">
                <a16:creationId xmlns:a16="http://schemas.microsoft.com/office/drawing/2014/main" id="{0403FBAD-01D2-58D9-29FF-C9A8EF2670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AB74B8BA-9E54-AB27-7A85-147E3C3C269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1A2383AA-6EEA-C603-35FB-14A7538940C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89D30028-FA88-B002-2FDD-B10E874CD36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B670A407-0B83-0F6D-3A85-23368357B96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CB0BDBAC-4E2B-E701-95FD-A8A65EEF98D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FC9F926F-8091-D3E7-4A07-1781D41F47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D46A5666-A629-22CD-D4CF-53133ADC2BB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9531FA46-8EAB-D8C6-C5A3-890D5559D93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980782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033B61-243E-23B9-D2B4-D8CBFCA71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7007584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B17C645-6B6B-45D5-D9F7-08BD67D9C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2A2116-9355-9CB2-2F01-0619DAB18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050CF-2A06-92AB-D808-D87D191B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40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65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62197754-6497-4ED7-85BB-FE4DFF167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D6C2D2-46BD-B8EB-E875-40920C8E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73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B00B66-17D9-8CAC-E74B-FD5630501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7112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67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7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92987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1798BE-ABFB-ACCA-E11F-7781D6DC5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78DDEB8-683C-24B4-E3E7-A614D818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D17895EF-9B57-6A4E-9C72-5A43B1696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9E205128-2EC2-2D1F-65B1-99722776AC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1C319C-C903-5D7E-1F1B-20835DE5D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18226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330B4E-5204-0211-99A1-9BA203007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B6DD22-6EB4-1B5F-C6DE-4DB25D4F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5E4ABC8A-62B0-15C0-ABDD-80F9BA7D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85DB184-0F30-CB3A-E087-D03001E73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EF3E739E-30CA-416E-AF04-7855B4799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92BA596-9572-AF4F-6D25-E7EEEFA4F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7511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45574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0276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9BAEDF-ABE7-EF0B-601B-8A0AAC9F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12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1214C0F-D059-C347-E967-2680EB9DBF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-36767"/>
            <a:ext cx="4851400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6395E4-F1CD-1237-6E72-ADEBD5ADB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8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350DD9-8C7D-2F19-5747-957E48B403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10953"/>
            <a:ext cx="4683360" cy="686895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CF710E-45FB-411F-45CA-D5BE6FB2C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929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78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BB42EB7-A17A-8DCA-FED0-D6DAA415CC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1259A-5123-6F99-6F9F-860C5F6AD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2000" cy="3465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96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9C0A9E-2690-6168-0939-C8CCBFA1D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-36768"/>
            <a:ext cx="1219897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76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9DFDC55-5D12-D32D-4376-B4E700827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584E02A9-FA85-1C2F-A88E-BF1CCF51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1C6FC0-D88C-A2B0-7ED2-632F1660C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3B00D9-8200-7083-3E4C-439F812E8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03E4DDC-3C45-B3EC-B977-8A6535A923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069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0480AD7B-04B2-AB51-832C-2E4D85166D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09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2C25337-6E85-E8DE-103E-0C49904B72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68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7ACC94-9745-8CD4-77BF-79C7404E0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BF0E67D-D45E-EF9F-C1B7-4CC544BCD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F4BA49-AB76-E77C-CC32-EF7D16F1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D39096-FA27-3C00-96AD-A9C86D32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F323A24-7613-EC23-F351-6D68138A27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06EC1CCE-2C97-0714-981A-66CB4CE546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BE7B0BA-BDDE-6447-57C0-9B34FFC3FE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3D25B66E-F3D3-2AA8-CB59-A164D097C0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E099C42-8BD1-5202-D9B7-45374C0EA4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6201D0-6018-BED9-8E2C-BBB334E921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549700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2FCBE-DCE1-6664-F202-BBF161CCA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8E58FD18-4DD1-5898-AF76-F96434B2C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D8C5D6-4EC8-0853-4B22-E151C1A63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93B20C-D031-8873-1608-11CA41B1F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154A2A-42CE-2F7C-5972-45A5F381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10075252"/>
              </p:ext>
            </p:extLst>
          </p:nvPr>
        </p:nvGraphicFramePr>
        <p:xfrm>
          <a:off x="5284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859883-B02B-3762-BD8C-4D611062C44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10541780"/>
              </p:ext>
            </p:extLst>
          </p:nvPr>
        </p:nvGraphicFramePr>
        <p:xfrm>
          <a:off x="57571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020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8100D-1841-012D-ADDB-37C09CCF8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C99A3B31-F762-93A1-187D-B85EEB3C6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6E20B-BC50-EBC2-7C66-F8C0245AA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5EF9F5-040F-A74D-6646-88DACF773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EE9CB1C-A75A-FE36-CEE1-B2B62F47CF5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37170540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135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4F47D4-EBA3-7166-5816-3396ECDA7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832A6168-0920-EFCE-8340-23B347A11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1F307F-4A56-4F42-CFF8-009DF3E14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9575E6-F3B8-2F86-A967-843A91E11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4BAA22F2-DF20-E34F-3341-34BC57FC52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4EDD3A88-7AF9-00E2-06F4-E0C731EDFE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D6F5086-2C1D-63AA-922A-4EE0AC61D3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4307DB6D-28BF-4E71-5845-594BEC92BBA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BFD71998-0175-30EB-7E62-2C39DFB2DA3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A2ED9664-01C5-77A8-1B36-7FB8284CD0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BEF6A091-0644-5AE3-8DB8-C4B981DFE5C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E25F850-BC0C-0B5F-D01D-BF764DAF8D2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98E1B90E-2696-A2EE-0D48-A62497B4D91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EF1E1DE6-C5DE-7D18-2E8C-26776AEFEE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E54D7CC5-B733-6FAB-D53A-228640AE7F3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A7D4EF99-F3F0-2BF2-20E8-98CC1F82118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76332AAA-7F51-CE2E-6987-5B67202FF28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8B785548-A12F-7B61-26FD-CF563F2C971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9414916B-4DD0-8C21-56FB-EA8AB47068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F1BB1C06-604A-CD6E-3FDF-0DB1BFF391F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124139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338819-058B-3900-DCD1-E9F787B25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4B170628-5D6C-968B-78A1-45FF64424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908857-21EE-6D79-83E9-09326AC62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6D936F-D6F1-A12E-74B4-5FBC4475A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554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55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3" name="Parallelogram 2">
            <a:extLst>
              <a:ext uri="{FF2B5EF4-FFF2-40B4-BE49-F238E27FC236}">
                <a16:creationId xmlns:a16="http://schemas.microsoft.com/office/drawing/2014/main" id="{45B18023-FD0A-559B-73E0-2EA554D39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A8F6EF-9D0D-4904-67E1-9844EEC2A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0408D-551F-AE72-540C-6490845C3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070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604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84209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0314C1-813A-EE77-5A02-732B0CE89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6466C9C-C0E7-3CA0-A400-36A03468C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0F88A044-DA48-B8FB-9CCC-8ED7D9C29E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06073"/>
            <a:ext cx="5504036" cy="7004716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F6821953-72FB-C880-412C-6AC9C5BD6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2BB8B1-C9DB-8F37-FD67-F1F776BC2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5319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90DFAB-38F3-676D-1D1E-AD1F40E11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D761C9-C496-030F-C3B7-6F0266B55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2DB8470-E47E-4B63-73C5-2627E8D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4BB3D78A-5766-3470-8559-75482A0954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17948"/>
            <a:ext cx="5504036" cy="7004716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879F4148-34FD-984F-55A1-379407F00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65AAF3-C281-8991-8DBC-75B031916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40096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86052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34882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C59DA1-FF13-66F2-0CDC-6EF2B1B40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469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F830D3F-CCFE-6856-45CB-7E9D3AC14D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175" y="1"/>
            <a:ext cx="483393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1E8D1-331C-29DC-4687-4531D9F62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7830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38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EF1BA06-204A-6598-0D89-6726787CEE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467617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83C239-C1ED-AACD-3CB0-C9A2E1166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84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66B50C84-D5CA-9E66-D10D-FA55D2102F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3E0E9A-8376-ECC5-DE8F-C08C675E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8"/>
            <a:ext cx="12199189" cy="3445650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02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74B075-4C73-A485-58C7-26D172010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331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A9DE9B-20B2-2A1C-3CDC-249161955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A00DF2CF-0E56-99C7-35F1-F32D6961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98CDD9-4D39-CAD5-453B-40FAF4DC4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3D0415-73DD-0AD1-3E4F-6D1A7760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CDE175EF-E8C2-CA1F-47E3-5EF7AD0CE2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463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832B3E8-5EC7-CC73-6DB2-627AEE7AC4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151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242DA3E-3353-4401-B456-1B523A3901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94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14720B-1202-C7A0-3913-67CCE3D9C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44623169-97FF-97D3-0F79-FE748B833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87B9B-D4DE-D28E-8344-F8878B8C3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7B0DAF-8214-7173-11D3-2A1D6062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D786BF7-F42C-E776-C2A8-292055ABE9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8F723A7-EB95-6D2F-7162-CCA84FA0C3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E0BA7E-ECBF-47CB-B6BA-2E954DBB0F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CEA2104-3952-331F-A635-37777E1324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8223B60B-ECE0-3D07-3506-F4C538F9F7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0F430B59-28AB-6DB0-6C07-9C1C6B6942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639085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F8E7AF-393D-78AC-088E-63D7C6D84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BA5F9EA-BE42-1CBD-5109-A06B27950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62890C-A8DE-DF26-F8EB-47E111860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53-2DD1-F4FE-4DDB-0CBD84718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1B6576B-4286-888B-A928-FDE05427DC5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23727954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07F5171-2680-01AB-E7FD-3640CAC6843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28950600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167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40B96B-9369-FC3D-4C45-A9F563805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754A84D-E25D-9B11-CEA1-C239CFE20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5443B-5CA1-02CE-4F95-63C6EF422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77106-45E9-9912-7A92-7F583AA21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8D8B9CB-81D7-E6C2-CBDC-9A8053A06D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960525092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66176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2F57BA-4DDB-7B60-1E41-CC997FB1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9AB0606-ABF4-8750-372A-07DB338FC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9216F-C063-C852-7B1E-767719696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4ABBBF-61A2-B948-3244-CB225AFB4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31B68FE-4CB0-BDCA-ED24-A0521A7D593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0D8D29CB-AAE0-1D78-5A28-AACE4993FC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838AFD38-DFA6-8E0F-99C3-5BD0AD18280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9DA1F6E0-1003-5084-6D49-3AE41523893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F1DF4F03-3F98-5E0E-B89F-B512BDB80D4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C0A9247D-3A1E-2215-1333-3B01C0EB873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1D201E74-2972-2D4A-A3BE-7982599215B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9A4DE006-F246-3940-F34D-D23BDF2A32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DA83E470-E9BA-EC18-1881-1686C562716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673FEF09-76F9-6408-0BAB-E76BCCFEE4B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8876BAD9-7760-7CC9-0FB5-B94A2B4ADD2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C242C54C-4124-EB34-71E9-0713C5F8027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92E691A-2E94-FAB3-7833-FC2D782F3F4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5EE8BBCC-99BC-D47A-5AA0-3684D1EA16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6D29E8DB-04E0-50CE-42A1-E6654031848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295F59AB-37DF-885F-AEED-954B09E4742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19229663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B9A4A7-5037-56B1-9C75-8EEDF8455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2F0912E8-B69A-752E-A557-CAEF65C54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EB4506-F5F5-C054-3516-A7F3C602A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1B2FE9-526D-1024-01DE-4EF52BE33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699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753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83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958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985599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DD2F5E-5C94-FE2C-71EC-D721FDFC5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F08111B-3B33-2442-FE10-43B0D7014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2F8B3521-9B55-112C-26B2-D69FDB878F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55172638-D6FB-F165-C180-38AAB8A21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2F8B0-39D4-2E78-8C0D-C42F8EDF2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03046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D0FF67-D482-CAFE-91ED-68FBFFADE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ECCB2C-A782-4413-AAF9-66D0A4AB0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51D02E98-ED06-FEF2-4A8A-1DAD9D34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424066AC-A4E4-2E84-1B4F-797B1E621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10603986-0D04-5B6B-E581-AFD22A058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31D228-9FF0-052A-4526-3DB17E2FE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08178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57860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</a:extLst>
          </p:cNvPr>
          <p:cNvSpPr/>
          <p:nvPr userDrawn="1"/>
        </p:nvSpPr>
        <p:spPr>
          <a:xfrm>
            <a:off x="-55841" y="-14068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7706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02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1155B0-9A19-C750-4F67-0D8B2FFAF5D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36767"/>
            <a:ext cx="4833452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4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D18639-0772-C6C6-9735-E77C1E0C0C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90" y="-1"/>
            <a:ext cx="4683859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62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579CDA0-2F10-8B14-31D6-03780FF24C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1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243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C52AD7-3FED-C7C5-7896-85DCB9877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141B57C8-177C-AD08-CB54-262A6741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7E0337-DF5D-C210-AB4D-C5C62305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3E83FA-1A18-68E3-C5D2-6364A4210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3589738A-FBF5-035A-4330-3E43DA3E6E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411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BEDDE07-8090-8C1A-3144-E82D559C28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26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BE64548-2AF7-37E2-B0A6-B2CAEB1A58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521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CA4B03DE-950E-D017-7962-2D87918974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D472A79D-600D-A8DE-2D3C-682D57FD4F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25D846F-C93A-85FA-7F5D-8E03F1ED79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4FD35CE-0F8B-831C-115B-120EFE416F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5D7F9CD-A8A9-1A4E-DB39-775F550D71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791E667-9D7F-8949-CA9E-B06E297B30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571519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D8F1EC-6648-81BC-1586-779C4A37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BA71108-6665-7855-E00D-EC9866636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2CFFB3-CA76-D2E2-183A-6D7592C4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F263DF-875B-AE9F-EB5A-A07EE946C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CFD0CF-822D-E27E-A786-8057364D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51172761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5441AE3-7A4E-39EE-5C6D-83F8AE9CB6C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30682913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67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814AF3-1F3A-264A-7EA0-5C41E1C328B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BA4EE4CD-386E-BA85-6487-ABDFBEE05FFA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A8E95-3E2C-B518-D978-EE56EEE72A89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DD7935-9D09-5144-02EE-C67BAB2C675C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46A27A7-487F-EC0A-F102-F0F6F4E6E4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3480634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0209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A6C736-7D84-CB4E-82C3-8E5FE3BFEEA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39217E9-884A-35E6-AAC9-20E6E0EBB1ED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A8165D-EF22-85FF-7A29-A2C7EB9419BE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1283D7-9021-F25C-C4A7-D7ABB00667DB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7F53819-B085-73B2-308F-51DEF10C2F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DD33C8A4-05A9-E96D-CFEB-E19CF1BB89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3F226F2-C47F-C9B2-1348-4240D81388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A3C7E387-FD06-E88E-3A2D-40A5152ACC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54AF76F0-9430-34BB-17D3-48068046C16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55921B49-92DC-448F-8EEE-6D4223E044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91E95FC0-B71B-C0C3-6F25-0C53F2806FD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C99DEDE-A731-9674-4B2A-EF15409058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740E3FCB-9F58-1E7A-EFDF-F0CA09CD4DA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5A12CEA8-38CB-EBCF-054B-4A1D627569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9795E81F-461E-C37C-C973-A13A2874DED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DD12FBE8-5ED7-FC02-FF66-8D7C2833322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4F40E80-2FF1-8E54-D85D-B84207FDB7D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7C58DD88-16A6-71D7-E223-8D3BA4F5A94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D38FD335-9991-8D77-5685-F9F82496D9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8528DE67-7BDE-54FB-081C-445A7D766E1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02290537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ECE98CE-E6B1-EAE5-16DF-9A3617430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AF11BFC-F88B-6D81-1B9D-B2A71AE3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105755-8495-C8D5-AB0D-04FB927B7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F910C6-7769-C2B5-FCEA-46DCE0E70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2618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2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363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3831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036438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6B28D9-BB8E-CBDA-E864-E8FCF67A0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824C9048-BB85-2F54-E8DA-83F2FD06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B5E81FCE-605A-3FB0-3DF0-70CAAC6F1F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2ED64FC8-2263-3A43-DB30-3A29738E8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6F1DE-F3CF-94A9-07BA-1EAEE8399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36637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535CB18-7EFD-D20F-C0F7-4E3FB22AA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6DC6C3-0411-B839-E141-FF9178A6F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9C7E824-6A00-3EB4-DEC7-DF0337746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1DB54A30-E324-9817-8335-53A1CE0D1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D76B9BF-A377-9449-7A6D-56AD7D27B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0CE64-07D8-193D-51D5-9965DFE5E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28781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95241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3709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0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342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2AB09399-9B3A-491E-4063-1F0848466A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0"/>
            <a:ext cx="48402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53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8D7C2E8-2D38-4B48-4DEA-CA6AE7C4B1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468385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63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2E7BA065-ED23-1599-3BEE-FF14FFBD02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04808" y="-6981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225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11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338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E3FACA-D339-141A-E443-A492FAAAB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C63AD018-987C-8689-B8B0-6BD4BCBF1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7FE844-A38D-1F00-9833-5BA8774E7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354A43-F817-CB54-A5EE-1392C1F75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F90DA3B-0EB9-0376-08AC-08DE3F1825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190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168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595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68B8D14A-C729-2BF4-E9A5-0A1087CB53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43800B4A-BCDF-9919-1DF5-F2D7EA732E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9C22242F-820C-FE71-CD07-9AE3846E2B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E4C0E04-2795-9D19-C76F-C2CAF28919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13DB21E-2848-AADA-ABEF-FDE71C3E44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22882E-F265-D990-0FF3-CF231D18CC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106351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32B712-B30D-293E-C6B7-B286C41A0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E35EF2-38CF-E504-869B-283525107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6B47C2-0B89-E08F-4E88-F7A703B0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8D0523-5AAC-A7E7-CBC6-C8F24079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F71C44C-24F1-2BDA-3B6B-E689DA14C9B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8541458"/>
              </p:ext>
            </p:extLst>
          </p:nvPr>
        </p:nvGraphicFramePr>
        <p:xfrm>
          <a:off x="5534142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BC1492B-3FD8-30DC-327A-853554B8599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68266906"/>
              </p:ext>
            </p:extLst>
          </p:nvPr>
        </p:nvGraphicFramePr>
        <p:xfrm>
          <a:off x="305436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130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D9255A-D365-0380-F556-B250A53F0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38B3B05-1EA9-7F74-CAFB-42935550D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EADD9B-355E-97C8-66E0-C23C4B2D4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F838A1-425A-0BF9-E63E-30387BE43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094DA17-D6E5-C591-823A-95E30F45028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49915346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845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A5476D-750E-DEB9-DBE4-82B11E44B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67B18FB-6188-D4EF-BF03-CF898D201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1F54CD-300A-A3AB-38F7-922577DC2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863D5D-6473-730D-AD48-97C43472B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B7FB86F-0E82-0221-11BB-063CA348EAE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07AFE463-F2C3-E281-5F67-B357AE098A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BDFC42-6854-3EFF-69E3-1A6293CA6F6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BF7ECA15-E119-52EB-A220-14A1A5D203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E56C751E-7E8F-DF08-DCC8-D8042284061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9B9850B9-019D-4902-AD76-FDBA97BEEF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59FE2834-C267-EF91-CF76-751B9665CE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BBAA1B09-0DB0-7451-FAD8-4B884A6C1BF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4A0A9B8-F6E3-5F91-37E4-C2D2F96522A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E71AA05-EA48-E709-2027-5517E6950AE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B6286635-AA20-A2B9-4E60-BD05DB9A426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04B67340-F8A9-E05B-DD43-74BE754C19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8089B9F4-9ACF-42D5-B497-C8DEFC0D8F3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E5ABD683-FEC9-1FC9-4710-03C3348681B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1960C972-A9E3-F7FF-F10C-568042B5B4B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61E2E82A-9B71-17B2-1935-3538BEE7AB6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4346721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40FCA3-0DA9-7373-D788-81FEE803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3D273F5-A454-E6C9-CCD3-BC4400DB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942E71-A645-6640-CBCD-62EB6507A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EE0F0-700C-82A8-3DBD-2B7C84335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3359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661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8451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3902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2633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49" r:id="rId2"/>
    <p:sldLayoutId id="2147483661" r:id="rId3"/>
    <p:sldLayoutId id="2147483692" r:id="rId4"/>
    <p:sldLayoutId id="2147483697" r:id="rId5"/>
    <p:sldLayoutId id="2147483694" r:id="rId6"/>
    <p:sldLayoutId id="2147483695" r:id="rId7"/>
    <p:sldLayoutId id="2147483696" r:id="rId8"/>
    <p:sldLayoutId id="2147483650" r:id="rId9"/>
    <p:sldLayoutId id="2147483671" r:id="rId10"/>
    <p:sldLayoutId id="2147483672" r:id="rId11"/>
    <p:sldLayoutId id="2147483812" r:id="rId12"/>
    <p:sldLayoutId id="2147483673" r:id="rId13"/>
    <p:sldLayoutId id="2147483676" r:id="rId14"/>
    <p:sldLayoutId id="2147483677" r:id="rId15"/>
    <p:sldLayoutId id="2147483678" r:id="rId16"/>
    <p:sldLayoutId id="2147483722" r:id="rId17"/>
    <p:sldLayoutId id="2147483718" r:id="rId18"/>
    <p:sldLayoutId id="2147483723" r:id="rId19"/>
    <p:sldLayoutId id="2147483719" r:id="rId20"/>
    <p:sldLayoutId id="214748367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5" r:id="rId12"/>
    <p:sldLayoutId id="2147483710" r:id="rId13"/>
    <p:sldLayoutId id="2147483711" r:id="rId14"/>
    <p:sldLayoutId id="2147483712" r:id="rId15"/>
    <p:sldLayoutId id="2147483713" r:id="rId16"/>
    <p:sldLayoutId id="2147483720" r:id="rId17"/>
    <p:sldLayoutId id="2147483716" r:id="rId18"/>
    <p:sldLayoutId id="2147483717" r:id="rId19"/>
    <p:sldLayoutId id="2147483721" r:id="rId20"/>
    <p:sldLayoutId id="214748371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1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29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7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9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388F6C53-2559-C64C-6F5B-2B6D46117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28D0BB01-1A66-1EA5-EE0C-C512A412F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967635" y="3429000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913AA6F4-D01F-2C94-ED1A-A3B32F6D4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45" y="1578855"/>
            <a:ext cx="10818421" cy="1939549"/>
          </a:xfrm>
        </p:spPr>
        <p:txBody>
          <a:bodyPr/>
          <a:lstStyle/>
          <a:p>
            <a:pPr algn="ctr"/>
            <a:r>
              <a:rPr lang="en-GB" sz="11500" dirty="0"/>
              <a:t>KAR Party!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8E6126D0-B7F9-E4A2-2547-A399F2EDF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24752" b="247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4402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97"/>
    </mc:Choice>
    <mc:Fallback xmlns="">
      <p:transition spd="slow" advTm="2599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Dog in party hat blowing horn">
            <a:extLst>
              <a:ext uri="{FF2B5EF4-FFF2-40B4-BE49-F238E27FC236}">
                <a16:creationId xmlns:a16="http://schemas.microsoft.com/office/drawing/2014/main" id="{9E704C5C-DA56-8B1F-59B3-6FACC73A591D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l="9142" r="9142"/>
          <a:stretch>
            <a:fillRect/>
          </a:stretch>
        </p:blipFill>
        <p:spPr/>
      </p:pic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252E1EAA-FE14-1947-A965-8430CC5114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2023" y="1785257"/>
            <a:ext cx="8032377" cy="12627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verpass Medium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126C1"/>
                </a:solidFill>
                <a:effectLst/>
                <a:uLnTx/>
                <a:uFillTx/>
                <a:latin typeface="Overpass Medium" pitchFamily="2" charset="77"/>
                <a:ea typeface="+mj-ea"/>
                <a:cs typeface="+mj-cs"/>
              </a:rPr>
              <a:t>A KAR was born…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17D28D-A775-1AEE-A782-D6C329EB495A}"/>
              </a:ext>
            </a:extLst>
          </p:cNvPr>
          <p:cNvSpPr/>
          <p:nvPr/>
        </p:nvSpPr>
        <p:spPr>
          <a:xfrm>
            <a:off x="502023" y="2671022"/>
            <a:ext cx="468828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16600" b="1" cap="none" spc="0" dirty="0">
                <a:ln/>
                <a:solidFill>
                  <a:srgbClr val="C00A00"/>
                </a:solidFill>
                <a:effectLst/>
              </a:rPr>
              <a:t>2007</a:t>
            </a:r>
          </a:p>
        </p:txBody>
      </p:sp>
    </p:spTree>
    <p:extLst>
      <p:ext uri="{BB962C8B-B14F-4D97-AF65-F5344CB8AC3E}">
        <p14:creationId xmlns:p14="http://schemas.microsoft.com/office/powerpoint/2010/main" val="294005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58"/>
    </mc:Choice>
    <mc:Fallback xmlns="">
      <p:transition spd="slow" advTm="2615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884F10A-504D-5DA1-DF5F-D7D98D140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2"/>
          <a:srcRect l="4523" t="7813" r="7955" b="7813"/>
          <a:stretch/>
        </p:blipFill>
        <p:spPr>
          <a:xfrm flipH="1">
            <a:off x="999003" y="231740"/>
            <a:ext cx="10670827" cy="6858000"/>
          </a:xfr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A9A8668-5858-13D0-D098-28EC781416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5877" y="4324246"/>
            <a:ext cx="2752723" cy="215181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Cavolini" panose="03000502040302020204" pitchFamily="66" charset="0"/>
                <a:cs typeface="Cavolini" panose="03000502040302020204" pitchFamily="66" charset="0"/>
              </a:rPr>
              <a:t>How</a:t>
            </a:r>
            <a:br>
              <a:rPr lang="en-GB" sz="48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GB" sz="4800" b="1" dirty="0">
                <a:latin typeface="Cavolini" panose="03000502040302020204" pitchFamily="66" charset="0"/>
                <a:cs typeface="Cavolini" panose="03000502040302020204" pitchFamily="66" charset="0"/>
              </a:rPr>
              <a:t>it all started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BA49C6-3EF2-FFEF-D8C3-136597158BD2}"/>
              </a:ext>
            </a:extLst>
          </p:cNvPr>
          <p:cNvSpPr txBox="1"/>
          <p:nvPr/>
        </p:nvSpPr>
        <p:spPr>
          <a:xfrm rot="21175670">
            <a:off x="1734328" y="1262941"/>
            <a:ext cx="25922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>
                <a:latin typeface="Bradley Hand ITC" panose="03070402050302030203" pitchFamily="66" charset="0"/>
                <a:cs typeface="Cavolini" panose="020B0502040204020203" pitchFamily="66" charset="0"/>
              </a:rPr>
              <a:t>EPrints platform developed by the University of Southampton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2844CB-7DC1-F66E-7A97-33B2C78FB055}"/>
              </a:ext>
            </a:extLst>
          </p:cNvPr>
          <p:cNvSpPr txBox="1"/>
          <p:nvPr/>
        </p:nvSpPr>
        <p:spPr>
          <a:xfrm rot="21316449">
            <a:off x="5007186" y="1342978"/>
            <a:ext cx="26544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b="1" dirty="0">
                <a:latin typeface="Bradley Hand ITC" panose="03070402050302030203" pitchFamily="66" charset="0"/>
              </a:rPr>
              <a:t>EPrints implemented at Kent as the Kent Academic Repository (KAR)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0C0F1-3A15-23AE-E010-914F32AE2264}"/>
              </a:ext>
            </a:extLst>
          </p:cNvPr>
          <p:cNvSpPr txBox="1"/>
          <p:nvPr/>
        </p:nvSpPr>
        <p:spPr>
          <a:xfrm rot="439846">
            <a:off x="8270848" y="878116"/>
            <a:ext cx="2586857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100" b="1" dirty="0">
                <a:latin typeface="Bradley Hand ITC" panose="03070402050302030203" pitchFamily="66" charset="0"/>
              </a:rPr>
              <a:t>Originally deployed as temporary storage for an early version of the Research Excellence Framework – the RAE.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B9AA69-5DBB-FD9C-25F9-516331EFC983}"/>
              </a:ext>
            </a:extLst>
          </p:cNvPr>
          <p:cNvSpPr txBox="1"/>
          <p:nvPr/>
        </p:nvSpPr>
        <p:spPr>
          <a:xfrm rot="328797">
            <a:off x="4949645" y="4223031"/>
            <a:ext cx="25252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b="1" dirty="0">
                <a:latin typeface="Bradley Hand ITC" panose="03070402050302030203" pitchFamily="66" charset="0"/>
              </a:rPr>
              <a:t>With the full launch in 2007, 1300 records were added to the KAR with 100 full texts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1F106B-A78A-5449-D5C6-720F3AB4AEAD}"/>
              </a:ext>
            </a:extLst>
          </p:cNvPr>
          <p:cNvSpPr txBox="1"/>
          <p:nvPr/>
        </p:nvSpPr>
        <p:spPr>
          <a:xfrm rot="21204438">
            <a:off x="8511021" y="4160565"/>
            <a:ext cx="26085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b="1" dirty="0">
                <a:latin typeface="Bradley Hand ITC" panose="03070402050302030203" pitchFamily="66" charset="0"/>
              </a:rPr>
              <a:t>This year we celebrate 16 years of the Kent Academic Repository………</a:t>
            </a:r>
          </a:p>
        </p:txBody>
      </p:sp>
    </p:spTree>
    <p:extLst>
      <p:ext uri="{BB962C8B-B14F-4D97-AF65-F5344CB8AC3E}">
        <p14:creationId xmlns:p14="http://schemas.microsoft.com/office/powerpoint/2010/main" val="187405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59"/>
    </mc:Choice>
    <mc:Fallback xmlns="">
      <p:transition spd="slow" advTm="4155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C01BA6-287F-B350-9C2A-7ABBCFA971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Happy 16</a:t>
            </a:r>
            <a:r>
              <a:rPr lang="en-GB" baseline="30000" dirty="0"/>
              <a:t>th</a:t>
            </a:r>
            <a:r>
              <a:rPr lang="en-GB" dirty="0"/>
              <a:t> Birthday To You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C41E7C8-28FA-22E2-4173-EC95E26E6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6051" b="6051"/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85094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04"/>
    </mc:Choice>
    <mc:Fallback xmlns="">
      <p:transition spd="slow" advTm="2630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A007042B-7DFB-C98E-81AB-6F9C1739F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7813" b="7813"/>
          <a:stretch>
            <a:fillRect/>
          </a:stretch>
        </p:blipFill>
        <p:spPr>
          <a:xfrm flipH="1">
            <a:off x="1" y="0"/>
            <a:ext cx="12191999" cy="6858000"/>
          </a:xfrm>
        </p:spPr>
      </p:pic>
      <p:sp>
        <p:nvSpPr>
          <p:cNvPr id="23" name="Title 2">
            <a:extLst>
              <a:ext uri="{FF2B5EF4-FFF2-40B4-BE49-F238E27FC236}">
                <a16:creationId xmlns:a16="http://schemas.microsoft.com/office/drawing/2014/main" id="{C22A5264-BCC7-98F0-D47D-FAFA4C5866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5834" y="596385"/>
            <a:ext cx="11465859" cy="6586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verpass Medium" pitchFamily="2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verpass Medium" pitchFamily="2" charset="77"/>
                <a:ea typeface="+mj-ea"/>
                <a:cs typeface="+mj-cs"/>
              </a:rPr>
              <a:t>Improvements &amp; Achievements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F3A65A-7310-C60A-BFFE-B101A7EBBA72}"/>
              </a:ext>
            </a:extLst>
          </p:cNvPr>
          <p:cNvSpPr txBox="1"/>
          <p:nvPr/>
        </p:nvSpPr>
        <p:spPr>
          <a:xfrm>
            <a:off x="1732428" y="1644135"/>
            <a:ext cx="872714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Digital accessibility improvements to reduce barriers for those who rely on assistive technologies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Addition of persistent identifiers such as ORCiD, Digital Object Identifiers (DOIs), and funder data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33333"/>
                </a:solidFill>
                <a:latin typeface="Roboto" panose="02000000000000000000" pitchFamily="2" charset="0"/>
              </a:rPr>
              <a:t>Use</a:t>
            </a:r>
            <a:r>
              <a:rPr lang="en-GB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of JISC Publications Router tool to help populate KAR with your research</a:t>
            </a:r>
          </a:p>
        </p:txBody>
      </p:sp>
    </p:spTree>
    <p:extLst>
      <p:ext uri="{BB962C8B-B14F-4D97-AF65-F5344CB8AC3E}">
        <p14:creationId xmlns:p14="http://schemas.microsoft.com/office/powerpoint/2010/main" val="29005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26"/>
    </mc:Choice>
    <mc:Fallback xmlns="">
      <p:transition spd="slow" advTm="3782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9990856-3842-6ACC-4CE0-5211402FC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9689" r="9689"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07B1A96-A911-FE77-F745-2D2B742BB3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976485" y="1536174"/>
            <a:ext cx="6461759" cy="37856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harsh" dir="t"/>
            </a:scene3d>
            <a:sp3d extrusionH="196850" prstMaterial="matte">
              <a:bevelT w="127000" h="12700" prst="angle"/>
              <a:extrusionClr>
                <a:srgbClr val="E4E1DC"/>
              </a:extrusionClr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801F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are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801F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also celebrating.. </a:t>
            </a:r>
          </a:p>
        </p:txBody>
      </p:sp>
    </p:spTree>
    <p:extLst>
      <p:ext uri="{BB962C8B-B14F-4D97-AF65-F5344CB8AC3E}">
        <p14:creationId xmlns:p14="http://schemas.microsoft.com/office/powerpoint/2010/main" val="191644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55"/>
    </mc:Choice>
    <mc:Fallback xmlns="">
      <p:transition spd="slow" advTm="2605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Balloon dog shaped like a dog">
            <a:extLst>
              <a:ext uri="{FF2B5EF4-FFF2-40B4-BE49-F238E27FC236}">
                <a16:creationId xmlns:a16="http://schemas.microsoft.com/office/drawing/2014/main" id="{7CA149C8-685A-A5A1-FC1D-F1A42295AE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21" t="7969" r="14693" b="10349"/>
          <a:stretch/>
        </p:blipFill>
        <p:spPr>
          <a:xfrm>
            <a:off x="5660571" y="297119"/>
            <a:ext cx="6409509" cy="5601788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1C21BB3D-59FD-1969-4ABD-C3158835553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6423" y="959093"/>
            <a:ext cx="5791200" cy="493981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1" i="0" u="none" strike="noStrike" kern="1200" cap="none" spc="0" normalizeH="0" baseline="0" noProof="0" dirty="0">
                <a:ln w="0"/>
                <a:solidFill>
                  <a:srgbClr val="927136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KAR’s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1" i="0" u="none" strike="noStrike" kern="1200" cap="none" spc="0" normalizeH="0" baseline="0" noProof="0" dirty="0">
                <a:ln w="0"/>
                <a:solidFill>
                  <a:srgbClr val="927136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100,000</a:t>
            </a:r>
            <a:r>
              <a:rPr kumimoji="0" lang="en-US" sz="10500" b="1" i="0" u="none" strike="noStrike" kern="1200" cap="none" spc="0" normalizeH="0" baseline="30000" noProof="0" dirty="0">
                <a:ln w="0"/>
                <a:solidFill>
                  <a:srgbClr val="927136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th</a:t>
            </a:r>
            <a:endParaRPr kumimoji="0" lang="en-US" sz="10500" b="1" i="0" u="none" strike="noStrike" kern="1200" cap="none" spc="0" normalizeH="0" baseline="0" noProof="0" dirty="0">
              <a:ln w="0"/>
              <a:solidFill>
                <a:srgbClr val="927136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1" i="0" u="none" strike="noStrike" kern="1200" cap="none" spc="0" normalizeH="0" baseline="0" noProof="0" dirty="0">
                <a:ln w="0"/>
                <a:solidFill>
                  <a:srgbClr val="927136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record!</a:t>
            </a:r>
          </a:p>
        </p:txBody>
      </p:sp>
    </p:spTree>
    <p:extLst>
      <p:ext uri="{BB962C8B-B14F-4D97-AF65-F5344CB8AC3E}">
        <p14:creationId xmlns:p14="http://schemas.microsoft.com/office/powerpoint/2010/main" val="277573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29"/>
    </mc:Choice>
    <mc:Fallback xmlns="">
      <p:transition spd="slow" advTm="2622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BFD3C71-A943-B399-45C9-5F0AD058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22" b="122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012925-D7EE-54E8-ACD1-6D8C25143D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Congratulations! 100,000th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548C13-48CA-09B9-D238-4D78389FE1B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650644" y="1821934"/>
            <a:ext cx="30894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F5E269"/>
                </a:solidFill>
              </a:rPr>
              <a:t>100,000th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E2090-5935-D2B0-1891-AFFCE2345280}"/>
              </a:ext>
            </a:extLst>
          </p:cNvPr>
          <p:cNvSpPr txBox="1"/>
          <p:nvPr/>
        </p:nvSpPr>
        <p:spPr>
          <a:xfrm>
            <a:off x="535709" y="2920332"/>
            <a:ext cx="108804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“What does ecological farming mean </a:t>
            </a:r>
          </a:p>
          <a:p>
            <a:pPr algn="ctr"/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for farm labour?”</a:t>
            </a:r>
            <a:endParaRPr lang="en-GB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58AECD-9CDE-3578-1720-A615F88F1781}"/>
              </a:ext>
            </a:extLst>
          </p:cNvPr>
          <p:cNvSpPr txBox="1"/>
          <p:nvPr/>
        </p:nvSpPr>
        <p:spPr>
          <a:xfrm>
            <a:off x="3544167" y="4414036"/>
            <a:ext cx="48378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F5E269"/>
                </a:solidFill>
              </a:rPr>
              <a:t>Sophia </a:t>
            </a:r>
            <a:r>
              <a:rPr lang="en-GB" sz="2400" dirty="0" err="1">
                <a:solidFill>
                  <a:srgbClr val="F5E269"/>
                </a:solidFill>
              </a:rPr>
              <a:t>Davidova</a:t>
            </a:r>
            <a:r>
              <a:rPr lang="en-GB" sz="2400" dirty="0">
                <a:solidFill>
                  <a:srgbClr val="F5E269"/>
                </a:solidFill>
              </a:rPr>
              <a:t> and Alastair Bailey</a:t>
            </a:r>
          </a:p>
          <a:p>
            <a:pPr algn="ctr"/>
            <a:r>
              <a:rPr lang="en-GB" sz="2400" i="1" dirty="0">
                <a:solidFill>
                  <a:srgbClr val="F5E269"/>
                </a:solidFill>
              </a:rPr>
              <a:t>School of Economics</a:t>
            </a:r>
          </a:p>
        </p:txBody>
      </p:sp>
      <p:pic>
        <p:nvPicPr>
          <p:cNvPr id="13" name="Picture 12" descr="Sophia Davidova">
            <a:extLst>
              <a:ext uri="{FF2B5EF4-FFF2-40B4-BE49-F238E27FC236}">
                <a16:creationId xmlns:a16="http://schemas.microsoft.com/office/drawing/2014/main" id="{FFAD3FAE-B013-5AE5-8614-435A5FFC3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462" y="4180254"/>
            <a:ext cx="2129558" cy="2129558"/>
          </a:xfrm>
          <a:prstGeom prst="rect">
            <a:avLst/>
          </a:prstGeom>
        </p:spPr>
      </p:pic>
      <p:pic>
        <p:nvPicPr>
          <p:cNvPr id="12" name="Picture 11" descr="Alastair Bailey">
            <a:extLst>
              <a:ext uri="{FF2B5EF4-FFF2-40B4-BE49-F238E27FC236}">
                <a16:creationId xmlns:a16="http://schemas.microsoft.com/office/drawing/2014/main" id="{B728F369-4DEA-D830-C83E-2AE2EBFCC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834" y="4180254"/>
            <a:ext cx="2129558" cy="212955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E53475-6155-4CE5-D4A5-7995749AF696}"/>
              </a:ext>
            </a:extLst>
          </p:cNvPr>
          <p:cNvSpPr txBox="1"/>
          <p:nvPr/>
        </p:nvSpPr>
        <p:spPr>
          <a:xfrm>
            <a:off x="3942773" y="5583392"/>
            <a:ext cx="4066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chemeClr val="bg1">
                    <a:lumMod val="95000"/>
                  </a:schemeClr>
                </a:solidFill>
              </a:rPr>
              <a:t>https://kar.kent.ac.uk/100000/</a:t>
            </a:r>
          </a:p>
        </p:txBody>
      </p:sp>
    </p:spTree>
    <p:extLst>
      <p:ext uri="{BB962C8B-B14F-4D97-AF65-F5344CB8AC3E}">
        <p14:creationId xmlns:p14="http://schemas.microsoft.com/office/powerpoint/2010/main" val="94083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82"/>
    </mc:Choice>
    <mc:Fallback xmlns="">
      <p:transition spd="slow" advTm="3578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2A525C5-D233-EEB9-426C-6A53EF8C1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7878" b="7878"/>
          <a:stretch>
            <a:fillRect/>
          </a:stretch>
        </p:blipFill>
        <p:spPr/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99354EF-8036-3A2B-D28A-C4869D5C85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8523" y="482611"/>
            <a:ext cx="7312874" cy="6530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verpass Medium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verpass Medium" pitchFamily="2" charset="77"/>
                <a:ea typeface="+mj-ea"/>
                <a:cs typeface="+mj-cs"/>
              </a:rPr>
              <a:t>What’s next for KAR?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544C86D-1F56-83B0-24C2-735795E819DD}"/>
              </a:ext>
            </a:extLst>
          </p:cNvPr>
          <p:cNvSpPr txBox="1">
            <a:spLocks/>
          </p:cNvSpPr>
          <p:nvPr/>
        </p:nvSpPr>
        <p:spPr>
          <a:xfrm>
            <a:off x="778885" y="1603197"/>
            <a:ext cx="10634229" cy="19288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333333"/>
                </a:solidFill>
                <a:latin typeface="Roboto" panose="02000000000000000000" pitchFamily="2" charset="0"/>
              </a:rPr>
              <a:t>integrating the Credit taxonomy</a:t>
            </a:r>
            <a:endParaRPr lang="en-GB" sz="8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en-GB" sz="2400" dirty="0">
                <a:solidFill>
                  <a:srgbClr val="333333"/>
                </a:solidFill>
                <a:latin typeface="Roboto" panose="02000000000000000000" pitchFamily="2" charset="0"/>
              </a:rPr>
              <a:t>improving article pre-prints that have not been peer-reviewed</a:t>
            </a:r>
            <a:endParaRPr lang="en-GB" sz="8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en-GB" sz="2400" dirty="0">
                <a:solidFill>
                  <a:srgbClr val="333333"/>
                </a:solidFill>
                <a:latin typeface="Roboto" panose="02000000000000000000" pitchFamily="2" charset="0"/>
              </a:rPr>
              <a:t>Enhancing reporting, particularly for our colleagues working across the Research Excellence Framework, and in Research and Innovation Services.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569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07"/>
    </mc:Choice>
    <mc:Fallback xmlns="">
      <p:transition spd="slow" advTm="3610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0234940-877C-0371-BB06-983B8D9C4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alphaModFix amt="82000"/>
          </a:blip>
          <a:srcRect t="7878" b="7878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DBDF85-70A5-A3E5-907F-2ECC51AE5E8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26881" y="1033453"/>
            <a:ext cx="7439053" cy="3836497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Thank you for being part of the </a:t>
            </a:r>
            <a:br>
              <a:rPr lang="en-GB" sz="5200" dirty="0"/>
            </a:br>
            <a:r>
              <a:rPr lang="en-GB" sz="5200" dirty="0"/>
              <a:t>Kent Academic Repository story</a:t>
            </a:r>
          </a:p>
        </p:txBody>
      </p:sp>
    </p:spTree>
    <p:extLst>
      <p:ext uri="{BB962C8B-B14F-4D97-AF65-F5344CB8AC3E}">
        <p14:creationId xmlns:p14="http://schemas.microsoft.com/office/powerpoint/2010/main" val="336019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72"/>
    </mc:Choice>
    <mc:Fallback xmlns="">
      <p:transition spd="slow" advTm="26372"/>
    </mc:Fallback>
  </mc:AlternateContent>
</p:sld>
</file>

<file path=ppt/theme/theme1.xml><?xml version="1.0" encoding="utf-8"?>
<a:theme xmlns:a="http://schemas.openxmlformats.org/drawingml/2006/main" name="Purpl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152A61-6228-3440-8B72-D3D316DE81F5}"/>
    </a:ext>
  </a:extLst>
</a:theme>
</file>

<file path=ppt/theme/theme2.xml><?xml version="1.0" encoding="utf-8"?>
<a:theme xmlns:a="http://schemas.openxmlformats.org/drawingml/2006/main" name="Blu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7E211ECC-1833-7F4A-8251-8C3FFE68B2AB}"/>
    </a:ext>
  </a:extLst>
</a:theme>
</file>

<file path=ppt/theme/theme3.xml><?xml version="1.0" encoding="utf-8"?>
<a:theme xmlns:a="http://schemas.openxmlformats.org/drawingml/2006/main" name="Green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B5919466-AA53-F84D-95DE-A44E0F5D1BFD}"/>
    </a:ext>
  </a:extLst>
</a:theme>
</file>

<file path=ppt/theme/theme4.xml><?xml version="1.0" encoding="utf-8"?>
<a:theme xmlns:a="http://schemas.openxmlformats.org/drawingml/2006/main" name="Pink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A73B16A2-4F09-5847-8FAE-4DAA33944566}"/>
    </a:ext>
  </a:extLst>
</a:theme>
</file>

<file path=ppt/theme/theme5.xml><?xml version="1.0" encoding="utf-8"?>
<a:theme xmlns:a="http://schemas.openxmlformats.org/drawingml/2006/main" name="Orange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895D1A4-F719-6F4E-B4B7-F882D3ED96B9}"/>
    </a:ext>
  </a:extLst>
</a:theme>
</file>

<file path=ppt/theme/theme6.xml><?xml version="1.0" encoding="utf-8"?>
<a:theme xmlns:a="http://schemas.openxmlformats.org/drawingml/2006/main" name="Red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75C3A3-B5E7-9940-9188-078FE943920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445A33AFAEC419A41B44D69E6129F" ma:contentTypeVersion="17" ma:contentTypeDescription="Create a new document." ma:contentTypeScope="" ma:versionID="1f72eb2a40284821dcf313b61316b216">
  <xsd:schema xmlns:xsd="http://www.w3.org/2001/XMLSchema" xmlns:xs="http://www.w3.org/2001/XMLSchema" xmlns:p="http://schemas.microsoft.com/office/2006/metadata/properties" xmlns:ns2="997cdd1e-e429-4b09-99d2-d895aefd500f" xmlns:ns3="a3ce718d-f813-4adc-8824-5d044fc7674a" targetNamespace="http://schemas.microsoft.com/office/2006/metadata/properties" ma:root="true" ma:fieldsID="172625b91df44b366c0f07ffcd48531a" ns2:_="" ns3:_="">
    <xsd:import namespace="997cdd1e-e429-4b09-99d2-d895aefd500f"/>
    <xsd:import namespace="a3ce718d-f813-4adc-8824-5d044fc767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DateandTim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cdd1e-e429-4b09-99d2-d895aefd5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DateandTime" ma:index="21" nillable="true" ma:displayName="Date and Time" ma:format="DateOnly" ma:internalName="Dateand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ad60de0-1a06-47ac-a17b-03c64138ab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e718d-f813-4adc-8824-5d044fc767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002303e-3aac-4036-a93f-05678b6d1e37}" ma:internalName="TaxCatchAll" ma:showField="CatchAllData" ma:web="a3ce718d-f813-4adc-8824-5d044fc7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4D288D-3A56-47E1-9EF5-5D2B82965B08}">
  <ds:schemaRefs>
    <ds:schemaRef ds:uri="997cdd1e-e429-4b09-99d2-d895aefd500f"/>
    <ds:schemaRef ds:uri="a3ce718d-f813-4adc-8824-5d044fc767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C53C3EF-67CA-4DD1-A0EB-945AFAB1C68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1a9fa56-3f32-449a-a721-3e3f49aa5e9a}" enabled="0" method="" siteId="{51a9fa56-3f32-449a-a721-3e3f49aa5e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Purple Set </Template>
  <TotalTime>0</TotalTime>
  <Words>227</Words>
  <Application>Microsoft Office PowerPoint</Application>
  <PresentationFormat>Widescreen</PresentationFormat>
  <Paragraphs>34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Overpass</vt:lpstr>
      <vt:lpstr>Arial</vt:lpstr>
      <vt:lpstr>Roboto</vt:lpstr>
      <vt:lpstr>Overpass Medium</vt:lpstr>
      <vt:lpstr>Calibri</vt:lpstr>
      <vt:lpstr>Overpass SemiBold</vt:lpstr>
      <vt:lpstr>Cavolini</vt:lpstr>
      <vt:lpstr>Bradley Hand ITC</vt:lpstr>
      <vt:lpstr>Purple Set </vt:lpstr>
      <vt:lpstr>Blue Set </vt:lpstr>
      <vt:lpstr>Green Set </vt:lpstr>
      <vt:lpstr>Pink Set </vt:lpstr>
      <vt:lpstr>Orange Set</vt:lpstr>
      <vt:lpstr>Red Set</vt:lpstr>
      <vt:lpstr>KAR Party!</vt:lpstr>
      <vt:lpstr>A KAR was born…</vt:lpstr>
      <vt:lpstr>How it all started</vt:lpstr>
      <vt:lpstr>Happy 16th Birthday To You</vt:lpstr>
      <vt:lpstr>Improvements &amp; Achievements</vt:lpstr>
      <vt:lpstr>We are  also celebrating.. </vt:lpstr>
      <vt:lpstr>KAR’s 100,000th record!</vt:lpstr>
      <vt:lpstr>Congratulations! 100,000th</vt:lpstr>
      <vt:lpstr>What’s next for KAR?</vt:lpstr>
      <vt:lpstr>Thank you for being part of the  Kent Academic Repository story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Seawright</dc:creator>
  <cp:lastModifiedBy>Josie Caplehorne</cp:lastModifiedBy>
  <cp:revision>14</cp:revision>
  <dcterms:created xsi:type="dcterms:W3CDTF">2022-08-26T15:47:55Z</dcterms:created>
  <dcterms:modified xsi:type="dcterms:W3CDTF">2023-03-22T11:48:08Z</dcterms:modified>
</cp:coreProperties>
</file>