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275213" cy="42803763" type="screen4x3"/>
  <p:notesSz cx="7559675" cy="10691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8" d="100"/>
          <a:sy n="18" d="100"/>
        </p:scale>
        <p:origin x="-3108" y="12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GB" sz="1400" b="0" i="0" u="none" strike="noStrike" kern="120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GB" sz="1400" b="0" i="0" u="none" strike="noStrike" kern="120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GB" sz="1400" b="0" i="0" u="none" strike="noStrike" kern="120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E5D6C568-1936-42BD-8D2C-273A91EA3C0A}" type="slidenum">
              <a:t>‹#›</a:t>
            </a:fld>
            <a:endParaRPr lang="en-GB" sz="1400" b="0" i="0" u="none" strike="noStrike" kern="120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6343323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en-GB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en-GB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en-GB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en-GB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3E0B5BEE-7D4C-49F3-91B8-66D3C677E87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169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GB" sz="2000" b="0" i="0" u="none" strike="noStrike" kern="1200">
        <a:ln>
          <a:noFill/>
        </a:ln>
        <a:latin typeface="Arial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362200" y="812800"/>
            <a:ext cx="2833688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125" y="13296900"/>
            <a:ext cx="25734963" cy="91757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838" y="24255413"/>
            <a:ext cx="21191537" cy="109394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043163D-9666-4501-B226-02C80950FB7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193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06A5CF-3C21-4258-84E0-FC818BF6663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1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788438" y="2036763"/>
            <a:ext cx="6648450" cy="32578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38325" y="2036763"/>
            <a:ext cx="19797713" cy="32578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F118D57-C42A-4C80-9D63-50879E6A559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747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F1D53BE-2858-4238-A509-E7626F4176C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976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775" y="27505025"/>
            <a:ext cx="25734963" cy="8501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0775" y="18141950"/>
            <a:ext cx="25734963" cy="93630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056F672-340F-4426-A0AE-24480896D60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970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38325" y="10207625"/>
            <a:ext cx="12927013" cy="24407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917738" y="10207625"/>
            <a:ext cx="12928600" cy="24407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1F80818-B76E-4D62-8F85-014520F5ED1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095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1714500"/>
            <a:ext cx="27246263" cy="71342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475" y="9580563"/>
            <a:ext cx="13376275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475" y="13574713"/>
            <a:ext cx="13376275" cy="24661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700" y="9580563"/>
            <a:ext cx="13381038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700" y="13574713"/>
            <a:ext cx="13381038" cy="24661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01AADDA-3E5A-4256-9166-95776AAFCC6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917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EB9D56-12BA-4DB4-AF52-C6DB4D6C544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977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CCE59ED-FCF2-4061-A5DB-33308D8ADEE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545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1704975"/>
            <a:ext cx="9959975" cy="7251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400" y="1704975"/>
            <a:ext cx="16924338" cy="365315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475" y="8956675"/>
            <a:ext cx="9959975" cy="29279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8F54118-A1EC-4056-8766-B733572A1E3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188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075" y="29962475"/>
            <a:ext cx="18165763" cy="35369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075" y="3824288"/>
            <a:ext cx="18165763" cy="25682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075" y="33499425"/>
            <a:ext cx="18165763" cy="5024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7F4537-C15A-4369-9966-5A7BE298B6C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140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1837799" y="2037240"/>
            <a:ext cx="26599320" cy="70261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837799" y="10207440"/>
            <a:ext cx="26008200" cy="2440871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7889"/>
              </a:spcAft>
              <a:buSzPct val="45000"/>
              <a:buFont typeface="StarSymbol"/>
              <a:buNone/>
              <a:defRPr lang="en-GB" sz="178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7889"/>
              </a:spcAft>
              <a:buSzPct val="45000"/>
              <a:buFont typeface="StarSymbol"/>
              <a:buChar char="●"/>
              <a:defRPr lang="en-GB" sz="178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6310"/>
              </a:spcAft>
              <a:buSzPct val="75000"/>
              <a:buFont typeface="StarSymbol"/>
              <a:buChar char="–"/>
              <a:defRPr lang="en-GB" sz="1558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4731"/>
              </a:spcAft>
              <a:buSzPct val="45000"/>
              <a:buFont typeface="StarSymbol"/>
              <a:buChar char="●"/>
              <a:defRPr lang="en-GB" sz="1335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3155"/>
              </a:spcAft>
              <a:buSzPct val="75000"/>
              <a:buFont typeface="StarSymbol"/>
              <a:buChar char="–"/>
              <a:defRPr lang="en-GB" sz="1113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1576"/>
              </a:spcAft>
              <a:buSzPct val="45000"/>
              <a:buFont typeface="StarSymbol"/>
              <a:buChar char="●"/>
              <a:defRPr lang="en-GB" sz="1113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1576"/>
              </a:spcAft>
              <a:buSzPct val="45000"/>
              <a:buFont typeface="StarSymbol"/>
              <a:buChar char="●"/>
              <a:defRPr lang="en-GB" sz="1113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1576"/>
              </a:spcAft>
              <a:buSzPct val="45000"/>
              <a:buFont typeface="StarSymbol"/>
              <a:buChar char="●"/>
              <a:defRPr lang="en-GB" sz="1113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1576"/>
              </a:spcAft>
              <a:buSzPct val="45000"/>
              <a:buFont typeface="StarSymbol"/>
              <a:buChar char="●"/>
              <a:defRPr lang="en-GB" sz="1113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1576"/>
              </a:spcAft>
              <a:buSzPct val="45000"/>
              <a:buFont typeface="StarSymbol"/>
              <a:buChar char="●"/>
              <a:defRPr lang="en-GB" sz="1113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1837799" y="38698200"/>
            <a:ext cx="6885360" cy="2901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en-GB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10468080" y="38698200"/>
            <a:ext cx="9368280" cy="2901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en-GB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21551400" y="38698200"/>
            <a:ext cx="6885360" cy="2901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en-GB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0105CD92-D570-446F-8496-0A7A61B7BC99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en-GB" sz="24490" b="0" i="0" u="none" strike="noStrike" kern="1200">
          <a:ln>
            <a:noFill/>
          </a:ln>
          <a:latin typeface="Arial" pitchFamily="18"/>
        </a:defRPr>
      </a:lvl1pPr>
    </p:titleStyle>
    <p:bodyStyle>
      <a:lvl1pPr marL="0" marR="0" indent="0" rtl="0" hangingPunct="0">
        <a:spcBef>
          <a:spcPts val="0"/>
        </a:spcBef>
        <a:spcAft>
          <a:spcPts val="7889"/>
        </a:spcAft>
        <a:tabLst/>
        <a:defRPr lang="en-GB" sz="17800" b="0" i="0" u="none" strike="noStrike" kern="1200">
          <a:ln>
            <a:noFill/>
          </a:ln>
          <a:latin typeface="Arial" pitchFamily="18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152000" y="216000"/>
            <a:ext cx="28764000" cy="374400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9600" b="1"/>
              <a:t>TMS over human primary somatosensory cortex interferes with tactile detection* &amp; discrimination</a:t>
            </a:r>
          </a:p>
        </p:txBody>
      </p:sp>
      <p:sp>
        <p:nvSpPr>
          <p:cNvPr id="3" name="Freeform 2"/>
          <p:cNvSpPr/>
          <p:nvPr/>
        </p:nvSpPr>
        <p:spPr>
          <a:xfrm>
            <a:off x="360000" y="360000"/>
            <a:ext cx="29555999" cy="42084000"/>
          </a:xfrm>
          <a:custGeom>
            <a:avLst>
              <a:gd name="f0" fmla="val 1283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08000">
            <a:solidFill>
              <a:srgbClr val="800000"/>
            </a:solidFill>
            <a:prstDash val="solid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GB" sz="1800" b="0" i="0" u="none" strike="noStrike" kern="120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4000" y="3491999"/>
            <a:ext cx="29052000" cy="28519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GB" sz="72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Luigi Tam</a:t>
            </a:r>
            <a:r>
              <a:rPr lang="en-GB" sz="7200" b="0" i="0" u="none" strike="noStrike" kern="120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è</a:t>
            </a:r>
            <a:r>
              <a:rPr lang="en-GB" sz="7200" b="0" i="0" u="none" strike="noStrike" kern="1200" baseline="3000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a,b</a:t>
            </a:r>
            <a:r>
              <a:rPr lang="en-GB" sz="7200" b="0" i="0" u="none" strike="noStrike" kern="1200" baseline="300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 </a:t>
            </a:r>
            <a:r>
              <a:rPr lang="en-GB" sz="72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&amp; Nicholas P Holmes</a:t>
            </a:r>
            <a:r>
              <a:rPr lang="en-GB" sz="7200" b="0" i="0" u="none" strike="noStrike" kern="1200" baseline="300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a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GB" sz="60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a) Centre for Integrative Neuroscience &amp; Neurodynamics, University of Reading, UK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GB" sz="60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b) CIMeC, Center for Mind/Brain Sciences, University of Trento, Italy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52000" y="41796000"/>
            <a:ext cx="13182119" cy="6022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/>
            </a:pPr>
            <a:r>
              <a:rPr lang="en-GB" sz="3600" b="1" i="1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* But only in a criterion-dependent, memory-dependent task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0000" y="6912000"/>
            <a:ext cx="28224000" cy="75139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GB" sz="4800" b="1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The problem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None/>
              <a:tabLst/>
            </a:pPr>
            <a:r>
              <a:rPr lang="en-GB" sz="48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- Monkey studies tell us that primary somatosensory cortex is not required for detection of tactile stimuli</a:t>
            </a:r>
            <a:r>
              <a:rPr lang="en-GB" sz="4800" b="0" i="0" u="none" strike="noStrike" kern="1200" baseline="300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1</a:t>
            </a:r>
            <a:r>
              <a:rPr lang="en-GB" sz="48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; tactile detection can be re-learnt following complete parietal lesions</a:t>
            </a:r>
            <a:r>
              <a:rPr lang="en-GB" sz="4800" b="0" i="0" u="none" strike="noStrike" kern="1200" baseline="300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1</a:t>
            </a:r>
            <a:r>
              <a:rPr lang="en-GB" sz="48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; and single-unit activity in S1 does not correlate (at all) with perceptual decisions about stimulus presence</a:t>
            </a:r>
            <a:r>
              <a:rPr lang="en-GB" sz="4800" b="0" i="0" u="none" strike="noStrike" kern="1200" baseline="300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2</a:t>
            </a:r>
            <a:r>
              <a:rPr lang="en-GB" sz="48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.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None/>
              <a:tabLst/>
            </a:pPr>
            <a:r>
              <a:rPr lang="en-GB" sz="48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- BUT, human studies using single-pulse TMS over (almost any part of) the sensorimotor &amp; parietal cortex have shown near-complete disruption of tactile detection</a:t>
            </a:r>
            <a:r>
              <a:rPr lang="en-GB" sz="4800" b="0" i="0" u="none" strike="noStrike" kern="1200" baseline="300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3,4</a:t>
            </a:r>
            <a:r>
              <a:rPr lang="en-GB" sz="48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.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None/>
              <a:tabLst/>
            </a:pPr>
            <a:r>
              <a:rPr lang="en-GB" sz="48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- Are monkeys' brains different from humans? Is TMS more effective than unilateral parietal ablation?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GB" sz="4800" b="1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The solution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GB" sz="48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- Series of TMS-psychophysics experiments; criterion-dependent &amp; criterion-free tasks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GB" sz="48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- (f)MRI-guided per single-subject; fully counter-balanced; nearby active control site; sham TMS</a:t>
            </a:r>
          </a:p>
        </p:txBody>
      </p:sp>
      <p:sp>
        <p:nvSpPr>
          <p:cNvPr id="7" name="Freeform 6"/>
          <p:cNvSpPr/>
          <p:nvPr/>
        </p:nvSpPr>
        <p:spPr>
          <a:xfrm>
            <a:off x="720000" y="6768000"/>
            <a:ext cx="28800000" cy="8136000"/>
          </a:xfrm>
          <a:custGeom>
            <a:avLst>
              <a:gd name="f0" fmla="val 1741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08000">
            <a:solidFill>
              <a:srgbClr val="000080"/>
            </a:solidFill>
            <a:prstDash val="solid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GB" sz="1800" b="0" i="0" u="none" strike="noStrike" kern="120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792000" y="15264000"/>
            <a:ext cx="14040000" cy="8136000"/>
          </a:xfrm>
          <a:custGeom>
            <a:avLst>
              <a:gd name="f0" fmla="val 1741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08000">
            <a:solidFill>
              <a:srgbClr val="000080"/>
            </a:solidFill>
            <a:prstDash val="solid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GB" sz="1800" b="0" i="0" u="none" strike="noStrike" kern="120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15446160" y="15297840"/>
            <a:ext cx="14040000" cy="8136000"/>
          </a:xfrm>
          <a:custGeom>
            <a:avLst>
              <a:gd name="f0" fmla="val 1741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08000">
            <a:solidFill>
              <a:srgbClr val="000080"/>
            </a:solidFill>
            <a:prstDash val="solid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GB" sz="1800" b="0" i="0" u="none" strike="noStrike" kern="120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pic>
        <p:nvPicPr>
          <p:cNvPr id="10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189440" y="16380000"/>
            <a:ext cx="6226560" cy="46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/>
          <p:cNvSpPr txBox="1"/>
          <p:nvPr/>
        </p:nvSpPr>
        <p:spPr>
          <a:xfrm>
            <a:off x="988920" y="15516000"/>
            <a:ext cx="2683080" cy="7714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4800" b="1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Methods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44000" y="21061800"/>
            <a:ext cx="3755880" cy="2138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Single-subject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fMRI-guided TMS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over S1 &amp; SMG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120% RMT</a:t>
            </a:r>
          </a:p>
        </p:txBody>
      </p:sp>
      <p:pic>
        <p:nvPicPr>
          <p:cNvPr id="13" name="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7488000" y="16380000"/>
            <a:ext cx="7024680" cy="473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/>
          <p:cNvSpPr txBox="1"/>
          <p:nvPr/>
        </p:nvSpPr>
        <p:spPr>
          <a:xfrm>
            <a:off x="8496000" y="21132000"/>
            <a:ext cx="5392800" cy="2138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1-interval (yes/no) &amp;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2-interval (bias-free)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forced-choice vibrotactile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detection &amp; discrimination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748920" y="15500519"/>
            <a:ext cx="3969360" cy="7714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4800" b="1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Replication...</a:t>
            </a:r>
          </a:p>
        </p:txBody>
      </p:sp>
      <p:pic>
        <p:nvPicPr>
          <p:cNvPr id="16" name=""/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15895800" y="16228080"/>
            <a:ext cx="7648199" cy="504792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Box 16"/>
          <p:cNvSpPr txBox="1"/>
          <p:nvPr/>
        </p:nvSpPr>
        <p:spPr>
          <a:xfrm>
            <a:off x="15851880" y="21105720"/>
            <a:ext cx="7476120" cy="11142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TMS over </a:t>
            </a:r>
            <a:r>
              <a:rPr lang="en-GB" sz="3600" b="1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S1 but not SMG</a:t>
            </a: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 decreases detection sensitivity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488000" y="22896000"/>
            <a:ext cx="3483360" cy="4302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24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N=12, mean</a:t>
            </a:r>
            <a:r>
              <a:rPr lang="zh-CN" sz="2400" b="0" i="0" u="none" strike="noStrike" kern="120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±</a:t>
            </a:r>
            <a:r>
              <a:rPr lang="en-GB" sz="2400" b="0" i="0" u="none" strike="noStrike" kern="1200">
                <a:ln>
                  <a:noFill/>
                </a:ln>
                <a:latin typeface="Arial" pitchFamily="18"/>
                <a:ea typeface="Arial" pitchFamily="34"/>
                <a:cs typeface="Arial" pitchFamily="34"/>
              </a:rPr>
              <a:t>SE, *p&lt;.05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826240" y="17208000"/>
            <a:ext cx="3461760" cy="7718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4800" b="1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but...</a:t>
            </a:r>
          </a:p>
        </p:txBody>
      </p:sp>
      <p:pic>
        <p:nvPicPr>
          <p:cNvPr id="20" name=""/>
          <p:cNvPicPr>
            <a:picLocks noChangeAspect="1"/>
          </p:cNvPicPr>
          <p:nvPr/>
        </p:nvPicPr>
        <p:blipFill>
          <a:blip r:embed="rId6">
            <a:lum/>
            <a:alphaModFix/>
          </a:blip>
          <a:srcRect/>
          <a:stretch>
            <a:fillRect/>
          </a:stretch>
        </p:blipFill>
        <p:spPr>
          <a:xfrm>
            <a:off x="23904000" y="18036000"/>
            <a:ext cx="5208480" cy="2945159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TextBox 20"/>
          <p:cNvSpPr txBox="1"/>
          <p:nvPr/>
        </p:nvSpPr>
        <p:spPr>
          <a:xfrm>
            <a:off x="23975999" y="21097800"/>
            <a:ext cx="5184000" cy="11142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TMS over </a:t>
            </a:r>
            <a:r>
              <a:rPr lang="en-GB" sz="3600" b="1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S1 AND SMG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increases criterion</a:t>
            </a:r>
          </a:p>
        </p:txBody>
      </p:sp>
      <p:sp>
        <p:nvSpPr>
          <p:cNvPr id="22" name="Freeform 21"/>
          <p:cNvSpPr/>
          <p:nvPr/>
        </p:nvSpPr>
        <p:spPr>
          <a:xfrm>
            <a:off x="792000" y="23760000"/>
            <a:ext cx="14040000" cy="8136000"/>
          </a:xfrm>
          <a:custGeom>
            <a:avLst>
              <a:gd name="f0" fmla="val 1741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08000">
            <a:solidFill>
              <a:srgbClr val="000080"/>
            </a:solidFill>
            <a:prstDash val="solid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GB" sz="1800" b="0" i="0" u="none" strike="noStrike" kern="120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792000" y="32292000"/>
            <a:ext cx="14040000" cy="8136000"/>
          </a:xfrm>
          <a:custGeom>
            <a:avLst>
              <a:gd name="f0" fmla="val 1741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08000">
            <a:solidFill>
              <a:srgbClr val="000080"/>
            </a:solidFill>
            <a:prstDash val="solid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GB" sz="1800" b="0" i="0" u="none" strike="noStrike" kern="120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15444000" y="23795999"/>
            <a:ext cx="14040000" cy="8136000"/>
          </a:xfrm>
          <a:custGeom>
            <a:avLst>
              <a:gd name="f0" fmla="val 1741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08000">
            <a:solidFill>
              <a:srgbClr val="000080"/>
            </a:solidFill>
            <a:prstDash val="solid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GB" sz="1800" b="0" i="0" u="none" strike="noStrike" kern="120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15444000" y="32328000"/>
            <a:ext cx="14040000" cy="5472000"/>
          </a:xfrm>
          <a:custGeom>
            <a:avLst>
              <a:gd name="f0" fmla="val 1741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08000">
            <a:solidFill>
              <a:srgbClr val="000080"/>
            </a:solidFill>
            <a:prstDash val="solid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GB" sz="1800" b="0" i="0" u="none" strike="noStrike" kern="120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72000" y="24192000"/>
            <a:ext cx="3969360" cy="7718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4800" b="1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Exploration</a:t>
            </a:r>
          </a:p>
        </p:txBody>
      </p:sp>
      <p:pic>
        <p:nvPicPr>
          <p:cNvPr id="27" name=""/>
          <p:cNvPicPr>
            <a:picLocks noChangeAspect="1"/>
          </p:cNvPicPr>
          <p:nvPr/>
        </p:nvPicPr>
        <p:blipFill>
          <a:blip r:embed="rId7">
            <a:lum/>
            <a:alphaModFix/>
          </a:blip>
          <a:srcRect/>
          <a:stretch>
            <a:fillRect/>
          </a:stretch>
        </p:blipFill>
        <p:spPr>
          <a:xfrm>
            <a:off x="900000" y="25344000"/>
            <a:ext cx="6840000" cy="471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"/>
          <p:cNvPicPr>
            <a:picLocks noChangeAspect="1"/>
          </p:cNvPicPr>
          <p:nvPr/>
        </p:nvPicPr>
        <p:blipFill>
          <a:blip r:embed="rId8">
            <a:lum/>
            <a:alphaModFix/>
          </a:blip>
          <a:srcRect/>
          <a:stretch>
            <a:fillRect/>
          </a:stretch>
        </p:blipFill>
        <p:spPr>
          <a:xfrm>
            <a:off x="7883999" y="25524000"/>
            <a:ext cx="6840000" cy="45216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TextBox 28"/>
          <p:cNvSpPr txBox="1"/>
          <p:nvPr/>
        </p:nvSpPr>
        <p:spPr>
          <a:xfrm>
            <a:off x="936000" y="30045600"/>
            <a:ext cx="13680000" cy="15624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3600" b="1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TMS only effective in 2</a:t>
            </a:r>
            <a:r>
              <a:rPr lang="en-GB" sz="3600" b="1" i="0" u="none" strike="noStrike" kern="1200" baseline="300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nd</a:t>
            </a:r>
            <a:r>
              <a:rPr lang="en-GB" sz="3600" b="1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 half of experiment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(Working) memory? Learning? Maintenance of 'internal standard'?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5758640" y="24140160"/>
            <a:ext cx="7641360" cy="7718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4800" b="1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Bias-free detection tasks</a:t>
            </a:r>
          </a:p>
        </p:txBody>
      </p:sp>
      <p:pic>
        <p:nvPicPr>
          <p:cNvPr id="31" name=""/>
          <p:cNvPicPr>
            <a:picLocks noChangeAspect="1"/>
          </p:cNvPicPr>
          <p:nvPr/>
        </p:nvPicPr>
        <p:blipFill>
          <a:blip r:embed="rId9">
            <a:lum/>
            <a:alphaModFix/>
          </a:blip>
          <a:srcRect/>
          <a:stretch>
            <a:fillRect/>
          </a:stretch>
        </p:blipFill>
        <p:spPr>
          <a:xfrm>
            <a:off x="15587999" y="25552800"/>
            <a:ext cx="6840000" cy="450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"/>
          <p:cNvPicPr>
            <a:picLocks noChangeAspect="1"/>
          </p:cNvPicPr>
          <p:nvPr/>
        </p:nvPicPr>
        <p:blipFill>
          <a:blip r:embed="rId10">
            <a:lum/>
            <a:alphaModFix/>
          </a:blip>
          <a:srcRect/>
          <a:stretch>
            <a:fillRect/>
          </a:stretch>
        </p:blipFill>
        <p:spPr>
          <a:xfrm>
            <a:off x="22500000" y="25502400"/>
            <a:ext cx="6840000" cy="4521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TextBox 32"/>
          <p:cNvSpPr txBox="1"/>
          <p:nvPr/>
        </p:nvSpPr>
        <p:spPr>
          <a:xfrm>
            <a:off x="15587999" y="30009600"/>
            <a:ext cx="14040000" cy="15624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3600" b="1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No effect of single- or double-pulse TMS on bias-free detection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'pure' perception is unaffected by TMS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62640" y="32508000"/>
            <a:ext cx="11637360" cy="7718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4800" b="1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Bias-free frequency-discrimination</a:t>
            </a:r>
          </a:p>
        </p:txBody>
      </p:sp>
      <p:pic>
        <p:nvPicPr>
          <p:cNvPr id="35" name=""/>
          <p:cNvPicPr>
            <a:picLocks noChangeAspect="1"/>
          </p:cNvPicPr>
          <p:nvPr/>
        </p:nvPicPr>
        <p:blipFill>
          <a:blip r:embed="rId11">
            <a:lum/>
            <a:alphaModFix/>
          </a:blip>
          <a:srcRect/>
          <a:stretch>
            <a:fillRect/>
          </a:stretch>
        </p:blipFill>
        <p:spPr>
          <a:xfrm>
            <a:off x="1224000" y="33598800"/>
            <a:ext cx="8640000" cy="567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TextBox 35"/>
          <p:cNvSpPr txBox="1"/>
          <p:nvPr/>
        </p:nvSpPr>
        <p:spPr>
          <a:xfrm>
            <a:off x="10296000" y="34401600"/>
            <a:ext cx="4320000" cy="36738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3600" b="1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TMS over S1 raises frequency discrimination thresholds. </a:t>
            </a: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Consistent with monkey neurophysiology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5758640" y="32508000"/>
            <a:ext cx="13401360" cy="7718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4800" b="1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MS over median nerve raises all thresholds</a:t>
            </a:r>
          </a:p>
        </p:txBody>
      </p:sp>
      <p:pic>
        <p:nvPicPr>
          <p:cNvPr id="38" name=""/>
          <p:cNvPicPr>
            <a:picLocks noChangeAspect="1"/>
          </p:cNvPicPr>
          <p:nvPr/>
        </p:nvPicPr>
        <p:blipFill>
          <a:blip r:embed="rId12">
            <a:lum/>
            <a:alphaModFix/>
          </a:blip>
          <a:srcRect/>
          <a:stretch>
            <a:fillRect/>
          </a:stretch>
        </p:blipFill>
        <p:spPr>
          <a:xfrm>
            <a:off x="15587999" y="33480000"/>
            <a:ext cx="4680000" cy="308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"/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20268000" y="33454800"/>
            <a:ext cx="4680000" cy="308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"/>
          <p:cNvPicPr>
            <a:picLocks noChangeAspect="1"/>
          </p:cNvPicPr>
          <p:nvPr/>
        </p:nvPicPr>
        <p:blipFill>
          <a:blip r:embed="rId14">
            <a:lum/>
            <a:alphaModFix/>
          </a:blip>
          <a:srcRect/>
          <a:stretch>
            <a:fillRect/>
          </a:stretch>
        </p:blipFill>
        <p:spPr>
          <a:xfrm>
            <a:off x="24660000" y="33480000"/>
            <a:ext cx="4680000" cy="30852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TextBox 40"/>
          <p:cNvSpPr txBox="1"/>
          <p:nvPr/>
        </p:nvSpPr>
        <p:spPr>
          <a:xfrm>
            <a:off x="16107120" y="36477720"/>
            <a:ext cx="4095720" cy="11142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Single-pulse, 2-IFC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detection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0772000" y="36477720"/>
            <a:ext cx="4121640" cy="11142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Double-pulse, 2IFC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detection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5092000" y="36478079"/>
            <a:ext cx="4274280" cy="11142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Double-pulse, 2-IFC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/>
            </a:pPr>
            <a:r>
              <a:rPr lang="en-GB" sz="36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discrimination</a:t>
            </a:r>
          </a:p>
        </p:txBody>
      </p:sp>
      <p:sp>
        <p:nvSpPr>
          <p:cNvPr id="44" name="Freeform 43"/>
          <p:cNvSpPr/>
          <p:nvPr/>
        </p:nvSpPr>
        <p:spPr>
          <a:xfrm>
            <a:off x="15444000" y="38126160"/>
            <a:ext cx="14040000" cy="2304000"/>
          </a:xfrm>
          <a:custGeom>
            <a:avLst>
              <a:gd name="f0" fmla="val 1741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08000">
            <a:solidFill>
              <a:srgbClr val="000080"/>
            </a:solidFill>
            <a:prstDash val="solid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GB" sz="1800" b="0" i="0" u="none" strike="noStrike" kern="120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5767999" y="38180160"/>
            <a:ext cx="13401360" cy="7718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4800" b="1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Conclusion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5767999" y="39132000"/>
            <a:ext cx="12768840" cy="7714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800"/>
            </a:pPr>
            <a:r>
              <a:rPr lang="en-GB" sz="48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S1 maintains representation of touch over time</a:t>
            </a:r>
          </a:p>
        </p:txBody>
      </p:sp>
      <p:sp>
        <p:nvSpPr>
          <p:cNvPr id="47" name="Freeform 46"/>
          <p:cNvSpPr/>
          <p:nvPr/>
        </p:nvSpPr>
        <p:spPr>
          <a:xfrm>
            <a:off x="1080000" y="40834440"/>
            <a:ext cx="28142639" cy="853559"/>
          </a:xfrm>
          <a:custGeom>
            <a:avLst>
              <a:gd name="f0" fmla="val 1741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72000">
            <a:solidFill>
              <a:srgbClr val="000080"/>
            </a:solidFill>
            <a:prstDash val="solid"/>
          </a:ln>
        </p:spPr>
        <p:txBody>
          <a:bodyPr vert="horz" wrap="none" lIns="126000" tIns="81000" rIns="126000" bIns="81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GB" sz="1800" b="0" i="0" u="none" strike="noStrike" kern="120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075680" y="40919400"/>
            <a:ext cx="28070640" cy="715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400"/>
            </a:pPr>
            <a:r>
              <a:rPr lang="en-GB" sz="4400" b="1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References:</a:t>
            </a:r>
            <a:r>
              <a:rPr lang="en-GB" sz="44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 1) Lamotte (1979); 2) Romo</a:t>
            </a:r>
            <a:r>
              <a:rPr lang="en-GB" sz="4400" b="0" i="1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 et al</a:t>
            </a:r>
            <a:r>
              <a:rPr lang="en-GB" sz="44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. (2012); 3) Cohen </a:t>
            </a:r>
            <a:r>
              <a:rPr lang="en-GB" sz="4400" b="0" i="1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et al</a:t>
            </a:r>
            <a:r>
              <a:rPr lang="en-GB" sz="44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. (1991); 4) Pascual-Leone</a:t>
            </a:r>
            <a:r>
              <a:rPr lang="en-GB" sz="4400" b="0" i="1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 et al</a:t>
            </a:r>
            <a:r>
              <a:rPr lang="en-GB" sz="44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Lohit Hindi" pitchFamily="2"/>
              </a:rPr>
              <a:t>. (1994)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351</Words>
  <Application>Microsoft Office PowerPoint</Application>
  <PresentationFormat>On-screen Show (4:3)</PresentationFormat>
  <Paragraphs>45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</vt:lpstr>
      <vt:lpstr>TMS over human primary somatosensory cortex interferes with tactile detection* &amp; discrimination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TMS over human primary somatosensory cortex interferes with tactile detection* &amp; discrimination</dc:title>
  <dc:creator>Nick</dc:creator>
  <cp:lastModifiedBy>Tamè, Luigi</cp:lastModifiedBy>
  <cp:revision>12</cp:revision>
  <dcterms:created xsi:type="dcterms:W3CDTF">2014-05-08T20:18:47Z</dcterms:created>
  <dcterms:modified xsi:type="dcterms:W3CDTF">2014-05-12T10:24:20Z</dcterms:modified>
</cp:coreProperties>
</file>