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40288" cy="42840275"/>
  <p:notesSz cx="6858000" cy="9144000"/>
  <p:defaultTextStyle>
    <a:defPPr>
      <a:defRPr lang="en-US"/>
    </a:defPPr>
    <a:lvl1pPr marL="0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911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821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732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643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553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464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374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1285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93">
          <p15:clr>
            <a:srgbClr val="A4A3A4"/>
          </p15:clr>
        </p15:guide>
        <p15:guide id="2" pos="95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E0000"/>
    <a:srgbClr val="FFFF66"/>
    <a:srgbClr val="FFFF99"/>
    <a:srgbClr val="FF9900"/>
    <a:srgbClr val="7A0F00"/>
    <a:srgbClr val="820F00"/>
    <a:srgbClr val="760E00"/>
    <a:srgbClr val="670C00"/>
    <a:srgbClr val="6B0C00"/>
    <a:srgbClr val="6F0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044" autoAdjust="0"/>
    <p:restoredTop sz="94660"/>
  </p:normalViewPr>
  <p:slideViewPr>
    <p:cSldViewPr snapToGrid="0">
      <p:cViewPr>
        <p:scale>
          <a:sx n="50" d="100"/>
          <a:sy n="50" d="100"/>
        </p:scale>
        <p:origin x="666" y="114"/>
      </p:cViewPr>
      <p:guideLst>
        <p:guide orient="horz" pos="13493"/>
        <p:guide pos="95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8022" y="7011132"/>
            <a:ext cx="25704245" cy="14914762"/>
          </a:xfrm>
        </p:spPr>
        <p:txBody>
          <a:bodyPr anchor="b"/>
          <a:lstStyle>
            <a:lvl1pPr algn="ctr">
              <a:defRPr sz="1984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0036" y="22501064"/>
            <a:ext cx="22680216" cy="10343147"/>
          </a:xfrm>
        </p:spPr>
        <p:txBody>
          <a:bodyPr/>
          <a:lstStyle>
            <a:lvl1pPr marL="0" indent="0" algn="ctr">
              <a:buNone/>
              <a:defRPr sz="7937"/>
            </a:lvl1pPr>
            <a:lvl2pPr marL="1512006" indent="0" algn="ctr">
              <a:buNone/>
              <a:defRPr sz="6614"/>
            </a:lvl2pPr>
            <a:lvl3pPr marL="3024012" indent="0" algn="ctr">
              <a:buNone/>
              <a:defRPr sz="5953"/>
            </a:lvl3pPr>
            <a:lvl4pPr marL="4536018" indent="0" algn="ctr">
              <a:buNone/>
              <a:defRPr sz="5291"/>
            </a:lvl4pPr>
            <a:lvl5pPr marL="6048024" indent="0" algn="ctr">
              <a:buNone/>
              <a:defRPr sz="5291"/>
            </a:lvl5pPr>
            <a:lvl6pPr marL="7560031" indent="0" algn="ctr">
              <a:buNone/>
              <a:defRPr sz="5291"/>
            </a:lvl6pPr>
            <a:lvl7pPr marL="9072037" indent="0" algn="ctr">
              <a:buNone/>
              <a:defRPr sz="5291"/>
            </a:lvl7pPr>
            <a:lvl8pPr marL="10584043" indent="0" algn="ctr">
              <a:buNone/>
              <a:defRPr sz="5291"/>
            </a:lvl8pPr>
            <a:lvl9pPr marL="12096049" indent="0" algn="ctr">
              <a:buNone/>
              <a:defRPr sz="5291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35CEF-9CBF-4B6C-BC7B-360E103B8EAE}" type="datetimeFigureOut">
              <a:rPr lang="en-GB" smtClean="0"/>
              <a:pPr/>
              <a:t>05/07/2016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BEEB-66E3-46F6-B61B-019E132AF5A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2476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35CEF-9CBF-4B6C-BC7B-360E103B8EAE}" type="datetimeFigureOut">
              <a:rPr lang="en-GB" smtClean="0"/>
              <a:pPr/>
              <a:t>05/07/2016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BEEB-66E3-46F6-B61B-019E132AF5A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227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40708" y="2280848"/>
            <a:ext cx="6520562" cy="3630515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79021" y="2280848"/>
            <a:ext cx="19183683" cy="3630515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35CEF-9CBF-4B6C-BC7B-360E103B8EAE}" type="datetimeFigureOut">
              <a:rPr lang="en-GB" smtClean="0"/>
              <a:pPr/>
              <a:t>05/07/2016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BEEB-66E3-46F6-B61B-019E132AF5A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4300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35CEF-9CBF-4B6C-BC7B-360E103B8EAE}" type="datetimeFigureOut">
              <a:rPr lang="en-GB" smtClean="0"/>
              <a:pPr/>
              <a:t>05/07/2016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BEEB-66E3-46F6-B61B-019E132AF5A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2055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3272" y="10680331"/>
            <a:ext cx="26082248" cy="17820361"/>
          </a:xfrm>
        </p:spPr>
        <p:txBody>
          <a:bodyPr anchor="b"/>
          <a:lstStyle>
            <a:lvl1pPr>
              <a:defRPr sz="1984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3272" y="28669280"/>
            <a:ext cx="26082248" cy="9371307"/>
          </a:xfrm>
        </p:spPr>
        <p:txBody>
          <a:bodyPr/>
          <a:lstStyle>
            <a:lvl1pPr marL="0" indent="0">
              <a:buNone/>
              <a:defRPr sz="7937">
                <a:solidFill>
                  <a:schemeClr val="tx1"/>
                </a:solidFill>
              </a:defRPr>
            </a:lvl1pPr>
            <a:lvl2pPr marL="1512006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2pPr>
            <a:lvl3pPr marL="3024012" indent="0">
              <a:buNone/>
              <a:defRPr sz="5953">
                <a:solidFill>
                  <a:schemeClr val="tx1">
                    <a:tint val="75000"/>
                  </a:schemeClr>
                </a:solidFill>
              </a:defRPr>
            </a:lvl3pPr>
            <a:lvl4pPr marL="4536018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4pPr>
            <a:lvl5pPr marL="6048024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5pPr>
            <a:lvl6pPr marL="7560031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6pPr>
            <a:lvl7pPr marL="9072037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7pPr>
            <a:lvl8pPr marL="10584043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8pPr>
            <a:lvl9pPr marL="12096049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35CEF-9CBF-4B6C-BC7B-360E103B8EAE}" type="datetimeFigureOut">
              <a:rPr lang="en-GB" smtClean="0"/>
              <a:pPr/>
              <a:t>05/07/2016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BEEB-66E3-46F6-B61B-019E132AF5A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9636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79020" y="11404240"/>
            <a:ext cx="12852122" cy="2718176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09146" y="11404240"/>
            <a:ext cx="12852122" cy="2718176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35CEF-9CBF-4B6C-BC7B-360E103B8EAE}" type="datetimeFigureOut">
              <a:rPr lang="en-GB" smtClean="0"/>
              <a:pPr/>
              <a:t>05/07/2016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BEEB-66E3-46F6-B61B-019E132AF5A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4178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280857"/>
            <a:ext cx="26082248" cy="828047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2962" y="10501820"/>
            <a:ext cx="12793057" cy="5146780"/>
          </a:xfrm>
        </p:spPr>
        <p:txBody>
          <a:bodyPr anchor="b"/>
          <a:lstStyle>
            <a:lvl1pPr marL="0" indent="0">
              <a:buNone/>
              <a:defRPr sz="7937" b="1"/>
            </a:lvl1pPr>
            <a:lvl2pPr marL="1512006" indent="0">
              <a:buNone/>
              <a:defRPr sz="6614" b="1"/>
            </a:lvl2pPr>
            <a:lvl3pPr marL="3024012" indent="0">
              <a:buNone/>
              <a:defRPr sz="5953" b="1"/>
            </a:lvl3pPr>
            <a:lvl4pPr marL="4536018" indent="0">
              <a:buNone/>
              <a:defRPr sz="5291" b="1"/>
            </a:lvl4pPr>
            <a:lvl5pPr marL="6048024" indent="0">
              <a:buNone/>
              <a:defRPr sz="5291" b="1"/>
            </a:lvl5pPr>
            <a:lvl6pPr marL="7560031" indent="0">
              <a:buNone/>
              <a:defRPr sz="5291" b="1"/>
            </a:lvl6pPr>
            <a:lvl7pPr marL="9072037" indent="0">
              <a:buNone/>
              <a:defRPr sz="5291" b="1"/>
            </a:lvl7pPr>
            <a:lvl8pPr marL="10584043" indent="0">
              <a:buNone/>
              <a:defRPr sz="5291" b="1"/>
            </a:lvl8pPr>
            <a:lvl9pPr marL="12096049" indent="0">
              <a:buNone/>
              <a:defRPr sz="5291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2962" y="15648601"/>
            <a:ext cx="12793057" cy="2301673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09148" y="10501820"/>
            <a:ext cx="12856061" cy="5146780"/>
          </a:xfrm>
        </p:spPr>
        <p:txBody>
          <a:bodyPr anchor="b"/>
          <a:lstStyle>
            <a:lvl1pPr marL="0" indent="0">
              <a:buNone/>
              <a:defRPr sz="7937" b="1"/>
            </a:lvl1pPr>
            <a:lvl2pPr marL="1512006" indent="0">
              <a:buNone/>
              <a:defRPr sz="6614" b="1"/>
            </a:lvl2pPr>
            <a:lvl3pPr marL="3024012" indent="0">
              <a:buNone/>
              <a:defRPr sz="5953" b="1"/>
            </a:lvl3pPr>
            <a:lvl4pPr marL="4536018" indent="0">
              <a:buNone/>
              <a:defRPr sz="5291" b="1"/>
            </a:lvl4pPr>
            <a:lvl5pPr marL="6048024" indent="0">
              <a:buNone/>
              <a:defRPr sz="5291" b="1"/>
            </a:lvl5pPr>
            <a:lvl6pPr marL="7560031" indent="0">
              <a:buNone/>
              <a:defRPr sz="5291" b="1"/>
            </a:lvl6pPr>
            <a:lvl7pPr marL="9072037" indent="0">
              <a:buNone/>
              <a:defRPr sz="5291" b="1"/>
            </a:lvl7pPr>
            <a:lvl8pPr marL="10584043" indent="0">
              <a:buNone/>
              <a:defRPr sz="5291" b="1"/>
            </a:lvl8pPr>
            <a:lvl9pPr marL="12096049" indent="0">
              <a:buNone/>
              <a:defRPr sz="5291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09148" y="15648601"/>
            <a:ext cx="12856061" cy="2301673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35CEF-9CBF-4B6C-BC7B-360E103B8EAE}" type="datetimeFigureOut">
              <a:rPr lang="en-GB" smtClean="0"/>
              <a:pPr/>
              <a:t>05/07/2016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BEEB-66E3-46F6-B61B-019E132AF5A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402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35CEF-9CBF-4B6C-BC7B-360E103B8EAE}" type="datetimeFigureOut">
              <a:rPr lang="en-GB" smtClean="0"/>
              <a:pPr/>
              <a:t>05/07/2016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BEEB-66E3-46F6-B61B-019E132AF5A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5334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35CEF-9CBF-4B6C-BC7B-360E103B8EAE}" type="datetimeFigureOut">
              <a:rPr lang="en-GB" smtClean="0"/>
              <a:pPr/>
              <a:t>05/07/2016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BEEB-66E3-46F6-B61B-019E132AF5A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9664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856018"/>
            <a:ext cx="9753280" cy="9996064"/>
          </a:xfrm>
        </p:spPr>
        <p:txBody>
          <a:bodyPr anchor="b"/>
          <a:lstStyle>
            <a:lvl1pPr>
              <a:defRPr sz="1058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6061" y="6168216"/>
            <a:ext cx="15309146" cy="30444362"/>
          </a:xfrm>
        </p:spPr>
        <p:txBody>
          <a:bodyPr/>
          <a:lstStyle>
            <a:lvl1pPr>
              <a:defRPr sz="10583"/>
            </a:lvl1pPr>
            <a:lvl2pPr>
              <a:defRPr sz="9260"/>
            </a:lvl2pPr>
            <a:lvl3pPr>
              <a:defRPr sz="7937"/>
            </a:lvl3pPr>
            <a:lvl4pPr>
              <a:defRPr sz="6614"/>
            </a:lvl4pPr>
            <a:lvl5pPr>
              <a:defRPr sz="6614"/>
            </a:lvl5pPr>
            <a:lvl6pPr>
              <a:defRPr sz="6614"/>
            </a:lvl6pPr>
            <a:lvl7pPr>
              <a:defRPr sz="6614"/>
            </a:lvl7pPr>
            <a:lvl8pPr>
              <a:defRPr sz="6614"/>
            </a:lvl8pPr>
            <a:lvl9pPr>
              <a:defRPr sz="661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2959" y="12852082"/>
            <a:ext cx="9753280" cy="23810073"/>
          </a:xfrm>
        </p:spPr>
        <p:txBody>
          <a:bodyPr/>
          <a:lstStyle>
            <a:lvl1pPr marL="0" indent="0">
              <a:buNone/>
              <a:defRPr sz="5291"/>
            </a:lvl1pPr>
            <a:lvl2pPr marL="1512006" indent="0">
              <a:buNone/>
              <a:defRPr sz="4630"/>
            </a:lvl2pPr>
            <a:lvl3pPr marL="3024012" indent="0">
              <a:buNone/>
              <a:defRPr sz="3969"/>
            </a:lvl3pPr>
            <a:lvl4pPr marL="4536018" indent="0">
              <a:buNone/>
              <a:defRPr sz="3307"/>
            </a:lvl4pPr>
            <a:lvl5pPr marL="6048024" indent="0">
              <a:buNone/>
              <a:defRPr sz="3307"/>
            </a:lvl5pPr>
            <a:lvl6pPr marL="7560031" indent="0">
              <a:buNone/>
              <a:defRPr sz="3307"/>
            </a:lvl6pPr>
            <a:lvl7pPr marL="9072037" indent="0">
              <a:buNone/>
              <a:defRPr sz="3307"/>
            </a:lvl7pPr>
            <a:lvl8pPr marL="10584043" indent="0">
              <a:buNone/>
              <a:defRPr sz="3307"/>
            </a:lvl8pPr>
            <a:lvl9pPr marL="12096049" indent="0">
              <a:buNone/>
              <a:defRPr sz="330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35CEF-9CBF-4B6C-BC7B-360E103B8EAE}" type="datetimeFigureOut">
              <a:rPr lang="en-GB" smtClean="0"/>
              <a:pPr/>
              <a:t>05/07/2016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BEEB-66E3-46F6-B61B-019E132AF5A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055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856018"/>
            <a:ext cx="9753280" cy="9996064"/>
          </a:xfrm>
        </p:spPr>
        <p:txBody>
          <a:bodyPr anchor="b"/>
          <a:lstStyle>
            <a:lvl1pPr>
              <a:defRPr sz="1058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56061" y="6168216"/>
            <a:ext cx="15309146" cy="30444362"/>
          </a:xfrm>
        </p:spPr>
        <p:txBody>
          <a:bodyPr anchor="t"/>
          <a:lstStyle>
            <a:lvl1pPr marL="0" indent="0">
              <a:buNone/>
              <a:defRPr sz="10583"/>
            </a:lvl1pPr>
            <a:lvl2pPr marL="1512006" indent="0">
              <a:buNone/>
              <a:defRPr sz="9260"/>
            </a:lvl2pPr>
            <a:lvl3pPr marL="3024012" indent="0">
              <a:buNone/>
              <a:defRPr sz="7937"/>
            </a:lvl3pPr>
            <a:lvl4pPr marL="4536018" indent="0">
              <a:buNone/>
              <a:defRPr sz="6614"/>
            </a:lvl4pPr>
            <a:lvl5pPr marL="6048024" indent="0">
              <a:buNone/>
              <a:defRPr sz="6614"/>
            </a:lvl5pPr>
            <a:lvl6pPr marL="7560031" indent="0">
              <a:buNone/>
              <a:defRPr sz="6614"/>
            </a:lvl6pPr>
            <a:lvl7pPr marL="9072037" indent="0">
              <a:buNone/>
              <a:defRPr sz="6614"/>
            </a:lvl7pPr>
            <a:lvl8pPr marL="10584043" indent="0">
              <a:buNone/>
              <a:defRPr sz="6614"/>
            </a:lvl8pPr>
            <a:lvl9pPr marL="12096049" indent="0">
              <a:buNone/>
              <a:defRPr sz="6614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2959" y="12852082"/>
            <a:ext cx="9753280" cy="23810073"/>
          </a:xfrm>
        </p:spPr>
        <p:txBody>
          <a:bodyPr/>
          <a:lstStyle>
            <a:lvl1pPr marL="0" indent="0">
              <a:buNone/>
              <a:defRPr sz="5291"/>
            </a:lvl1pPr>
            <a:lvl2pPr marL="1512006" indent="0">
              <a:buNone/>
              <a:defRPr sz="4630"/>
            </a:lvl2pPr>
            <a:lvl3pPr marL="3024012" indent="0">
              <a:buNone/>
              <a:defRPr sz="3969"/>
            </a:lvl3pPr>
            <a:lvl4pPr marL="4536018" indent="0">
              <a:buNone/>
              <a:defRPr sz="3307"/>
            </a:lvl4pPr>
            <a:lvl5pPr marL="6048024" indent="0">
              <a:buNone/>
              <a:defRPr sz="3307"/>
            </a:lvl5pPr>
            <a:lvl6pPr marL="7560031" indent="0">
              <a:buNone/>
              <a:defRPr sz="3307"/>
            </a:lvl6pPr>
            <a:lvl7pPr marL="9072037" indent="0">
              <a:buNone/>
              <a:defRPr sz="3307"/>
            </a:lvl7pPr>
            <a:lvl8pPr marL="10584043" indent="0">
              <a:buNone/>
              <a:defRPr sz="3307"/>
            </a:lvl8pPr>
            <a:lvl9pPr marL="12096049" indent="0">
              <a:buNone/>
              <a:defRPr sz="330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35CEF-9CBF-4B6C-BC7B-360E103B8EAE}" type="datetimeFigureOut">
              <a:rPr lang="en-GB" smtClean="0"/>
              <a:pPr/>
              <a:t>05/07/2016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8BEEB-66E3-46F6-B61B-019E132AF5A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3619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79020" y="2280857"/>
            <a:ext cx="26082248" cy="82804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9020" y="11404240"/>
            <a:ext cx="26082248" cy="271817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79020" y="39706598"/>
            <a:ext cx="6804065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F35CEF-9CBF-4B6C-BC7B-360E103B8EAE}" type="datetimeFigureOut">
              <a:rPr lang="en-GB" smtClean="0"/>
              <a:pPr/>
              <a:t>05/07/2016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17096" y="39706598"/>
            <a:ext cx="10206097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57203" y="39706598"/>
            <a:ext cx="6804065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8BEEB-66E3-46F6-B61B-019E132AF5A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9709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4012" rtl="0" eaLnBrk="1" latinLnBrk="0" hangingPunct="1">
        <a:lnSpc>
          <a:spcPct val="90000"/>
        </a:lnSpc>
        <a:spcBef>
          <a:spcPct val="0"/>
        </a:spcBef>
        <a:buNone/>
        <a:defRPr sz="14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003" indent="-756003" algn="l" defTabSz="3024012" rtl="0" eaLnBrk="1" latinLnBrk="0" hangingPunct="1">
        <a:lnSpc>
          <a:spcPct val="90000"/>
        </a:lnSpc>
        <a:spcBef>
          <a:spcPts val="3307"/>
        </a:spcBef>
        <a:buFont typeface="Arial" panose="020B0604020202020204" pitchFamily="34" charset="0"/>
        <a:buChar char="•"/>
        <a:defRPr sz="9260" kern="1200">
          <a:solidFill>
            <a:schemeClr val="tx1"/>
          </a:solidFill>
          <a:latin typeface="+mn-lt"/>
          <a:ea typeface="+mn-ea"/>
          <a:cs typeface="+mn-cs"/>
        </a:defRPr>
      </a:lvl1pPr>
      <a:lvl2pPr marL="2268009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7937" kern="1200">
          <a:solidFill>
            <a:schemeClr val="tx1"/>
          </a:solidFill>
          <a:latin typeface="+mn-lt"/>
          <a:ea typeface="+mn-ea"/>
          <a:cs typeface="+mn-cs"/>
        </a:defRPr>
      </a:lvl2pPr>
      <a:lvl3pPr marL="3780015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3pPr>
      <a:lvl4pPr marL="5292021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4pPr>
      <a:lvl5pPr marL="6804028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5pPr>
      <a:lvl6pPr marL="8316034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6pPr>
      <a:lvl7pPr marL="9828040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7pPr>
      <a:lvl8pPr marL="11340046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8pPr>
      <a:lvl9pPr marL="12852052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1pPr>
      <a:lvl2pPr marL="1512006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2pPr>
      <a:lvl3pPr marL="3024012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3pPr>
      <a:lvl4pPr marL="4536018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4pPr>
      <a:lvl5pPr marL="6048024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5pPr>
      <a:lvl6pPr marL="7560031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6pPr>
      <a:lvl7pPr marL="9072037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7pPr>
      <a:lvl8pPr marL="10584043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8pPr>
      <a:lvl9pPr marL="12096049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png"/><Relationship Id="rId11" Type="http://schemas.openxmlformats.org/officeDocument/2006/relationships/oleObject" Target="../embeddings/oleObject2.bin"/><Relationship Id="rId5" Type="http://schemas.openxmlformats.org/officeDocument/2006/relationships/image" Target="../media/image5.png"/><Relationship Id="rId10" Type="http://schemas.openxmlformats.org/officeDocument/2006/relationships/image" Target="../media/image1.wmf"/><Relationship Id="rId4" Type="http://schemas.openxmlformats.org/officeDocument/2006/relationships/image" Target="../media/image4.png"/><Relationship Id="rId9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33212" y="26256376"/>
            <a:ext cx="11298194" cy="811152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9370" y="26493301"/>
            <a:ext cx="10836271" cy="8068311"/>
          </a:xfrm>
          <a:prstGeom prst="rect">
            <a:avLst/>
          </a:prstGeom>
        </p:spPr>
      </p:pic>
      <p:sp>
        <p:nvSpPr>
          <p:cNvPr id="72" name="Rectangle 71"/>
          <p:cNvSpPr/>
          <p:nvPr/>
        </p:nvSpPr>
        <p:spPr>
          <a:xfrm>
            <a:off x="24015032" y="41996352"/>
            <a:ext cx="6225256" cy="499186"/>
          </a:xfrm>
          <a:prstGeom prst="rect">
            <a:avLst/>
          </a:prstGeom>
          <a:solidFill>
            <a:srgbClr val="7E0000"/>
          </a:solidFill>
          <a:ln>
            <a:solidFill>
              <a:srgbClr val="7E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30240288" cy="5775158"/>
          </a:xfrm>
          <a:prstGeom prst="rect">
            <a:avLst/>
          </a:prstGeom>
          <a:solidFill>
            <a:srgbClr val="7E0000"/>
          </a:solidFill>
          <a:ln>
            <a:solidFill>
              <a:srgbClr val="7E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168275" y="2221656"/>
            <a:ext cx="30072013" cy="1370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374" tIns="45691" rIns="91374" bIns="45691">
            <a:spAutoFit/>
          </a:bodyPr>
          <a:lstStyle/>
          <a:p>
            <a:pPr algn="ctr" defTabSz="3700463"/>
            <a:r>
              <a:rPr lang="it-IT" sz="5500" b="1" dirty="0">
                <a:solidFill>
                  <a:schemeClr val="bg1"/>
                </a:solidFill>
                <a:latin typeface="Calibri" pitchFamily="34" charset="0"/>
              </a:rPr>
              <a:t>Luigi </a:t>
            </a:r>
            <a:r>
              <a:rPr lang="it-IT" sz="5500" b="1" dirty="0" smtClean="0">
                <a:solidFill>
                  <a:schemeClr val="bg1"/>
                </a:solidFill>
                <a:latin typeface="Calibri" pitchFamily="34" charset="0"/>
              </a:rPr>
              <a:t>Tamè, Renata Sadibolova, Beata Panek &amp; Matthew R Longo</a:t>
            </a:r>
            <a:endParaRPr lang="it-IT" sz="5500" b="1" baseline="30000" dirty="0">
              <a:solidFill>
                <a:schemeClr val="bg1"/>
              </a:solidFill>
              <a:latin typeface="Calibri" pitchFamily="34" charset="0"/>
            </a:endParaRPr>
          </a:p>
          <a:p>
            <a:pPr algn="ctr" defTabSz="3700463"/>
            <a:endParaRPr lang="en-GB" sz="28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6" name="Rectangle 11"/>
          <p:cNvSpPr>
            <a:spLocks noChangeArrowheads="1"/>
          </p:cNvSpPr>
          <p:nvPr/>
        </p:nvSpPr>
        <p:spPr bwMode="auto">
          <a:xfrm>
            <a:off x="0" y="3749844"/>
            <a:ext cx="3024028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914400" indent="-914400" algn="ctr"/>
            <a:r>
              <a:rPr lang="en-GB" sz="3600" dirty="0" smtClean="0">
                <a:solidFill>
                  <a:schemeClr val="bg1"/>
                </a:solidFill>
                <a:latin typeface="Calibri" pitchFamily="34" charset="0"/>
              </a:rPr>
              <a:t>Department of Psychological Sciences, </a:t>
            </a:r>
            <a:r>
              <a:rPr lang="en-GB" sz="3600" dirty="0">
                <a:solidFill>
                  <a:schemeClr val="bg1"/>
                </a:solidFill>
                <a:latin typeface="Calibri" pitchFamily="34" charset="0"/>
              </a:rPr>
              <a:t>University of </a:t>
            </a:r>
            <a:r>
              <a:rPr lang="en-GB" sz="3600" dirty="0" smtClean="0">
                <a:solidFill>
                  <a:schemeClr val="bg1"/>
                </a:solidFill>
                <a:latin typeface="Calibri" pitchFamily="34" charset="0"/>
              </a:rPr>
              <a:t>London, London, </a:t>
            </a:r>
            <a:r>
              <a:rPr lang="en-GB" sz="3600" dirty="0">
                <a:solidFill>
                  <a:schemeClr val="bg1"/>
                </a:solidFill>
                <a:latin typeface="Calibri" pitchFamily="34" charset="0"/>
              </a:rPr>
              <a:t>UK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101787"/>
            <a:ext cx="3024028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9600" dirty="0" smtClean="0">
                <a:solidFill>
                  <a:schemeClr val="bg1"/>
                </a:solidFill>
              </a:rPr>
              <a:t>Vision of the Body Alters Perceived Finger Numerosity</a:t>
            </a:r>
            <a:endParaRPr lang="en-GB" sz="9600" dirty="0">
              <a:solidFill>
                <a:schemeClr val="bg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80783" y="39551417"/>
            <a:ext cx="2868328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4800" dirty="0"/>
              <a:t>Participants numerosity estimates were less accurate when they were seeing the stimulated hand compared to when an object or the </a:t>
            </a:r>
            <a:r>
              <a:rPr lang="en-GB" sz="4800" dirty="0" err="1"/>
              <a:t>unstimulated</a:t>
            </a:r>
            <a:r>
              <a:rPr lang="en-GB" sz="4800" dirty="0"/>
              <a:t> hand was visible. </a:t>
            </a:r>
            <a:r>
              <a:rPr lang="en-GB" sz="4800" dirty="0" smtClean="0"/>
              <a:t>Our results demonstrate that </a:t>
            </a:r>
            <a:r>
              <a:rPr lang="en-GB" sz="4800" b="1" dirty="0" smtClean="0"/>
              <a:t>vision of the body </a:t>
            </a:r>
            <a:r>
              <a:rPr lang="en-GB" sz="4800" dirty="0" smtClean="0"/>
              <a:t>alters </a:t>
            </a:r>
            <a:r>
              <a:rPr lang="en-GB" sz="4800" b="1" dirty="0" smtClean="0"/>
              <a:t>body structural representations</a:t>
            </a:r>
            <a:r>
              <a:rPr lang="en-GB" sz="4800" b="1" dirty="0"/>
              <a:t> impairing </a:t>
            </a:r>
            <a:r>
              <a:rPr lang="en-GB" sz="4800" dirty="0"/>
              <a:t>tactile fingers identification. </a:t>
            </a:r>
          </a:p>
        </p:txBody>
      </p:sp>
      <p:sp>
        <p:nvSpPr>
          <p:cNvPr id="36" name="Rectangle 145"/>
          <p:cNvSpPr>
            <a:spLocks noChangeArrowheads="1"/>
          </p:cNvSpPr>
          <p:nvPr/>
        </p:nvSpPr>
        <p:spPr bwMode="auto">
          <a:xfrm>
            <a:off x="10379841" y="37441691"/>
            <a:ext cx="2005483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Font typeface="Arial" charset="0"/>
              <a:buNone/>
            </a:pPr>
            <a:r>
              <a:rPr lang="it-IT" sz="3200" dirty="0" smtClean="0">
                <a:latin typeface="Calibri" pitchFamily="34" charset="0"/>
              </a:rPr>
              <a:t>*</a:t>
            </a:r>
            <a:r>
              <a:rPr lang="it-IT" sz="3200" dirty="0" err="1" smtClean="0">
                <a:latin typeface="Calibri" pitchFamily="34" charset="0"/>
              </a:rPr>
              <a:t>Denotes</a:t>
            </a:r>
            <a:r>
              <a:rPr lang="it-IT" sz="3200" dirty="0" smtClean="0">
                <a:latin typeface="Calibri" pitchFamily="34" charset="0"/>
              </a:rPr>
              <a:t> p&lt;0.05. Error bars represent the ±95% Confident Interval  of the within participants variability.</a:t>
            </a:r>
            <a:endParaRPr lang="it-IT" sz="3200" dirty="0">
              <a:latin typeface="Calibri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5530129" y="13787601"/>
            <a:ext cx="2848616" cy="4040331"/>
            <a:chOff x="5530129" y="12925799"/>
            <a:chExt cx="2848616" cy="4040331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530129" y="12925799"/>
              <a:ext cx="2848616" cy="4040331"/>
            </a:xfrm>
            <a:prstGeom prst="rect">
              <a:avLst/>
            </a:prstGeom>
          </p:spPr>
        </p:pic>
        <p:sp>
          <p:nvSpPr>
            <p:cNvPr id="37" name="Oval 36"/>
            <p:cNvSpPr>
              <a:spLocks noChangeAspect="1"/>
            </p:cNvSpPr>
            <p:nvPr/>
          </p:nvSpPr>
          <p:spPr>
            <a:xfrm>
              <a:off x="6741644" y="13388754"/>
              <a:ext cx="301714" cy="300999"/>
            </a:xfrm>
            <a:prstGeom prst="ellipse">
              <a:avLst/>
            </a:prstGeom>
            <a:solidFill>
              <a:srgbClr val="650000"/>
            </a:solidFill>
            <a:ln>
              <a:solidFill>
                <a:srgbClr val="65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>
              <a:spLocks noChangeAspect="1"/>
            </p:cNvSpPr>
            <p:nvPr/>
          </p:nvSpPr>
          <p:spPr>
            <a:xfrm>
              <a:off x="5932347" y="13915847"/>
              <a:ext cx="301714" cy="300999"/>
            </a:xfrm>
            <a:prstGeom prst="ellipse">
              <a:avLst/>
            </a:prstGeom>
            <a:solidFill>
              <a:srgbClr val="650000"/>
            </a:solidFill>
            <a:ln>
              <a:solidFill>
                <a:srgbClr val="65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1278646" y="13774106"/>
            <a:ext cx="2848616" cy="4040331"/>
            <a:chOff x="1478225" y="15853662"/>
            <a:chExt cx="3560770" cy="5050413"/>
          </a:xfrm>
        </p:grpSpPr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478225" y="15853662"/>
              <a:ext cx="3560770" cy="5050413"/>
            </a:xfrm>
            <a:prstGeom prst="rect">
              <a:avLst/>
            </a:prstGeom>
          </p:spPr>
        </p:pic>
        <p:sp>
          <p:nvSpPr>
            <p:cNvPr id="44" name="Oval 43"/>
            <p:cNvSpPr>
              <a:spLocks noChangeAspect="1"/>
            </p:cNvSpPr>
            <p:nvPr/>
          </p:nvSpPr>
          <p:spPr>
            <a:xfrm>
              <a:off x="2470330" y="16694012"/>
              <a:ext cx="377143" cy="376249"/>
            </a:xfrm>
            <a:prstGeom prst="ellipse">
              <a:avLst/>
            </a:prstGeom>
            <a:solidFill>
              <a:srgbClr val="650000"/>
            </a:solidFill>
            <a:ln>
              <a:solidFill>
                <a:srgbClr val="65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>
              <a:spLocks noChangeAspect="1"/>
            </p:cNvSpPr>
            <p:nvPr/>
          </p:nvSpPr>
          <p:spPr>
            <a:xfrm>
              <a:off x="1993077" y="17180288"/>
              <a:ext cx="377143" cy="376249"/>
            </a:xfrm>
            <a:prstGeom prst="ellipse">
              <a:avLst/>
            </a:prstGeom>
            <a:solidFill>
              <a:srgbClr val="650000"/>
            </a:solidFill>
            <a:ln>
              <a:solidFill>
                <a:srgbClr val="65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6" name="Group 65"/>
          <p:cNvGrpSpPr>
            <a:grpSpLocks noChangeAspect="1"/>
          </p:cNvGrpSpPr>
          <p:nvPr/>
        </p:nvGrpSpPr>
        <p:grpSpPr>
          <a:xfrm>
            <a:off x="9816584" y="13732615"/>
            <a:ext cx="2848616" cy="4040330"/>
            <a:chOff x="12593100" y="15686047"/>
            <a:chExt cx="3560770" cy="5050413"/>
          </a:xfrm>
        </p:grpSpPr>
        <p:pic>
          <p:nvPicPr>
            <p:cNvPr id="41" name="Picture 40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593100" y="15686047"/>
              <a:ext cx="3560770" cy="5050413"/>
            </a:xfrm>
            <a:prstGeom prst="rect">
              <a:avLst/>
            </a:prstGeom>
          </p:spPr>
        </p:pic>
        <p:sp>
          <p:nvSpPr>
            <p:cNvPr id="50" name="Oval 49"/>
            <p:cNvSpPr>
              <a:spLocks noChangeAspect="1"/>
            </p:cNvSpPr>
            <p:nvPr/>
          </p:nvSpPr>
          <p:spPr>
            <a:xfrm>
              <a:off x="14709074" y="16457244"/>
              <a:ext cx="377143" cy="376249"/>
            </a:xfrm>
            <a:prstGeom prst="ellipse">
              <a:avLst/>
            </a:prstGeom>
            <a:solidFill>
              <a:srgbClr val="650000"/>
            </a:solidFill>
            <a:ln>
              <a:solidFill>
                <a:srgbClr val="65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>
              <a:spLocks noChangeAspect="1"/>
            </p:cNvSpPr>
            <p:nvPr/>
          </p:nvSpPr>
          <p:spPr>
            <a:xfrm>
              <a:off x="13119937" y="16971733"/>
              <a:ext cx="377143" cy="376249"/>
            </a:xfrm>
            <a:prstGeom prst="ellipse">
              <a:avLst/>
            </a:prstGeom>
            <a:solidFill>
              <a:srgbClr val="650000"/>
            </a:solidFill>
            <a:ln>
              <a:solidFill>
                <a:srgbClr val="65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0" y="38431755"/>
            <a:ext cx="7819698" cy="847671"/>
            <a:chOff x="0" y="38431755"/>
            <a:chExt cx="7819698" cy="847671"/>
          </a:xfrm>
        </p:grpSpPr>
        <p:sp>
          <p:nvSpPr>
            <p:cNvPr id="57" name="Rectangle 56"/>
            <p:cNvSpPr/>
            <p:nvPr/>
          </p:nvSpPr>
          <p:spPr>
            <a:xfrm>
              <a:off x="0" y="38431755"/>
              <a:ext cx="5360276" cy="842261"/>
            </a:xfrm>
            <a:prstGeom prst="rect">
              <a:avLst/>
            </a:prstGeom>
            <a:solidFill>
              <a:srgbClr val="7E0000"/>
            </a:solidFill>
            <a:ln>
              <a:solidFill>
                <a:srgbClr val="7E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415636" y="38448429"/>
              <a:ext cx="7404062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4800" b="1" dirty="0" smtClean="0">
                  <a:solidFill>
                    <a:schemeClr val="bg1"/>
                  </a:solidFill>
                </a:rPr>
                <a:t>Conclusions</a:t>
              </a:r>
              <a:endParaRPr lang="en-GB" sz="48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71" name="Rectangle 2"/>
          <p:cNvSpPr>
            <a:spLocks noChangeArrowheads="1"/>
          </p:cNvSpPr>
          <p:nvPr/>
        </p:nvSpPr>
        <p:spPr bwMode="auto">
          <a:xfrm>
            <a:off x="24261846" y="41903367"/>
            <a:ext cx="562384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just"/>
            <a:r>
              <a:rPr lang="en-GB" sz="3200" b="1" u="sng" dirty="0">
                <a:solidFill>
                  <a:schemeClr val="bg1"/>
                </a:solidFill>
                <a:latin typeface="Calibri" pitchFamily="34" charset="0"/>
              </a:rPr>
              <a:t>Contact</a:t>
            </a:r>
            <a:r>
              <a:rPr lang="en-GB" sz="3200" b="1" dirty="0">
                <a:solidFill>
                  <a:schemeClr val="bg1"/>
                </a:solidFill>
                <a:latin typeface="Calibri" pitchFamily="34" charset="0"/>
              </a:rPr>
              <a:t>: </a:t>
            </a:r>
            <a:r>
              <a:rPr lang="en-GB" sz="3200" b="1" dirty="0" err="1" smtClean="0">
                <a:solidFill>
                  <a:schemeClr val="bg1"/>
                </a:solidFill>
                <a:latin typeface="Calibri" pitchFamily="34" charset="0"/>
              </a:rPr>
              <a:t>luigi.tame@gmail</a:t>
            </a:r>
            <a:r>
              <a:rPr lang="en-GB" sz="3200" b="1" dirty="0" smtClean="0">
                <a:solidFill>
                  <a:schemeClr val="bg1"/>
                </a:solidFill>
                <a:latin typeface="Calibri" pitchFamily="34" charset="0"/>
              </a:rPr>
              <a:t>. com</a:t>
            </a:r>
            <a:endParaRPr lang="en-GB" sz="32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grpSp>
        <p:nvGrpSpPr>
          <p:cNvPr id="58" name="Group 57"/>
          <p:cNvGrpSpPr/>
          <p:nvPr/>
        </p:nvGrpSpPr>
        <p:grpSpPr>
          <a:xfrm>
            <a:off x="0" y="25217756"/>
            <a:ext cx="7819698" cy="863278"/>
            <a:chOff x="0" y="24854892"/>
            <a:chExt cx="7819698" cy="863278"/>
          </a:xfrm>
        </p:grpSpPr>
        <p:sp>
          <p:nvSpPr>
            <p:cNvPr id="76" name="Rectangle 75"/>
            <p:cNvSpPr/>
            <p:nvPr/>
          </p:nvSpPr>
          <p:spPr>
            <a:xfrm>
              <a:off x="0" y="24875909"/>
              <a:ext cx="5360276" cy="842261"/>
            </a:xfrm>
            <a:prstGeom prst="rect">
              <a:avLst/>
            </a:prstGeom>
            <a:solidFill>
              <a:srgbClr val="7E0000"/>
            </a:solidFill>
            <a:ln>
              <a:solidFill>
                <a:srgbClr val="7E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Rectangle 76"/>
            <p:cNvSpPr/>
            <p:nvPr/>
          </p:nvSpPr>
          <p:spPr>
            <a:xfrm>
              <a:off x="415636" y="24854892"/>
              <a:ext cx="7404062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4800" b="1" dirty="0" smtClean="0">
                  <a:solidFill>
                    <a:schemeClr val="bg1"/>
                  </a:solidFill>
                </a:rPr>
                <a:t>Results</a:t>
              </a:r>
              <a:endParaRPr lang="en-GB" sz="48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0" name="Rectangle 79"/>
          <p:cNvSpPr/>
          <p:nvPr/>
        </p:nvSpPr>
        <p:spPr>
          <a:xfrm>
            <a:off x="269806" y="37499435"/>
            <a:ext cx="9656272" cy="5847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i="1" dirty="0" smtClean="0"/>
              <a:t>Fingers “in-between” X Vision: F</a:t>
            </a:r>
            <a:r>
              <a:rPr lang="en-GB" sz="3200" dirty="0" smtClean="0"/>
              <a:t>(2,58) = 360.9, </a:t>
            </a:r>
            <a:r>
              <a:rPr lang="en-GB" sz="3200" i="1" dirty="0" smtClean="0"/>
              <a:t>p</a:t>
            </a:r>
            <a:r>
              <a:rPr lang="en-GB" sz="3200" dirty="0" smtClean="0"/>
              <a:t> &lt; 0.0001</a:t>
            </a:r>
            <a:endParaRPr lang="en-GB" sz="3200" dirty="0"/>
          </a:p>
        </p:txBody>
      </p:sp>
      <p:sp>
        <p:nvSpPr>
          <p:cNvPr id="81" name="Rectangle 80"/>
          <p:cNvSpPr/>
          <p:nvPr/>
        </p:nvSpPr>
        <p:spPr>
          <a:xfrm>
            <a:off x="14744700" y="12015690"/>
            <a:ext cx="14249400" cy="175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5400" dirty="0" smtClean="0">
                <a:cs typeface="Helvetica Neue Light"/>
              </a:rPr>
              <a:t>Is the </a:t>
            </a:r>
            <a:r>
              <a:rPr lang="en-GB" sz="5400" b="1" i="1" dirty="0" smtClean="0">
                <a:cs typeface="Helvetica Neue Light"/>
              </a:rPr>
              <a:t>body structural representation </a:t>
            </a:r>
            <a:r>
              <a:rPr lang="en-GB" sz="5400" dirty="0" smtClean="0">
                <a:cs typeface="Helvetica Neue Light"/>
              </a:rPr>
              <a:t>modulated</a:t>
            </a:r>
            <a:r>
              <a:rPr lang="en-GB" sz="5400" b="1" dirty="0" smtClean="0">
                <a:cs typeface="Helvetica Neue Light"/>
              </a:rPr>
              <a:t> </a:t>
            </a:r>
            <a:r>
              <a:rPr lang="en-GB" sz="5400" dirty="0" smtClean="0">
                <a:cs typeface="Helvetica Neue Light"/>
              </a:rPr>
              <a:t>by</a:t>
            </a:r>
            <a:r>
              <a:rPr lang="en-GB" sz="5400" b="1" dirty="0" smtClean="0">
                <a:cs typeface="Helvetica Neue Light"/>
              </a:rPr>
              <a:t> non-informative vision</a:t>
            </a:r>
            <a:r>
              <a:rPr lang="en-GB" sz="5400" dirty="0" smtClean="0">
                <a:cs typeface="Helvetica Neue Light"/>
              </a:rPr>
              <a:t> of the body?</a:t>
            </a:r>
            <a:endParaRPr lang="en-GB" sz="5400" dirty="0">
              <a:cs typeface="Helvetica Neue Light"/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19077589" y="10860685"/>
            <a:ext cx="5360276" cy="842261"/>
          </a:xfrm>
          <a:prstGeom prst="rect">
            <a:avLst/>
          </a:prstGeom>
          <a:solidFill>
            <a:srgbClr val="7E0000"/>
          </a:solidFill>
          <a:ln>
            <a:solidFill>
              <a:srgbClr val="7E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/>
          <p:cNvSpPr/>
          <p:nvPr/>
        </p:nvSpPr>
        <p:spPr>
          <a:xfrm>
            <a:off x="21093425" y="10788868"/>
            <a:ext cx="740406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800" b="1" dirty="0" smtClean="0">
                <a:solidFill>
                  <a:schemeClr val="bg1"/>
                </a:solidFill>
              </a:rPr>
              <a:t>Aim</a:t>
            </a:r>
            <a:endParaRPr lang="en-GB" sz="4800" b="1" dirty="0">
              <a:solidFill>
                <a:schemeClr val="bg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 rot="16200000">
            <a:off x="-1114436" y="21022483"/>
            <a:ext cx="678541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6000" dirty="0" smtClean="0"/>
              <a:t>Visual Conditions</a:t>
            </a:r>
            <a:endParaRPr lang="en-GB" sz="6000" dirty="0"/>
          </a:p>
        </p:txBody>
      </p:sp>
      <p:sp>
        <p:nvSpPr>
          <p:cNvPr id="85" name="Rectangle 84"/>
          <p:cNvSpPr/>
          <p:nvPr/>
        </p:nvSpPr>
        <p:spPr>
          <a:xfrm>
            <a:off x="16364679" y="15484187"/>
            <a:ext cx="12707518" cy="280076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400" dirty="0" smtClean="0">
                <a:cs typeface="Helvetica Neue Light"/>
              </a:rPr>
              <a:t>N=</a:t>
            </a:r>
            <a:r>
              <a:rPr lang="en-GB" sz="4400" dirty="0">
                <a:cs typeface="Helvetica Neue Light"/>
              </a:rPr>
              <a:t>30</a:t>
            </a:r>
          </a:p>
          <a:p>
            <a:r>
              <a:rPr lang="en-GB" sz="4400" dirty="0">
                <a:cs typeface="Helvetica Neue Light"/>
              </a:rPr>
              <a:t>Tactile stimuli: </a:t>
            </a:r>
            <a:r>
              <a:rPr lang="en-GB" sz="4400" dirty="0" err="1" smtClean="0">
                <a:cs typeface="Helvetica Neue Light"/>
              </a:rPr>
              <a:t>suprathreshold</a:t>
            </a:r>
            <a:r>
              <a:rPr lang="en-GB" sz="4400" dirty="0" smtClean="0">
                <a:cs typeface="Helvetica Neue Light"/>
              </a:rPr>
              <a:t>, 5 ms (solenoid tappers)</a:t>
            </a:r>
            <a:endParaRPr lang="en-GB" sz="4400" dirty="0">
              <a:cs typeface="Helvetica Neue Light"/>
            </a:endParaRPr>
          </a:p>
          <a:p>
            <a:r>
              <a:rPr lang="en-GB" sz="4400" dirty="0">
                <a:cs typeface="Helvetica Neue Light"/>
              </a:rPr>
              <a:t>72 trials x 6 blocks (ABCCBA</a:t>
            </a:r>
            <a:r>
              <a:rPr lang="en-GB" sz="4400" dirty="0" smtClean="0">
                <a:cs typeface="Helvetica Neue Light"/>
              </a:rPr>
              <a:t>)</a:t>
            </a:r>
          </a:p>
          <a:p>
            <a:r>
              <a:rPr lang="en-GB" sz="4400" dirty="0" smtClean="0">
                <a:cs typeface="Helvetica Neue Light"/>
              </a:rPr>
              <a:t>Different visual condition for each block</a:t>
            </a:r>
            <a:endParaRPr lang="en-GB" sz="4400" dirty="0">
              <a:cs typeface="Helvetica Neue Light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5296086" y="14266423"/>
            <a:ext cx="7972098" cy="875978"/>
            <a:chOff x="15358038" y="15058533"/>
            <a:chExt cx="7972098" cy="875978"/>
          </a:xfrm>
        </p:grpSpPr>
        <p:sp>
          <p:nvSpPr>
            <p:cNvPr id="86" name="Rectangle 85"/>
            <p:cNvSpPr/>
            <p:nvPr/>
          </p:nvSpPr>
          <p:spPr>
            <a:xfrm>
              <a:off x="15358038" y="15092250"/>
              <a:ext cx="5360276" cy="842261"/>
            </a:xfrm>
            <a:prstGeom prst="rect">
              <a:avLst/>
            </a:prstGeom>
            <a:solidFill>
              <a:srgbClr val="7E0000"/>
            </a:solidFill>
            <a:ln>
              <a:solidFill>
                <a:srgbClr val="7E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15926074" y="15058533"/>
              <a:ext cx="7404062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4800" b="1" dirty="0" smtClean="0">
                  <a:solidFill>
                    <a:schemeClr val="bg1"/>
                  </a:solidFill>
                </a:rPr>
                <a:t>Method</a:t>
              </a:r>
              <a:endParaRPr lang="en-GB" sz="48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2654029" y="18545801"/>
            <a:ext cx="7834878" cy="6388843"/>
            <a:chOff x="2654029" y="17865431"/>
            <a:chExt cx="7834878" cy="6388843"/>
          </a:xfrm>
        </p:grpSpPr>
        <p:pic>
          <p:nvPicPr>
            <p:cNvPr id="73" name="Picture 72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654029" y="17865431"/>
              <a:ext cx="7834878" cy="6388843"/>
            </a:xfrm>
            <a:prstGeom prst="rect">
              <a:avLst/>
            </a:prstGeom>
          </p:spPr>
        </p:pic>
        <p:sp>
          <p:nvSpPr>
            <p:cNvPr id="88" name="Oval 87"/>
            <p:cNvSpPr>
              <a:spLocks noChangeAspect="1"/>
            </p:cNvSpPr>
            <p:nvPr/>
          </p:nvSpPr>
          <p:spPr>
            <a:xfrm>
              <a:off x="3810966" y="19626718"/>
              <a:ext cx="181783" cy="181352"/>
            </a:xfrm>
            <a:prstGeom prst="ellipse">
              <a:avLst/>
            </a:prstGeom>
            <a:solidFill>
              <a:srgbClr val="650000"/>
            </a:solidFill>
            <a:ln>
              <a:solidFill>
                <a:srgbClr val="65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>
              <a:spLocks noChangeAspect="1"/>
            </p:cNvSpPr>
            <p:nvPr/>
          </p:nvSpPr>
          <p:spPr>
            <a:xfrm>
              <a:off x="4237468" y="19550704"/>
              <a:ext cx="181783" cy="181352"/>
            </a:xfrm>
            <a:prstGeom prst="ellipse">
              <a:avLst/>
            </a:prstGeom>
            <a:solidFill>
              <a:srgbClr val="650000"/>
            </a:solidFill>
            <a:ln>
              <a:solidFill>
                <a:srgbClr val="65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11347746" y="18570053"/>
            <a:ext cx="7230171" cy="6283676"/>
            <a:chOff x="11347746" y="17889683"/>
            <a:chExt cx="7230171" cy="6283676"/>
          </a:xfrm>
        </p:grpSpPr>
        <p:pic>
          <p:nvPicPr>
            <p:cNvPr id="74" name="Picture 73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1347746" y="17889683"/>
              <a:ext cx="7230171" cy="6283676"/>
            </a:xfrm>
            <a:prstGeom prst="rect">
              <a:avLst/>
            </a:prstGeom>
          </p:spPr>
        </p:pic>
        <p:sp>
          <p:nvSpPr>
            <p:cNvPr id="90" name="Oval 89"/>
            <p:cNvSpPr>
              <a:spLocks noChangeAspect="1"/>
            </p:cNvSpPr>
            <p:nvPr/>
          </p:nvSpPr>
          <p:spPr>
            <a:xfrm>
              <a:off x="12031097" y="19623796"/>
              <a:ext cx="181783" cy="181352"/>
            </a:xfrm>
            <a:prstGeom prst="ellipse">
              <a:avLst/>
            </a:prstGeom>
            <a:solidFill>
              <a:srgbClr val="650000"/>
            </a:solidFill>
            <a:ln>
              <a:solidFill>
                <a:srgbClr val="65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>
              <a:spLocks noChangeAspect="1"/>
            </p:cNvSpPr>
            <p:nvPr/>
          </p:nvSpPr>
          <p:spPr>
            <a:xfrm>
              <a:off x="12439325" y="19547782"/>
              <a:ext cx="181783" cy="181352"/>
            </a:xfrm>
            <a:prstGeom prst="ellipse">
              <a:avLst/>
            </a:prstGeom>
            <a:solidFill>
              <a:srgbClr val="650000"/>
            </a:solidFill>
            <a:ln>
              <a:solidFill>
                <a:srgbClr val="65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9490956" y="18742511"/>
            <a:ext cx="7387921" cy="6047053"/>
            <a:chOff x="19490956" y="18062141"/>
            <a:chExt cx="7387921" cy="6047053"/>
          </a:xfrm>
        </p:grpSpPr>
        <p:pic>
          <p:nvPicPr>
            <p:cNvPr id="75" name="Picture 74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9490956" y="18062141"/>
              <a:ext cx="7387921" cy="6047053"/>
            </a:xfrm>
            <a:prstGeom prst="rect">
              <a:avLst/>
            </a:prstGeom>
          </p:spPr>
        </p:pic>
        <p:sp>
          <p:nvSpPr>
            <p:cNvPr id="92" name="Oval 91"/>
            <p:cNvSpPr>
              <a:spLocks noChangeAspect="1"/>
            </p:cNvSpPr>
            <p:nvPr/>
          </p:nvSpPr>
          <p:spPr>
            <a:xfrm>
              <a:off x="20196409" y="19611737"/>
              <a:ext cx="181783" cy="181352"/>
            </a:xfrm>
            <a:prstGeom prst="ellipse">
              <a:avLst/>
            </a:prstGeom>
            <a:solidFill>
              <a:srgbClr val="650000"/>
            </a:solidFill>
            <a:ln>
              <a:solidFill>
                <a:srgbClr val="65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>
              <a:spLocks noChangeAspect="1"/>
            </p:cNvSpPr>
            <p:nvPr/>
          </p:nvSpPr>
          <p:spPr>
            <a:xfrm>
              <a:off x="20622911" y="19535723"/>
              <a:ext cx="181783" cy="181352"/>
            </a:xfrm>
            <a:prstGeom prst="ellipse">
              <a:avLst/>
            </a:prstGeom>
            <a:solidFill>
              <a:srgbClr val="650000"/>
            </a:solidFill>
            <a:ln>
              <a:solidFill>
                <a:srgbClr val="65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Rectangle 28"/>
          <p:cNvSpPr/>
          <p:nvPr/>
        </p:nvSpPr>
        <p:spPr>
          <a:xfrm>
            <a:off x="898302" y="6165422"/>
            <a:ext cx="2855984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4800" dirty="0"/>
              <a:t>Patients with lesions of the left posterior parietal cortex commonly fail in identifying their fingers, a </a:t>
            </a:r>
            <a:r>
              <a:rPr lang="en-GB" sz="4800" dirty="0" smtClean="0"/>
              <a:t>condition </a:t>
            </a:r>
            <a:r>
              <a:rPr lang="en-GB" sz="4800" dirty="0"/>
              <a:t>known as </a:t>
            </a:r>
            <a:r>
              <a:rPr lang="en-GB" sz="4800" b="1" dirty="0"/>
              <a:t>finger </a:t>
            </a:r>
            <a:r>
              <a:rPr lang="en-GB" sz="4800" b="1" dirty="0" smtClean="0"/>
              <a:t>agnosia </a:t>
            </a:r>
            <a:r>
              <a:rPr lang="en-GB" sz="4800" dirty="0" smtClean="0"/>
              <a:t>(</a:t>
            </a:r>
            <a:r>
              <a:rPr lang="en-US" sz="4800" dirty="0" err="1"/>
              <a:t>Kinsbourne</a:t>
            </a:r>
            <a:r>
              <a:rPr lang="en-US" sz="4800" dirty="0"/>
              <a:t> &amp; Warrington, 1962; </a:t>
            </a:r>
            <a:r>
              <a:rPr lang="en-US" sz="4800" dirty="0" err="1"/>
              <a:t>Sirigu</a:t>
            </a:r>
            <a:r>
              <a:rPr lang="en-US" sz="4800" dirty="0"/>
              <a:t> et al, 1991</a:t>
            </a:r>
            <a:r>
              <a:rPr lang="en-GB" sz="4800" dirty="0" smtClean="0"/>
              <a:t>), </a:t>
            </a:r>
            <a:r>
              <a:rPr lang="en-GB" sz="4800" dirty="0"/>
              <a:t>yet are relatively unimpaired in skilled </a:t>
            </a:r>
            <a:r>
              <a:rPr lang="en-GB" sz="4800" dirty="0" smtClean="0"/>
              <a:t>action </a:t>
            </a:r>
            <a:r>
              <a:rPr lang="en-GB" sz="4800" dirty="0"/>
              <a:t>(</a:t>
            </a:r>
            <a:r>
              <a:rPr lang="en-GB" sz="4800" dirty="0" err="1"/>
              <a:t>Buxbaum</a:t>
            </a:r>
            <a:r>
              <a:rPr lang="en-GB" sz="4800" dirty="0"/>
              <a:t> &amp; </a:t>
            </a:r>
            <a:r>
              <a:rPr lang="en-GB" sz="4800" dirty="0" err="1"/>
              <a:t>Coslett</a:t>
            </a:r>
            <a:r>
              <a:rPr lang="en-GB" sz="4800" dirty="0"/>
              <a:t>, 2001)</a:t>
            </a:r>
            <a:r>
              <a:rPr lang="en-GB" sz="4800" dirty="0" smtClean="0"/>
              <a:t>. </a:t>
            </a:r>
            <a:r>
              <a:rPr lang="en-GB" sz="4800" dirty="0"/>
              <a:t>Several studies have shown that </a:t>
            </a:r>
            <a:r>
              <a:rPr lang="en-GB" sz="4800" b="1" dirty="0"/>
              <a:t>non-informative vision of the body </a:t>
            </a:r>
            <a:r>
              <a:rPr lang="en-GB" sz="4800" dirty="0"/>
              <a:t>enhances performance in numerous </a:t>
            </a:r>
            <a:r>
              <a:rPr lang="en-GB" sz="4800" b="1" dirty="0"/>
              <a:t>tactile </a:t>
            </a:r>
            <a:r>
              <a:rPr lang="en-GB" sz="4800" b="1" dirty="0" smtClean="0"/>
              <a:t>tasks </a:t>
            </a:r>
            <a:r>
              <a:rPr lang="en-GB" sz="4800" dirty="0" smtClean="0"/>
              <a:t>(Press et. al., 2004). However, it is unknown whether body </a:t>
            </a:r>
            <a:r>
              <a:rPr lang="en-GB" sz="4800" dirty="0"/>
              <a:t>structural representations are also affected by vision, given that finger </a:t>
            </a:r>
            <a:r>
              <a:rPr lang="en-GB" sz="4800" dirty="0" err="1"/>
              <a:t>agnosia</a:t>
            </a:r>
            <a:r>
              <a:rPr lang="en-GB" sz="4800" dirty="0"/>
              <a:t> is typically assessed while patients are blindfolded. </a:t>
            </a:r>
          </a:p>
        </p:txBody>
      </p:sp>
      <p:grpSp>
        <p:nvGrpSpPr>
          <p:cNvPr id="94" name="Group 93"/>
          <p:cNvGrpSpPr/>
          <p:nvPr/>
        </p:nvGrpSpPr>
        <p:grpSpPr>
          <a:xfrm>
            <a:off x="7662690" y="34304753"/>
            <a:ext cx="1669321" cy="2367680"/>
            <a:chOff x="5530129" y="12925799"/>
            <a:chExt cx="2848616" cy="4040331"/>
          </a:xfrm>
        </p:grpSpPr>
        <p:pic>
          <p:nvPicPr>
            <p:cNvPr id="95" name="Picture 94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530129" y="12925799"/>
              <a:ext cx="2848616" cy="4040331"/>
            </a:xfrm>
            <a:prstGeom prst="rect">
              <a:avLst/>
            </a:prstGeom>
          </p:spPr>
        </p:pic>
        <p:sp>
          <p:nvSpPr>
            <p:cNvPr id="96" name="Oval 95"/>
            <p:cNvSpPr>
              <a:spLocks noChangeAspect="1"/>
            </p:cNvSpPr>
            <p:nvPr/>
          </p:nvSpPr>
          <p:spPr>
            <a:xfrm>
              <a:off x="6741644" y="13388754"/>
              <a:ext cx="301714" cy="300999"/>
            </a:xfrm>
            <a:prstGeom prst="ellipse">
              <a:avLst/>
            </a:prstGeom>
            <a:solidFill>
              <a:srgbClr val="650000"/>
            </a:solidFill>
            <a:ln>
              <a:solidFill>
                <a:srgbClr val="65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>
              <a:spLocks noChangeAspect="1"/>
            </p:cNvSpPr>
            <p:nvPr/>
          </p:nvSpPr>
          <p:spPr>
            <a:xfrm>
              <a:off x="5932347" y="13915847"/>
              <a:ext cx="301714" cy="300999"/>
            </a:xfrm>
            <a:prstGeom prst="ellipse">
              <a:avLst/>
            </a:prstGeom>
            <a:solidFill>
              <a:srgbClr val="650000"/>
            </a:solidFill>
            <a:ln>
              <a:solidFill>
                <a:srgbClr val="65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4559352" y="34381340"/>
            <a:ext cx="1669321" cy="2367680"/>
            <a:chOff x="1478225" y="15853662"/>
            <a:chExt cx="3560770" cy="5050413"/>
          </a:xfrm>
        </p:grpSpPr>
        <p:pic>
          <p:nvPicPr>
            <p:cNvPr id="99" name="Picture 98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478225" y="15853662"/>
              <a:ext cx="3560770" cy="5050413"/>
            </a:xfrm>
            <a:prstGeom prst="rect">
              <a:avLst/>
            </a:prstGeom>
          </p:spPr>
        </p:pic>
        <p:sp>
          <p:nvSpPr>
            <p:cNvPr id="100" name="Oval 99"/>
            <p:cNvSpPr>
              <a:spLocks noChangeAspect="1"/>
            </p:cNvSpPr>
            <p:nvPr/>
          </p:nvSpPr>
          <p:spPr>
            <a:xfrm>
              <a:off x="2470330" y="16694012"/>
              <a:ext cx="377143" cy="376249"/>
            </a:xfrm>
            <a:prstGeom prst="ellipse">
              <a:avLst/>
            </a:prstGeom>
            <a:solidFill>
              <a:srgbClr val="650000"/>
            </a:solidFill>
            <a:ln>
              <a:solidFill>
                <a:srgbClr val="65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>
              <a:spLocks noChangeAspect="1"/>
            </p:cNvSpPr>
            <p:nvPr/>
          </p:nvSpPr>
          <p:spPr>
            <a:xfrm>
              <a:off x="1993077" y="17180288"/>
              <a:ext cx="377143" cy="376249"/>
            </a:xfrm>
            <a:prstGeom prst="ellipse">
              <a:avLst/>
            </a:prstGeom>
            <a:solidFill>
              <a:srgbClr val="650000"/>
            </a:solidFill>
            <a:ln>
              <a:solidFill>
                <a:srgbClr val="65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2" name="Group 101"/>
          <p:cNvGrpSpPr>
            <a:grpSpLocks noChangeAspect="1"/>
          </p:cNvGrpSpPr>
          <p:nvPr/>
        </p:nvGrpSpPr>
        <p:grpSpPr>
          <a:xfrm>
            <a:off x="10856091" y="34306916"/>
            <a:ext cx="1669321" cy="2367679"/>
            <a:chOff x="12593100" y="15686047"/>
            <a:chExt cx="3560770" cy="5050413"/>
          </a:xfrm>
        </p:grpSpPr>
        <p:pic>
          <p:nvPicPr>
            <p:cNvPr id="103" name="Picture 102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593100" y="15686047"/>
              <a:ext cx="3560770" cy="5050413"/>
            </a:xfrm>
            <a:prstGeom prst="rect">
              <a:avLst/>
            </a:prstGeom>
          </p:spPr>
        </p:pic>
        <p:sp>
          <p:nvSpPr>
            <p:cNvPr id="104" name="Oval 103"/>
            <p:cNvSpPr>
              <a:spLocks noChangeAspect="1"/>
            </p:cNvSpPr>
            <p:nvPr/>
          </p:nvSpPr>
          <p:spPr>
            <a:xfrm>
              <a:off x="14709074" y="16457244"/>
              <a:ext cx="377143" cy="376249"/>
            </a:xfrm>
            <a:prstGeom prst="ellipse">
              <a:avLst/>
            </a:prstGeom>
            <a:solidFill>
              <a:srgbClr val="650000"/>
            </a:solidFill>
            <a:ln>
              <a:solidFill>
                <a:srgbClr val="65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>
              <a:spLocks noChangeAspect="1"/>
            </p:cNvSpPr>
            <p:nvPr/>
          </p:nvSpPr>
          <p:spPr>
            <a:xfrm>
              <a:off x="13119937" y="16971733"/>
              <a:ext cx="377143" cy="376249"/>
            </a:xfrm>
            <a:prstGeom prst="ellipse">
              <a:avLst/>
            </a:prstGeom>
            <a:solidFill>
              <a:srgbClr val="650000"/>
            </a:solidFill>
            <a:ln>
              <a:solidFill>
                <a:srgbClr val="65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21741543" y="34268645"/>
            <a:ext cx="1669321" cy="2367680"/>
            <a:chOff x="5530129" y="12925799"/>
            <a:chExt cx="2848616" cy="4040331"/>
          </a:xfrm>
        </p:grpSpPr>
        <p:pic>
          <p:nvPicPr>
            <p:cNvPr id="107" name="Picture 106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530129" y="12925799"/>
              <a:ext cx="2848616" cy="4040331"/>
            </a:xfrm>
            <a:prstGeom prst="rect">
              <a:avLst/>
            </a:prstGeom>
          </p:spPr>
        </p:pic>
        <p:sp>
          <p:nvSpPr>
            <p:cNvPr id="108" name="Oval 107"/>
            <p:cNvSpPr>
              <a:spLocks noChangeAspect="1"/>
            </p:cNvSpPr>
            <p:nvPr/>
          </p:nvSpPr>
          <p:spPr>
            <a:xfrm>
              <a:off x="6741644" y="13388754"/>
              <a:ext cx="301714" cy="300999"/>
            </a:xfrm>
            <a:prstGeom prst="ellipse">
              <a:avLst/>
            </a:prstGeom>
            <a:solidFill>
              <a:srgbClr val="650000"/>
            </a:solidFill>
            <a:ln>
              <a:solidFill>
                <a:srgbClr val="65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>
              <a:spLocks noChangeAspect="1"/>
            </p:cNvSpPr>
            <p:nvPr/>
          </p:nvSpPr>
          <p:spPr>
            <a:xfrm>
              <a:off x="5932347" y="13915847"/>
              <a:ext cx="301714" cy="300999"/>
            </a:xfrm>
            <a:prstGeom prst="ellipse">
              <a:avLst/>
            </a:prstGeom>
            <a:solidFill>
              <a:srgbClr val="650000"/>
            </a:solidFill>
            <a:ln>
              <a:solidFill>
                <a:srgbClr val="65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18542022" y="34304753"/>
            <a:ext cx="1669321" cy="2367680"/>
            <a:chOff x="1478225" y="15853662"/>
            <a:chExt cx="3560770" cy="5050413"/>
          </a:xfrm>
        </p:grpSpPr>
        <p:pic>
          <p:nvPicPr>
            <p:cNvPr id="111" name="Picture 110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478225" y="15853662"/>
              <a:ext cx="3560770" cy="5050413"/>
            </a:xfrm>
            <a:prstGeom prst="rect">
              <a:avLst/>
            </a:prstGeom>
          </p:spPr>
        </p:pic>
        <p:sp>
          <p:nvSpPr>
            <p:cNvPr id="112" name="Oval 111"/>
            <p:cNvSpPr>
              <a:spLocks noChangeAspect="1"/>
            </p:cNvSpPr>
            <p:nvPr/>
          </p:nvSpPr>
          <p:spPr>
            <a:xfrm>
              <a:off x="2470330" y="16694012"/>
              <a:ext cx="377143" cy="376249"/>
            </a:xfrm>
            <a:prstGeom prst="ellipse">
              <a:avLst/>
            </a:prstGeom>
            <a:solidFill>
              <a:srgbClr val="650000"/>
            </a:solidFill>
            <a:ln>
              <a:solidFill>
                <a:srgbClr val="65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>
              <a:spLocks noChangeAspect="1"/>
            </p:cNvSpPr>
            <p:nvPr/>
          </p:nvSpPr>
          <p:spPr>
            <a:xfrm>
              <a:off x="1993077" y="17180288"/>
              <a:ext cx="377143" cy="376249"/>
            </a:xfrm>
            <a:prstGeom prst="ellipse">
              <a:avLst/>
            </a:prstGeom>
            <a:solidFill>
              <a:srgbClr val="650000"/>
            </a:solidFill>
            <a:ln>
              <a:solidFill>
                <a:srgbClr val="65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4" name="Group 113"/>
          <p:cNvGrpSpPr>
            <a:grpSpLocks noChangeAspect="1"/>
          </p:cNvGrpSpPr>
          <p:nvPr/>
        </p:nvGrpSpPr>
        <p:grpSpPr>
          <a:xfrm>
            <a:off x="24941064" y="34268645"/>
            <a:ext cx="1669321" cy="2367679"/>
            <a:chOff x="12593100" y="15686047"/>
            <a:chExt cx="3560770" cy="5050413"/>
          </a:xfrm>
        </p:grpSpPr>
        <p:pic>
          <p:nvPicPr>
            <p:cNvPr id="115" name="Picture 114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593100" y="15686047"/>
              <a:ext cx="3560770" cy="5050413"/>
            </a:xfrm>
            <a:prstGeom prst="rect">
              <a:avLst/>
            </a:prstGeom>
          </p:spPr>
        </p:pic>
        <p:sp>
          <p:nvSpPr>
            <p:cNvPr id="116" name="Oval 115"/>
            <p:cNvSpPr>
              <a:spLocks noChangeAspect="1"/>
            </p:cNvSpPr>
            <p:nvPr/>
          </p:nvSpPr>
          <p:spPr>
            <a:xfrm>
              <a:off x="14709074" y="16457244"/>
              <a:ext cx="377143" cy="376249"/>
            </a:xfrm>
            <a:prstGeom prst="ellipse">
              <a:avLst/>
            </a:prstGeom>
            <a:solidFill>
              <a:srgbClr val="650000"/>
            </a:solidFill>
            <a:ln>
              <a:solidFill>
                <a:srgbClr val="65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116"/>
            <p:cNvSpPr>
              <a:spLocks noChangeAspect="1"/>
            </p:cNvSpPr>
            <p:nvPr/>
          </p:nvSpPr>
          <p:spPr>
            <a:xfrm>
              <a:off x="13119937" y="16971733"/>
              <a:ext cx="377143" cy="376249"/>
            </a:xfrm>
            <a:prstGeom prst="ellipse">
              <a:avLst/>
            </a:prstGeom>
            <a:solidFill>
              <a:srgbClr val="650000"/>
            </a:solidFill>
            <a:ln>
              <a:solidFill>
                <a:srgbClr val="65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8" name="Rectangle 117"/>
          <p:cNvSpPr/>
          <p:nvPr/>
        </p:nvSpPr>
        <p:spPr>
          <a:xfrm>
            <a:off x="-249222" y="11964079"/>
            <a:ext cx="1469494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6000" dirty="0" smtClean="0"/>
              <a:t>Number </a:t>
            </a:r>
            <a:r>
              <a:rPr lang="en-GB" sz="6000" dirty="0"/>
              <a:t>of fingers </a:t>
            </a:r>
            <a:r>
              <a:rPr lang="en-GB" sz="6000" dirty="0" smtClean="0"/>
              <a:t>“in-between”</a:t>
            </a:r>
            <a:endParaRPr lang="en-GB" sz="6000" dirty="0"/>
          </a:p>
        </p:txBody>
      </p:sp>
      <p:sp>
        <p:nvSpPr>
          <p:cNvPr id="6" name="Rectangle 5"/>
          <p:cNvSpPr/>
          <p:nvPr/>
        </p:nvSpPr>
        <p:spPr>
          <a:xfrm>
            <a:off x="6543695" y="36681273"/>
            <a:ext cx="34361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b="1" dirty="0" smtClean="0"/>
              <a:t>Fingers in-between</a:t>
            </a:r>
            <a:endParaRPr lang="en-GB" sz="3200" b="1" dirty="0"/>
          </a:p>
        </p:txBody>
      </p:sp>
      <p:sp>
        <p:nvSpPr>
          <p:cNvPr id="84" name="Rectangle 83"/>
          <p:cNvSpPr/>
          <p:nvPr/>
        </p:nvSpPr>
        <p:spPr>
          <a:xfrm>
            <a:off x="20717211" y="36566909"/>
            <a:ext cx="34361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b="1" dirty="0" smtClean="0"/>
              <a:t>Fingers in-between</a:t>
            </a:r>
            <a:endParaRPr lang="en-GB" sz="3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846331" y="32264312"/>
            <a:ext cx="4138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/>
              <a:t>*</a:t>
            </a:r>
            <a:endParaRPr lang="en-GB" sz="3600" b="1" dirty="0"/>
          </a:p>
        </p:txBody>
      </p:sp>
      <p:sp>
        <p:nvSpPr>
          <p:cNvPr id="119" name="TextBox 118"/>
          <p:cNvSpPr txBox="1"/>
          <p:nvPr/>
        </p:nvSpPr>
        <p:spPr>
          <a:xfrm>
            <a:off x="5422460" y="32587477"/>
            <a:ext cx="4138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/>
              <a:t>*</a:t>
            </a:r>
            <a:endParaRPr lang="en-GB" sz="3600" b="1" dirty="0"/>
          </a:p>
        </p:txBody>
      </p:sp>
      <p:sp>
        <p:nvSpPr>
          <p:cNvPr id="120" name="TextBox 119"/>
          <p:cNvSpPr txBox="1"/>
          <p:nvPr/>
        </p:nvSpPr>
        <p:spPr>
          <a:xfrm>
            <a:off x="5184810" y="31749548"/>
            <a:ext cx="4138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/>
              <a:t>*</a:t>
            </a:r>
            <a:endParaRPr lang="en-GB" sz="36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4684098" y="32227209"/>
            <a:ext cx="140007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>
            <a:off x="10963811" y="27009323"/>
            <a:ext cx="140007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11678049" y="26513547"/>
            <a:ext cx="6568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11494055" y="26589504"/>
            <a:ext cx="4138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/>
              <a:t>*</a:t>
            </a:r>
            <a:endParaRPr lang="en-GB" sz="3600" b="1" dirty="0"/>
          </a:p>
        </p:txBody>
      </p:sp>
      <p:sp>
        <p:nvSpPr>
          <p:cNvPr id="124" name="TextBox 123"/>
          <p:cNvSpPr txBox="1"/>
          <p:nvPr/>
        </p:nvSpPr>
        <p:spPr>
          <a:xfrm>
            <a:off x="11788846" y="26056929"/>
            <a:ext cx="4138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/>
              <a:t>*</a:t>
            </a:r>
            <a:endParaRPr lang="en-GB" sz="3600" b="1" dirty="0"/>
          </a:p>
        </p:txBody>
      </p:sp>
      <p:cxnSp>
        <p:nvCxnSpPr>
          <p:cNvPr id="125" name="Straight Connector 124"/>
          <p:cNvCxnSpPr/>
          <p:nvPr/>
        </p:nvCxnSpPr>
        <p:spPr>
          <a:xfrm>
            <a:off x="18476238" y="29087236"/>
            <a:ext cx="140007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/>
          <p:nvPr/>
        </p:nvCxnSpPr>
        <p:spPr>
          <a:xfrm flipH="1">
            <a:off x="18493789" y="28634096"/>
            <a:ext cx="6568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TextBox 126"/>
          <p:cNvSpPr txBox="1"/>
          <p:nvPr/>
        </p:nvSpPr>
        <p:spPr>
          <a:xfrm>
            <a:off x="18962936" y="28667417"/>
            <a:ext cx="4138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/>
              <a:t>*</a:t>
            </a:r>
            <a:endParaRPr lang="en-GB" sz="3600" b="1" dirty="0"/>
          </a:p>
        </p:txBody>
      </p:sp>
      <p:sp>
        <p:nvSpPr>
          <p:cNvPr id="128" name="TextBox 127"/>
          <p:cNvSpPr txBox="1"/>
          <p:nvPr/>
        </p:nvSpPr>
        <p:spPr>
          <a:xfrm>
            <a:off x="18604116" y="28191992"/>
            <a:ext cx="4138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/>
              <a:t>*</a:t>
            </a:r>
            <a:endParaRPr lang="en-GB" sz="3600" b="1" dirty="0"/>
          </a:p>
        </p:txBody>
      </p:sp>
      <p:cxnSp>
        <p:nvCxnSpPr>
          <p:cNvPr id="129" name="Straight Connector 128"/>
          <p:cNvCxnSpPr/>
          <p:nvPr/>
        </p:nvCxnSpPr>
        <p:spPr>
          <a:xfrm flipH="1">
            <a:off x="21694422" y="27973191"/>
            <a:ext cx="6568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TextBox 129"/>
          <p:cNvSpPr txBox="1"/>
          <p:nvPr/>
        </p:nvSpPr>
        <p:spPr>
          <a:xfrm>
            <a:off x="21775721" y="27516573"/>
            <a:ext cx="4138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/>
              <a:t>*</a:t>
            </a:r>
            <a:endParaRPr lang="en-GB" sz="3600" b="1" dirty="0"/>
          </a:p>
        </p:txBody>
      </p:sp>
      <p:sp>
        <p:nvSpPr>
          <p:cNvPr id="23" name="Oval 22"/>
          <p:cNvSpPr/>
          <p:nvPr/>
        </p:nvSpPr>
        <p:spPr>
          <a:xfrm>
            <a:off x="6623677" y="22436659"/>
            <a:ext cx="1610637" cy="161063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1" name="Oval 130"/>
          <p:cNvSpPr/>
          <p:nvPr/>
        </p:nvSpPr>
        <p:spPr>
          <a:xfrm>
            <a:off x="14824897" y="22436659"/>
            <a:ext cx="1610811" cy="161081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4533488"/>
              </p:ext>
            </p:extLst>
          </p:nvPr>
        </p:nvGraphicFramePr>
        <p:xfrm>
          <a:off x="26700886" y="2110322"/>
          <a:ext cx="2563181" cy="31203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Image" r:id="rId9" imgW="3212640" imgH="3911040" progId="Photoshop.Image.12">
                  <p:embed/>
                </p:oleObj>
              </mc:Choice>
              <mc:Fallback>
                <p:oleObj name="Image" r:id="rId9" imgW="3212640" imgH="3911040" progId="Photoshop.Image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6700886" y="2110322"/>
                        <a:ext cx="2563181" cy="31203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3120852"/>
              </p:ext>
            </p:extLst>
          </p:nvPr>
        </p:nvGraphicFramePr>
        <p:xfrm>
          <a:off x="555498" y="3511012"/>
          <a:ext cx="5660098" cy="16214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Image" r:id="rId11" imgW="7847280" imgH="2247480" progId="Photoshop.Image.12">
                  <p:embed/>
                </p:oleObj>
              </mc:Choice>
              <mc:Fallback>
                <p:oleObj name="Image" r:id="rId11" imgW="7847280" imgH="2247480" progId="Photoshop.Image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55498" y="3511012"/>
                        <a:ext cx="5660098" cy="16214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48820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1405</TotalTime>
  <Words>276</Words>
  <Application>Microsoft Office PowerPoint</Application>
  <PresentationFormat>Custom</PresentationFormat>
  <Paragraphs>29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Helvetica Neue Light</vt:lpstr>
      <vt:lpstr>Office Theme</vt:lpstr>
      <vt:lpstr>Adobe Photoshop Image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Luigi Tami</dc:creator>
  <cp:lastModifiedBy>Luigi Tami</cp:lastModifiedBy>
  <cp:revision>114</cp:revision>
  <dcterms:created xsi:type="dcterms:W3CDTF">2015-06-04T09:40:27Z</dcterms:created>
  <dcterms:modified xsi:type="dcterms:W3CDTF">2016-07-05T12:04:08Z</dcterms:modified>
</cp:coreProperties>
</file>