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40288" cy="42840275"/>
  <p:notesSz cx="6858000" cy="9144000"/>
  <p:defaultTextStyle>
    <a:defPPr>
      <a:defRPr lang="en-US"/>
    </a:defPPr>
    <a:lvl1pPr marL="0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911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821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732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643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553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464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374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1285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93">
          <p15:clr>
            <a:srgbClr val="A4A3A4"/>
          </p15:clr>
        </p15:guide>
        <p15:guide id="2" pos="95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FFFF66"/>
    <a:srgbClr val="FFFF99"/>
    <a:srgbClr val="FF9900"/>
    <a:srgbClr val="7A0F00"/>
    <a:srgbClr val="820F00"/>
    <a:srgbClr val="760E00"/>
    <a:srgbClr val="670C00"/>
    <a:srgbClr val="6B0C00"/>
    <a:srgbClr val="6F0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44" autoAdjust="0"/>
    <p:restoredTop sz="94660"/>
  </p:normalViewPr>
  <p:slideViewPr>
    <p:cSldViewPr snapToGrid="0">
      <p:cViewPr>
        <p:scale>
          <a:sx n="50" d="100"/>
          <a:sy n="50" d="100"/>
        </p:scale>
        <p:origin x="666" y="114"/>
      </p:cViewPr>
      <p:guideLst>
        <p:guide orient="horz" pos="13493"/>
        <p:guide pos="95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11132"/>
            <a:ext cx="25704245" cy="1491476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501064"/>
            <a:ext cx="22680216" cy="10343147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CEF-9CBF-4B6C-BC7B-360E103B8EAE}" type="datetimeFigureOut">
              <a:rPr lang="en-GB" smtClean="0"/>
              <a:pPr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EEB-66E3-46F6-B61B-019E132AF5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47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CEF-9CBF-4B6C-BC7B-360E103B8EAE}" type="datetimeFigureOut">
              <a:rPr lang="en-GB" smtClean="0"/>
              <a:pPr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EEB-66E3-46F6-B61B-019E132AF5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2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80848"/>
            <a:ext cx="6520562" cy="363051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80848"/>
            <a:ext cx="19183683" cy="363051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CEF-9CBF-4B6C-BC7B-360E103B8EAE}" type="datetimeFigureOut">
              <a:rPr lang="en-GB" smtClean="0"/>
              <a:pPr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EEB-66E3-46F6-B61B-019E132AF5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30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CEF-9CBF-4B6C-BC7B-360E103B8EAE}" type="datetimeFigureOut">
              <a:rPr lang="en-GB" smtClean="0"/>
              <a:pPr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EEB-66E3-46F6-B61B-019E132AF5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05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80331"/>
            <a:ext cx="26082248" cy="178203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69280"/>
            <a:ext cx="26082248" cy="9371307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CEF-9CBF-4B6C-BC7B-360E103B8EAE}" type="datetimeFigureOut">
              <a:rPr lang="en-GB" smtClean="0"/>
              <a:pPr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EEB-66E3-46F6-B61B-019E132AF5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63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404240"/>
            <a:ext cx="12852122" cy="27181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404240"/>
            <a:ext cx="12852122" cy="27181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CEF-9CBF-4B6C-BC7B-360E103B8EAE}" type="datetimeFigureOut">
              <a:rPr lang="en-GB" smtClean="0"/>
              <a:pPr/>
              <a:t>05/07/2016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EEB-66E3-46F6-B61B-019E132AF5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17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80857"/>
            <a:ext cx="26082248" cy="82804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01820"/>
            <a:ext cx="12793057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48601"/>
            <a:ext cx="12793057" cy="230167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01820"/>
            <a:ext cx="12856061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48601"/>
            <a:ext cx="12856061" cy="230167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CEF-9CBF-4B6C-BC7B-360E103B8EAE}" type="datetimeFigureOut">
              <a:rPr lang="en-GB" smtClean="0"/>
              <a:pPr/>
              <a:t>05/07/2016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EEB-66E3-46F6-B61B-019E132AF5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0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CEF-9CBF-4B6C-BC7B-360E103B8EAE}" type="datetimeFigureOut">
              <a:rPr lang="en-GB" smtClean="0"/>
              <a:pPr/>
              <a:t>05/07/2016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EEB-66E3-46F6-B61B-019E132AF5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33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CEF-9CBF-4B6C-BC7B-360E103B8EAE}" type="datetimeFigureOut">
              <a:rPr lang="en-GB" smtClean="0"/>
              <a:pPr/>
              <a:t>05/07/2016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EEB-66E3-46F6-B61B-019E132AF5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66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8216"/>
            <a:ext cx="15309146" cy="3044436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CEF-9CBF-4B6C-BC7B-360E103B8EAE}" type="datetimeFigureOut">
              <a:rPr lang="en-GB" smtClean="0"/>
              <a:pPr/>
              <a:t>05/07/2016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EEB-66E3-46F6-B61B-019E132AF5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05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8216"/>
            <a:ext cx="15309146" cy="3044436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CEF-9CBF-4B6C-BC7B-360E103B8EAE}" type="datetimeFigureOut">
              <a:rPr lang="en-GB" smtClean="0"/>
              <a:pPr/>
              <a:t>05/07/2016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BEEB-66E3-46F6-B61B-019E132AF5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61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80857"/>
            <a:ext cx="26082248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404240"/>
            <a:ext cx="26082248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35CEF-9CBF-4B6C-BC7B-360E103B8EAE}" type="datetimeFigureOut">
              <a:rPr lang="en-GB" smtClean="0"/>
              <a:pPr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706598"/>
            <a:ext cx="1020609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8BEEB-66E3-46F6-B61B-019E132AF5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70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10" Type="http://schemas.openxmlformats.org/officeDocument/2006/relationships/image" Target="../media/image1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3212" y="26256376"/>
            <a:ext cx="11298194" cy="81115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9370" y="26493301"/>
            <a:ext cx="10836271" cy="8068311"/>
          </a:xfrm>
          <a:prstGeom prst="rect">
            <a:avLst/>
          </a:prstGeom>
        </p:spPr>
      </p:pic>
      <p:sp>
        <p:nvSpPr>
          <p:cNvPr id="72" name="Rectangle 71"/>
          <p:cNvSpPr/>
          <p:nvPr/>
        </p:nvSpPr>
        <p:spPr>
          <a:xfrm>
            <a:off x="24015032" y="41996352"/>
            <a:ext cx="6225256" cy="499186"/>
          </a:xfrm>
          <a:prstGeom prst="rect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30240288" cy="5775158"/>
          </a:xfrm>
          <a:prstGeom prst="rect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68275" y="2221656"/>
            <a:ext cx="30072013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74" tIns="45691" rIns="91374" bIns="45691">
            <a:spAutoFit/>
          </a:bodyPr>
          <a:lstStyle/>
          <a:p>
            <a:pPr algn="ctr" defTabSz="3700463"/>
            <a:r>
              <a:rPr lang="it-IT" sz="5500" b="1" dirty="0">
                <a:solidFill>
                  <a:schemeClr val="bg1"/>
                </a:solidFill>
                <a:latin typeface="Calibri" pitchFamily="34" charset="0"/>
              </a:rPr>
              <a:t>Luigi </a:t>
            </a:r>
            <a:r>
              <a:rPr lang="it-IT" sz="5500" b="1" dirty="0" smtClean="0">
                <a:solidFill>
                  <a:schemeClr val="bg1"/>
                </a:solidFill>
                <a:latin typeface="Calibri" pitchFamily="34" charset="0"/>
              </a:rPr>
              <a:t>Tamè, Renata Sadibolova, Beata Panek &amp; Matthew R Longo</a:t>
            </a:r>
            <a:endParaRPr lang="it-IT" sz="5500" b="1" baseline="30000" dirty="0">
              <a:solidFill>
                <a:schemeClr val="bg1"/>
              </a:solidFill>
              <a:latin typeface="Calibri" pitchFamily="34" charset="0"/>
            </a:endParaRPr>
          </a:p>
          <a:p>
            <a:pPr algn="ctr" defTabSz="3700463"/>
            <a:endParaRPr lang="en-GB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3749844"/>
            <a:ext cx="302402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indent="-914400" algn="ctr"/>
            <a:r>
              <a:rPr lang="en-GB" sz="3600" dirty="0" smtClean="0">
                <a:solidFill>
                  <a:schemeClr val="bg1"/>
                </a:solidFill>
                <a:latin typeface="Calibri" pitchFamily="34" charset="0"/>
              </a:rPr>
              <a:t>Department of Psychological Sciences, </a:t>
            </a:r>
            <a:r>
              <a:rPr lang="en-GB" sz="3600" dirty="0">
                <a:solidFill>
                  <a:schemeClr val="bg1"/>
                </a:solidFill>
                <a:latin typeface="Calibri" pitchFamily="34" charset="0"/>
              </a:rPr>
              <a:t>University of </a:t>
            </a:r>
            <a:r>
              <a:rPr lang="en-GB" sz="3600" dirty="0" smtClean="0">
                <a:solidFill>
                  <a:schemeClr val="bg1"/>
                </a:solidFill>
                <a:latin typeface="Calibri" pitchFamily="34" charset="0"/>
              </a:rPr>
              <a:t>London, London, </a:t>
            </a:r>
            <a:r>
              <a:rPr lang="en-GB" sz="3600" dirty="0">
                <a:solidFill>
                  <a:schemeClr val="bg1"/>
                </a:solidFill>
                <a:latin typeface="Calibri" pitchFamily="34" charset="0"/>
              </a:rPr>
              <a:t>UK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01787"/>
            <a:ext cx="30240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dirty="0" smtClean="0">
                <a:solidFill>
                  <a:schemeClr val="bg1"/>
                </a:solidFill>
              </a:rPr>
              <a:t>Vision of the Body Alters Perceived Finger Numerosity</a:t>
            </a:r>
            <a:endParaRPr lang="en-GB" sz="96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0783" y="39551417"/>
            <a:ext cx="286832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4800" dirty="0"/>
              <a:t>Participants numerosity estimates were less accurate when they were seeing the stimulated hand compared to when an object or the </a:t>
            </a:r>
            <a:r>
              <a:rPr lang="en-GB" sz="4800" dirty="0" err="1"/>
              <a:t>unstimulated</a:t>
            </a:r>
            <a:r>
              <a:rPr lang="en-GB" sz="4800" dirty="0"/>
              <a:t> hand was visible. </a:t>
            </a:r>
            <a:r>
              <a:rPr lang="en-GB" sz="4800" dirty="0" smtClean="0"/>
              <a:t>Our results demonstrate that </a:t>
            </a:r>
            <a:r>
              <a:rPr lang="en-GB" sz="4800" b="1" dirty="0" smtClean="0"/>
              <a:t>vision of the body </a:t>
            </a:r>
            <a:r>
              <a:rPr lang="en-GB" sz="4800" dirty="0" smtClean="0"/>
              <a:t>alters </a:t>
            </a:r>
            <a:r>
              <a:rPr lang="en-GB" sz="4800" b="1" dirty="0" smtClean="0"/>
              <a:t>body structural representations</a:t>
            </a:r>
            <a:r>
              <a:rPr lang="en-GB" sz="4800" b="1" dirty="0"/>
              <a:t> impairing </a:t>
            </a:r>
            <a:r>
              <a:rPr lang="en-GB" sz="4800" dirty="0"/>
              <a:t>tactile fingers identification. </a:t>
            </a:r>
          </a:p>
        </p:txBody>
      </p:sp>
      <p:sp>
        <p:nvSpPr>
          <p:cNvPr id="36" name="Rectangle 145"/>
          <p:cNvSpPr>
            <a:spLocks noChangeArrowheads="1"/>
          </p:cNvSpPr>
          <p:nvPr/>
        </p:nvSpPr>
        <p:spPr bwMode="auto">
          <a:xfrm>
            <a:off x="10379841" y="37441691"/>
            <a:ext cx="200548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it-IT" sz="3200" dirty="0" smtClean="0">
                <a:latin typeface="Calibri" pitchFamily="34" charset="0"/>
              </a:rPr>
              <a:t>*</a:t>
            </a:r>
            <a:r>
              <a:rPr lang="it-IT" sz="3200" dirty="0" err="1" smtClean="0">
                <a:latin typeface="Calibri" pitchFamily="34" charset="0"/>
              </a:rPr>
              <a:t>Denotes</a:t>
            </a:r>
            <a:r>
              <a:rPr lang="it-IT" sz="3200" dirty="0" smtClean="0">
                <a:latin typeface="Calibri" pitchFamily="34" charset="0"/>
              </a:rPr>
              <a:t> p&lt;0.05. Error bars represent the ±95% Confident Interval  of the within participants variability.</a:t>
            </a:r>
            <a:endParaRPr lang="it-IT" sz="3200" dirty="0">
              <a:latin typeface="Calibri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530129" y="13787601"/>
            <a:ext cx="2848616" cy="4040331"/>
            <a:chOff x="5530129" y="12925799"/>
            <a:chExt cx="2848616" cy="404033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30129" y="12925799"/>
              <a:ext cx="2848616" cy="4040331"/>
            </a:xfrm>
            <a:prstGeom prst="rect">
              <a:avLst/>
            </a:prstGeom>
          </p:spPr>
        </p:pic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6741644" y="13388754"/>
              <a:ext cx="301714" cy="30099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5932347" y="13915847"/>
              <a:ext cx="301714" cy="30099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278646" y="13774106"/>
            <a:ext cx="2848616" cy="4040331"/>
            <a:chOff x="1478225" y="15853662"/>
            <a:chExt cx="3560770" cy="5050413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78225" y="15853662"/>
              <a:ext cx="3560770" cy="5050413"/>
            </a:xfrm>
            <a:prstGeom prst="rect">
              <a:avLst/>
            </a:prstGeom>
          </p:spPr>
        </p:pic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2470330" y="16694012"/>
              <a:ext cx="377143" cy="37624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1993077" y="17180288"/>
              <a:ext cx="377143" cy="37624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/>
        </p:nvGrpSpPr>
        <p:grpSpPr>
          <a:xfrm>
            <a:off x="9816584" y="13732615"/>
            <a:ext cx="2848616" cy="4040330"/>
            <a:chOff x="12593100" y="15686047"/>
            <a:chExt cx="3560770" cy="5050413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593100" y="15686047"/>
              <a:ext cx="3560770" cy="5050413"/>
            </a:xfrm>
            <a:prstGeom prst="rect">
              <a:avLst/>
            </a:prstGeom>
          </p:spPr>
        </p:pic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14709074" y="16457244"/>
              <a:ext cx="377143" cy="37624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13119937" y="16971733"/>
              <a:ext cx="377143" cy="37624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0" y="38431755"/>
            <a:ext cx="7819698" cy="847671"/>
            <a:chOff x="0" y="38431755"/>
            <a:chExt cx="7819698" cy="847671"/>
          </a:xfrm>
        </p:grpSpPr>
        <p:sp>
          <p:nvSpPr>
            <p:cNvPr id="57" name="Rectangle 56"/>
            <p:cNvSpPr/>
            <p:nvPr/>
          </p:nvSpPr>
          <p:spPr>
            <a:xfrm>
              <a:off x="0" y="38431755"/>
              <a:ext cx="5360276" cy="842261"/>
            </a:xfrm>
            <a:prstGeom prst="rect">
              <a:avLst/>
            </a:prstGeom>
            <a:solidFill>
              <a:srgbClr val="7E0000"/>
            </a:solidFill>
            <a:ln>
              <a:solidFill>
                <a:srgbClr val="7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15636" y="38448429"/>
              <a:ext cx="740406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4800" b="1" dirty="0" smtClean="0">
                  <a:solidFill>
                    <a:schemeClr val="bg1"/>
                  </a:solidFill>
                </a:rPr>
                <a:t>Conclusions</a:t>
              </a:r>
              <a:endParaRPr lang="en-GB" sz="4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1" name="Rectangle 2"/>
          <p:cNvSpPr>
            <a:spLocks noChangeArrowheads="1"/>
          </p:cNvSpPr>
          <p:nvPr/>
        </p:nvSpPr>
        <p:spPr bwMode="auto">
          <a:xfrm>
            <a:off x="24261846" y="41903367"/>
            <a:ext cx="56238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GB" sz="3200" b="1" u="sng" dirty="0">
                <a:solidFill>
                  <a:schemeClr val="bg1"/>
                </a:solidFill>
                <a:latin typeface="Calibri" pitchFamily="34" charset="0"/>
              </a:rPr>
              <a:t>Contact</a:t>
            </a:r>
            <a:r>
              <a:rPr lang="en-GB" sz="3200" b="1" dirty="0">
                <a:solidFill>
                  <a:schemeClr val="bg1"/>
                </a:solidFill>
                <a:latin typeface="Calibri" pitchFamily="34" charset="0"/>
              </a:rPr>
              <a:t>: </a:t>
            </a:r>
            <a:r>
              <a:rPr lang="en-GB" sz="3200" b="1" dirty="0" err="1" smtClean="0">
                <a:solidFill>
                  <a:schemeClr val="bg1"/>
                </a:solidFill>
                <a:latin typeface="Calibri" pitchFamily="34" charset="0"/>
              </a:rPr>
              <a:t>luigi.tame@gmail</a:t>
            </a:r>
            <a:r>
              <a:rPr lang="en-GB" sz="3200" b="1" dirty="0" smtClean="0">
                <a:solidFill>
                  <a:schemeClr val="bg1"/>
                </a:solidFill>
                <a:latin typeface="Calibri" pitchFamily="34" charset="0"/>
              </a:rPr>
              <a:t>. com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0" y="25217756"/>
            <a:ext cx="7819698" cy="863278"/>
            <a:chOff x="0" y="24854892"/>
            <a:chExt cx="7819698" cy="863278"/>
          </a:xfrm>
        </p:grpSpPr>
        <p:sp>
          <p:nvSpPr>
            <p:cNvPr id="76" name="Rectangle 75"/>
            <p:cNvSpPr/>
            <p:nvPr/>
          </p:nvSpPr>
          <p:spPr>
            <a:xfrm>
              <a:off x="0" y="24875909"/>
              <a:ext cx="5360276" cy="842261"/>
            </a:xfrm>
            <a:prstGeom prst="rect">
              <a:avLst/>
            </a:prstGeom>
            <a:solidFill>
              <a:srgbClr val="7E0000"/>
            </a:solidFill>
            <a:ln>
              <a:solidFill>
                <a:srgbClr val="7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15636" y="24854892"/>
              <a:ext cx="740406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4800" b="1" dirty="0" smtClean="0">
                  <a:solidFill>
                    <a:schemeClr val="bg1"/>
                  </a:solidFill>
                </a:rPr>
                <a:t>Results</a:t>
              </a:r>
              <a:endParaRPr lang="en-GB" sz="4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0" name="Rectangle 79"/>
          <p:cNvSpPr/>
          <p:nvPr/>
        </p:nvSpPr>
        <p:spPr>
          <a:xfrm>
            <a:off x="269806" y="37499435"/>
            <a:ext cx="965627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i="1" dirty="0" smtClean="0"/>
              <a:t>Fingers “in-between” X Vision: F</a:t>
            </a:r>
            <a:r>
              <a:rPr lang="en-GB" sz="3200" dirty="0" smtClean="0"/>
              <a:t>(2,58) = 360.9, </a:t>
            </a:r>
            <a:r>
              <a:rPr lang="en-GB" sz="3200" i="1" dirty="0" smtClean="0"/>
              <a:t>p</a:t>
            </a:r>
            <a:r>
              <a:rPr lang="en-GB" sz="3200" dirty="0" smtClean="0"/>
              <a:t> &lt; 0.0001</a:t>
            </a:r>
            <a:endParaRPr lang="en-GB" sz="3200" dirty="0"/>
          </a:p>
        </p:txBody>
      </p:sp>
      <p:sp>
        <p:nvSpPr>
          <p:cNvPr id="81" name="Rectangle 80"/>
          <p:cNvSpPr/>
          <p:nvPr/>
        </p:nvSpPr>
        <p:spPr>
          <a:xfrm>
            <a:off x="14744700" y="12015690"/>
            <a:ext cx="142494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dirty="0" smtClean="0">
                <a:cs typeface="Helvetica Neue Light"/>
              </a:rPr>
              <a:t>Is the </a:t>
            </a:r>
            <a:r>
              <a:rPr lang="en-GB" sz="5400" b="1" i="1" dirty="0" smtClean="0">
                <a:cs typeface="Helvetica Neue Light"/>
              </a:rPr>
              <a:t>body structural representation </a:t>
            </a:r>
            <a:r>
              <a:rPr lang="en-GB" sz="5400" dirty="0" smtClean="0">
                <a:cs typeface="Helvetica Neue Light"/>
              </a:rPr>
              <a:t>modulated</a:t>
            </a:r>
            <a:r>
              <a:rPr lang="en-GB" sz="5400" b="1" dirty="0" smtClean="0">
                <a:cs typeface="Helvetica Neue Light"/>
              </a:rPr>
              <a:t> </a:t>
            </a:r>
            <a:r>
              <a:rPr lang="en-GB" sz="5400" dirty="0" smtClean="0">
                <a:cs typeface="Helvetica Neue Light"/>
              </a:rPr>
              <a:t>by</a:t>
            </a:r>
            <a:r>
              <a:rPr lang="en-GB" sz="5400" b="1" dirty="0" smtClean="0">
                <a:cs typeface="Helvetica Neue Light"/>
              </a:rPr>
              <a:t> non-informative vision</a:t>
            </a:r>
            <a:r>
              <a:rPr lang="en-GB" sz="5400" dirty="0" smtClean="0">
                <a:cs typeface="Helvetica Neue Light"/>
              </a:rPr>
              <a:t> of the body?</a:t>
            </a:r>
            <a:endParaRPr lang="en-GB" sz="5400" dirty="0">
              <a:cs typeface="Helvetica Neue Light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9077589" y="10860685"/>
            <a:ext cx="5360276" cy="842261"/>
          </a:xfrm>
          <a:prstGeom prst="rect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21093425" y="10788868"/>
            <a:ext cx="7404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</a:rPr>
              <a:t>Aim</a:t>
            </a:r>
            <a:endParaRPr lang="en-GB" sz="48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rot="16200000">
            <a:off x="-1114436" y="21022483"/>
            <a:ext cx="67854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 smtClean="0"/>
              <a:t>Visual Conditions</a:t>
            </a:r>
            <a:endParaRPr lang="en-GB" sz="6000" dirty="0"/>
          </a:p>
        </p:txBody>
      </p:sp>
      <p:sp>
        <p:nvSpPr>
          <p:cNvPr id="85" name="Rectangle 84"/>
          <p:cNvSpPr/>
          <p:nvPr/>
        </p:nvSpPr>
        <p:spPr>
          <a:xfrm>
            <a:off x="16364679" y="15484187"/>
            <a:ext cx="12707518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 smtClean="0">
                <a:cs typeface="Helvetica Neue Light"/>
              </a:rPr>
              <a:t>N=</a:t>
            </a:r>
            <a:r>
              <a:rPr lang="en-GB" sz="4400" dirty="0">
                <a:cs typeface="Helvetica Neue Light"/>
              </a:rPr>
              <a:t>30</a:t>
            </a:r>
          </a:p>
          <a:p>
            <a:r>
              <a:rPr lang="en-GB" sz="4400" dirty="0">
                <a:cs typeface="Helvetica Neue Light"/>
              </a:rPr>
              <a:t>Tactile stimuli: </a:t>
            </a:r>
            <a:r>
              <a:rPr lang="en-GB" sz="4400" dirty="0" err="1" smtClean="0">
                <a:cs typeface="Helvetica Neue Light"/>
              </a:rPr>
              <a:t>suprathreshold</a:t>
            </a:r>
            <a:r>
              <a:rPr lang="en-GB" sz="4400" dirty="0" smtClean="0">
                <a:cs typeface="Helvetica Neue Light"/>
              </a:rPr>
              <a:t>, 5 ms (solenoid tappers)</a:t>
            </a:r>
            <a:endParaRPr lang="en-GB" sz="4400" dirty="0">
              <a:cs typeface="Helvetica Neue Light"/>
            </a:endParaRPr>
          </a:p>
          <a:p>
            <a:r>
              <a:rPr lang="en-GB" sz="4400" dirty="0">
                <a:cs typeface="Helvetica Neue Light"/>
              </a:rPr>
              <a:t>72 trials x 6 blocks (ABCCBA</a:t>
            </a:r>
            <a:r>
              <a:rPr lang="en-GB" sz="4400" dirty="0" smtClean="0">
                <a:cs typeface="Helvetica Neue Light"/>
              </a:rPr>
              <a:t>)</a:t>
            </a:r>
          </a:p>
          <a:p>
            <a:r>
              <a:rPr lang="en-GB" sz="4400" dirty="0" smtClean="0">
                <a:cs typeface="Helvetica Neue Light"/>
              </a:rPr>
              <a:t>Different visual condition for each block</a:t>
            </a:r>
            <a:endParaRPr lang="en-GB" sz="4400" dirty="0">
              <a:cs typeface="Helvetica Neue Ligh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296086" y="14266423"/>
            <a:ext cx="7972098" cy="875978"/>
            <a:chOff x="15358038" y="15058533"/>
            <a:chExt cx="7972098" cy="875978"/>
          </a:xfrm>
        </p:grpSpPr>
        <p:sp>
          <p:nvSpPr>
            <p:cNvPr id="86" name="Rectangle 85"/>
            <p:cNvSpPr/>
            <p:nvPr/>
          </p:nvSpPr>
          <p:spPr>
            <a:xfrm>
              <a:off x="15358038" y="15092250"/>
              <a:ext cx="5360276" cy="842261"/>
            </a:xfrm>
            <a:prstGeom prst="rect">
              <a:avLst/>
            </a:prstGeom>
            <a:solidFill>
              <a:srgbClr val="7E0000"/>
            </a:solidFill>
            <a:ln>
              <a:solidFill>
                <a:srgbClr val="7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5926074" y="15058533"/>
              <a:ext cx="740406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4800" b="1" dirty="0" smtClean="0">
                  <a:solidFill>
                    <a:schemeClr val="bg1"/>
                  </a:solidFill>
                </a:rPr>
                <a:t>Method</a:t>
              </a:r>
              <a:endParaRPr lang="en-GB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654029" y="18545801"/>
            <a:ext cx="7834878" cy="6388843"/>
            <a:chOff x="2654029" y="17865431"/>
            <a:chExt cx="7834878" cy="6388843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54029" y="17865431"/>
              <a:ext cx="7834878" cy="6388843"/>
            </a:xfrm>
            <a:prstGeom prst="rect">
              <a:avLst/>
            </a:prstGeom>
          </p:spPr>
        </p:pic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3810966" y="19626718"/>
              <a:ext cx="181783" cy="181352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4237468" y="19550704"/>
              <a:ext cx="181783" cy="181352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347746" y="18570053"/>
            <a:ext cx="7230171" cy="6283676"/>
            <a:chOff x="11347746" y="17889683"/>
            <a:chExt cx="7230171" cy="6283676"/>
          </a:xfrm>
        </p:grpSpPr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347746" y="17889683"/>
              <a:ext cx="7230171" cy="6283676"/>
            </a:xfrm>
            <a:prstGeom prst="rect">
              <a:avLst/>
            </a:prstGeom>
          </p:spPr>
        </p:pic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12031097" y="19623796"/>
              <a:ext cx="181783" cy="181352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12439325" y="19547782"/>
              <a:ext cx="181783" cy="181352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9490956" y="18742511"/>
            <a:ext cx="7387921" cy="6047053"/>
            <a:chOff x="19490956" y="18062141"/>
            <a:chExt cx="7387921" cy="6047053"/>
          </a:xfrm>
        </p:grpSpPr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9490956" y="18062141"/>
              <a:ext cx="7387921" cy="6047053"/>
            </a:xfrm>
            <a:prstGeom prst="rect">
              <a:avLst/>
            </a:prstGeom>
          </p:spPr>
        </p:pic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20196409" y="19611737"/>
              <a:ext cx="181783" cy="181352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20622911" y="19535723"/>
              <a:ext cx="181783" cy="181352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898302" y="6165422"/>
            <a:ext cx="285598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4800" dirty="0"/>
              <a:t>Patients with lesions of the left posterior parietal cortex commonly fail in identifying their fingers, a </a:t>
            </a:r>
            <a:r>
              <a:rPr lang="en-GB" sz="4800" dirty="0" smtClean="0"/>
              <a:t>condition </a:t>
            </a:r>
            <a:r>
              <a:rPr lang="en-GB" sz="4800" dirty="0"/>
              <a:t>known as </a:t>
            </a:r>
            <a:r>
              <a:rPr lang="en-GB" sz="4800" b="1" dirty="0"/>
              <a:t>finger </a:t>
            </a:r>
            <a:r>
              <a:rPr lang="en-GB" sz="4800" b="1" dirty="0" smtClean="0"/>
              <a:t>agnosia </a:t>
            </a:r>
            <a:r>
              <a:rPr lang="en-GB" sz="4800" dirty="0" smtClean="0"/>
              <a:t>(</a:t>
            </a:r>
            <a:r>
              <a:rPr lang="en-US" sz="4800" dirty="0" err="1"/>
              <a:t>Kinsbourne</a:t>
            </a:r>
            <a:r>
              <a:rPr lang="en-US" sz="4800" dirty="0"/>
              <a:t> &amp; Warrington, 1962; </a:t>
            </a:r>
            <a:r>
              <a:rPr lang="en-US" sz="4800" dirty="0" err="1"/>
              <a:t>Sirigu</a:t>
            </a:r>
            <a:r>
              <a:rPr lang="en-US" sz="4800" dirty="0"/>
              <a:t> et al, 1991</a:t>
            </a:r>
            <a:r>
              <a:rPr lang="en-GB" sz="4800" dirty="0" smtClean="0"/>
              <a:t>), </a:t>
            </a:r>
            <a:r>
              <a:rPr lang="en-GB" sz="4800" dirty="0"/>
              <a:t>yet are relatively unimpaired in skilled </a:t>
            </a:r>
            <a:r>
              <a:rPr lang="en-GB" sz="4800" dirty="0" smtClean="0"/>
              <a:t>action </a:t>
            </a:r>
            <a:r>
              <a:rPr lang="en-GB" sz="4800" dirty="0"/>
              <a:t>(</a:t>
            </a:r>
            <a:r>
              <a:rPr lang="en-GB" sz="4800" dirty="0" err="1"/>
              <a:t>Buxbaum</a:t>
            </a:r>
            <a:r>
              <a:rPr lang="en-GB" sz="4800" dirty="0"/>
              <a:t> &amp; </a:t>
            </a:r>
            <a:r>
              <a:rPr lang="en-GB" sz="4800" dirty="0" err="1"/>
              <a:t>Coslett</a:t>
            </a:r>
            <a:r>
              <a:rPr lang="en-GB" sz="4800" dirty="0"/>
              <a:t>, 2001)</a:t>
            </a:r>
            <a:r>
              <a:rPr lang="en-GB" sz="4800" dirty="0" smtClean="0"/>
              <a:t>. </a:t>
            </a:r>
            <a:r>
              <a:rPr lang="en-GB" sz="4800" dirty="0"/>
              <a:t>Several studies have shown that </a:t>
            </a:r>
            <a:r>
              <a:rPr lang="en-GB" sz="4800" b="1" dirty="0"/>
              <a:t>non-informative vision of the body </a:t>
            </a:r>
            <a:r>
              <a:rPr lang="en-GB" sz="4800" dirty="0"/>
              <a:t>enhances performance in numerous </a:t>
            </a:r>
            <a:r>
              <a:rPr lang="en-GB" sz="4800" b="1" dirty="0"/>
              <a:t>tactile </a:t>
            </a:r>
            <a:r>
              <a:rPr lang="en-GB" sz="4800" b="1" dirty="0" smtClean="0"/>
              <a:t>tasks </a:t>
            </a:r>
            <a:r>
              <a:rPr lang="en-GB" sz="4800" dirty="0" smtClean="0"/>
              <a:t>(Press et. al., 2004). However, it is unknown whether body </a:t>
            </a:r>
            <a:r>
              <a:rPr lang="en-GB" sz="4800" dirty="0"/>
              <a:t>structural representations are also affected by vision, given that finger </a:t>
            </a:r>
            <a:r>
              <a:rPr lang="en-GB" sz="4800" dirty="0" err="1"/>
              <a:t>agnosia</a:t>
            </a:r>
            <a:r>
              <a:rPr lang="en-GB" sz="4800" dirty="0"/>
              <a:t> is typically assessed while patients are blindfolded. 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7662690" y="34304753"/>
            <a:ext cx="1669321" cy="2367680"/>
            <a:chOff x="5530129" y="12925799"/>
            <a:chExt cx="2848616" cy="4040331"/>
          </a:xfrm>
        </p:grpSpPr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30129" y="12925799"/>
              <a:ext cx="2848616" cy="4040331"/>
            </a:xfrm>
            <a:prstGeom prst="rect">
              <a:avLst/>
            </a:prstGeom>
          </p:spPr>
        </p:pic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6741644" y="13388754"/>
              <a:ext cx="301714" cy="30099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5932347" y="13915847"/>
              <a:ext cx="301714" cy="30099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559352" y="34381340"/>
            <a:ext cx="1669321" cy="2367680"/>
            <a:chOff x="1478225" y="15853662"/>
            <a:chExt cx="3560770" cy="5050413"/>
          </a:xfrm>
        </p:grpSpPr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78225" y="15853662"/>
              <a:ext cx="3560770" cy="5050413"/>
            </a:xfrm>
            <a:prstGeom prst="rect">
              <a:avLst/>
            </a:prstGeom>
          </p:spPr>
        </p:pic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2470330" y="16694012"/>
              <a:ext cx="377143" cy="37624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/>
          </p:nvSpPr>
          <p:spPr>
            <a:xfrm>
              <a:off x="1993077" y="17180288"/>
              <a:ext cx="377143" cy="37624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>
            <a:grpSpLocks noChangeAspect="1"/>
          </p:cNvGrpSpPr>
          <p:nvPr/>
        </p:nvGrpSpPr>
        <p:grpSpPr>
          <a:xfrm>
            <a:off x="10856091" y="34306916"/>
            <a:ext cx="1669321" cy="2367679"/>
            <a:chOff x="12593100" y="15686047"/>
            <a:chExt cx="3560770" cy="5050413"/>
          </a:xfrm>
        </p:grpSpPr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593100" y="15686047"/>
              <a:ext cx="3560770" cy="5050413"/>
            </a:xfrm>
            <a:prstGeom prst="rect">
              <a:avLst/>
            </a:prstGeom>
          </p:spPr>
        </p:pic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14709074" y="16457244"/>
              <a:ext cx="377143" cy="37624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>
            <a:xfrm>
              <a:off x="13119937" y="16971733"/>
              <a:ext cx="377143" cy="37624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1741543" y="34268645"/>
            <a:ext cx="1669321" cy="2367680"/>
            <a:chOff x="5530129" y="12925799"/>
            <a:chExt cx="2848616" cy="4040331"/>
          </a:xfrm>
        </p:grpSpPr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30129" y="12925799"/>
              <a:ext cx="2848616" cy="4040331"/>
            </a:xfrm>
            <a:prstGeom prst="rect">
              <a:avLst/>
            </a:prstGeom>
          </p:spPr>
        </p:pic>
        <p:sp>
          <p:nvSpPr>
            <p:cNvPr id="108" name="Oval 107"/>
            <p:cNvSpPr>
              <a:spLocks noChangeAspect="1"/>
            </p:cNvSpPr>
            <p:nvPr/>
          </p:nvSpPr>
          <p:spPr>
            <a:xfrm>
              <a:off x="6741644" y="13388754"/>
              <a:ext cx="301714" cy="30099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5932347" y="13915847"/>
              <a:ext cx="301714" cy="30099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8542022" y="34304753"/>
            <a:ext cx="1669321" cy="2367680"/>
            <a:chOff x="1478225" y="15853662"/>
            <a:chExt cx="3560770" cy="5050413"/>
          </a:xfrm>
        </p:grpSpPr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78225" y="15853662"/>
              <a:ext cx="3560770" cy="5050413"/>
            </a:xfrm>
            <a:prstGeom prst="rect">
              <a:avLst/>
            </a:prstGeom>
          </p:spPr>
        </p:pic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2470330" y="16694012"/>
              <a:ext cx="377143" cy="37624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>
            <a:xfrm>
              <a:off x="1993077" y="17180288"/>
              <a:ext cx="377143" cy="37624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>
            <a:grpSpLocks noChangeAspect="1"/>
          </p:cNvGrpSpPr>
          <p:nvPr/>
        </p:nvGrpSpPr>
        <p:grpSpPr>
          <a:xfrm>
            <a:off x="24941064" y="34268645"/>
            <a:ext cx="1669321" cy="2367679"/>
            <a:chOff x="12593100" y="15686047"/>
            <a:chExt cx="3560770" cy="5050413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593100" y="15686047"/>
              <a:ext cx="3560770" cy="5050413"/>
            </a:xfrm>
            <a:prstGeom prst="rect">
              <a:avLst/>
            </a:prstGeom>
          </p:spPr>
        </p:pic>
        <p:sp>
          <p:nvSpPr>
            <p:cNvPr id="116" name="Oval 115"/>
            <p:cNvSpPr>
              <a:spLocks noChangeAspect="1"/>
            </p:cNvSpPr>
            <p:nvPr/>
          </p:nvSpPr>
          <p:spPr>
            <a:xfrm>
              <a:off x="14709074" y="16457244"/>
              <a:ext cx="377143" cy="37624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13119937" y="16971733"/>
              <a:ext cx="377143" cy="376249"/>
            </a:xfrm>
            <a:prstGeom prst="ellipse">
              <a:avLst/>
            </a:prstGeom>
            <a:solidFill>
              <a:srgbClr val="650000"/>
            </a:solidFill>
            <a:ln>
              <a:solidFill>
                <a:srgbClr val="65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-249222" y="11964079"/>
            <a:ext cx="146949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 smtClean="0"/>
              <a:t>Number </a:t>
            </a:r>
            <a:r>
              <a:rPr lang="en-GB" sz="6000" dirty="0"/>
              <a:t>of fingers </a:t>
            </a:r>
            <a:r>
              <a:rPr lang="en-GB" sz="6000" dirty="0" smtClean="0"/>
              <a:t>“in-between”</a:t>
            </a:r>
            <a:endParaRPr lang="en-GB" sz="6000" dirty="0"/>
          </a:p>
        </p:txBody>
      </p:sp>
      <p:sp>
        <p:nvSpPr>
          <p:cNvPr id="6" name="Rectangle 5"/>
          <p:cNvSpPr/>
          <p:nvPr/>
        </p:nvSpPr>
        <p:spPr>
          <a:xfrm>
            <a:off x="6543695" y="36681273"/>
            <a:ext cx="3436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/>
              <a:t>Fingers in-between</a:t>
            </a:r>
            <a:endParaRPr lang="en-GB" sz="3200" b="1" dirty="0"/>
          </a:p>
        </p:txBody>
      </p:sp>
      <p:sp>
        <p:nvSpPr>
          <p:cNvPr id="84" name="Rectangle 83"/>
          <p:cNvSpPr/>
          <p:nvPr/>
        </p:nvSpPr>
        <p:spPr>
          <a:xfrm>
            <a:off x="20717211" y="36566909"/>
            <a:ext cx="3436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/>
              <a:t>Fingers in-between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46331" y="32264312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*</a:t>
            </a:r>
            <a:endParaRPr lang="en-GB" sz="36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5422460" y="32587477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*</a:t>
            </a:r>
            <a:endParaRPr lang="en-GB" sz="36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5184810" y="3174954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*</a:t>
            </a:r>
            <a:endParaRPr lang="en-GB" sz="36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684098" y="32227209"/>
            <a:ext cx="14000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0963811" y="27009323"/>
            <a:ext cx="14000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1678049" y="26513547"/>
            <a:ext cx="656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1494055" y="26589504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*</a:t>
            </a:r>
            <a:endParaRPr lang="en-GB" sz="36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11788846" y="26056929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*</a:t>
            </a:r>
            <a:endParaRPr lang="en-GB" sz="3600" b="1" dirty="0"/>
          </a:p>
        </p:txBody>
      </p:sp>
      <p:cxnSp>
        <p:nvCxnSpPr>
          <p:cNvPr id="125" name="Straight Connector 124"/>
          <p:cNvCxnSpPr/>
          <p:nvPr/>
        </p:nvCxnSpPr>
        <p:spPr>
          <a:xfrm>
            <a:off x="18476238" y="29087236"/>
            <a:ext cx="14000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>
            <a:off x="18493789" y="28634096"/>
            <a:ext cx="656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18962936" y="28667417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*</a:t>
            </a:r>
            <a:endParaRPr lang="en-GB" sz="3600" b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18604116" y="28191992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*</a:t>
            </a:r>
            <a:endParaRPr lang="en-GB" sz="3600" b="1" dirty="0"/>
          </a:p>
        </p:txBody>
      </p:sp>
      <p:cxnSp>
        <p:nvCxnSpPr>
          <p:cNvPr id="129" name="Straight Connector 128"/>
          <p:cNvCxnSpPr/>
          <p:nvPr/>
        </p:nvCxnSpPr>
        <p:spPr>
          <a:xfrm flipH="1">
            <a:off x="21694422" y="27973191"/>
            <a:ext cx="656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21775721" y="27516573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*</a:t>
            </a:r>
            <a:endParaRPr lang="en-GB" sz="3600" b="1" dirty="0"/>
          </a:p>
        </p:txBody>
      </p:sp>
      <p:sp>
        <p:nvSpPr>
          <p:cNvPr id="23" name="Oval 22"/>
          <p:cNvSpPr/>
          <p:nvPr/>
        </p:nvSpPr>
        <p:spPr>
          <a:xfrm>
            <a:off x="6623677" y="22436659"/>
            <a:ext cx="1610637" cy="16106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/>
          <p:cNvSpPr/>
          <p:nvPr/>
        </p:nvSpPr>
        <p:spPr>
          <a:xfrm>
            <a:off x="14824897" y="22436659"/>
            <a:ext cx="1610811" cy="161081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533488"/>
              </p:ext>
            </p:extLst>
          </p:nvPr>
        </p:nvGraphicFramePr>
        <p:xfrm>
          <a:off x="26700886" y="2110322"/>
          <a:ext cx="2563181" cy="3120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Image" r:id="rId9" imgW="3212640" imgH="3911040" progId="Photoshop.Image.12">
                  <p:embed/>
                </p:oleObj>
              </mc:Choice>
              <mc:Fallback>
                <p:oleObj name="Image" r:id="rId9" imgW="3212640" imgH="391104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700886" y="2110322"/>
                        <a:ext cx="2563181" cy="3120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120852"/>
              </p:ext>
            </p:extLst>
          </p:nvPr>
        </p:nvGraphicFramePr>
        <p:xfrm>
          <a:off x="555498" y="3511012"/>
          <a:ext cx="5660098" cy="1621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Image" r:id="rId11" imgW="7847280" imgH="2247480" progId="Photoshop.Image.12">
                  <p:embed/>
                </p:oleObj>
              </mc:Choice>
              <mc:Fallback>
                <p:oleObj name="Image" r:id="rId11" imgW="7847280" imgH="224748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5498" y="3511012"/>
                        <a:ext cx="5660098" cy="1621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88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1405</TotalTime>
  <Words>276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 Light</vt:lpstr>
      <vt:lpstr>Office Theme</vt:lpstr>
      <vt:lpstr>Adobe Photoshop Image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Luigi Tami</dc:creator>
  <cp:lastModifiedBy>Luigi Tami</cp:lastModifiedBy>
  <cp:revision>114</cp:revision>
  <dcterms:created xsi:type="dcterms:W3CDTF">2015-06-04T09:40:27Z</dcterms:created>
  <dcterms:modified xsi:type="dcterms:W3CDTF">2016-07-05T12:04:08Z</dcterms:modified>
</cp:coreProperties>
</file>