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7"/>
  </p:notesMasterIdLst>
  <p:sldIdLst>
    <p:sldId id="273" r:id="rId5"/>
    <p:sldId id="290" r:id="rId6"/>
    <p:sldId id="288" r:id="rId7"/>
    <p:sldId id="289" r:id="rId8"/>
    <p:sldId id="291" r:id="rId9"/>
    <p:sldId id="292" r:id="rId10"/>
    <p:sldId id="294" r:id="rId11"/>
    <p:sldId id="295" r:id="rId12"/>
    <p:sldId id="296" r:id="rId13"/>
    <p:sldId id="298" r:id="rId14"/>
    <p:sldId id="297" r:id="rId15"/>
    <p:sldId id="299" r:id="rId16"/>
    <p:sldId id="301" r:id="rId17"/>
    <p:sldId id="300" r:id="rId18"/>
    <p:sldId id="302" r:id="rId19"/>
    <p:sldId id="303" r:id="rId20"/>
    <p:sldId id="304" r:id="rId21"/>
    <p:sldId id="305" r:id="rId22"/>
    <p:sldId id="306" r:id="rId23"/>
    <p:sldId id="307" r:id="rId24"/>
    <p:sldId id="308" r:id="rId25"/>
    <p:sldId id="30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7267" autoAdjust="0"/>
  </p:normalViewPr>
  <p:slideViewPr>
    <p:cSldViewPr snapToGrid="0">
      <p:cViewPr varScale="1">
        <p:scale>
          <a:sx n="88" d="100"/>
          <a:sy n="88" d="100"/>
        </p:scale>
        <p:origin x="1416"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3B7ACF-DF7C-4582-9E0E-CC4762E6F57B}" type="datetimeFigureOut">
              <a:rPr lang="en-GB" smtClean="0"/>
              <a:t>22/11/2022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1C6021-F2AC-47FB-BBC0-2E35598E5546}" type="slidenum">
              <a:rPr lang="en-GB" smtClean="0"/>
              <a:t>‹#›</a:t>
            </a:fld>
            <a:endParaRPr lang="en-GB"/>
          </a:p>
        </p:txBody>
      </p:sp>
    </p:spTree>
    <p:extLst>
      <p:ext uri="{BB962C8B-B14F-4D97-AF65-F5344CB8AC3E}">
        <p14:creationId xmlns:p14="http://schemas.microsoft.com/office/powerpoint/2010/main" val="35604565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tx1">
                    <a:lumMod val="75000"/>
                    <a:lumOff val="25000"/>
                  </a:schemeClr>
                </a:solidFill>
                <a:effectLst/>
              </a:rPr>
              <a:t>Assessments are an important part of teaching and learning in higher education.  </a:t>
            </a:r>
          </a:p>
          <a:p>
            <a:r>
              <a:rPr lang="en-US" dirty="0">
                <a:solidFill>
                  <a:schemeClr val="tx1">
                    <a:lumMod val="75000"/>
                    <a:lumOff val="25000"/>
                  </a:schemeClr>
                </a:solidFill>
                <a:effectLst/>
              </a:rPr>
              <a:t>It allows institutions to make judgements on learning outcomes and teaching quality (Klassen 2006).  </a:t>
            </a:r>
          </a:p>
          <a:p>
            <a:r>
              <a:rPr lang="en-US" dirty="0">
                <a:solidFill>
                  <a:schemeClr val="tx1">
                    <a:lumMod val="75000"/>
                    <a:lumOff val="25000"/>
                  </a:schemeClr>
                </a:solidFill>
                <a:effectLst/>
              </a:rPr>
              <a:t>Since the introduction of quantification of grades in 1792, it has also served as a means of judging ability and competence of graduates in the selection of candidates in the workplace (</a:t>
            </a:r>
            <a:r>
              <a:rPr lang="en-US" dirty="0" err="1">
                <a:solidFill>
                  <a:schemeClr val="tx1">
                    <a:lumMod val="75000"/>
                    <a:lumOff val="25000"/>
                  </a:schemeClr>
                </a:solidFill>
                <a:effectLst/>
              </a:rPr>
              <a:t>Madaus</a:t>
            </a:r>
            <a:r>
              <a:rPr lang="en-US" dirty="0">
                <a:solidFill>
                  <a:schemeClr val="tx1">
                    <a:lumMod val="75000"/>
                    <a:lumOff val="25000"/>
                  </a:schemeClr>
                </a:solidFill>
                <a:effectLst/>
              </a:rPr>
              <a:t> &amp; </a:t>
            </a:r>
            <a:r>
              <a:rPr lang="en-US" dirty="0" err="1">
                <a:solidFill>
                  <a:schemeClr val="tx1">
                    <a:lumMod val="75000"/>
                    <a:lumOff val="25000"/>
                  </a:schemeClr>
                </a:solidFill>
                <a:effectLst/>
              </a:rPr>
              <a:t>Kellaghan</a:t>
            </a:r>
            <a:r>
              <a:rPr lang="en-US" dirty="0">
                <a:solidFill>
                  <a:schemeClr val="tx1">
                    <a:lumMod val="75000"/>
                    <a:lumOff val="25000"/>
                  </a:schemeClr>
                </a:solidFill>
                <a:effectLst/>
              </a:rPr>
              <a:t>, 1993).</a:t>
            </a:r>
          </a:p>
          <a:p>
            <a:endParaRPr lang="en-GB" dirty="0"/>
          </a:p>
        </p:txBody>
      </p:sp>
      <p:sp>
        <p:nvSpPr>
          <p:cNvPr id="4" name="Slide Number Placeholder 3"/>
          <p:cNvSpPr>
            <a:spLocks noGrp="1"/>
          </p:cNvSpPr>
          <p:nvPr>
            <p:ph type="sldNum" sz="quarter" idx="5"/>
          </p:nvPr>
        </p:nvSpPr>
        <p:spPr/>
        <p:txBody>
          <a:bodyPr/>
          <a:lstStyle/>
          <a:p>
            <a:fld id="{201C6021-F2AC-47FB-BBC0-2E35598E5546}" type="slidenum">
              <a:rPr lang="en-GB" smtClean="0"/>
              <a:t>3</a:t>
            </a:fld>
            <a:endParaRPr lang="en-GB"/>
          </a:p>
        </p:txBody>
      </p:sp>
    </p:spTree>
    <p:extLst>
      <p:ext uri="{BB962C8B-B14F-4D97-AF65-F5344CB8AC3E}">
        <p14:creationId xmlns:p14="http://schemas.microsoft.com/office/powerpoint/2010/main" val="1937748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GB" sz="48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01C6021-F2AC-47FB-BBC0-2E35598E5546}" type="slidenum">
              <a:rPr lang="en-GB" smtClean="0"/>
              <a:t>14</a:t>
            </a:fld>
            <a:endParaRPr lang="en-GB"/>
          </a:p>
        </p:txBody>
      </p:sp>
    </p:spTree>
    <p:extLst>
      <p:ext uri="{BB962C8B-B14F-4D97-AF65-F5344CB8AC3E}">
        <p14:creationId xmlns:p14="http://schemas.microsoft.com/office/powerpoint/2010/main" val="36174329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7200" b="0" i="0" dirty="0">
                <a:solidFill>
                  <a:srgbClr val="000000"/>
                </a:solidFill>
                <a:effectLst/>
                <a:latin typeface="Times New Roman" panose="02020603050405020304" pitchFamily="18" charset="0"/>
              </a:rPr>
              <a:t>the acetanilide synthesis was replaced with the synthesis of indigo [dye]. </a:t>
            </a:r>
          </a:p>
          <a:p>
            <a:pPr>
              <a:lnSpc>
                <a:spcPct val="107000"/>
              </a:lnSpc>
              <a:spcAft>
                <a:spcPts val="800"/>
              </a:spcAft>
            </a:pPr>
            <a:r>
              <a:rPr lang="en-GB" sz="7200" b="0" i="0" dirty="0">
                <a:solidFill>
                  <a:srgbClr val="000000"/>
                </a:solidFill>
                <a:effectLst/>
                <a:latin typeface="Times New Roman" panose="02020603050405020304" pitchFamily="18" charset="0"/>
              </a:rPr>
              <a:t>This new experiment requires the students to synthesize the blue jeans dye indigo through a bench safe reaction of acetone, o-</a:t>
            </a:r>
            <a:r>
              <a:rPr lang="en-GB" sz="7200" b="0" i="0" dirty="0" err="1">
                <a:solidFill>
                  <a:srgbClr val="000000"/>
                </a:solidFill>
                <a:effectLst/>
                <a:latin typeface="Times New Roman" panose="02020603050405020304" pitchFamily="18" charset="0"/>
              </a:rPr>
              <a:t>nitrobenzaldehyde</a:t>
            </a:r>
            <a:r>
              <a:rPr lang="en-GB" sz="7200" b="0" i="0" dirty="0">
                <a:solidFill>
                  <a:srgbClr val="000000"/>
                </a:solidFill>
                <a:effectLst/>
                <a:latin typeface="Times New Roman" panose="02020603050405020304" pitchFamily="18" charset="0"/>
              </a:rPr>
              <a:t> and NaOH. </a:t>
            </a:r>
          </a:p>
          <a:p>
            <a:pPr>
              <a:lnSpc>
                <a:spcPct val="107000"/>
              </a:lnSpc>
              <a:spcAft>
                <a:spcPts val="800"/>
              </a:spcAft>
            </a:pPr>
            <a:r>
              <a:rPr lang="en-GB" sz="7200" b="0" i="0" dirty="0">
                <a:solidFill>
                  <a:srgbClr val="000000"/>
                </a:solidFill>
                <a:effectLst/>
                <a:latin typeface="Times New Roman" panose="02020603050405020304" pitchFamily="18" charset="0"/>
              </a:rPr>
              <a:t>This initial reaction process is visually impressive and robust. They can isolate the indigo dye, and then use their own product to dye some cotton through a redox vat dye process. The insoluble indigo dye is, reduced to the </a:t>
            </a:r>
            <a:r>
              <a:rPr lang="en-GB" sz="7200" b="0" i="0" dirty="0" err="1">
                <a:solidFill>
                  <a:srgbClr val="000000"/>
                </a:solidFill>
                <a:effectLst/>
                <a:latin typeface="Times New Roman" panose="02020603050405020304" pitchFamily="18" charset="0"/>
              </a:rPr>
              <a:t>colorless</a:t>
            </a:r>
            <a:r>
              <a:rPr lang="en-GB" sz="7200" b="0" i="0" dirty="0">
                <a:solidFill>
                  <a:srgbClr val="000000"/>
                </a:solidFill>
                <a:effectLst/>
                <a:latin typeface="Times New Roman" panose="02020603050405020304" pitchFamily="18" charset="0"/>
              </a:rPr>
              <a:t>, soluble leuco-indigo form, at which point the cotton is added. The cotton is removed from the vat, and on oxidation through exposure to oxygen, the indigo reforms, and fixes into the cotton. Removal of rubber bands or wires leads to tie-dye patterning</a:t>
            </a:r>
            <a:endParaRPr lang="en-GB" sz="7200" dirty="0">
              <a:solidFill>
                <a:schemeClr val="tx1"/>
              </a:solidFill>
              <a:latin typeface="Arial" panose="020B0604020202020204" pitchFamily="34" charset="0"/>
              <a:cs typeface="Arial" panose="020B0604020202020204" pitchFamily="34" charset="0"/>
            </a:endParaRPr>
          </a:p>
          <a:p>
            <a:pPr>
              <a:lnSpc>
                <a:spcPct val="107000"/>
              </a:lnSpc>
              <a:spcAft>
                <a:spcPts val="800"/>
              </a:spcAft>
            </a:pPr>
            <a:endParaRPr lang="en-GB" sz="48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01C6021-F2AC-47FB-BBC0-2E35598E5546}" type="slidenum">
              <a:rPr lang="en-GB" smtClean="0"/>
              <a:t>15</a:t>
            </a:fld>
            <a:endParaRPr lang="en-GB"/>
          </a:p>
        </p:txBody>
      </p:sp>
    </p:spTree>
    <p:extLst>
      <p:ext uri="{BB962C8B-B14F-4D97-AF65-F5344CB8AC3E}">
        <p14:creationId xmlns:p14="http://schemas.microsoft.com/office/powerpoint/2010/main" val="37243233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7200" b="0" i="0" dirty="0">
                <a:solidFill>
                  <a:srgbClr val="000000"/>
                </a:solidFill>
                <a:effectLst/>
                <a:latin typeface="Times New Roman" panose="02020603050405020304" pitchFamily="18" charset="0"/>
              </a:rPr>
              <a:t>the acetanilide synthesis was replaced with the synthesis of indigo [dye]. </a:t>
            </a:r>
          </a:p>
          <a:p>
            <a:pPr>
              <a:lnSpc>
                <a:spcPct val="107000"/>
              </a:lnSpc>
              <a:spcAft>
                <a:spcPts val="800"/>
              </a:spcAft>
            </a:pPr>
            <a:r>
              <a:rPr lang="en-GB" sz="7200" b="0" i="0" dirty="0">
                <a:solidFill>
                  <a:srgbClr val="000000"/>
                </a:solidFill>
                <a:effectLst/>
                <a:latin typeface="Times New Roman" panose="02020603050405020304" pitchFamily="18" charset="0"/>
              </a:rPr>
              <a:t>This new experiment requires the students to synthesize the blue jeans dye indigo through a bench safe reaction of acetone, o-</a:t>
            </a:r>
            <a:r>
              <a:rPr lang="en-GB" sz="7200" b="0" i="0" dirty="0" err="1">
                <a:solidFill>
                  <a:srgbClr val="000000"/>
                </a:solidFill>
                <a:effectLst/>
                <a:latin typeface="Times New Roman" panose="02020603050405020304" pitchFamily="18" charset="0"/>
              </a:rPr>
              <a:t>nitrobenzaldehyde</a:t>
            </a:r>
            <a:r>
              <a:rPr lang="en-GB" sz="7200" b="0" i="0" dirty="0">
                <a:solidFill>
                  <a:srgbClr val="000000"/>
                </a:solidFill>
                <a:effectLst/>
                <a:latin typeface="Times New Roman" panose="02020603050405020304" pitchFamily="18" charset="0"/>
              </a:rPr>
              <a:t> and NaOH. </a:t>
            </a:r>
          </a:p>
          <a:p>
            <a:pPr>
              <a:lnSpc>
                <a:spcPct val="107000"/>
              </a:lnSpc>
              <a:spcAft>
                <a:spcPts val="800"/>
              </a:spcAft>
            </a:pPr>
            <a:r>
              <a:rPr lang="en-GB" sz="7200" b="0" i="0" dirty="0">
                <a:solidFill>
                  <a:srgbClr val="000000"/>
                </a:solidFill>
                <a:effectLst/>
                <a:latin typeface="Times New Roman" panose="02020603050405020304" pitchFamily="18" charset="0"/>
              </a:rPr>
              <a:t>This initial reaction process is visually impressive and robust. They can isolate the indigo dye, and then use their own product to dye some cotton through a redox vat dye process. The insoluble indigo dye is, reduced to the </a:t>
            </a:r>
            <a:r>
              <a:rPr lang="en-GB" sz="7200" b="0" i="0" dirty="0" err="1">
                <a:solidFill>
                  <a:srgbClr val="000000"/>
                </a:solidFill>
                <a:effectLst/>
                <a:latin typeface="Times New Roman" panose="02020603050405020304" pitchFamily="18" charset="0"/>
              </a:rPr>
              <a:t>colorless</a:t>
            </a:r>
            <a:r>
              <a:rPr lang="en-GB" sz="7200" b="0" i="0" dirty="0">
                <a:solidFill>
                  <a:srgbClr val="000000"/>
                </a:solidFill>
                <a:effectLst/>
                <a:latin typeface="Times New Roman" panose="02020603050405020304" pitchFamily="18" charset="0"/>
              </a:rPr>
              <a:t>, soluble leuco-indigo form, at which point the cotton is added. The cotton is removed from the vat, and on oxidation through exposure to oxygen, the indigo reforms, and fixes into the cotton. Removal of rubber bands or wires leads to tie-dye patterning</a:t>
            </a:r>
            <a:endParaRPr lang="en-GB" sz="7200" dirty="0">
              <a:solidFill>
                <a:schemeClr val="tx1"/>
              </a:solidFill>
              <a:latin typeface="Arial" panose="020B0604020202020204" pitchFamily="34" charset="0"/>
              <a:cs typeface="Arial" panose="020B0604020202020204" pitchFamily="34" charset="0"/>
            </a:endParaRPr>
          </a:p>
          <a:p>
            <a:pPr>
              <a:lnSpc>
                <a:spcPct val="107000"/>
              </a:lnSpc>
              <a:spcAft>
                <a:spcPts val="800"/>
              </a:spcAft>
            </a:pPr>
            <a:endParaRPr lang="en-GB" sz="4800"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01C6021-F2AC-47FB-BBC0-2E35598E5546}" type="slidenum">
              <a:rPr lang="en-GB" smtClean="0"/>
              <a:t>16</a:t>
            </a:fld>
            <a:endParaRPr lang="en-GB"/>
          </a:p>
        </p:txBody>
      </p:sp>
    </p:spTree>
    <p:extLst>
      <p:ext uri="{BB962C8B-B14F-4D97-AF65-F5344CB8AC3E}">
        <p14:creationId xmlns:p14="http://schemas.microsoft.com/office/powerpoint/2010/main" val="4003979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1800" dirty="0">
                <a:effectLst/>
                <a:latin typeface="Arial" panose="020B0604020202020204" pitchFamily="34" charset="0"/>
                <a:ea typeface="Calibri" panose="020F0502020204030204" pitchFamily="34" charset="0"/>
                <a:cs typeface="Times New Roman" panose="02020603050405020304" pitchFamily="18" charset="0"/>
              </a:rPr>
              <a:t>However for the effective design of assessments in the higher education sector, the realities (experienced) and perceptions of students when it comes to assessments have to be considered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Struyven</a:t>
            </a:r>
            <a:r>
              <a:rPr lang="en-GB" sz="1800" dirty="0">
                <a:effectLst/>
                <a:latin typeface="Arial" panose="020B0604020202020204" pitchFamily="34" charset="0"/>
                <a:ea typeface="Calibri" panose="020F0502020204030204" pitchFamily="34" charset="0"/>
                <a:cs typeface="Times New Roman" panose="02020603050405020304" pitchFamily="18" charset="0"/>
              </a:rPr>
              <a:t>, </a:t>
            </a:r>
            <a:r>
              <a:rPr lang="en-GB" sz="1800" dirty="0" err="1">
                <a:effectLst/>
                <a:latin typeface="Arial" panose="020B0604020202020204" pitchFamily="34" charset="0"/>
                <a:ea typeface="Calibri" panose="020F0502020204030204" pitchFamily="34" charset="0"/>
                <a:cs typeface="Times New Roman" panose="02020603050405020304" pitchFamily="18" charset="0"/>
              </a:rPr>
              <a:t>Dochy</a:t>
            </a:r>
            <a:r>
              <a:rPr lang="en-GB" sz="1800" dirty="0">
                <a:effectLst/>
                <a:latin typeface="Arial" panose="020B0604020202020204" pitchFamily="34" charset="0"/>
                <a:ea typeface="Calibri" panose="020F0502020204030204" pitchFamily="34" charset="0"/>
                <a:cs typeface="Times New Roman" panose="02020603050405020304" pitchFamily="18" charset="0"/>
              </a:rPr>
              <a:t> and Janssens 2005). </a:t>
            </a:r>
          </a:p>
          <a:p>
            <a:pPr marL="0" marR="0" lvl="0" indent="0" algn="l" defTabSz="914400" rtl="0" eaLnBrk="1" fontAlgn="auto" latinLnBrk="0" hangingPunct="1">
              <a:lnSpc>
                <a:spcPct val="107000"/>
              </a:lnSpc>
              <a:spcBef>
                <a:spcPts val="0"/>
              </a:spcBef>
              <a:spcAft>
                <a:spcPts val="800"/>
              </a:spcAft>
              <a:buClrTx/>
              <a:buSzTx/>
              <a:buFontTx/>
              <a:buNone/>
              <a:tabLst/>
              <a:defRPr/>
            </a:pPr>
            <a:r>
              <a:rPr lang="en-GB" sz="3200" dirty="0">
                <a:effectLst/>
                <a:latin typeface="Arial" panose="020B0604020202020204" pitchFamily="34" charset="0"/>
                <a:ea typeface="Calibri" panose="020F0502020204030204" pitchFamily="34" charset="0"/>
                <a:cs typeface="Arial" panose="020B0604020202020204" pitchFamily="34" charset="0"/>
              </a:rPr>
              <a:t>It is important to also note that students  experience of evaluation and assessment determines the way in which the way they approach (future) learning.  In other words, if they think they are doing just about enough to get by and ignore feedback, they their future learning may not change.  If they think they are not doing enough to pass whiles ignoring feedback, then they may do more of the same as opposed to changing how they learn.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n-GB" sz="3200" dirty="0">
              <a:effectLst/>
              <a:latin typeface="Arial" panose="020B0604020202020204" pitchFamily="34" charset="0"/>
              <a:ea typeface="Calibri" panose="020F0502020204030204" pitchFamily="34" charset="0"/>
              <a:cs typeface="Arial" panose="020B0604020202020204" pitchFamily="34" charset="0"/>
            </a:endParaRPr>
          </a:p>
          <a:p>
            <a:pPr>
              <a:lnSpc>
                <a:spcPct val="107000"/>
              </a:lnSpc>
              <a:spcAft>
                <a:spcPts val="800"/>
              </a:spcAft>
            </a:pPr>
            <a:r>
              <a:rPr lang="en-GB" sz="2800" b="0" i="0" dirty="0" err="1">
                <a:solidFill>
                  <a:srgbClr val="222222"/>
                </a:solidFill>
                <a:effectLst/>
                <a:latin typeface="Arial" panose="020B0604020202020204" pitchFamily="34" charset="0"/>
              </a:rPr>
              <a:t>Struyven</a:t>
            </a:r>
            <a:r>
              <a:rPr lang="en-GB" sz="2800" b="0" i="0" dirty="0">
                <a:solidFill>
                  <a:srgbClr val="222222"/>
                </a:solidFill>
                <a:effectLst/>
                <a:latin typeface="Arial" panose="020B0604020202020204" pitchFamily="34" charset="0"/>
              </a:rPr>
              <a:t>, K., </a:t>
            </a:r>
            <a:r>
              <a:rPr lang="en-GB" sz="2800" b="0" i="0" dirty="0" err="1">
                <a:solidFill>
                  <a:srgbClr val="222222"/>
                </a:solidFill>
                <a:effectLst/>
                <a:latin typeface="Arial" panose="020B0604020202020204" pitchFamily="34" charset="0"/>
              </a:rPr>
              <a:t>Dochy</a:t>
            </a:r>
            <a:r>
              <a:rPr lang="en-GB" sz="2800" b="0" i="0" dirty="0">
                <a:solidFill>
                  <a:srgbClr val="222222"/>
                </a:solidFill>
                <a:effectLst/>
                <a:latin typeface="Arial" panose="020B0604020202020204" pitchFamily="34" charset="0"/>
              </a:rPr>
              <a:t>, F. and Janssens, S., 2005. Students’ perceptions about evaluation and assessment in higher education: A review. </a:t>
            </a:r>
            <a:r>
              <a:rPr lang="en-GB" sz="2800" b="0" i="1" dirty="0">
                <a:solidFill>
                  <a:srgbClr val="222222"/>
                </a:solidFill>
                <a:effectLst/>
                <a:latin typeface="Arial" panose="020B0604020202020204" pitchFamily="34" charset="0"/>
              </a:rPr>
              <a:t>Assessment &amp; Evaluation in Higher Education</a:t>
            </a:r>
            <a:r>
              <a:rPr lang="en-GB" sz="2800" b="0" i="0" dirty="0">
                <a:solidFill>
                  <a:srgbClr val="222222"/>
                </a:solidFill>
                <a:effectLst/>
                <a:latin typeface="Arial" panose="020B0604020202020204" pitchFamily="34" charset="0"/>
              </a:rPr>
              <a:t>, </a:t>
            </a:r>
            <a:r>
              <a:rPr lang="en-GB" sz="2800" b="0" i="1" dirty="0">
                <a:solidFill>
                  <a:srgbClr val="222222"/>
                </a:solidFill>
                <a:effectLst/>
                <a:latin typeface="Arial" panose="020B0604020202020204" pitchFamily="34" charset="0"/>
              </a:rPr>
              <a:t>30</a:t>
            </a:r>
            <a:r>
              <a:rPr lang="en-GB" sz="2800" b="0" i="0" dirty="0">
                <a:solidFill>
                  <a:srgbClr val="222222"/>
                </a:solidFill>
                <a:effectLst/>
                <a:latin typeface="Arial" panose="020B0604020202020204" pitchFamily="34" charset="0"/>
              </a:rPr>
              <a:t>(4), pp.325-341.</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201C6021-F2AC-47FB-BBC0-2E35598E5546}" type="slidenum">
              <a:rPr lang="en-GB" smtClean="0"/>
              <a:t>4</a:t>
            </a:fld>
            <a:endParaRPr lang="en-GB"/>
          </a:p>
        </p:txBody>
      </p:sp>
    </p:spTree>
    <p:extLst>
      <p:ext uri="{BB962C8B-B14F-4D97-AF65-F5344CB8AC3E}">
        <p14:creationId xmlns:p14="http://schemas.microsoft.com/office/powerpoint/2010/main" val="38689580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3200" dirty="0">
                <a:solidFill>
                  <a:schemeClr val="tx1"/>
                </a:solidFill>
                <a:latin typeface="Arial" panose="020B0604020202020204" pitchFamily="34" charset="0"/>
                <a:ea typeface="Calibri" panose="020F0502020204030204" pitchFamily="34" charset="0"/>
                <a:cs typeface="Arial" panose="020B0604020202020204" pitchFamily="34" charset="0"/>
              </a:rPr>
              <a:t>The School of Chemistry and Forensic Science has gone through a significant evolution in the last two decades.</a:t>
            </a:r>
          </a:p>
          <a:p>
            <a:pPr>
              <a:lnSpc>
                <a:spcPct val="107000"/>
              </a:lnSpc>
              <a:spcAft>
                <a:spcPts val="800"/>
              </a:spcAft>
            </a:pPr>
            <a:r>
              <a:rPr lang="en-GB" sz="3200" dirty="0">
                <a:solidFill>
                  <a:schemeClr val="tx1"/>
                </a:solidFill>
                <a:latin typeface="Arial" panose="020B0604020202020204" pitchFamily="34" charset="0"/>
                <a:ea typeface="Calibri" panose="020F0502020204030204" pitchFamily="34" charset="0"/>
                <a:cs typeface="Arial" panose="020B0604020202020204" pitchFamily="34" charset="0"/>
              </a:rPr>
              <a:t>This has led to the introduction of a forensic science degree stream at the University.  </a:t>
            </a:r>
          </a:p>
          <a:p>
            <a:pPr>
              <a:lnSpc>
                <a:spcPct val="107000"/>
              </a:lnSpc>
              <a:spcAft>
                <a:spcPts val="800"/>
              </a:spcAft>
            </a:pPr>
            <a:r>
              <a:rPr lang="en-GB" sz="3200" dirty="0">
                <a:solidFill>
                  <a:schemeClr val="tx1"/>
                </a:solidFill>
                <a:latin typeface="Arial" panose="020B0604020202020204" pitchFamily="34" charset="0"/>
                <a:ea typeface="Calibri" panose="020F0502020204030204" pitchFamily="34" charset="0"/>
                <a:cs typeface="Arial" panose="020B0604020202020204" pitchFamily="34" charset="0"/>
              </a:rPr>
              <a:t>The laboratory-based content and assessment for the foundation year unfortunately had not gone through any modification and improvement until 2016/2017.  The course content which was mainly designed for chemistry undergraduates was now serving both forensic and chemistry students in the foundation year.</a:t>
            </a:r>
            <a:endParaRPr lang="en-US" sz="3200" dirty="0">
              <a:solidFill>
                <a:schemeClr val="tx1">
                  <a:lumMod val="75000"/>
                  <a:lumOff val="25000"/>
                </a:schemeClr>
              </a:solidFill>
            </a:endParaRPr>
          </a:p>
        </p:txBody>
      </p:sp>
      <p:sp>
        <p:nvSpPr>
          <p:cNvPr id="4" name="Slide Number Placeholder 3"/>
          <p:cNvSpPr>
            <a:spLocks noGrp="1"/>
          </p:cNvSpPr>
          <p:nvPr>
            <p:ph type="sldNum" sz="quarter" idx="5"/>
          </p:nvPr>
        </p:nvSpPr>
        <p:spPr/>
        <p:txBody>
          <a:bodyPr/>
          <a:lstStyle/>
          <a:p>
            <a:fld id="{201C6021-F2AC-47FB-BBC0-2E35598E5546}" type="slidenum">
              <a:rPr lang="en-GB" smtClean="0"/>
              <a:t>6</a:t>
            </a:fld>
            <a:endParaRPr lang="en-GB"/>
          </a:p>
        </p:txBody>
      </p:sp>
    </p:spTree>
    <p:extLst>
      <p:ext uri="{BB962C8B-B14F-4D97-AF65-F5344CB8AC3E}">
        <p14:creationId xmlns:p14="http://schemas.microsoft.com/office/powerpoint/2010/main" val="1303290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3200" dirty="0">
                <a:solidFill>
                  <a:schemeClr val="tx1"/>
                </a:solidFill>
                <a:latin typeface="Arial" panose="020B0604020202020204" pitchFamily="34" charset="0"/>
                <a:ea typeface="Calibri" panose="020F0502020204030204" pitchFamily="34" charset="0"/>
                <a:cs typeface="Arial" panose="020B0604020202020204" pitchFamily="34" charset="0"/>
              </a:rPr>
              <a:t>The School of Chemistry and Forensic Science has gone through a significant evolution in the last two decades.</a:t>
            </a:r>
          </a:p>
          <a:p>
            <a:pPr>
              <a:lnSpc>
                <a:spcPct val="107000"/>
              </a:lnSpc>
              <a:spcAft>
                <a:spcPts val="800"/>
              </a:spcAft>
            </a:pPr>
            <a:r>
              <a:rPr lang="en-GB" sz="3200" dirty="0">
                <a:solidFill>
                  <a:schemeClr val="tx1"/>
                </a:solidFill>
                <a:latin typeface="Arial" panose="020B0604020202020204" pitchFamily="34" charset="0"/>
                <a:ea typeface="Calibri" panose="020F0502020204030204" pitchFamily="34" charset="0"/>
                <a:cs typeface="Arial" panose="020B0604020202020204" pitchFamily="34" charset="0"/>
              </a:rPr>
              <a:t>This has led to the introduction of a forensic science degree stream at the University.  </a:t>
            </a:r>
          </a:p>
          <a:p>
            <a:pPr>
              <a:lnSpc>
                <a:spcPct val="107000"/>
              </a:lnSpc>
              <a:spcAft>
                <a:spcPts val="800"/>
              </a:spcAft>
            </a:pPr>
            <a:r>
              <a:rPr lang="en-GB" sz="3200" dirty="0">
                <a:solidFill>
                  <a:schemeClr val="tx1"/>
                </a:solidFill>
                <a:latin typeface="Arial" panose="020B0604020202020204" pitchFamily="34" charset="0"/>
                <a:ea typeface="Calibri" panose="020F0502020204030204" pitchFamily="34" charset="0"/>
                <a:cs typeface="Arial" panose="020B0604020202020204" pitchFamily="34" charset="0"/>
              </a:rPr>
              <a:t>The laboratory-based content and assessment for the foundation year unfortunately had not gone through any modification and improvement until 2016/2017.  The course content which was mainly designed for chemistry undergraduates was now serving both forensic and chemistry students in the foundation year.</a:t>
            </a:r>
            <a:endParaRPr lang="en-US" sz="3200" dirty="0">
              <a:solidFill>
                <a:schemeClr val="tx1">
                  <a:lumMod val="75000"/>
                  <a:lumOff val="25000"/>
                </a:schemeClr>
              </a:solidFill>
            </a:endParaRPr>
          </a:p>
        </p:txBody>
      </p:sp>
      <p:sp>
        <p:nvSpPr>
          <p:cNvPr id="4" name="Slide Number Placeholder 3"/>
          <p:cNvSpPr>
            <a:spLocks noGrp="1"/>
          </p:cNvSpPr>
          <p:nvPr>
            <p:ph type="sldNum" sz="quarter" idx="5"/>
          </p:nvPr>
        </p:nvSpPr>
        <p:spPr/>
        <p:txBody>
          <a:bodyPr/>
          <a:lstStyle/>
          <a:p>
            <a:fld id="{201C6021-F2AC-47FB-BBC0-2E35598E5546}" type="slidenum">
              <a:rPr lang="en-GB" smtClean="0"/>
              <a:t>7</a:t>
            </a:fld>
            <a:endParaRPr lang="en-GB"/>
          </a:p>
        </p:txBody>
      </p:sp>
    </p:spTree>
    <p:extLst>
      <p:ext uri="{BB962C8B-B14F-4D97-AF65-F5344CB8AC3E}">
        <p14:creationId xmlns:p14="http://schemas.microsoft.com/office/powerpoint/2010/main" val="41414616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GB"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The traditional primary assessment methods that were a result of decomposability, decontextualization, and psychometrics, are unsuitable for evaluating scientific process, does not accurately measure the understanding of concepts by students, is inadequate in determining students’ powers of reasoning and does not allow them to demonstrate how they can use what the know in solving real problems in the workplace or society (Champagne &amp; Newell, 1992; Gardner, 1992,</a:t>
            </a:r>
            <a:r>
              <a:rPr lang="en-GB" sz="18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Tamir, 1998, Resnick &amp; Resnick, 1992</a:t>
            </a:r>
            <a:r>
              <a:rPr lang="en-GB" sz="18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endParaRPr lang="en-US" sz="3200" dirty="0">
              <a:solidFill>
                <a:schemeClr val="tx1">
                  <a:lumMod val="75000"/>
                  <a:lumOff val="25000"/>
                </a:schemeClr>
              </a:solidFill>
            </a:endParaRPr>
          </a:p>
        </p:txBody>
      </p:sp>
      <p:sp>
        <p:nvSpPr>
          <p:cNvPr id="4" name="Slide Number Placeholder 3"/>
          <p:cNvSpPr>
            <a:spLocks noGrp="1"/>
          </p:cNvSpPr>
          <p:nvPr>
            <p:ph type="sldNum" sz="quarter" idx="5"/>
          </p:nvPr>
        </p:nvSpPr>
        <p:spPr/>
        <p:txBody>
          <a:bodyPr/>
          <a:lstStyle/>
          <a:p>
            <a:fld id="{201C6021-F2AC-47FB-BBC0-2E35598E5546}" type="slidenum">
              <a:rPr lang="en-GB" smtClean="0"/>
              <a:t>8</a:t>
            </a:fld>
            <a:endParaRPr lang="en-GB"/>
          </a:p>
        </p:txBody>
      </p:sp>
    </p:spTree>
    <p:extLst>
      <p:ext uri="{BB962C8B-B14F-4D97-AF65-F5344CB8AC3E}">
        <p14:creationId xmlns:p14="http://schemas.microsoft.com/office/powerpoint/2010/main" val="685018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4800" dirty="0">
                <a:solidFill>
                  <a:schemeClr val="tx1"/>
                </a:solidFill>
                <a:latin typeface="Arial" panose="020B0604020202020204" pitchFamily="34" charset="0"/>
                <a:cs typeface="Arial" panose="020B0604020202020204" pitchFamily="34" charset="0"/>
              </a:rPr>
              <a:t>This involved the use of volumetric analysis to determine the percentage of copper in a sample of brass.  Skills picked up in this experiment are essential in subsequent stages and in the workplace.</a:t>
            </a:r>
          </a:p>
          <a:p>
            <a:pPr>
              <a:lnSpc>
                <a:spcPct val="107000"/>
              </a:lnSpc>
              <a:spcAft>
                <a:spcPts val="800"/>
              </a:spcAft>
            </a:pPr>
            <a:r>
              <a:rPr lang="en-GB" sz="4800" dirty="0">
                <a:solidFill>
                  <a:schemeClr val="tx1"/>
                </a:solidFill>
                <a:latin typeface="Arial" panose="020B0604020202020204" pitchFamily="34" charset="0"/>
                <a:cs typeface="Arial" panose="020B0604020202020204" pitchFamily="34" charset="0"/>
              </a:rPr>
              <a:t>Simple procedure: </a:t>
            </a:r>
          </a:p>
          <a:p>
            <a:pPr>
              <a:lnSpc>
                <a:spcPct val="107000"/>
              </a:lnSpc>
              <a:spcAft>
                <a:spcPts val="800"/>
              </a:spcAft>
            </a:pPr>
            <a:r>
              <a:rPr lang="en-GB" sz="4800" dirty="0">
                <a:solidFill>
                  <a:schemeClr val="tx1"/>
                </a:solidFill>
                <a:latin typeface="Arial" panose="020B0604020202020204" pitchFamily="34" charset="0"/>
                <a:cs typeface="Arial" panose="020B0604020202020204" pitchFamily="34" charset="0"/>
              </a:rPr>
              <a:t>From the supplied solution (note the identity code in your workbook) take 20ml using a volumetric pipette and make up to 250ml in a volumetric flask using deionised water….</a:t>
            </a:r>
          </a:p>
          <a:p>
            <a:pPr>
              <a:lnSpc>
                <a:spcPct val="107000"/>
              </a:lnSpc>
              <a:spcAft>
                <a:spcPts val="800"/>
              </a:spcAft>
            </a:pPr>
            <a:r>
              <a:rPr lang="en-GB" sz="4800" dirty="0">
                <a:solidFill>
                  <a:schemeClr val="tx1"/>
                </a:solidFill>
                <a:latin typeface="Arial" panose="020B0604020202020204" pitchFamily="34" charset="0"/>
                <a:cs typeface="Arial" panose="020B0604020202020204" pitchFamily="34" charset="0"/>
              </a:rPr>
              <a:t>Stopper the flask and invert cautiously seven times to mix the solution. Use a 25ml volumetric pipette to transfer an aliquot to a 250ml conical flask for titration. </a:t>
            </a:r>
          </a:p>
        </p:txBody>
      </p:sp>
      <p:sp>
        <p:nvSpPr>
          <p:cNvPr id="4" name="Slide Number Placeholder 3"/>
          <p:cNvSpPr>
            <a:spLocks noGrp="1"/>
          </p:cNvSpPr>
          <p:nvPr>
            <p:ph type="sldNum" sz="quarter" idx="5"/>
          </p:nvPr>
        </p:nvSpPr>
        <p:spPr/>
        <p:txBody>
          <a:bodyPr/>
          <a:lstStyle/>
          <a:p>
            <a:fld id="{201C6021-F2AC-47FB-BBC0-2E35598E5546}" type="slidenum">
              <a:rPr lang="en-GB" smtClean="0"/>
              <a:t>10</a:t>
            </a:fld>
            <a:endParaRPr lang="en-GB"/>
          </a:p>
        </p:txBody>
      </p:sp>
    </p:spTree>
    <p:extLst>
      <p:ext uri="{BB962C8B-B14F-4D97-AF65-F5344CB8AC3E}">
        <p14:creationId xmlns:p14="http://schemas.microsoft.com/office/powerpoint/2010/main" val="40631171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sz="4800" dirty="0">
                <a:solidFill>
                  <a:schemeClr val="tx1"/>
                </a:solidFill>
                <a:latin typeface="Arial" panose="020B0604020202020204" pitchFamily="34" charset="0"/>
                <a:cs typeface="Arial" panose="020B0604020202020204" pitchFamily="34" charset="0"/>
              </a:rPr>
              <a:t>Procedure didn’t change but we introduced an introduction to contextualise their learning</a:t>
            </a:r>
          </a:p>
          <a:p>
            <a:pPr>
              <a:lnSpc>
                <a:spcPct val="107000"/>
              </a:lnSpc>
              <a:spcAft>
                <a:spcPts val="800"/>
              </a:spcAft>
            </a:pPr>
            <a:r>
              <a:rPr lang="en-GB" sz="4800" i="1" dirty="0">
                <a:solidFill>
                  <a:schemeClr val="tx1"/>
                </a:solidFill>
                <a:latin typeface="Arial" panose="020B0604020202020204" pitchFamily="34" charset="0"/>
                <a:cs typeface="Arial" panose="020B0604020202020204" pitchFamily="34" charset="0"/>
              </a:rPr>
              <a:t>Brass is an alloy of copper and zinc but can be made up in different ratios. The ratio of zinc to copper is decided according to the required properties, which may include machinability, corrosion resistance, mechanical strength, and according to cost of copper (being a more costly raw material than zinc). </a:t>
            </a:r>
          </a:p>
          <a:p>
            <a:pPr>
              <a:lnSpc>
                <a:spcPct val="107000"/>
              </a:lnSpc>
              <a:spcAft>
                <a:spcPts val="800"/>
              </a:spcAft>
            </a:pPr>
            <a:r>
              <a:rPr lang="en-GB" sz="4800" i="1" dirty="0">
                <a:solidFill>
                  <a:schemeClr val="tx1"/>
                </a:solidFill>
                <a:latin typeface="Arial" panose="020B0604020202020204" pitchFamily="34" charset="0"/>
                <a:cs typeface="Arial" panose="020B0604020202020204" pitchFamily="34" charset="0"/>
              </a:rPr>
              <a:t>In this analysis we are looking at brass supplied from a naval restoration project to determine their use based on the copper content…</a:t>
            </a:r>
            <a:endParaRPr lang="en-GB" sz="3200" i="1"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201C6021-F2AC-47FB-BBC0-2E35598E5546}" type="slidenum">
              <a:rPr lang="en-GB" smtClean="0"/>
              <a:t>11</a:t>
            </a:fld>
            <a:endParaRPr lang="en-GB"/>
          </a:p>
        </p:txBody>
      </p:sp>
    </p:spTree>
    <p:extLst>
      <p:ext uri="{BB962C8B-B14F-4D97-AF65-F5344CB8AC3E}">
        <p14:creationId xmlns:p14="http://schemas.microsoft.com/office/powerpoint/2010/main" val="32473094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US" sz="3200" dirty="0">
              <a:solidFill>
                <a:schemeClr val="tx1">
                  <a:lumMod val="75000"/>
                  <a:lumOff val="25000"/>
                </a:schemeClr>
              </a:solidFill>
            </a:endParaRPr>
          </a:p>
        </p:txBody>
      </p:sp>
      <p:sp>
        <p:nvSpPr>
          <p:cNvPr id="4" name="Slide Number Placeholder 3"/>
          <p:cNvSpPr>
            <a:spLocks noGrp="1"/>
          </p:cNvSpPr>
          <p:nvPr>
            <p:ph type="sldNum" sz="quarter" idx="5"/>
          </p:nvPr>
        </p:nvSpPr>
        <p:spPr/>
        <p:txBody>
          <a:bodyPr/>
          <a:lstStyle/>
          <a:p>
            <a:fld id="{201C6021-F2AC-47FB-BBC0-2E35598E5546}" type="slidenum">
              <a:rPr lang="en-GB" smtClean="0"/>
              <a:t>12</a:t>
            </a:fld>
            <a:endParaRPr lang="en-GB"/>
          </a:p>
        </p:txBody>
      </p:sp>
    </p:spTree>
    <p:extLst>
      <p:ext uri="{BB962C8B-B14F-4D97-AF65-F5344CB8AC3E}">
        <p14:creationId xmlns:p14="http://schemas.microsoft.com/office/powerpoint/2010/main" val="36962139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endParaRPr lang="en-US" sz="3200" dirty="0">
              <a:solidFill>
                <a:schemeClr val="tx1">
                  <a:lumMod val="75000"/>
                  <a:lumOff val="25000"/>
                </a:schemeClr>
              </a:solidFill>
            </a:endParaRPr>
          </a:p>
        </p:txBody>
      </p:sp>
      <p:sp>
        <p:nvSpPr>
          <p:cNvPr id="4" name="Slide Number Placeholder 3"/>
          <p:cNvSpPr>
            <a:spLocks noGrp="1"/>
          </p:cNvSpPr>
          <p:nvPr>
            <p:ph type="sldNum" sz="quarter" idx="5"/>
          </p:nvPr>
        </p:nvSpPr>
        <p:spPr/>
        <p:txBody>
          <a:bodyPr/>
          <a:lstStyle/>
          <a:p>
            <a:fld id="{201C6021-F2AC-47FB-BBC0-2E35598E5546}" type="slidenum">
              <a:rPr lang="en-GB" smtClean="0"/>
              <a:t>13</a:t>
            </a:fld>
            <a:endParaRPr lang="en-GB"/>
          </a:p>
        </p:txBody>
      </p:sp>
    </p:spTree>
    <p:extLst>
      <p:ext uri="{BB962C8B-B14F-4D97-AF65-F5344CB8AC3E}">
        <p14:creationId xmlns:p14="http://schemas.microsoft.com/office/powerpoint/2010/main" val="14308899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11/22/2022</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295861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11/22/2022</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6699067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11/22/2022</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312241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11/22/2022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37849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11/22/2022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97556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11/22/2022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5414612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11/22/2022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3505994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11/22/2022</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020986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11/22/2022</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90517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11/22/2022</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3008244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7.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4.jpe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6.jpeg"/></Relationships>
</file>

<file path=ppt/slides/_rels/slide1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1.xml"/><Relationship Id="rId1" Type="http://schemas.openxmlformats.org/officeDocument/2006/relationships/slideLayout" Target="../slideLayouts/slideLayout8.xml"/><Relationship Id="rId5" Type="http://schemas.openxmlformats.org/officeDocument/2006/relationships/image" Target="../media/image7.jpeg"/><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2.xml"/><Relationship Id="rId1" Type="http://schemas.openxmlformats.org/officeDocument/2006/relationships/slideLayout" Target="../slideLayouts/slideLayout8.xml"/><Relationship Id="rId5" Type="http://schemas.openxmlformats.org/officeDocument/2006/relationships/image" Target="../media/image7.jpeg"/><Relationship Id="rId4" Type="http://schemas.openxmlformats.org/officeDocument/2006/relationships/image" Target="../media/image6.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0" name="Rectangle 99">
            <a:extLst>
              <a:ext uri="{FF2B5EF4-FFF2-40B4-BE49-F238E27FC236}">
                <a16:creationId xmlns:a16="http://schemas.microsoft.com/office/drawing/2014/main" id="{85A71294-C247-450A-BB34-6E68648C95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useBgFill="1">
        <p:nvSpPr>
          <p:cNvPr id="102" name="Rectangle 101">
            <a:extLst>
              <a:ext uri="{FF2B5EF4-FFF2-40B4-BE49-F238E27FC236}">
                <a16:creationId xmlns:a16="http://schemas.microsoft.com/office/drawing/2014/main" id="{D36A0BA4-6A63-41D3-B0FA-43799ABC4A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581192" y="1009398"/>
            <a:ext cx="6823988" cy="3453419"/>
          </a:xfrm>
        </p:spPr>
        <p:txBody>
          <a:bodyPr anchor="b">
            <a:normAutofit/>
          </a:bodyPr>
          <a:lstStyle/>
          <a:p>
            <a:pPr>
              <a:lnSpc>
                <a:spcPct val="90000"/>
              </a:lnSpc>
              <a:spcBef>
                <a:spcPts val="1200"/>
              </a:spcBef>
            </a:pPr>
            <a:r>
              <a:rPr lang="en-GB" sz="3300" b="1" kern="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Rethinking laboratory-based Assessments in the foundation year program at the University of Kent </a:t>
            </a:r>
            <a:br>
              <a:rPr lang="en-GB" sz="3300" b="1" kern="0">
                <a:solidFill>
                  <a:schemeClr val="tx1"/>
                </a:solidFill>
                <a:effectLst/>
                <a:latin typeface="Calibri Light" panose="020F0302020204030204" pitchFamily="34" charset="0"/>
                <a:ea typeface="Times New Roman" panose="02020603050405020304" pitchFamily="18" charset="0"/>
                <a:cs typeface="Times New Roman" panose="02020603050405020304" pitchFamily="18" charset="0"/>
              </a:rPr>
            </a:br>
            <a:r>
              <a:rPr lang="en-GB" sz="330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581191" y="4572000"/>
            <a:ext cx="6823988" cy="1023580"/>
          </a:xfrm>
        </p:spPr>
        <p:txBody>
          <a:bodyPr anchor="t">
            <a:normAutofit/>
          </a:bodyPr>
          <a:lstStyle/>
          <a:p>
            <a:pPr>
              <a:lnSpc>
                <a:spcPct val="100000"/>
              </a:lnSpc>
            </a:pPr>
            <a:r>
              <a:rPr lang="en-GB" sz="1500" b="1" kern="0" dirty="0">
                <a:solidFill>
                  <a:schemeClr val="tx1">
                    <a:alpha val="60000"/>
                  </a:schemeClr>
                </a:solidFill>
                <a:effectLst/>
                <a:latin typeface="Arial" panose="020B0604020202020204" pitchFamily="34" charset="0"/>
                <a:ea typeface="Times New Roman" panose="02020603050405020304" pitchFamily="18" charset="0"/>
                <a:cs typeface="Times New Roman" panose="02020603050405020304" pitchFamily="18" charset="0"/>
              </a:rPr>
              <a:t>School of chemistry and Forensic Science</a:t>
            </a:r>
          </a:p>
          <a:p>
            <a:pPr>
              <a:lnSpc>
                <a:spcPct val="100000"/>
              </a:lnSpc>
            </a:pPr>
            <a:endParaRPr lang="en-GB" sz="1500" b="1" kern="0" dirty="0">
              <a:solidFill>
                <a:schemeClr val="tx1">
                  <a:alpha val="60000"/>
                </a:schemeClr>
              </a:solidFill>
              <a:latin typeface="Arial" panose="020B0604020202020204" pitchFamily="34" charset="0"/>
              <a:cs typeface="Times New Roman" panose="02020603050405020304" pitchFamily="18" charset="0"/>
            </a:endParaRPr>
          </a:p>
          <a:p>
            <a:pPr>
              <a:lnSpc>
                <a:spcPct val="100000"/>
              </a:lnSpc>
            </a:pPr>
            <a:r>
              <a:rPr lang="en-GB" sz="1500" b="1" kern="0" dirty="0">
                <a:solidFill>
                  <a:schemeClr val="tx1">
                    <a:alpha val="60000"/>
                  </a:schemeClr>
                </a:solidFill>
                <a:latin typeface="Arial" panose="020B0604020202020204" pitchFamily="34" charset="0"/>
                <a:cs typeface="Times New Roman" panose="02020603050405020304" pitchFamily="18" charset="0"/>
              </a:rPr>
              <a:t>DR A Berko</a:t>
            </a:r>
            <a:endParaRPr lang="en-US" sz="1500" dirty="0">
              <a:solidFill>
                <a:schemeClr val="tx1">
                  <a:alpha val="60000"/>
                </a:schemeClr>
              </a:solidFill>
            </a:endParaRPr>
          </a:p>
        </p:txBody>
      </p:sp>
      <p:sp>
        <p:nvSpPr>
          <p:cNvPr id="104" name="Rectangle 103">
            <a:extLst>
              <a:ext uri="{FF2B5EF4-FFF2-40B4-BE49-F238E27FC236}">
                <a16:creationId xmlns:a16="http://schemas.microsoft.com/office/drawing/2014/main" id="{673313D8-D259-4D89-9CE5-14884FB40D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8619" y="457200"/>
            <a:ext cx="6766560" cy="91439"/>
          </a:xfrm>
          <a:prstGeom prst="rect">
            <a:avLst/>
          </a:prstGeom>
          <a:solidFill>
            <a:schemeClr val="tx1">
              <a:alpha val="60000"/>
            </a:schemeClr>
          </a:solidFill>
          <a:ln>
            <a:noFill/>
          </a:ln>
          <a:effectLst/>
        </p:spPr>
        <p:style>
          <a:lnRef idx="1">
            <a:schemeClr val="accent1"/>
          </a:lnRef>
          <a:fillRef idx="3">
            <a:schemeClr val="accent1"/>
          </a:fillRef>
          <a:effectRef idx="2">
            <a:schemeClr val="accent1"/>
          </a:effectRef>
          <a:fontRef idx="minor">
            <a:schemeClr val="lt1"/>
          </a:fontRef>
        </p:style>
      </p:sp>
      <p:pic>
        <p:nvPicPr>
          <p:cNvPr id="5" name="Picture 4" descr="A picture containing someone pouring potassium permanganate into a conical flask">
            <a:extLst>
              <a:ext uri="{FF2B5EF4-FFF2-40B4-BE49-F238E27FC236}">
                <a16:creationId xmlns:a16="http://schemas.microsoft.com/office/drawing/2014/main" id="{09304BC8-3F65-AE35-CF02-ABCA927CF739}"/>
              </a:ext>
              <a:ext uri="{C183D7F6-B498-43B3-948B-1728B52AA6E4}">
                <adec:decorative xmlns:adec="http://schemas.microsoft.com/office/drawing/2017/decorative" val="0"/>
              </a:ext>
            </a:extLst>
          </p:cNvPr>
          <p:cNvPicPr>
            <a:picLocks noChangeAspect="1"/>
          </p:cNvPicPr>
          <p:nvPr/>
        </p:nvPicPr>
        <p:blipFill rotWithShape="1">
          <a:blip r:embed="rId2"/>
          <a:srcRect l="39835" r="20730" b="-1"/>
          <a:stretch/>
        </p:blipFill>
        <p:spPr>
          <a:xfrm>
            <a:off x="8140428" y="10"/>
            <a:ext cx="4051572" cy="6857990"/>
          </a:xfrm>
          <a:prstGeom prst="rect">
            <a:avLst/>
          </a:prstGeom>
        </p:spPr>
      </p:pic>
    </p:spTree>
    <p:extLst>
      <p:ext uri="{BB962C8B-B14F-4D97-AF65-F5344CB8AC3E}">
        <p14:creationId xmlns:p14="http://schemas.microsoft.com/office/powerpoint/2010/main" val="242400371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10015B9-6046-41B8-83BD-71778D2F9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53908232-52E2-4794-A6C1-54300FB989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D2B9299F-BED7-44C5-9CC5-E542F9193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5" name="Rectangle 24">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D539EE-4A36-4CA3-94D4-F7FEA2D2411B}"/>
              </a:ext>
            </a:extLst>
          </p:cNvPr>
          <p:cNvSpPr>
            <a:spLocks noGrp="1"/>
          </p:cNvSpPr>
          <p:nvPr>
            <p:ph type="title"/>
          </p:nvPr>
        </p:nvSpPr>
        <p:spPr>
          <a:xfrm>
            <a:off x="581193" y="702156"/>
            <a:ext cx="6540462" cy="1013800"/>
          </a:xfrm>
        </p:spPr>
        <p:txBody>
          <a:bodyPr vert="horz" lIns="91440" tIns="45720" rIns="91440" bIns="45720" rtlCol="0" anchor="b">
            <a:noAutofit/>
          </a:bodyPr>
          <a:lstStyle/>
          <a:p>
            <a:pPr algn="ctr"/>
            <a:r>
              <a:rPr lang="en-GB" sz="3600" dirty="0">
                <a:solidFill>
                  <a:schemeClr val="tx1"/>
                </a:solidFill>
              </a:rPr>
              <a:t>Determination of copper content of brass</a:t>
            </a:r>
            <a:endParaRPr lang="en-US" sz="3600" b="0" kern="1200" cap="all" dirty="0">
              <a:solidFill>
                <a:schemeClr val="tx1"/>
              </a:solidFill>
              <a:latin typeface="+mj-lt"/>
              <a:ea typeface="+mj-ea"/>
              <a:cs typeface="+mj-cs"/>
            </a:endParaRPr>
          </a:p>
        </p:txBody>
      </p:sp>
      <p:sp>
        <p:nvSpPr>
          <p:cNvPr id="27" name="Rectangle 26">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Content Placeholder 3">
            <a:extLst>
              <a:ext uri="{FF2B5EF4-FFF2-40B4-BE49-F238E27FC236}">
                <a16:creationId xmlns:a16="http://schemas.microsoft.com/office/drawing/2014/main" id="{EFC2D44C-C1F4-87C4-3F2C-A138CCAAF8A8}"/>
              </a:ext>
            </a:extLst>
          </p:cNvPr>
          <p:cNvSpPr>
            <a:spLocks noGrp="1"/>
          </p:cNvSpPr>
          <p:nvPr>
            <p:ph idx="1"/>
          </p:nvPr>
        </p:nvSpPr>
        <p:spPr>
          <a:xfrm>
            <a:off x="581194" y="1896533"/>
            <a:ext cx="6675120" cy="4405036"/>
          </a:xfrm>
        </p:spPr>
        <p:txBody>
          <a:bodyPr vert="horz" lIns="91440" tIns="45720" rIns="91440" bIns="45720" rtlCol="0" anchor="ctr">
            <a:noAutofit/>
          </a:bodyPr>
          <a:lstStyle/>
          <a:p>
            <a:pPr>
              <a:lnSpc>
                <a:spcPct val="107000"/>
              </a:lnSpc>
              <a:spcAft>
                <a:spcPts val="800"/>
              </a:spcAft>
            </a:pPr>
            <a:r>
              <a:rPr lang="en-GB" dirty="0">
                <a:solidFill>
                  <a:schemeClr val="tx1"/>
                </a:solidFill>
                <a:latin typeface="Arial" panose="020B0604020202020204" pitchFamily="34" charset="0"/>
                <a:cs typeface="Arial" panose="020B0604020202020204" pitchFamily="34" charset="0"/>
              </a:rPr>
              <a:t>This involved the use of volumetric analysis to determine the percentage of copper in a sample of brass. </a:t>
            </a:r>
          </a:p>
          <a:p>
            <a:pPr>
              <a:lnSpc>
                <a:spcPct val="107000"/>
              </a:lnSpc>
              <a:spcAft>
                <a:spcPts val="800"/>
              </a:spcAft>
            </a:pPr>
            <a:r>
              <a:rPr lang="en-GB" dirty="0">
                <a:solidFill>
                  <a:schemeClr val="tx1"/>
                </a:solidFill>
                <a:latin typeface="Arial" panose="020B0604020202020204" pitchFamily="34" charset="0"/>
                <a:cs typeface="Arial" panose="020B0604020202020204" pitchFamily="34" charset="0"/>
              </a:rPr>
              <a:t>Simple procedure: </a:t>
            </a:r>
          </a:p>
          <a:p>
            <a:pPr>
              <a:lnSpc>
                <a:spcPct val="107000"/>
              </a:lnSpc>
              <a:spcAft>
                <a:spcPts val="800"/>
              </a:spcAft>
            </a:pPr>
            <a:r>
              <a:rPr lang="en-GB" dirty="0">
                <a:solidFill>
                  <a:schemeClr val="tx1"/>
                </a:solidFill>
                <a:latin typeface="Arial" panose="020B0604020202020204" pitchFamily="34" charset="0"/>
                <a:cs typeface="Arial" panose="020B0604020202020204" pitchFamily="34" charset="0"/>
              </a:rPr>
              <a:t>From the supplied solution take 20ml using a volumetric pipette and make up to 250ml in a volumetric flask using deionised water….</a:t>
            </a:r>
          </a:p>
          <a:p>
            <a:pPr>
              <a:lnSpc>
                <a:spcPct val="107000"/>
              </a:lnSpc>
              <a:spcAft>
                <a:spcPts val="800"/>
              </a:spcAft>
            </a:pPr>
            <a:r>
              <a:rPr lang="en-GB" dirty="0">
                <a:solidFill>
                  <a:schemeClr val="tx1"/>
                </a:solidFill>
                <a:latin typeface="Arial" panose="020B0604020202020204" pitchFamily="34" charset="0"/>
                <a:cs typeface="Arial" panose="020B0604020202020204" pitchFamily="34" charset="0"/>
              </a:rPr>
              <a:t>Stopper the flask and invert cautiously seven times to mix the solution...</a:t>
            </a:r>
          </a:p>
        </p:txBody>
      </p:sp>
      <p:pic>
        <p:nvPicPr>
          <p:cNvPr id="14" name="Picture 4" descr="blue white and yellow balloons">
            <a:extLst>
              <a:ext uri="{FF2B5EF4-FFF2-40B4-BE49-F238E27FC236}">
                <a16:creationId xmlns:a16="http://schemas.microsoft.com/office/drawing/2014/main" id="{58469E69-F2A6-2C95-342C-8A1125B0FC7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71351" y="3605233"/>
            <a:ext cx="4039455" cy="269633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three clear beakers placed on tabletop">
            <a:extLst>
              <a:ext uri="{FF2B5EF4-FFF2-40B4-BE49-F238E27FC236}">
                <a16:creationId xmlns:a16="http://schemas.microsoft.com/office/drawing/2014/main" id="{0801A084-2845-513F-34B7-E461144465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8323" y="670880"/>
            <a:ext cx="4042483" cy="269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7731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10015B9-6046-41B8-83BD-71778D2F9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53908232-52E2-4794-A6C1-54300FB989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D2B9299F-BED7-44C5-9CC5-E542F9193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5" name="Rectangle 24">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D539EE-4A36-4CA3-94D4-F7FEA2D2411B}"/>
              </a:ext>
            </a:extLst>
          </p:cNvPr>
          <p:cNvSpPr>
            <a:spLocks noGrp="1"/>
          </p:cNvSpPr>
          <p:nvPr>
            <p:ph type="title"/>
          </p:nvPr>
        </p:nvSpPr>
        <p:spPr>
          <a:xfrm>
            <a:off x="581193" y="702156"/>
            <a:ext cx="6540462" cy="1013800"/>
          </a:xfrm>
        </p:spPr>
        <p:txBody>
          <a:bodyPr vert="horz" lIns="91440" tIns="45720" rIns="91440" bIns="45720" rtlCol="0" anchor="b">
            <a:noAutofit/>
          </a:bodyPr>
          <a:lstStyle/>
          <a:p>
            <a:pPr algn="ctr"/>
            <a:r>
              <a:rPr lang="en-GB" sz="3600" dirty="0">
                <a:solidFill>
                  <a:schemeClr val="tx1"/>
                </a:solidFill>
              </a:rPr>
              <a:t>Determination of copper content of brass</a:t>
            </a:r>
            <a:endParaRPr lang="en-US" sz="3600" b="0" kern="1200" cap="all" dirty="0">
              <a:solidFill>
                <a:schemeClr val="tx1"/>
              </a:solidFill>
              <a:latin typeface="+mj-lt"/>
              <a:ea typeface="+mj-ea"/>
              <a:cs typeface="+mj-cs"/>
            </a:endParaRPr>
          </a:p>
        </p:txBody>
      </p:sp>
      <p:sp>
        <p:nvSpPr>
          <p:cNvPr id="27" name="Rectangle 26">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Content Placeholder 3">
            <a:extLst>
              <a:ext uri="{FF2B5EF4-FFF2-40B4-BE49-F238E27FC236}">
                <a16:creationId xmlns:a16="http://schemas.microsoft.com/office/drawing/2014/main" id="{EFC2D44C-C1F4-87C4-3F2C-A138CCAAF8A8}"/>
              </a:ext>
            </a:extLst>
          </p:cNvPr>
          <p:cNvSpPr>
            <a:spLocks noGrp="1"/>
          </p:cNvSpPr>
          <p:nvPr>
            <p:ph idx="1"/>
          </p:nvPr>
        </p:nvSpPr>
        <p:spPr>
          <a:xfrm>
            <a:off x="581194" y="1896533"/>
            <a:ext cx="6309003" cy="4405036"/>
          </a:xfrm>
        </p:spPr>
        <p:txBody>
          <a:bodyPr vert="horz" lIns="91440" tIns="45720" rIns="91440" bIns="45720" rtlCol="0" anchor="ctr">
            <a:normAutofit/>
          </a:bodyPr>
          <a:lstStyle/>
          <a:p>
            <a:pPr>
              <a:lnSpc>
                <a:spcPct val="107000"/>
              </a:lnSpc>
              <a:spcAft>
                <a:spcPts val="800"/>
              </a:spcAft>
            </a:pPr>
            <a:r>
              <a:rPr lang="en-GB" dirty="0">
                <a:solidFill>
                  <a:schemeClr val="tx1"/>
                </a:solidFill>
                <a:latin typeface="Arial" panose="020B0604020202020204" pitchFamily="34" charset="0"/>
                <a:cs typeface="Arial" panose="020B0604020202020204" pitchFamily="34" charset="0"/>
              </a:rPr>
              <a:t>Procedure didn’t change but we introduced an introduction to contextualise their learning</a:t>
            </a:r>
          </a:p>
          <a:p>
            <a:pPr>
              <a:lnSpc>
                <a:spcPct val="107000"/>
              </a:lnSpc>
              <a:spcAft>
                <a:spcPts val="800"/>
              </a:spcAft>
            </a:pPr>
            <a:r>
              <a:rPr lang="en-GB" i="1" dirty="0">
                <a:solidFill>
                  <a:schemeClr val="tx1"/>
                </a:solidFill>
                <a:latin typeface="Arial" panose="020B0604020202020204" pitchFamily="34" charset="0"/>
                <a:cs typeface="Arial" panose="020B0604020202020204" pitchFamily="34" charset="0"/>
              </a:rPr>
              <a:t>Brass is an alloy of copper and zinc but can be made up in different ratios. The ratio of zinc to copper is decided according to the required properties.</a:t>
            </a:r>
          </a:p>
          <a:p>
            <a:pPr>
              <a:lnSpc>
                <a:spcPct val="107000"/>
              </a:lnSpc>
              <a:spcAft>
                <a:spcPts val="800"/>
              </a:spcAft>
            </a:pPr>
            <a:r>
              <a:rPr lang="en-GB" i="1" dirty="0">
                <a:solidFill>
                  <a:schemeClr val="tx1"/>
                </a:solidFill>
                <a:latin typeface="Arial" panose="020B0604020202020204" pitchFamily="34" charset="0"/>
                <a:cs typeface="Arial" panose="020B0604020202020204" pitchFamily="34" charset="0"/>
              </a:rPr>
              <a:t>In this analysis we are looking at brass supplied from a naval restoration project to determine their use based on the copper content…</a:t>
            </a:r>
            <a:endParaRPr lang="en-GB" sz="2000" i="1" dirty="0">
              <a:solidFill>
                <a:schemeClr val="tx1"/>
              </a:solidFill>
              <a:latin typeface="Arial" panose="020B0604020202020204" pitchFamily="34" charset="0"/>
              <a:cs typeface="Arial" panose="020B0604020202020204" pitchFamily="34" charset="0"/>
            </a:endParaRPr>
          </a:p>
        </p:txBody>
      </p:sp>
      <p:pic>
        <p:nvPicPr>
          <p:cNvPr id="14" name="Picture 4" descr="blue white and yellow balloons">
            <a:extLst>
              <a:ext uri="{FF2B5EF4-FFF2-40B4-BE49-F238E27FC236}">
                <a16:creationId xmlns:a16="http://schemas.microsoft.com/office/drawing/2014/main" id="{58469E69-F2A6-2C95-342C-8A1125B0FC7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71351" y="3605233"/>
            <a:ext cx="4039455" cy="269633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6" descr="three clear beakers placed on tabletop">
            <a:extLst>
              <a:ext uri="{FF2B5EF4-FFF2-40B4-BE49-F238E27FC236}">
                <a16:creationId xmlns:a16="http://schemas.microsoft.com/office/drawing/2014/main" id="{9AE55412-0A4B-727A-878F-000E256AF00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8323" y="670880"/>
            <a:ext cx="4042483" cy="269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020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10015B9-6046-41B8-83BD-71778D2F9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53908232-52E2-4794-A6C1-54300FB989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D2B9299F-BED7-44C5-9CC5-E542F9193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5" name="Rectangle 24">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D539EE-4A36-4CA3-94D4-F7FEA2D2411B}"/>
              </a:ext>
            </a:extLst>
          </p:cNvPr>
          <p:cNvSpPr>
            <a:spLocks noGrp="1"/>
          </p:cNvSpPr>
          <p:nvPr>
            <p:ph type="title"/>
          </p:nvPr>
        </p:nvSpPr>
        <p:spPr>
          <a:xfrm>
            <a:off x="581193" y="702156"/>
            <a:ext cx="6540462" cy="1013800"/>
          </a:xfrm>
        </p:spPr>
        <p:txBody>
          <a:bodyPr vert="horz" lIns="91440" tIns="45720" rIns="91440" bIns="45720" rtlCol="0" anchor="b">
            <a:noAutofit/>
          </a:bodyPr>
          <a:lstStyle/>
          <a:p>
            <a:pPr algn="ctr"/>
            <a:r>
              <a:rPr lang="en-GB" sz="3600" dirty="0">
                <a:solidFill>
                  <a:schemeClr val="tx1"/>
                </a:solidFill>
              </a:rPr>
              <a:t>Determination of copper content of brass</a:t>
            </a:r>
            <a:endParaRPr lang="en-US" sz="3600" b="0" kern="1200" cap="all" dirty="0">
              <a:solidFill>
                <a:schemeClr val="tx1"/>
              </a:solidFill>
              <a:latin typeface="+mj-lt"/>
              <a:ea typeface="+mj-ea"/>
              <a:cs typeface="+mj-cs"/>
            </a:endParaRPr>
          </a:p>
        </p:txBody>
      </p:sp>
      <p:sp>
        <p:nvSpPr>
          <p:cNvPr id="27" name="Rectangle 26">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pic>
        <p:nvPicPr>
          <p:cNvPr id="14" name="Picture 4" descr="blue white and yellow balloons">
            <a:extLst>
              <a:ext uri="{FF2B5EF4-FFF2-40B4-BE49-F238E27FC236}">
                <a16:creationId xmlns:a16="http://schemas.microsoft.com/office/drawing/2014/main" id="{58469E69-F2A6-2C95-342C-8A1125B0FC7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71351" y="3605233"/>
            <a:ext cx="4039455" cy="269633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 chat showing different classes of brass based on their copper and zinc content along with their uses&#10;">
            <a:extLst>
              <a:ext uri="{FF2B5EF4-FFF2-40B4-BE49-F238E27FC236}">
                <a16:creationId xmlns:a16="http://schemas.microsoft.com/office/drawing/2014/main" id="{A35B8051-9D3F-CBB5-8066-DADA98615728}"/>
              </a:ext>
            </a:extLst>
          </p:cNvPr>
          <p:cNvPicPr>
            <a:picLocks noChangeAspect="1"/>
          </p:cNvPicPr>
          <p:nvPr/>
        </p:nvPicPr>
        <p:blipFill>
          <a:blip r:embed="rId4"/>
          <a:stretch>
            <a:fillRect/>
          </a:stretch>
        </p:blipFill>
        <p:spPr>
          <a:xfrm>
            <a:off x="703411" y="1715956"/>
            <a:ext cx="6296025" cy="3781425"/>
          </a:xfrm>
          <a:prstGeom prst="rect">
            <a:avLst/>
          </a:prstGeom>
        </p:spPr>
      </p:pic>
      <p:pic>
        <p:nvPicPr>
          <p:cNvPr id="13" name="Picture 6" descr="three clear beakers placed on tabletop">
            <a:extLst>
              <a:ext uri="{FF2B5EF4-FFF2-40B4-BE49-F238E27FC236}">
                <a16:creationId xmlns:a16="http://schemas.microsoft.com/office/drawing/2014/main" id="{4EE8CF78-BCE2-D6FC-81C6-CEB7A34DB37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568323" y="670880"/>
            <a:ext cx="4042483" cy="269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954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77F2BB43-1E8B-40A7-9733-9AEE76BFE2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33">
            <a:extLst>
              <a:ext uri="{FF2B5EF4-FFF2-40B4-BE49-F238E27FC236}">
                <a16:creationId xmlns:a16="http://schemas.microsoft.com/office/drawing/2014/main" id="{2F2499BD-C67D-4CD4-9747-4DCC7EF1F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36" name="Rectangle 35">
            <a:extLst>
              <a:ext uri="{FF2B5EF4-FFF2-40B4-BE49-F238E27FC236}">
                <a16:creationId xmlns:a16="http://schemas.microsoft.com/office/drawing/2014/main" id="{80D02CAC-A533-4E24-84A6-B3171E16A2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38" name="Rectangle 37">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D539EE-4A36-4CA3-94D4-F7FEA2D2411B}"/>
              </a:ext>
            </a:extLst>
          </p:cNvPr>
          <p:cNvSpPr>
            <a:spLocks noGrp="1"/>
          </p:cNvSpPr>
          <p:nvPr>
            <p:ph type="title"/>
          </p:nvPr>
        </p:nvSpPr>
        <p:spPr>
          <a:xfrm>
            <a:off x="581193" y="702156"/>
            <a:ext cx="6540462" cy="1013800"/>
          </a:xfrm>
        </p:spPr>
        <p:txBody>
          <a:bodyPr vert="horz" lIns="91440" tIns="45720" rIns="91440" bIns="45720" rtlCol="0" anchor="b">
            <a:noAutofit/>
          </a:bodyPr>
          <a:lstStyle/>
          <a:p>
            <a:pPr algn="ctr"/>
            <a:r>
              <a:rPr lang="en-US" sz="3600" b="0" kern="1200" cap="all" dirty="0">
                <a:solidFill>
                  <a:schemeClr val="tx1"/>
                </a:solidFill>
                <a:latin typeface="+mj-lt"/>
                <a:ea typeface="+mj-ea"/>
                <a:cs typeface="+mj-cs"/>
              </a:rPr>
              <a:t>Determination of copper content of brass</a:t>
            </a:r>
          </a:p>
        </p:txBody>
      </p:sp>
      <p:sp>
        <p:nvSpPr>
          <p:cNvPr id="40" name="Rectangle 39">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extBox 7">
            <a:extLst>
              <a:ext uri="{FF2B5EF4-FFF2-40B4-BE49-F238E27FC236}">
                <a16:creationId xmlns:a16="http://schemas.microsoft.com/office/drawing/2014/main" id="{5D778B9A-0136-0D6C-7516-30E1A4D03790}"/>
              </a:ext>
            </a:extLst>
          </p:cNvPr>
          <p:cNvSpPr txBox="1"/>
          <p:nvPr/>
        </p:nvSpPr>
        <p:spPr>
          <a:xfrm>
            <a:off x="581194" y="1896533"/>
            <a:ext cx="6309003" cy="3962266"/>
          </a:xfrm>
          <a:prstGeom prst="rect">
            <a:avLst/>
          </a:prstGeom>
        </p:spPr>
        <p:txBody>
          <a:bodyPr vert="horz" lIns="91440" tIns="45720" rIns="91440" bIns="45720" rtlCol="0" anchor="ctr">
            <a:normAutofit/>
          </a:bodyPr>
          <a:lstStyle/>
          <a:p>
            <a:pPr marL="285750" indent="-285750" defTabSz="457200">
              <a:spcBef>
                <a:spcPct val="20000"/>
              </a:spcBef>
              <a:spcAft>
                <a:spcPts val="600"/>
              </a:spcAft>
              <a:buClr>
                <a:schemeClr val="accent1"/>
              </a:buClr>
              <a:buSzPct val="92000"/>
              <a:buFont typeface="Wingdings 2" panose="05020102010507070707" pitchFamily="18" charset="2"/>
              <a:buChar char=""/>
            </a:pPr>
            <a:r>
              <a:rPr lang="en-US" sz="2000" dirty="0">
                <a:latin typeface="Arial" panose="020B0604020202020204" pitchFamily="34" charset="0"/>
                <a:cs typeface="Arial" panose="020B0604020202020204" pitchFamily="34" charset="0"/>
              </a:rPr>
              <a:t>Previously they had to calculate the copper content of brass only, now they must go a bit further and determine the type of brass and what it could have been </a:t>
            </a:r>
            <a:r>
              <a:rPr lang="en-US" sz="2000">
                <a:latin typeface="Arial" panose="020B0604020202020204" pitchFamily="34" charset="0"/>
                <a:cs typeface="Arial" panose="020B0604020202020204" pitchFamily="34" charset="0"/>
              </a:rPr>
              <a:t>used for.</a:t>
            </a:r>
            <a:endParaRPr lang="en-US" sz="2000" dirty="0">
              <a:latin typeface="Arial" panose="020B0604020202020204" pitchFamily="34" charset="0"/>
              <a:cs typeface="Arial" panose="020B0604020202020204" pitchFamily="34" charset="0"/>
            </a:endParaRPr>
          </a:p>
          <a:p>
            <a:pPr marL="285750" indent="-285750" defTabSz="457200">
              <a:spcBef>
                <a:spcPct val="20000"/>
              </a:spcBef>
              <a:spcAft>
                <a:spcPts val="600"/>
              </a:spcAft>
              <a:buClr>
                <a:schemeClr val="accent1"/>
              </a:buClr>
              <a:buSzPct val="92000"/>
              <a:buFont typeface="Wingdings 2" panose="05020102010507070707" pitchFamily="18" charset="2"/>
              <a:buChar char=""/>
            </a:pPr>
            <a:r>
              <a:rPr lang="en-US" sz="2000" dirty="0">
                <a:latin typeface="Arial" panose="020B0604020202020204" pitchFamily="34" charset="0"/>
                <a:cs typeface="Arial" panose="020B0604020202020204" pitchFamily="34" charset="0"/>
              </a:rPr>
              <a:t>This stretches their research and investigative skills – something needed in the field or study at post-graduate level</a:t>
            </a:r>
          </a:p>
        </p:txBody>
      </p:sp>
      <p:pic>
        <p:nvPicPr>
          <p:cNvPr id="17" name="Picture 4" descr="blue white and yellow balloons">
            <a:extLst>
              <a:ext uri="{FF2B5EF4-FFF2-40B4-BE49-F238E27FC236}">
                <a16:creationId xmlns:a16="http://schemas.microsoft.com/office/drawing/2014/main" id="{933FDFEE-349E-1B40-D76E-775AAF477476}"/>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71351" y="3605233"/>
            <a:ext cx="4039455" cy="2696336"/>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6" descr="three clear beakers placed on tabletop">
            <a:extLst>
              <a:ext uri="{FF2B5EF4-FFF2-40B4-BE49-F238E27FC236}">
                <a16:creationId xmlns:a16="http://schemas.microsoft.com/office/drawing/2014/main" id="{F8689DE5-69D8-7BA8-FF23-0F40E75F956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68323" y="670880"/>
            <a:ext cx="4042483" cy="269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2023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fade">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fade">
                                      <p:cBhvr>
                                        <p:cTn id="17"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10015B9-6046-41B8-83BD-71778D2F9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53908232-52E2-4794-A6C1-54300FB989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D2B9299F-BED7-44C5-9CC5-E542F9193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5" name="Rectangle 24">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D539EE-4A36-4CA3-94D4-F7FEA2D2411B}"/>
              </a:ext>
            </a:extLst>
          </p:cNvPr>
          <p:cNvSpPr>
            <a:spLocks noGrp="1"/>
          </p:cNvSpPr>
          <p:nvPr>
            <p:ph type="title"/>
          </p:nvPr>
        </p:nvSpPr>
        <p:spPr>
          <a:xfrm>
            <a:off x="581192" y="777248"/>
            <a:ext cx="6540462" cy="887136"/>
          </a:xfrm>
        </p:spPr>
        <p:txBody>
          <a:bodyPr vert="horz" lIns="91440" tIns="45720" rIns="91440" bIns="45720" rtlCol="0" anchor="b">
            <a:noAutofit/>
          </a:bodyPr>
          <a:lstStyle/>
          <a:p>
            <a:pPr algn="ctr"/>
            <a:r>
              <a:rPr lang="en-GB" sz="3600" dirty="0">
                <a:solidFill>
                  <a:schemeClr val="tx1"/>
                </a:solidFill>
              </a:rPr>
              <a:t>Synthesis of indigo [dye]</a:t>
            </a:r>
            <a:endParaRPr lang="en-US" sz="3600" b="0" kern="1200" cap="all" dirty="0">
              <a:solidFill>
                <a:schemeClr val="tx1"/>
              </a:solidFill>
              <a:latin typeface="+mj-lt"/>
              <a:ea typeface="+mj-ea"/>
              <a:cs typeface="+mj-cs"/>
            </a:endParaRPr>
          </a:p>
        </p:txBody>
      </p:sp>
      <p:sp>
        <p:nvSpPr>
          <p:cNvPr id="27" name="Rectangle 26">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Content Placeholder 3">
            <a:extLst>
              <a:ext uri="{FF2B5EF4-FFF2-40B4-BE49-F238E27FC236}">
                <a16:creationId xmlns:a16="http://schemas.microsoft.com/office/drawing/2014/main" id="{EFC2D44C-C1F4-87C4-3F2C-A138CCAAF8A8}"/>
              </a:ext>
            </a:extLst>
          </p:cNvPr>
          <p:cNvSpPr>
            <a:spLocks noGrp="1"/>
          </p:cNvSpPr>
          <p:nvPr>
            <p:ph idx="1"/>
          </p:nvPr>
        </p:nvSpPr>
        <p:spPr>
          <a:xfrm>
            <a:off x="581194" y="1896533"/>
            <a:ext cx="6675120" cy="4405036"/>
          </a:xfrm>
        </p:spPr>
        <p:txBody>
          <a:bodyPr vert="horz" lIns="91440" tIns="45720" rIns="91440" bIns="45720" rtlCol="0" anchor="ctr">
            <a:noAutofit/>
          </a:bodyPr>
          <a:lstStyle/>
          <a:p>
            <a:pPr>
              <a:lnSpc>
                <a:spcPct val="107000"/>
              </a:lnSpc>
              <a:spcAft>
                <a:spcPts val="800"/>
              </a:spcAft>
            </a:pPr>
            <a:r>
              <a:rPr lang="en-GB" b="0" i="0" dirty="0">
                <a:solidFill>
                  <a:srgbClr val="000000"/>
                </a:solidFill>
                <a:effectLst/>
                <a:latin typeface="Arial" panose="020B0604020202020204" pitchFamily="34" charset="0"/>
                <a:cs typeface="Arial" panose="020B0604020202020204" pitchFamily="34" charset="0"/>
              </a:rPr>
              <a:t>Replacement of synthesis of acetanilide – a weak analgesic. </a:t>
            </a:r>
          </a:p>
          <a:p>
            <a:pPr>
              <a:lnSpc>
                <a:spcPct val="107000"/>
              </a:lnSpc>
              <a:spcAft>
                <a:spcPts val="800"/>
              </a:spcAft>
            </a:pPr>
            <a:r>
              <a:rPr lang="en-GB" b="0" i="0" dirty="0">
                <a:solidFill>
                  <a:srgbClr val="000000"/>
                </a:solidFill>
                <a:effectLst/>
                <a:latin typeface="Arial" panose="020B0604020202020204" pitchFamily="34" charset="0"/>
                <a:cs typeface="Arial" panose="020B0604020202020204" pitchFamily="34" charset="0"/>
              </a:rPr>
              <a:t>This synthesis uses aniline and acetic anhydride covered the practical skills of fume cupboard work, handling hazardous chemicals, measuring liquids and recrystallization. </a:t>
            </a:r>
          </a:p>
          <a:p>
            <a:pPr>
              <a:lnSpc>
                <a:spcPct val="107000"/>
              </a:lnSpc>
              <a:spcAft>
                <a:spcPts val="800"/>
              </a:spcAft>
            </a:pPr>
            <a:r>
              <a:rPr lang="en-GB" b="0" i="0" dirty="0">
                <a:solidFill>
                  <a:srgbClr val="000000"/>
                </a:solidFill>
                <a:effectLst/>
                <a:latin typeface="Arial" panose="020B0604020202020204" pitchFamily="34" charset="0"/>
                <a:cs typeface="Arial" panose="020B0604020202020204" pitchFamily="34" charset="0"/>
              </a:rPr>
              <a:t>In terms of assessment, we would only ask simple questions related to the process, observations, and yield. </a:t>
            </a:r>
          </a:p>
          <a:p>
            <a:pPr>
              <a:lnSpc>
                <a:spcPct val="107000"/>
              </a:lnSpc>
              <a:spcAft>
                <a:spcPts val="800"/>
              </a:spcAft>
            </a:pPr>
            <a:r>
              <a:rPr lang="en-GB" b="0" i="0">
                <a:solidFill>
                  <a:srgbClr val="000000"/>
                </a:solidFill>
                <a:effectLst/>
                <a:latin typeface="Arial" panose="020B0604020202020204" pitchFamily="34" charset="0"/>
                <a:cs typeface="Arial" panose="020B0604020202020204" pitchFamily="34" charset="0"/>
              </a:rPr>
              <a:t>This was a short experiment using an hour of the three-hour slot and did not give much inspiration for discussion.</a:t>
            </a:r>
            <a:endParaRPr lang="en-GB" dirty="0">
              <a:solidFill>
                <a:schemeClr val="tx1"/>
              </a:solidFill>
              <a:latin typeface="Arial" panose="020B0604020202020204" pitchFamily="34" charset="0"/>
              <a:cs typeface="Arial" panose="020B0604020202020204" pitchFamily="34" charset="0"/>
            </a:endParaRPr>
          </a:p>
        </p:txBody>
      </p:sp>
      <p:pic>
        <p:nvPicPr>
          <p:cNvPr id="14" name="Picture 4" descr="blue white and yellow balloons">
            <a:extLst>
              <a:ext uri="{FF2B5EF4-FFF2-40B4-BE49-F238E27FC236}">
                <a16:creationId xmlns:a16="http://schemas.microsoft.com/office/drawing/2014/main" id="{58469E69-F2A6-2C95-342C-8A1125B0FC7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71351" y="3605233"/>
            <a:ext cx="4039455" cy="26963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ssorted-color scarf display">
            <a:extLst>
              <a:ext uri="{FF2B5EF4-FFF2-40B4-BE49-F238E27FC236}">
                <a16:creationId xmlns:a16="http://schemas.microsoft.com/office/drawing/2014/main" id="{1B71A60E-9F91-05E8-5970-2CD2586697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1351" y="717137"/>
            <a:ext cx="4039455" cy="268623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842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10015B9-6046-41B8-83BD-71778D2F9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53908232-52E2-4794-A6C1-54300FB989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D2B9299F-BED7-44C5-9CC5-E542F9193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5" name="Rectangle 24">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D539EE-4A36-4CA3-94D4-F7FEA2D2411B}"/>
              </a:ext>
            </a:extLst>
          </p:cNvPr>
          <p:cNvSpPr>
            <a:spLocks noGrp="1"/>
          </p:cNvSpPr>
          <p:nvPr>
            <p:ph type="title"/>
          </p:nvPr>
        </p:nvSpPr>
        <p:spPr>
          <a:xfrm>
            <a:off x="581192" y="777248"/>
            <a:ext cx="6540462" cy="887136"/>
          </a:xfrm>
        </p:spPr>
        <p:txBody>
          <a:bodyPr vert="horz" lIns="91440" tIns="45720" rIns="91440" bIns="45720" rtlCol="0" anchor="b">
            <a:noAutofit/>
          </a:bodyPr>
          <a:lstStyle/>
          <a:p>
            <a:pPr algn="ctr"/>
            <a:r>
              <a:rPr lang="en-GB" sz="3600" dirty="0">
                <a:solidFill>
                  <a:schemeClr val="tx1"/>
                </a:solidFill>
              </a:rPr>
              <a:t>Synthesis of indigo [dye]</a:t>
            </a:r>
            <a:endParaRPr lang="en-US" sz="3600" b="0" kern="1200" cap="all" dirty="0">
              <a:solidFill>
                <a:schemeClr val="tx1"/>
              </a:solidFill>
              <a:latin typeface="+mj-lt"/>
              <a:ea typeface="+mj-ea"/>
              <a:cs typeface="+mj-cs"/>
            </a:endParaRPr>
          </a:p>
        </p:txBody>
      </p:sp>
      <p:sp>
        <p:nvSpPr>
          <p:cNvPr id="27" name="Rectangle 26">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Content Placeholder 3">
            <a:extLst>
              <a:ext uri="{FF2B5EF4-FFF2-40B4-BE49-F238E27FC236}">
                <a16:creationId xmlns:a16="http://schemas.microsoft.com/office/drawing/2014/main" id="{EFC2D44C-C1F4-87C4-3F2C-A138CCAAF8A8}"/>
              </a:ext>
            </a:extLst>
          </p:cNvPr>
          <p:cNvSpPr>
            <a:spLocks noGrp="1"/>
          </p:cNvSpPr>
          <p:nvPr>
            <p:ph idx="1"/>
          </p:nvPr>
        </p:nvSpPr>
        <p:spPr>
          <a:xfrm>
            <a:off x="581194" y="1896533"/>
            <a:ext cx="6675120" cy="4405036"/>
          </a:xfrm>
        </p:spPr>
        <p:txBody>
          <a:bodyPr vert="horz" lIns="91440" tIns="45720" rIns="91440" bIns="45720" rtlCol="0" anchor="ctr">
            <a:noAutofit/>
          </a:bodyPr>
          <a:lstStyle/>
          <a:p>
            <a:pPr>
              <a:lnSpc>
                <a:spcPct val="107000"/>
              </a:lnSpc>
              <a:spcAft>
                <a:spcPts val="800"/>
              </a:spcAft>
            </a:pPr>
            <a:r>
              <a:rPr lang="en-GB" b="0" i="0" dirty="0">
                <a:solidFill>
                  <a:srgbClr val="000000"/>
                </a:solidFill>
                <a:effectLst/>
                <a:latin typeface="Arial" panose="020B0604020202020204" pitchFamily="34" charset="0"/>
                <a:cs typeface="Arial" panose="020B0604020202020204" pitchFamily="34" charset="0"/>
              </a:rPr>
              <a:t>the acetanilide synthesis was replaced with the synthesis of indigo [dye]. </a:t>
            </a:r>
          </a:p>
          <a:p>
            <a:pPr>
              <a:lnSpc>
                <a:spcPct val="107000"/>
              </a:lnSpc>
              <a:spcAft>
                <a:spcPts val="800"/>
              </a:spcAft>
            </a:pPr>
            <a:r>
              <a:rPr lang="en-GB" b="0" i="0" dirty="0">
                <a:solidFill>
                  <a:srgbClr val="000000"/>
                </a:solidFill>
                <a:effectLst/>
                <a:latin typeface="Arial" panose="020B0604020202020204" pitchFamily="34" charset="0"/>
                <a:cs typeface="Arial" panose="020B0604020202020204" pitchFamily="34" charset="0"/>
              </a:rPr>
              <a:t>This new experiment requires the students to synthesize the blue jeans dye indigo through a bench safe reaction of acetone, o-</a:t>
            </a:r>
            <a:r>
              <a:rPr lang="en-GB" b="0" i="0" dirty="0" err="1">
                <a:solidFill>
                  <a:srgbClr val="000000"/>
                </a:solidFill>
                <a:effectLst/>
                <a:latin typeface="Arial" panose="020B0604020202020204" pitchFamily="34" charset="0"/>
                <a:cs typeface="Arial" panose="020B0604020202020204" pitchFamily="34" charset="0"/>
              </a:rPr>
              <a:t>nitrobenzaldehyde</a:t>
            </a:r>
            <a:r>
              <a:rPr lang="en-GB" b="0" i="0" dirty="0">
                <a:solidFill>
                  <a:srgbClr val="000000"/>
                </a:solidFill>
                <a:effectLst/>
                <a:latin typeface="Arial" panose="020B0604020202020204" pitchFamily="34" charset="0"/>
                <a:cs typeface="Arial" panose="020B0604020202020204" pitchFamily="34" charset="0"/>
              </a:rPr>
              <a:t> and NaOH. </a:t>
            </a:r>
          </a:p>
          <a:p>
            <a:pPr>
              <a:lnSpc>
                <a:spcPct val="107000"/>
              </a:lnSpc>
              <a:spcAft>
                <a:spcPts val="800"/>
              </a:spcAft>
            </a:pPr>
            <a:r>
              <a:rPr lang="en-GB" b="0" i="0" dirty="0">
                <a:solidFill>
                  <a:srgbClr val="000000"/>
                </a:solidFill>
                <a:effectLst/>
                <a:latin typeface="Arial" panose="020B0604020202020204" pitchFamily="34" charset="0"/>
                <a:cs typeface="Arial" panose="020B0604020202020204" pitchFamily="34" charset="0"/>
              </a:rPr>
              <a:t>This initial reaction process is visually impressive and robust. They can isolate the indigo dye, and then use their own product to dye some cotton through a </a:t>
            </a:r>
            <a:r>
              <a:rPr lang="en-GB" b="1" i="1" dirty="0">
                <a:solidFill>
                  <a:srgbClr val="000000"/>
                </a:solidFill>
                <a:effectLst/>
                <a:latin typeface="Arial" panose="020B0604020202020204" pitchFamily="34" charset="0"/>
                <a:cs typeface="Arial" panose="020B0604020202020204" pitchFamily="34" charset="0"/>
              </a:rPr>
              <a:t>redox</a:t>
            </a:r>
            <a:r>
              <a:rPr lang="en-GB" b="0" i="0" dirty="0">
                <a:solidFill>
                  <a:srgbClr val="000000"/>
                </a:solidFill>
                <a:effectLst/>
                <a:latin typeface="Arial" panose="020B0604020202020204" pitchFamily="34" charset="0"/>
                <a:cs typeface="Arial" panose="020B0604020202020204" pitchFamily="34" charset="0"/>
              </a:rPr>
              <a:t> vat dye process.</a:t>
            </a:r>
          </a:p>
          <a:p>
            <a:pPr>
              <a:lnSpc>
                <a:spcPct val="107000"/>
              </a:lnSpc>
              <a:spcAft>
                <a:spcPts val="800"/>
              </a:spcAft>
            </a:pPr>
            <a:r>
              <a:rPr lang="en-GB" dirty="0">
                <a:solidFill>
                  <a:srgbClr val="000000"/>
                </a:solidFill>
                <a:latin typeface="Arial" panose="020B0604020202020204" pitchFamily="34" charset="0"/>
                <a:cs typeface="Arial" panose="020B0604020202020204" pitchFamily="34" charset="0"/>
              </a:rPr>
              <a:t>Using rubber bands, you can create a tie-dye patterning. </a:t>
            </a:r>
            <a:endParaRPr lang="en-GB" dirty="0">
              <a:solidFill>
                <a:schemeClr val="tx1"/>
              </a:solidFill>
              <a:latin typeface="Arial" panose="020B0604020202020204" pitchFamily="34" charset="0"/>
              <a:cs typeface="Arial" panose="020B0604020202020204" pitchFamily="34" charset="0"/>
            </a:endParaRPr>
          </a:p>
        </p:txBody>
      </p:sp>
      <p:pic>
        <p:nvPicPr>
          <p:cNvPr id="14" name="Picture 4" descr="blue white and yellow balloons">
            <a:extLst>
              <a:ext uri="{FF2B5EF4-FFF2-40B4-BE49-F238E27FC236}">
                <a16:creationId xmlns:a16="http://schemas.microsoft.com/office/drawing/2014/main" id="{58469E69-F2A6-2C95-342C-8A1125B0FC7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71351" y="3605233"/>
            <a:ext cx="4039455" cy="26963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ssorted-color scarf display">
            <a:extLst>
              <a:ext uri="{FF2B5EF4-FFF2-40B4-BE49-F238E27FC236}">
                <a16:creationId xmlns:a16="http://schemas.microsoft.com/office/drawing/2014/main" id="{1B71A60E-9F91-05E8-5970-2CD2586697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1351" y="717137"/>
            <a:ext cx="4039455" cy="268623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yellow purple and blue textile">
            <a:extLst>
              <a:ext uri="{FF2B5EF4-FFF2-40B4-BE49-F238E27FC236}">
                <a16:creationId xmlns:a16="http://schemas.microsoft.com/office/drawing/2014/main" id="{4ABE4A0F-2C64-BFBC-D264-F2470F8696D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3779"/>
          <a:stretch/>
        </p:blipFill>
        <p:spPr bwMode="auto">
          <a:xfrm>
            <a:off x="7571351" y="3605233"/>
            <a:ext cx="4088103" cy="267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58838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10015B9-6046-41B8-83BD-71778D2F9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53908232-52E2-4794-A6C1-54300FB989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D2B9299F-BED7-44C5-9CC5-E542F9193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5" name="Rectangle 24">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D539EE-4A36-4CA3-94D4-F7FEA2D2411B}"/>
              </a:ext>
            </a:extLst>
          </p:cNvPr>
          <p:cNvSpPr>
            <a:spLocks noGrp="1"/>
          </p:cNvSpPr>
          <p:nvPr>
            <p:ph type="title"/>
          </p:nvPr>
        </p:nvSpPr>
        <p:spPr>
          <a:xfrm>
            <a:off x="581192" y="777248"/>
            <a:ext cx="6540462" cy="887136"/>
          </a:xfrm>
        </p:spPr>
        <p:txBody>
          <a:bodyPr vert="horz" lIns="91440" tIns="45720" rIns="91440" bIns="45720" rtlCol="0" anchor="b">
            <a:noAutofit/>
          </a:bodyPr>
          <a:lstStyle/>
          <a:p>
            <a:pPr algn="ctr"/>
            <a:r>
              <a:rPr lang="en-GB" sz="3600" dirty="0">
                <a:solidFill>
                  <a:schemeClr val="tx1"/>
                </a:solidFill>
              </a:rPr>
              <a:t>Synthesis of indigo [dye]</a:t>
            </a:r>
            <a:endParaRPr lang="en-US" sz="3600" b="0" kern="1200" cap="all" dirty="0">
              <a:solidFill>
                <a:schemeClr val="tx1"/>
              </a:solidFill>
              <a:latin typeface="+mj-lt"/>
              <a:ea typeface="+mj-ea"/>
              <a:cs typeface="+mj-cs"/>
            </a:endParaRPr>
          </a:p>
        </p:txBody>
      </p:sp>
      <p:sp>
        <p:nvSpPr>
          <p:cNvPr id="27" name="Rectangle 26">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Content Placeholder 3">
            <a:extLst>
              <a:ext uri="{FF2B5EF4-FFF2-40B4-BE49-F238E27FC236}">
                <a16:creationId xmlns:a16="http://schemas.microsoft.com/office/drawing/2014/main" id="{EFC2D44C-C1F4-87C4-3F2C-A138CCAAF8A8}"/>
              </a:ext>
            </a:extLst>
          </p:cNvPr>
          <p:cNvSpPr>
            <a:spLocks noGrp="1"/>
          </p:cNvSpPr>
          <p:nvPr>
            <p:ph idx="1"/>
          </p:nvPr>
        </p:nvSpPr>
        <p:spPr>
          <a:xfrm>
            <a:off x="581194" y="1896533"/>
            <a:ext cx="6675120" cy="4405036"/>
          </a:xfrm>
        </p:spPr>
        <p:txBody>
          <a:bodyPr vert="horz" lIns="91440" tIns="45720" rIns="91440" bIns="45720" rtlCol="0" anchor="ctr">
            <a:noAutofit/>
          </a:bodyPr>
          <a:lstStyle/>
          <a:p>
            <a:pPr>
              <a:lnSpc>
                <a:spcPct val="107000"/>
              </a:lnSpc>
              <a:spcAft>
                <a:spcPts val="800"/>
              </a:spcAft>
            </a:pPr>
            <a:r>
              <a:rPr lang="en-GB" b="0" i="0" dirty="0">
                <a:solidFill>
                  <a:srgbClr val="000000"/>
                </a:solidFill>
                <a:effectLst/>
                <a:latin typeface="Arial" panose="020B0604020202020204" pitchFamily="34" charset="0"/>
                <a:cs typeface="Arial" panose="020B0604020202020204" pitchFamily="34" charset="0"/>
              </a:rPr>
              <a:t>Assessment of this experiment is more diverse in its possibilities. </a:t>
            </a:r>
          </a:p>
          <a:p>
            <a:pPr>
              <a:lnSpc>
                <a:spcPct val="107000"/>
              </a:lnSpc>
              <a:spcAft>
                <a:spcPts val="800"/>
              </a:spcAft>
            </a:pPr>
            <a:r>
              <a:rPr lang="en-GB" b="0" i="0" dirty="0">
                <a:solidFill>
                  <a:srgbClr val="000000"/>
                </a:solidFill>
                <a:effectLst/>
                <a:latin typeface="Arial" panose="020B0604020202020204" pitchFamily="34" charset="0"/>
                <a:cs typeface="Arial" panose="020B0604020202020204" pitchFamily="34" charset="0"/>
              </a:rPr>
              <a:t>We can ask about the yield of the dye formed, and the equivalencies of the reagents, but further to this we are able to discuss oxidation and reduction in organic complexes in a relatable and contextualized way. </a:t>
            </a:r>
          </a:p>
          <a:p>
            <a:pPr>
              <a:lnSpc>
                <a:spcPct val="107000"/>
              </a:lnSpc>
              <a:spcAft>
                <a:spcPts val="800"/>
              </a:spcAft>
            </a:pPr>
            <a:r>
              <a:rPr lang="en-GB" b="0" i="0" dirty="0">
                <a:solidFill>
                  <a:srgbClr val="000000"/>
                </a:solidFill>
                <a:effectLst/>
                <a:latin typeface="Arial" panose="020B0604020202020204" pitchFamily="34" charset="0"/>
                <a:cs typeface="Arial" panose="020B0604020202020204" pitchFamily="34" charset="0"/>
              </a:rPr>
              <a:t>All students can take away samples of dyed cotton which is a rarity and appreciated addition to the course.</a:t>
            </a:r>
            <a:endParaRPr lang="en-GB" dirty="0">
              <a:solidFill>
                <a:schemeClr val="tx1"/>
              </a:solidFill>
              <a:latin typeface="Arial" panose="020B0604020202020204" pitchFamily="34" charset="0"/>
              <a:cs typeface="Arial" panose="020B0604020202020204" pitchFamily="34" charset="0"/>
            </a:endParaRPr>
          </a:p>
        </p:txBody>
      </p:sp>
      <p:pic>
        <p:nvPicPr>
          <p:cNvPr id="14" name="Picture 4" descr="blue white and yellow balloons">
            <a:extLst>
              <a:ext uri="{FF2B5EF4-FFF2-40B4-BE49-F238E27FC236}">
                <a16:creationId xmlns:a16="http://schemas.microsoft.com/office/drawing/2014/main" id="{58469E69-F2A6-2C95-342C-8A1125B0FC7B}"/>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71351" y="3605233"/>
            <a:ext cx="4039455" cy="2696336"/>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assorted-color scarf display">
            <a:extLst>
              <a:ext uri="{FF2B5EF4-FFF2-40B4-BE49-F238E27FC236}">
                <a16:creationId xmlns:a16="http://schemas.microsoft.com/office/drawing/2014/main" id="{1B71A60E-9F91-05E8-5970-2CD2586697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1351" y="717137"/>
            <a:ext cx="4039455" cy="2686237"/>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yellow purple and blue textile">
            <a:extLst>
              <a:ext uri="{FF2B5EF4-FFF2-40B4-BE49-F238E27FC236}">
                <a16:creationId xmlns:a16="http://schemas.microsoft.com/office/drawing/2014/main" id="{4ABE4A0F-2C64-BFBC-D264-F2470F8696D5}"/>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53779"/>
          <a:stretch/>
        </p:blipFill>
        <p:spPr bwMode="auto">
          <a:xfrm>
            <a:off x="7571351" y="3605233"/>
            <a:ext cx="4088103" cy="2675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343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28B3B-3C58-DB62-4FBA-77D2BEF60822}"/>
              </a:ext>
            </a:extLst>
          </p:cNvPr>
          <p:cNvSpPr>
            <a:spLocks noGrp="1"/>
          </p:cNvSpPr>
          <p:nvPr>
            <p:ph type="title"/>
          </p:nvPr>
        </p:nvSpPr>
        <p:spPr>
          <a:xfrm>
            <a:off x="446533" y="1552397"/>
            <a:ext cx="7231784" cy="3654081"/>
          </a:xfrm>
        </p:spPr>
        <p:txBody>
          <a:bodyPr vert="horz" lIns="91440" tIns="45720" rIns="91440" bIns="45720" rtlCol="0" anchor="ctr">
            <a:normAutofit/>
          </a:bodyPr>
          <a:lstStyle/>
          <a:p>
            <a:pPr algn="ctr"/>
            <a:r>
              <a:rPr lang="en-US" sz="5400" b="0" kern="1200" cap="all" dirty="0">
                <a:solidFill>
                  <a:schemeClr val="tx2"/>
                </a:solidFill>
                <a:latin typeface="+mj-lt"/>
                <a:ea typeface="+mj-ea"/>
                <a:cs typeface="+mj-cs"/>
              </a:rPr>
              <a:t>Impact on student engagement and learning</a:t>
            </a:r>
          </a:p>
        </p:txBody>
      </p:sp>
      <p:sp>
        <p:nvSpPr>
          <p:cNvPr id="3" name="Text Placeholder 2">
            <a:extLst>
              <a:ext uri="{FF2B5EF4-FFF2-40B4-BE49-F238E27FC236}">
                <a16:creationId xmlns:a16="http://schemas.microsoft.com/office/drawing/2014/main" id="{AA45C30A-1FDB-880F-6EA5-048876FE640E}"/>
              </a:ext>
            </a:extLst>
          </p:cNvPr>
          <p:cNvSpPr>
            <a:spLocks noGrp="1"/>
          </p:cNvSpPr>
          <p:nvPr>
            <p:ph type="body" idx="1"/>
          </p:nvPr>
        </p:nvSpPr>
        <p:spPr>
          <a:xfrm>
            <a:off x="8129871" y="1552397"/>
            <a:ext cx="3610575" cy="3654082"/>
          </a:xfrm>
        </p:spPr>
        <p:txBody>
          <a:bodyPr vert="horz" lIns="91440" tIns="45720" rIns="91440" bIns="45720" rtlCol="0" anchor="ctr">
            <a:normAutofit/>
          </a:bodyPr>
          <a:lstStyle/>
          <a:p>
            <a:r>
              <a:rPr lang="en-US" sz="3200" dirty="0">
                <a:solidFill>
                  <a:schemeClr val="bg1">
                    <a:lumMod val="85000"/>
                  </a:schemeClr>
                </a:solidFill>
              </a:rPr>
              <a:t>Introduction</a:t>
            </a:r>
          </a:p>
          <a:p>
            <a:r>
              <a:rPr lang="en-US" sz="3200" dirty="0">
                <a:solidFill>
                  <a:schemeClr val="bg1">
                    <a:lumMod val="85000"/>
                  </a:schemeClr>
                </a:solidFill>
              </a:rPr>
              <a:t>Drivers</a:t>
            </a:r>
          </a:p>
          <a:p>
            <a:r>
              <a:rPr lang="en-US" sz="3200" dirty="0">
                <a:solidFill>
                  <a:schemeClr val="bg1">
                    <a:lumMod val="85000"/>
                  </a:schemeClr>
                </a:solidFill>
              </a:rPr>
              <a:t>Initiative</a:t>
            </a:r>
          </a:p>
          <a:p>
            <a:r>
              <a:rPr lang="en-US" sz="3200" b="1" dirty="0">
                <a:solidFill>
                  <a:schemeClr val="tx1"/>
                </a:solidFill>
              </a:rPr>
              <a:t>Results</a:t>
            </a:r>
          </a:p>
          <a:p>
            <a:r>
              <a:rPr lang="en-US" sz="3200" dirty="0">
                <a:solidFill>
                  <a:schemeClr val="bg1">
                    <a:lumMod val="85000"/>
                  </a:schemeClr>
                </a:solidFill>
              </a:rPr>
              <a:t>conclusion</a:t>
            </a:r>
          </a:p>
        </p:txBody>
      </p:sp>
    </p:spTree>
    <p:extLst>
      <p:ext uri="{BB962C8B-B14F-4D97-AF65-F5344CB8AC3E}">
        <p14:creationId xmlns:p14="http://schemas.microsoft.com/office/powerpoint/2010/main" val="1401765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9E9BB-F993-9434-5271-C545A99C9A1D}"/>
              </a:ext>
            </a:extLst>
          </p:cNvPr>
          <p:cNvSpPr>
            <a:spLocks noGrp="1"/>
          </p:cNvSpPr>
          <p:nvPr>
            <p:ph type="title"/>
          </p:nvPr>
        </p:nvSpPr>
        <p:spPr/>
        <p:txBody>
          <a:bodyPr>
            <a:normAutofit/>
          </a:bodyPr>
          <a:lstStyle/>
          <a:p>
            <a:pPr algn="ctr"/>
            <a:r>
              <a:rPr lang="en-US" sz="3600" dirty="0">
                <a:solidFill>
                  <a:schemeClr val="tx1"/>
                </a:solidFill>
              </a:rPr>
              <a:t>Impact on student engagement and learning</a:t>
            </a:r>
            <a:endParaRPr lang="en-GB" sz="3600" dirty="0">
              <a:solidFill>
                <a:schemeClr val="tx1"/>
              </a:solidFill>
            </a:endParaRPr>
          </a:p>
        </p:txBody>
      </p:sp>
      <p:sp>
        <p:nvSpPr>
          <p:cNvPr id="3" name="Content Placeholder 2">
            <a:extLst>
              <a:ext uri="{FF2B5EF4-FFF2-40B4-BE49-F238E27FC236}">
                <a16:creationId xmlns:a16="http://schemas.microsoft.com/office/drawing/2014/main" id="{B287ECB5-9ED5-7CF5-E82F-5C9A7C4D3772}"/>
              </a:ext>
            </a:extLst>
          </p:cNvPr>
          <p:cNvSpPr>
            <a:spLocks noGrp="1"/>
          </p:cNvSpPr>
          <p:nvPr>
            <p:ph idx="1"/>
          </p:nvPr>
        </p:nvSpPr>
        <p:spPr/>
        <p:txBody>
          <a:bodyPr>
            <a:normAutofit lnSpcReduction="10000"/>
          </a:bodyPr>
          <a:lstStyle/>
          <a:p>
            <a:r>
              <a:rPr lang="en-GB" sz="2000" dirty="0">
                <a:solidFill>
                  <a:schemeClr val="tx1"/>
                </a:solidFill>
                <a:latin typeface="Arial" panose="020B0604020202020204" pitchFamily="34" charset="0"/>
                <a:cs typeface="Arial" panose="020B0604020202020204" pitchFamily="34" charset="0"/>
              </a:rPr>
              <a:t>Engagement in lab classes went up - </a:t>
            </a:r>
            <a:r>
              <a:rPr lang="en-GB" sz="2000" i="0" dirty="0">
                <a:solidFill>
                  <a:schemeClr val="tx1"/>
                </a:solidFill>
                <a:effectLst/>
                <a:latin typeface="Arial" panose="020B0604020202020204" pitchFamily="34" charset="0"/>
                <a:cs typeface="Arial" panose="020B0604020202020204" pitchFamily="34" charset="0"/>
              </a:rPr>
              <a:t>On all three of our groups of 15 students this year, a handful of students from each have stayed until after the allocated slot, simply tie-dyeing cotton sheets to take away.</a:t>
            </a:r>
            <a:r>
              <a:rPr lang="en-GB" sz="2000" dirty="0">
                <a:solidFill>
                  <a:schemeClr val="tx1"/>
                </a:solidFill>
                <a:latin typeface="Arial" panose="020B0604020202020204" pitchFamily="34" charset="0"/>
                <a:cs typeface="Arial" panose="020B0604020202020204" pitchFamily="34" charset="0"/>
              </a:rPr>
              <a:t>  </a:t>
            </a:r>
          </a:p>
          <a:p>
            <a:r>
              <a:rPr lang="en-GB" sz="2000" dirty="0">
                <a:solidFill>
                  <a:schemeClr val="tx1"/>
                </a:solidFill>
                <a:latin typeface="Arial" panose="020B0604020202020204" pitchFamily="34" charset="0"/>
                <a:cs typeface="Arial" panose="020B0604020202020204" pitchFamily="34" charset="0"/>
              </a:rPr>
              <a:t>Attendance was consistently above 70% through out the lockdown compared to below 40% for other in person events</a:t>
            </a:r>
          </a:p>
          <a:p>
            <a:r>
              <a:rPr lang="en-GB" sz="2000" dirty="0">
                <a:solidFill>
                  <a:schemeClr val="tx1"/>
                </a:solidFill>
                <a:latin typeface="Arial" panose="020B0604020202020204" pitchFamily="34" charset="0"/>
                <a:cs typeface="Arial" panose="020B0604020202020204" pitchFamily="34" charset="0"/>
              </a:rPr>
              <a:t>Feedback from module evaluation consistently mention the contextual nature of teaching and assessment – this contextual approach has been extended to assessments in lectures as well.</a:t>
            </a:r>
          </a:p>
          <a:p>
            <a:r>
              <a:rPr lang="en-GB" sz="2000" dirty="0">
                <a:solidFill>
                  <a:schemeClr val="tx1"/>
                </a:solidFill>
                <a:latin typeface="Arial" panose="020B0604020202020204" pitchFamily="34" charset="0"/>
                <a:cs typeface="Arial" panose="020B0604020202020204" pitchFamily="34" charset="0"/>
              </a:rPr>
              <a:t>Foundation year students have been among the top 10% of graduating students in the last 5 years.</a:t>
            </a:r>
          </a:p>
        </p:txBody>
      </p:sp>
    </p:spTree>
    <p:extLst>
      <p:ext uri="{BB962C8B-B14F-4D97-AF65-F5344CB8AC3E}">
        <p14:creationId xmlns:p14="http://schemas.microsoft.com/office/powerpoint/2010/main" val="341109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9E9BB-F993-9434-5271-C545A99C9A1D}"/>
              </a:ext>
            </a:extLst>
          </p:cNvPr>
          <p:cNvSpPr>
            <a:spLocks noGrp="1"/>
          </p:cNvSpPr>
          <p:nvPr>
            <p:ph type="title"/>
          </p:nvPr>
        </p:nvSpPr>
        <p:spPr/>
        <p:txBody>
          <a:bodyPr>
            <a:normAutofit/>
          </a:bodyPr>
          <a:lstStyle/>
          <a:p>
            <a:pPr algn="ctr"/>
            <a:r>
              <a:rPr lang="en-GB" sz="3600" dirty="0">
                <a:solidFill>
                  <a:schemeClr val="tx1"/>
                </a:solidFill>
              </a:rPr>
              <a:t>Impact on student engagement and learning</a:t>
            </a:r>
          </a:p>
        </p:txBody>
      </p:sp>
      <p:sp>
        <p:nvSpPr>
          <p:cNvPr id="3" name="Content Placeholder 2">
            <a:extLst>
              <a:ext uri="{FF2B5EF4-FFF2-40B4-BE49-F238E27FC236}">
                <a16:creationId xmlns:a16="http://schemas.microsoft.com/office/drawing/2014/main" id="{B287ECB5-9ED5-7CF5-E82F-5C9A7C4D3772}"/>
              </a:ext>
            </a:extLst>
          </p:cNvPr>
          <p:cNvSpPr>
            <a:spLocks noGrp="1"/>
          </p:cNvSpPr>
          <p:nvPr>
            <p:ph idx="1"/>
          </p:nvPr>
        </p:nvSpPr>
        <p:spPr>
          <a:xfrm>
            <a:off x="581191" y="2806085"/>
            <a:ext cx="11029615" cy="1332778"/>
          </a:xfrm>
        </p:spPr>
        <p:txBody>
          <a:bodyPr>
            <a:normAutofit/>
          </a:bodyPr>
          <a:lstStyle/>
          <a:p>
            <a:r>
              <a:rPr lang="en-GB" sz="2800" b="1" dirty="0">
                <a:solidFill>
                  <a:schemeClr val="tx1"/>
                </a:solidFill>
                <a:latin typeface="Arial" panose="020B0604020202020204" pitchFamily="34" charset="0"/>
                <a:cs typeface="Arial" panose="020B0604020202020204" pitchFamily="34" charset="0"/>
              </a:rPr>
              <a:t>Some feedback from students in module evaluation</a:t>
            </a:r>
          </a:p>
          <a:p>
            <a:endParaRPr lang="en-GB" sz="2000" dirty="0">
              <a:solidFill>
                <a:schemeClr val="tx1"/>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CB43BEC5-CB94-F037-067E-10C7580B347E}"/>
              </a:ext>
            </a:extLst>
          </p:cNvPr>
          <p:cNvSpPr txBox="1"/>
          <p:nvPr/>
        </p:nvSpPr>
        <p:spPr>
          <a:xfrm>
            <a:off x="1501773" y="3776799"/>
            <a:ext cx="9188450" cy="2554545"/>
          </a:xfrm>
          <a:prstGeom prst="rect">
            <a:avLst/>
          </a:prstGeom>
          <a:solidFill>
            <a:schemeClr val="tx1"/>
          </a:solidFill>
        </p:spPr>
        <p:txBody>
          <a:bodyPr wrap="square">
            <a:spAutoFit/>
          </a:bodyPr>
          <a:lstStyle/>
          <a:p>
            <a:pPr marL="285750" indent="-285750">
              <a:buFont typeface="Wingdings" panose="05000000000000000000" pitchFamily="2" charset="2"/>
              <a:buChar char="§"/>
            </a:pPr>
            <a:r>
              <a:rPr lang="en-GB" sz="20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“Relating the module and work to everyday life gave students a better understanding and a wider perspective of chemistry in general”.</a:t>
            </a:r>
          </a:p>
          <a:p>
            <a:pPr marL="285750" indent="-285750">
              <a:buFont typeface="Arial" panose="020B0604020202020204" pitchFamily="34" charset="0"/>
              <a:buChar char="•"/>
            </a:pPr>
            <a:r>
              <a:rPr lang="en-GB" sz="2000" b="1" i="1" dirty="0">
                <a:solidFill>
                  <a:schemeClr val="bg1"/>
                </a:solidFill>
                <a:latin typeface="Calibri" panose="020F0502020204030204" pitchFamily="34" charset="0"/>
                <a:ea typeface="Calibri" panose="020F0502020204030204" pitchFamily="34" charset="0"/>
                <a:cs typeface="Times New Roman" panose="02020603050405020304" pitchFamily="18" charset="0"/>
              </a:rPr>
              <a:t>“</a:t>
            </a:r>
            <a:r>
              <a:rPr lang="en-GB" sz="20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Labs completed were of excellent quality, methods were given for easy understanding and Lab reports after a lab session allowed for a quick review and refresh, the labs also correlated with the unit being taught that given week in Molecules and Analysis”.</a:t>
            </a:r>
          </a:p>
          <a:p>
            <a:pPr marL="285750" indent="-285750">
              <a:buFont typeface="Arial" panose="020B0604020202020204" pitchFamily="34" charset="0"/>
              <a:buChar char="•"/>
            </a:pPr>
            <a:r>
              <a:rPr lang="en-GB" sz="2000" b="1" i="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 example of excellent teaching was the use of examples and exam questions to practice and further understand the concept”.</a:t>
            </a:r>
            <a:endParaRPr lang="en-GB" sz="20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94360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fade">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fade">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fade">
                                      <p:cBhvr>
                                        <p:cTn id="2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7539E646-A625-4A26-86ED-BD90EDD329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useBgFill="1">
        <p:nvSpPr>
          <p:cNvPr id="16" name="Rectangle 15">
            <a:extLst>
              <a:ext uri="{FF2B5EF4-FFF2-40B4-BE49-F238E27FC236}">
                <a16:creationId xmlns:a16="http://schemas.microsoft.com/office/drawing/2014/main" id="{9DD60C94-0C9C-47B7-BE88-045235ACCC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728B3B-3C58-DB62-4FBA-77D2BEF60822}"/>
              </a:ext>
            </a:extLst>
          </p:cNvPr>
          <p:cNvSpPr>
            <a:spLocks noGrp="1"/>
          </p:cNvSpPr>
          <p:nvPr>
            <p:ph type="title"/>
          </p:nvPr>
        </p:nvSpPr>
        <p:spPr>
          <a:xfrm>
            <a:off x="446533" y="1552397"/>
            <a:ext cx="7231784" cy="3654081"/>
          </a:xfrm>
        </p:spPr>
        <p:txBody>
          <a:bodyPr vert="horz" lIns="91440" tIns="45720" rIns="91440" bIns="45720" rtlCol="0" anchor="ctr">
            <a:normAutofit/>
          </a:bodyPr>
          <a:lstStyle/>
          <a:p>
            <a:pPr algn="ctr"/>
            <a:r>
              <a:rPr lang="en-US" sz="5400" b="0" kern="1200" cap="all" dirty="0">
                <a:solidFill>
                  <a:schemeClr val="tx2"/>
                </a:solidFill>
                <a:latin typeface="+mj-lt"/>
                <a:ea typeface="+mj-ea"/>
                <a:cs typeface="+mj-cs"/>
              </a:rPr>
              <a:t>Assessment and learning</a:t>
            </a:r>
          </a:p>
        </p:txBody>
      </p:sp>
      <p:sp>
        <p:nvSpPr>
          <p:cNvPr id="3" name="Text Placeholder 2">
            <a:extLst>
              <a:ext uri="{FF2B5EF4-FFF2-40B4-BE49-F238E27FC236}">
                <a16:creationId xmlns:a16="http://schemas.microsoft.com/office/drawing/2014/main" id="{AA45C30A-1FDB-880F-6EA5-048876FE640E}"/>
              </a:ext>
            </a:extLst>
          </p:cNvPr>
          <p:cNvSpPr>
            <a:spLocks noGrp="1"/>
          </p:cNvSpPr>
          <p:nvPr>
            <p:ph type="body" idx="1"/>
          </p:nvPr>
        </p:nvSpPr>
        <p:spPr>
          <a:xfrm>
            <a:off x="8129871" y="1552397"/>
            <a:ext cx="3610575" cy="3654082"/>
          </a:xfrm>
        </p:spPr>
        <p:txBody>
          <a:bodyPr vert="horz" lIns="91440" tIns="45720" rIns="91440" bIns="45720" rtlCol="0" anchor="ctr">
            <a:normAutofit/>
          </a:bodyPr>
          <a:lstStyle/>
          <a:p>
            <a:r>
              <a:rPr lang="en-US" sz="4000" b="1" dirty="0">
                <a:solidFill>
                  <a:schemeClr val="tx1"/>
                </a:solidFill>
              </a:rPr>
              <a:t>Introduction</a:t>
            </a:r>
          </a:p>
          <a:p>
            <a:r>
              <a:rPr lang="en-US" sz="3200" dirty="0">
                <a:solidFill>
                  <a:schemeClr val="bg1">
                    <a:lumMod val="85000"/>
                  </a:schemeClr>
                </a:solidFill>
              </a:rPr>
              <a:t>Drivers</a:t>
            </a:r>
          </a:p>
          <a:p>
            <a:r>
              <a:rPr lang="en-US" sz="3200" dirty="0">
                <a:solidFill>
                  <a:schemeClr val="bg1">
                    <a:lumMod val="85000"/>
                  </a:schemeClr>
                </a:solidFill>
              </a:rPr>
              <a:t>Initiative</a:t>
            </a:r>
          </a:p>
          <a:p>
            <a:r>
              <a:rPr lang="en-US" sz="3200" dirty="0">
                <a:solidFill>
                  <a:schemeClr val="bg1">
                    <a:lumMod val="85000"/>
                  </a:schemeClr>
                </a:solidFill>
              </a:rPr>
              <a:t>Results</a:t>
            </a:r>
          </a:p>
          <a:p>
            <a:r>
              <a:rPr lang="en-US" sz="3200" dirty="0">
                <a:solidFill>
                  <a:schemeClr val="bg1">
                    <a:lumMod val="85000"/>
                  </a:schemeClr>
                </a:solidFill>
              </a:rPr>
              <a:t>conclusion</a:t>
            </a:r>
          </a:p>
        </p:txBody>
      </p:sp>
      <p:sp>
        <p:nvSpPr>
          <p:cNvPr id="18" name="Rectangle 17">
            <a:extLst>
              <a:ext uri="{FF2B5EF4-FFF2-40B4-BE49-F238E27FC236}">
                <a16:creationId xmlns:a16="http://schemas.microsoft.com/office/drawing/2014/main" id="{BFCF7016-AC99-433F-B943-24C3736E06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457200"/>
            <a:ext cx="7579574" cy="643614"/>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A03737D1-A930-4E3E-9160-3CD4AEC72AB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9871" y="453642"/>
            <a:ext cx="3615596" cy="645113"/>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1">
            <a:extLst>
              <a:ext uri="{FF2B5EF4-FFF2-40B4-BE49-F238E27FC236}">
                <a16:creationId xmlns:a16="http://schemas.microsoft.com/office/drawing/2014/main" id="{F71CFF33-010E-4E26-A285-83B1829823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5707627"/>
            <a:ext cx="11293913" cy="64922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1078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par>
                                <p:cTn id="10" presetID="10"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childTnLst>
                                </p:cTn>
                              </p:par>
                              <p:par>
                                <p:cTn id="13" presetID="10" presetClass="entr" presetSubtype="0" fill="hold" nodeType="with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fade">
                                      <p:cBhvr>
                                        <p:cTn id="15" dur="500"/>
                                        <p:tgtEl>
                                          <p:spTgt spid="3">
                                            <p:txEl>
                                              <p:pRg st="1" end="1"/>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fade">
                                      <p:cBhvr>
                                        <p:cTn id="18" dur="500"/>
                                        <p:tgtEl>
                                          <p:spTgt spid="3">
                                            <p:txEl>
                                              <p:pRg st="2" end="2"/>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fade">
                                      <p:cBhvr>
                                        <p:cTn id="21" dur="500"/>
                                        <p:tgtEl>
                                          <p:spTgt spid="3">
                                            <p:txEl>
                                              <p:pRg st="3" end="3"/>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fade">
                                      <p:cBhvr>
                                        <p:cTn id="24"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F4B8F1-C6E9-A49F-DF4B-C77B236383C9}"/>
              </a:ext>
            </a:extLst>
          </p:cNvPr>
          <p:cNvSpPr>
            <a:spLocks noGrp="1"/>
          </p:cNvSpPr>
          <p:nvPr>
            <p:ph type="title"/>
          </p:nvPr>
        </p:nvSpPr>
        <p:spPr/>
        <p:txBody>
          <a:bodyPr>
            <a:normAutofit/>
          </a:bodyPr>
          <a:lstStyle/>
          <a:p>
            <a:r>
              <a:rPr lang="en-GB" sz="4400" dirty="0"/>
              <a:t>Conclusion</a:t>
            </a:r>
          </a:p>
        </p:txBody>
      </p:sp>
      <p:sp>
        <p:nvSpPr>
          <p:cNvPr id="3" name="Content Placeholder 2">
            <a:extLst>
              <a:ext uri="{FF2B5EF4-FFF2-40B4-BE49-F238E27FC236}">
                <a16:creationId xmlns:a16="http://schemas.microsoft.com/office/drawing/2014/main" id="{6B5585EF-A8F2-6CF5-7A75-3C807AD9EF44}"/>
              </a:ext>
            </a:extLst>
          </p:cNvPr>
          <p:cNvSpPr>
            <a:spLocks noGrp="1"/>
          </p:cNvSpPr>
          <p:nvPr>
            <p:ph idx="1"/>
          </p:nvPr>
        </p:nvSpPr>
        <p:spPr/>
        <p:txBody>
          <a:bodyPr>
            <a:normAutofit/>
          </a:bodyPr>
          <a:lstStyle/>
          <a:p>
            <a:r>
              <a:rPr lang="en-GB" sz="2000" dirty="0">
                <a:latin typeface="Arial" panose="020B0604020202020204" pitchFamily="34" charset="0"/>
                <a:cs typeface="Arial" panose="020B0604020202020204" pitchFamily="34" charset="0"/>
              </a:rPr>
              <a:t>Properly leveraging assessments can impact student learning/engagement</a:t>
            </a:r>
          </a:p>
          <a:p>
            <a:r>
              <a:rPr lang="en-GB" sz="2000" dirty="0">
                <a:latin typeface="Arial" panose="020B0604020202020204" pitchFamily="34" charset="0"/>
                <a:cs typeface="Arial" panose="020B0604020202020204" pitchFamily="34" charset="0"/>
              </a:rPr>
              <a:t>Small meaningful changes can have a big impact on student learning</a:t>
            </a:r>
          </a:p>
          <a:p>
            <a:r>
              <a:rPr lang="en-GB" sz="2000" dirty="0">
                <a:latin typeface="Arial" panose="020B0604020202020204" pitchFamily="34" charset="0"/>
                <a:cs typeface="Arial" panose="020B0604020202020204" pitchFamily="34" charset="0"/>
              </a:rPr>
              <a:t>More work including data collection and analysis is required to quantify, if possible, the real impact of contextualising teaching and assessment.</a:t>
            </a:r>
          </a:p>
        </p:txBody>
      </p:sp>
    </p:spTree>
    <p:extLst>
      <p:ext uri="{BB962C8B-B14F-4D97-AF65-F5344CB8AC3E}">
        <p14:creationId xmlns:p14="http://schemas.microsoft.com/office/powerpoint/2010/main" val="1757208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5D4E3-397E-86F2-BA88-E61CE59B2685}"/>
              </a:ext>
            </a:extLst>
          </p:cNvPr>
          <p:cNvSpPr>
            <a:spLocks noGrp="1"/>
          </p:cNvSpPr>
          <p:nvPr>
            <p:ph type="title"/>
          </p:nvPr>
        </p:nvSpPr>
        <p:spPr/>
        <p:txBody>
          <a:bodyPr>
            <a:normAutofit/>
          </a:bodyPr>
          <a:lstStyle/>
          <a:p>
            <a:r>
              <a:rPr lang="en-GB" sz="4800" dirty="0"/>
              <a:t>acknowledgments</a:t>
            </a:r>
          </a:p>
        </p:txBody>
      </p:sp>
      <p:sp>
        <p:nvSpPr>
          <p:cNvPr id="3" name="Content Placeholder 2">
            <a:extLst>
              <a:ext uri="{FF2B5EF4-FFF2-40B4-BE49-F238E27FC236}">
                <a16:creationId xmlns:a16="http://schemas.microsoft.com/office/drawing/2014/main" id="{F711668B-3F7E-D051-E632-DB92176760B5}"/>
              </a:ext>
            </a:extLst>
          </p:cNvPr>
          <p:cNvSpPr>
            <a:spLocks noGrp="1"/>
          </p:cNvSpPr>
          <p:nvPr>
            <p:ph idx="1"/>
          </p:nvPr>
        </p:nvSpPr>
        <p:spPr/>
        <p:txBody>
          <a:bodyPr/>
          <a:lstStyle/>
          <a:p>
            <a:r>
              <a:rPr lang="en-GB" sz="2000" dirty="0">
                <a:latin typeface="Arial" panose="020B0604020202020204" pitchFamily="34" charset="0"/>
                <a:cs typeface="Arial" panose="020B0604020202020204" pitchFamily="34" charset="0"/>
              </a:rPr>
              <a:t>I would like to acknowledge Dr Alex Wright, Dr Hazel Harris and Dr David Colclough – Technicians in the teaching lab</a:t>
            </a:r>
          </a:p>
          <a:p>
            <a:endParaRPr lang="en-GB" dirty="0"/>
          </a:p>
        </p:txBody>
      </p:sp>
    </p:spTree>
    <p:extLst>
      <p:ext uri="{BB962C8B-B14F-4D97-AF65-F5344CB8AC3E}">
        <p14:creationId xmlns:p14="http://schemas.microsoft.com/office/powerpoint/2010/main" val="4354445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4EFB9A-BB1C-9C00-DCFA-02FD01DDBF98}"/>
              </a:ext>
            </a:extLst>
          </p:cNvPr>
          <p:cNvSpPr>
            <a:spLocks noGrp="1"/>
          </p:cNvSpPr>
          <p:nvPr>
            <p:ph type="ctrTitle"/>
          </p:nvPr>
        </p:nvSpPr>
        <p:spPr/>
        <p:txBody>
          <a:bodyPr/>
          <a:lstStyle/>
          <a:p>
            <a:r>
              <a:rPr lang="en-GB" dirty="0"/>
              <a:t>Thank you for listening </a:t>
            </a:r>
          </a:p>
        </p:txBody>
      </p:sp>
      <p:sp>
        <p:nvSpPr>
          <p:cNvPr id="3" name="Subtitle 2">
            <a:extLst>
              <a:ext uri="{FF2B5EF4-FFF2-40B4-BE49-F238E27FC236}">
                <a16:creationId xmlns:a16="http://schemas.microsoft.com/office/drawing/2014/main" id="{BC3DE0AC-6BCD-C9B8-65A8-967B864419CD}"/>
              </a:ext>
            </a:extLst>
          </p:cNvPr>
          <p:cNvSpPr>
            <a:spLocks noGrp="1"/>
          </p:cNvSpPr>
          <p:nvPr>
            <p:ph type="subTitle" idx="1"/>
          </p:nvPr>
        </p:nvSpPr>
        <p:spPr>
          <a:xfrm>
            <a:off x="741615" y="4244035"/>
            <a:ext cx="10993546" cy="590321"/>
          </a:xfrm>
        </p:spPr>
        <p:txBody>
          <a:bodyPr>
            <a:noAutofit/>
          </a:bodyPr>
          <a:lstStyle/>
          <a:p>
            <a:pPr algn="ctr"/>
            <a:r>
              <a:rPr lang="en-GB" sz="4400" b="1" dirty="0">
                <a:solidFill>
                  <a:schemeClr val="bg1"/>
                </a:solidFill>
              </a:rPr>
              <a:t>Questions </a:t>
            </a:r>
          </a:p>
        </p:txBody>
      </p:sp>
    </p:spTree>
    <p:extLst>
      <p:ext uri="{BB962C8B-B14F-4D97-AF65-F5344CB8AC3E}">
        <p14:creationId xmlns:p14="http://schemas.microsoft.com/office/powerpoint/2010/main" val="34334307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8">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9D539EE-4A36-4CA3-94D4-F7FEA2D2411B}"/>
              </a:ext>
            </a:extLst>
          </p:cNvPr>
          <p:cNvSpPr>
            <a:spLocks noGrp="1"/>
          </p:cNvSpPr>
          <p:nvPr>
            <p:ph type="title"/>
          </p:nvPr>
        </p:nvSpPr>
        <p:spPr>
          <a:xfrm>
            <a:off x="771148" y="1037967"/>
            <a:ext cx="3054091" cy="4709131"/>
          </a:xfrm>
        </p:spPr>
        <p:txBody>
          <a:bodyPr vert="horz" lIns="91440" tIns="45720" rIns="91440" bIns="45720" rtlCol="0" anchor="ctr">
            <a:normAutofit/>
          </a:bodyPr>
          <a:lstStyle/>
          <a:p>
            <a:r>
              <a:rPr lang="en-US" sz="3600" b="0" kern="1200" cap="all" dirty="0">
                <a:solidFill>
                  <a:srgbClr val="FFFEFF"/>
                </a:solidFill>
                <a:latin typeface="+mj-lt"/>
                <a:ea typeface="+mj-ea"/>
                <a:cs typeface="+mj-cs"/>
              </a:rPr>
              <a:t>Assessment and learning</a:t>
            </a:r>
          </a:p>
        </p:txBody>
      </p:sp>
      <p:sp>
        <p:nvSpPr>
          <p:cNvPr id="4" name="Content Placeholder 3">
            <a:extLst>
              <a:ext uri="{FF2B5EF4-FFF2-40B4-BE49-F238E27FC236}">
                <a16:creationId xmlns:a16="http://schemas.microsoft.com/office/drawing/2014/main" id="{EFC2D44C-C1F4-87C4-3F2C-A138CCAAF8A8}"/>
              </a:ext>
            </a:extLst>
          </p:cNvPr>
          <p:cNvSpPr>
            <a:spLocks noGrp="1"/>
          </p:cNvSpPr>
          <p:nvPr>
            <p:ph idx="1"/>
          </p:nvPr>
        </p:nvSpPr>
        <p:spPr>
          <a:xfrm>
            <a:off x="4534935" y="1037968"/>
            <a:ext cx="7210531" cy="5070670"/>
          </a:xfrm>
        </p:spPr>
        <p:txBody>
          <a:bodyPr vert="horz" lIns="91440" tIns="45720" rIns="91440" bIns="45720" rtlCol="0" anchor="ctr">
            <a:normAutofit fontScale="92500" lnSpcReduction="10000"/>
          </a:bodyPr>
          <a:lstStyle/>
          <a:p>
            <a:r>
              <a:rPr lang="en-US" sz="2200" dirty="0">
                <a:solidFill>
                  <a:schemeClr val="tx1"/>
                </a:solidFill>
                <a:effectLst/>
                <a:latin typeface="Arial" panose="020B0604020202020204" pitchFamily="34" charset="0"/>
                <a:cs typeface="Arial" panose="020B0604020202020204" pitchFamily="34" charset="0"/>
              </a:rPr>
              <a:t>Assessments are an important part of teaching and learning in higher education.  </a:t>
            </a:r>
          </a:p>
          <a:p>
            <a:r>
              <a:rPr lang="en-US" sz="2200" dirty="0">
                <a:solidFill>
                  <a:schemeClr val="tx1"/>
                </a:solidFill>
                <a:effectLst/>
                <a:latin typeface="Arial" panose="020B0604020202020204" pitchFamily="34" charset="0"/>
                <a:cs typeface="Arial" panose="020B0604020202020204" pitchFamily="34" charset="0"/>
              </a:rPr>
              <a:t>It allows institutions to make judgements on learning outcomes and teaching quality (</a:t>
            </a:r>
            <a:r>
              <a:rPr lang="en-US" sz="1700" dirty="0">
                <a:solidFill>
                  <a:schemeClr val="tx1"/>
                </a:solidFill>
                <a:effectLst/>
                <a:latin typeface="Arial" panose="020B0604020202020204" pitchFamily="34" charset="0"/>
                <a:cs typeface="Arial" panose="020B0604020202020204" pitchFamily="34" charset="0"/>
              </a:rPr>
              <a:t>Fletcher et al 2012</a:t>
            </a:r>
            <a:r>
              <a:rPr lang="en-US" sz="2200" dirty="0">
                <a:solidFill>
                  <a:schemeClr val="tx1"/>
                </a:solidFill>
                <a:effectLst/>
                <a:latin typeface="Arial" panose="020B0604020202020204" pitchFamily="34" charset="0"/>
                <a:cs typeface="Arial" panose="020B0604020202020204" pitchFamily="34" charset="0"/>
              </a:rPr>
              <a:t>, </a:t>
            </a:r>
            <a:r>
              <a:rPr lang="en-US" sz="1700" dirty="0">
                <a:solidFill>
                  <a:schemeClr val="tx1"/>
                </a:solidFill>
                <a:effectLst/>
                <a:latin typeface="Arial" panose="020B0604020202020204" pitchFamily="34" charset="0"/>
                <a:cs typeface="Arial" panose="020B0604020202020204" pitchFamily="34" charset="0"/>
              </a:rPr>
              <a:t>Klassen 2006</a:t>
            </a:r>
            <a:r>
              <a:rPr lang="en-US" sz="2200" dirty="0">
                <a:solidFill>
                  <a:schemeClr val="tx1"/>
                </a:solidFill>
                <a:effectLst/>
                <a:latin typeface="Arial" panose="020B0604020202020204" pitchFamily="34" charset="0"/>
                <a:cs typeface="Arial" panose="020B0604020202020204" pitchFamily="34" charset="0"/>
              </a:rPr>
              <a:t>).  </a:t>
            </a:r>
          </a:p>
          <a:p>
            <a:r>
              <a:rPr lang="en-US" sz="2200" dirty="0">
                <a:solidFill>
                  <a:schemeClr val="tx1"/>
                </a:solidFill>
                <a:effectLst/>
                <a:latin typeface="Arial" panose="020B0604020202020204" pitchFamily="34" charset="0"/>
                <a:cs typeface="Arial" panose="020B0604020202020204" pitchFamily="34" charset="0"/>
              </a:rPr>
              <a:t>They also serve as a means of judging ability and competence of graduates in the selection of candidates in the workplace (</a:t>
            </a:r>
            <a:r>
              <a:rPr lang="en-US" sz="1700" dirty="0" err="1">
                <a:solidFill>
                  <a:schemeClr val="tx1"/>
                </a:solidFill>
                <a:effectLst/>
                <a:latin typeface="Arial" panose="020B0604020202020204" pitchFamily="34" charset="0"/>
                <a:cs typeface="Arial" panose="020B0604020202020204" pitchFamily="34" charset="0"/>
              </a:rPr>
              <a:t>Madaus</a:t>
            </a:r>
            <a:r>
              <a:rPr lang="en-US" sz="1700" dirty="0">
                <a:solidFill>
                  <a:schemeClr val="tx1"/>
                </a:solidFill>
                <a:effectLst/>
                <a:latin typeface="Arial" panose="020B0604020202020204" pitchFamily="34" charset="0"/>
                <a:cs typeface="Arial" panose="020B0604020202020204" pitchFamily="34" charset="0"/>
              </a:rPr>
              <a:t> &amp; </a:t>
            </a:r>
            <a:r>
              <a:rPr lang="en-US" sz="1700" dirty="0" err="1">
                <a:solidFill>
                  <a:schemeClr val="tx1"/>
                </a:solidFill>
                <a:effectLst/>
                <a:latin typeface="Arial" panose="020B0604020202020204" pitchFamily="34" charset="0"/>
                <a:cs typeface="Arial" panose="020B0604020202020204" pitchFamily="34" charset="0"/>
              </a:rPr>
              <a:t>Kellaghan</a:t>
            </a:r>
            <a:r>
              <a:rPr lang="en-US" sz="1700" dirty="0">
                <a:solidFill>
                  <a:schemeClr val="tx1"/>
                </a:solidFill>
                <a:effectLst/>
                <a:latin typeface="Arial" panose="020B0604020202020204" pitchFamily="34" charset="0"/>
                <a:cs typeface="Arial" panose="020B0604020202020204" pitchFamily="34" charset="0"/>
              </a:rPr>
              <a:t>, 1993</a:t>
            </a:r>
            <a:r>
              <a:rPr lang="en-US" sz="2200" dirty="0">
                <a:solidFill>
                  <a:schemeClr val="tx1"/>
                </a:solidFill>
                <a:effectLst/>
                <a:latin typeface="Arial" panose="020B0604020202020204" pitchFamily="34" charset="0"/>
                <a:cs typeface="Arial" panose="020B0604020202020204" pitchFamily="34" charset="0"/>
              </a:rPr>
              <a:t>).</a:t>
            </a:r>
          </a:p>
          <a:p>
            <a:r>
              <a:rPr lang="en-GB"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Assessments shape and influence the behaviour of students to a higher degree than perhaps teaching.  </a:t>
            </a:r>
          </a:p>
          <a:p>
            <a:r>
              <a:rPr lang="en-GB"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Because of this, assessments should be leveraged and designed to improve teaching and learning at higher education institutions (</a:t>
            </a:r>
            <a:r>
              <a:rPr lang="en-GB" sz="1700" dirty="0">
                <a:solidFill>
                  <a:schemeClr val="tx1"/>
                </a:solidFill>
                <a:effectLst/>
                <a:latin typeface="Arial" panose="020B0604020202020204" pitchFamily="34" charset="0"/>
                <a:ea typeface="Calibri" panose="020F0502020204030204" pitchFamily="34" charset="0"/>
                <a:cs typeface="Arial" panose="020B0604020202020204" pitchFamily="34" charset="0"/>
              </a:rPr>
              <a:t>Gibbs and Simpson 2004</a:t>
            </a:r>
            <a:r>
              <a:rPr lang="en-GB" sz="2200"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US" sz="2200" dirty="0">
              <a:solidFill>
                <a:schemeClr val="tx1"/>
              </a:solidFill>
              <a:effectLst/>
              <a:latin typeface="Arial" panose="020B0604020202020204" pitchFamily="34" charset="0"/>
              <a:cs typeface="Arial" panose="020B0604020202020204" pitchFamily="34" charset="0"/>
            </a:endParaRPr>
          </a:p>
          <a:p>
            <a:endParaRPr lang="en-US" dirty="0">
              <a:solidFill>
                <a:schemeClr val="tx1">
                  <a:lumMod val="75000"/>
                  <a:lumOff val="25000"/>
                </a:schemeClr>
              </a:solidFill>
            </a:endParaRPr>
          </a:p>
        </p:txBody>
      </p:sp>
    </p:spTree>
    <p:extLst>
      <p:ext uri="{BB962C8B-B14F-4D97-AF65-F5344CB8AC3E}">
        <p14:creationId xmlns:p14="http://schemas.microsoft.com/office/powerpoint/2010/main" val="396609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
                                            <p:txEl>
                                              <p:pRg st="4" end="4"/>
                                            </p:txEl>
                                          </p:spTgt>
                                        </p:tgtEl>
                                        <p:attrNameLst>
                                          <p:attrName>style.visibility</p:attrName>
                                        </p:attrNameLst>
                                      </p:cBhvr>
                                      <p:to>
                                        <p:strVal val="visible"/>
                                      </p:to>
                                    </p:set>
                                    <p:animEffect transition="in" filter="fade">
                                      <p:cBhvr>
                                        <p:cTn id="3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8">
            <a:extLst>
              <a:ext uri="{FF2B5EF4-FFF2-40B4-BE49-F238E27FC236}">
                <a16:creationId xmlns:a16="http://schemas.microsoft.com/office/drawing/2014/main" id="{DCF4EB5C-ED25-4675-8255-2F5B12CFFC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a:extLst>
              <a:ext uri="{FF2B5EF4-FFF2-40B4-BE49-F238E27FC236}">
                <a16:creationId xmlns:a16="http://schemas.microsoft.com/office/drawing/2014/main" id="{9514EC6E-A557-42A2-BCDC-3ABFFC5E5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905482C9-EB42-4BFE-95BF-7FD661F076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5" name="Rectangle 14">
            <a:extLst>
              <a:ext uri="{FF2B5EF4-FFF2-40B4-BE49-F238E27FC236}">
                <a16:creationId xmlns:a16="http://schemas.microsoft.com/office/drawing/2014/main" id="{F858DF7D-C2D0-4B03-A7A0-2F06B789EE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B26B711-3121-40B0-8377-A64F3DC00C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18">
            <a:extLst>
              <a:ext uri="{FF2B5EF4-FFF2-40B4-BE49-F238E27FC236}">
                <a16:creationId xmlns:a16="http://schemas.microsoft.com/office/drawing/2014/main" id="{645C4D3D-ABBA-4B4E-93E5-01E3437198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98DDD5E5-0097-4C6C-B266-5732EDA96C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8952EF87-C74F-4D3F-9CAD-EEA1733C9B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597643"/>
            <a:ext cx="3703320" cy="5792922"/>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59D539EE-4A36-4CA3-94D4-F7FEA2D2411B}"/>
              </a:ext>
            </a:extLst>
          </p:cNvPr>
          <p:cNvSpPr>
            <a:spLocks noGrp="1"/>
          </p:cNvSpPr>
          <p:nvPr>
            <p:ph type="title"/>
          </p:nvPr>
        </p:nvSpPr>
        <p:spPr>
          <a:xfrm>
            <a:off x="771148" y="1037967"/>
            <a:ext cx="3054091" cy="4709131"/>
          </a:xfrm>
        </p:spPr>
        <p:txBody>
          <a:bodyPr vert="horz" lIns="91440" tIns="45720" rIns="91440" bIns="45720" rtlCol="0" anchor="ctr">
            <a:normAutofit/>
          </a:bodyPr>
          <a:lstStyle/>
          <a:p>
            <a:r>
              <a:rPr lang="en-US" sz="3600" b="0" kern="1200" cap="all" dirty="0">
                <a:solidFill>
                  <a:srgbClr val="FFFEFF"/>
                </a:solidFill>
                <a:latin typeface="+mj-lt"/>
                <a:ea typeface="+mj-ea"/>
                <a:cs typeface="+mj-cs"/>
              </a:rPr>
              <a:t>Assessment and learning</a:t>
            </a:r>
          </a:p>
        </p:txBody>
      </p:sp>
      <p:sp>
        <p:nvSpPr>
          <p:cNvPr id="4" name="Content Placeholder 3">
            <a:extLst>
              <a:ext uri="{FF2B5EF4-FFF2-40B4-BE49-F238E27FC236}">
                <a16:creationId xmlns:a16="http://schemas.microsoft.com/office/drawing/2014/main" id="{EFC2D44C-C1F4-87C4-3F2C-A138CCAAF8A8}"/>
              </a:ext>
            </a:extLst>
          </p:cNvPr>
          <p:cNvSpPr>
            <a:spLocks noGrp="1"/>
          </p:cNvSpPr>
          <p:nvPr>
            <p:ph idx="1"/>
          </p:nvPr>
        </p:nvSpPr>
        <p:spPr>
          <a:xfrm>
            <a:off x="4534935" y="1037968"/>
            <a:ext cx="6725899" cy="4820832"/>
          </a:xfrm>
        </p:spPr>
        <p:txBody>
          <a:bodyPr vert="horz" lIns="91440" tIns="45720" rIns="91440" bIns="45720" rtlCol="0" anchor="ctr">
            <a:normAutofit lnSpcReduction="10000"/>
          </a:bodyPr>
          <a:lstStyle/>
          <a:p>
            <a:pPr>
              <a:lnSpc>
                <a:spcPct val="107000"/>
              </a:lnSpc>
              <a:spcAft>
                <a:spcPts val="800"/>
              </a:spcAft>
            </a:pPr>
            <a:r>
              <a:rPr lang="en-GB" dirty="0">
                <a:solidFill>
                  <a:schemeClr val="tx1"/>
                </a:solidFill>
                <a:latin typeface="Arial" panose="020B0604020202020204" pitchFamily="34" charset="0"/>
                <a:ea typeface="Calibri" panose="020F0502020204030204" pitchFamily="34" charset="0"/>
                <a:cs typeface="Arial" panose="020B0604020202020204" pitchFamily="34" charset="0"/>
              </a:rPr>
              <a:t>Student realities, perceptions and motivations should be considered in </a:t>
            </a:r>
            <a:r>
              <a:rPr lang="en-GB" dirty="0">
                <a:solidFill>
                  <a:schemeClr val="tx1"/>
                </a:solidFill>
                <a:effectLst/>
                <a:latin typeface="Arial" panose="020B0604020202020204" pitchFamily="34" charset="0"/>
                <a:ea typeface="Calibri" panose="020F0502020204030204" pitchFamily="34" charset="0"/>
                <a:cs typeface="Arial" panose="020B0604020202020204" pitchFamily="34" charset="0"/>
              </a:rPr>
              <a:t>effectively designing assessments in the higher education sector to promote learning (</a:t>
            </a:r>
            <a:r>
              <a:rPr lang="en-GB" sz="1600" dirty="0">
                <a:solidFill>
                  <a:schemeClr val="tx1"/>
                </a:solidFill>
                <a:effectLst/>
                <a:latin typeface="Arial" panose="020B0604020202020204" pitchFamily="34" charset="0"/>
                <a:ea typeface="Calibri" panose="020F0502020204030204" pitchFamily="34" charset="0"/>
                <a:cs typeface="Arial" panose="020B0604020202020204" pitchFamily="34" charset="0"/>
              </a:rPr>
              <a:t>Fulmer et al 2015</a:t>
            </a:r>
            <a:r>
              <a:rPr lang="en-GB"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p>
          <a:p>
            <a:pPr>
              <a:lnSpc>
                <a:spcPct val="107000"/>
              </a:lnSpc>
              <a:spcAft>
                <a:spcPts val="800"/>
              </a:spcAft>
            </a:pPr>
            <a:r>
              <a:rPr lang="en-GB" dirty="0">
                <a:solidFill>
                  <a:schemeClr val="tx1"/>
                </a:solidFill>
                <a:effectLst/>
                <a:latin typeface="Arial" panose="020B0604020202020204" pitchFamily="34" charset="0"/>
                <a:ea typeface="Calibri" panose="020F0502020204030204" pitchFamily="34" charset="0"/>
                <a:cs typeface="Arial" panose="020B0604020202020204" pitchFamily="34" charset="0"/>
              </a:rPr>
              <a:t>It is important to also note that students  experience of evaluation and assessment determines the way in which the way they approach (future) learning.</a:t>
            </a:r>
          </a:p>
          <a:p>
            <a:pPr>
              <a:lnSpc>
                <a:spcPct val="107000"/>
              </a:lnSpc>
              <a:spcAft>
                <a:spcPts val="800"/>
              </a:spcAft>
            </a:pPr>
            <a:r>
              <a:rPr lang="en-GB" b="0" i="0" dirty="0">
                <a:solidFill>
                  <a:schemeClr val="tx1"/>
                </a:solidFill>
                <a:effectLst/>
                <a:latin typeface="Arial" panose="020B0604020202020204" pitchFamily="34" charset="0"/>
                <a:cs typeface="Arial" panose="020B0604020202020204" pitchFamily="34" charset="0"/>
              </a:rPr>
              <a:t>Assessment is therefore logically, and empirically, is one of the key defining forces of students’ approach to learning </a:t>
            </a:r>
            <a:r>
              <a:rPr lang="en-GB" dirty="0">
                <a:solidFill>
                  <a:schemeClr val="tx1"/>
                </a:solidFill>
                <a:effectLst/>
                <a:latin typeface="Arial" panose="020B0604020202020204" pitchFamily="34" charset="0"/>
                <a:ea typeface="Calibri" panose="020F0502020204030204" pitchFamily="34" charset="0"/>
                <a:cs typeface="Arial" panose="020B0604020202020204" pitchFamily="34" charset="0"/>
              </a:rPr>
              <a:t>(</a:t>
            </a:r>
            <a:r>
              <a:rPr lang="en-GB" sz="1600" i="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Struyven</a:t>
            </a:r>
            <a:r>
              <a:rPr lang="en-GB" sz="16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r>
              <a:rPr lang="en-GB" sz="1600" i="1"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Dochy</a:t>
            </a:r>
            <a:r>
              <a:rPr lang="en-GB" sz="1600" i="1" dirty="0">
                <a:solidFill>
                  <a:schemeClr val="tx1"/>
                </a:solidFill>
                <a:effectLst/>
                <a:latin typeface="Arial" panose="020B0604020202020204" pitchFamily="34" charset="0"/>
                <a:ea typeface="Calibri" panose="020F0502020204030204" pitchFamily="34" charset="0"/>
                <a:cs typeface="Arial" panose="020B0604020202020204" pitchFamily="34" charset="0"/>
              </a:rPr>
              <a:t> and Janssens 2005</a:t>
            </a:r>
            <a:r>
              <a:rPr lang="en-GB"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en-GB" b="0" i="0" dirty="0">
              <a:solidFill>
                <a:schemeClr val="tx1"/>
              </a:solidFill>
              <a:effectLst/>
              <a:latin typeface="Arial" panose="020B0604020202020204" pitchFamily="34" charset="0"/>
              <a:cs typeface="Arial" panose="020B0604020202020204" pitchFamily="34" charset="0"/>
            </a:endParaRPr>
          </a:p>
          <a:p>
            <a:pPr>
              <a:lnSpc>
                <a:spcPct val="107000"/>
              </a:lnSpc>
              <a:spcAft>
                <a:spcPts val="800"/>
              </a:spcAft>
            </a:pPr>
            <a:r>
              <a:rPr lang="en-GB" b="0" i="0" dirty="0">
                <a:solidFill>
                  <a:schemeClr val="tx1"/>
                </a:solidFill>
                <a:effectLst/>
                <a:latin typeface="Arial" panose="020B0604020202020204" pitchFamily="34" charset="0"/>
                <a:cs typeface="Arial" panose="020B0604020202020204" pitchFamily="34" charset="0"/>
              </a:rPr>
              <a:t>Assessments </a:t>
            </a:r>
            <a:r>
              <a:rPr lang="en-GB" dirty="0">
                <a:solidFill>
                  <a:schemeClr val="tx1"/>
                </a:solidFill>
                <a:latin typeface="Arial" panose="020B0604020202020204" pitchFamily="34" charset="0"/>
                <a:cs typeface="Arial" panose="020B0604020202020204" pitchFamily="34" charset="0"/>
              </a:rPr>
              <a:t>(more than feedback) should therefore be leveraged in shaping (transforming) student learning.</a:t>
            </a:r>
            <a:r>
              <a:rPr lang="en-GB" b="0" i="0" dirty="0">
                <a:solidFill>
                  <a:schemeClr val="tx1"/>
                </a:solidFill>
                <a:effectLst/>
                <a:latin typeface="Arial" panose="020B0604020202020204" pitchFamily="34" charset="0"/>
                <a:cs typeface="Arial" panose="020B0604020202020204" pitchFamily="34" charset="0"/>
              </a:rPr>
              <a:t> </a:t>
            </a:r>
            <a:endParaRPr lang="en-GB"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endParaRPr lang="en-US" dirty="0">
              <a:solidFill>
                <a:schemeClr val="tx1">
                  <a:lumMod val="75000"/>
                  <a:lumOff val="25000"/>
                </a:schemeClr>
              </a:solidFill>
            </a:endParaRPr>
          </a:p>
        </p:txBody>
      </p:sp>
    </p:spTree>
    <p:extLst>
      <p:ext uri="{BB962C8B-B14F-4D97-AF65-F5344CB8AC3E}">
        <p14:creationId xmlns:p14="http://schemas.microsoft.com/office/powerpoint/2010/main" val="3029545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4">
                                            <p:txEl>
                                              <p:pRg st="3" end="3"/>
                                            </p:txEl>
                                          </p:spTgt>
                                        </p:tgtEl>
                                        <p:attrNameLst>
                                          <p:attrName>style.visibility</p:attrName>
                                        </p:attrNameLst>
                                      </p:cBhvr>
                                      <p:to>
                                        <p:strVal val="visible"/>
                                      </p:to>
                                    </p:set>
                                    <p:animEffect transition="in" filter="fade">
                                      <p:cBhvr>
                                        <p:cTn id="2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28B3B-3C58-DB62-4FBA-77D2BEF60822}"/>
              </a:ext>
            </a:extLst>
          </p:cNvPr>
          <p:cNvSpPr>
            <a:spLocks noGrp="1"/>
          </p:cNvSpPr>
          <p:nvPr>
            <p:ph type="title"/>
          </p:nvPr>
        </p:nvSpPr>
        <p:spPr>
          <a:xfrm>
            <a:off x="492372" y="1375934"/>
            <a:ext cx="7231784" cy="3654081"/>
          </a:xfrm>
        </p:spPr>
        <p:txBody>
          <a:bodyPr vert="horz" lIns="91440" tIns="45720" rIns="91440" bIns="45720" rtlCol="0" anchor="ctr">
            <a:normAutofit/>
          </a:bodyPr>
          <a:lstStyle/>
          <a:p>
            <a:pPr algn="ctr"/>
            <a:r>
              <a:rPr lang="en-US" sz="5400" b="0" kern="1200" cap="all" dirty="0">
                <a:solidFill>
                  <a:schemeClr val="tx1"/>
                </a:solidFill>
                <a:latin typeface="+mj-lt"/>
                <a:ea typeface="+mj-ea"/>
                <a:cs typeface="+mj-cs"/>
              </a:rPr>
              <a:t>School of Chemistry and Forensic Science</a:t>
            </a:r>
          </a:p>
        </p:txBody>
      </p:sp>
      <p:sp>
        <p:nvSpPr>
          <p:cNvPr id="3" name="Text Placeholder 2">
            <a:extLst>
              <a:ext uri="{FF2B5EF4-FFF2-40B4-BE49-F238E27FC236}">
                <a16:creationId xmlns:a16="http://schemas.microsoft.com/office/drawing/2014/main" id="{AA45C30A-1FDB-880F-6EA5-048876FE640E}"/>
              </a:ext>
            </a:extLst>
          </p:cNvPr>
          <p:cNvSpPr>
            <a:spLocks noGrp="1"/>
          </p:cNvSpPr>
          <p:nvPr>
            <p:ph type="body" idx="1"/>
          </p:nvPr>
        </p:nvSpPr>
        <p:spPr>
          <a:xfrm>
            <a:off x="8155120" y="1375933"/>
            <a:ext cx="3610575" cy="3654082"/>
          </a:xfrm>
        </p:spPr>
        <p:txBody>
          <a:bodyPr vert="horz" lIns="91440" tIns="45720" rIns="91440" bIns="45720" rtlCol="0" anchor="ctr">
            <a:normAutofit/>
          </a:bodyPr>
          <a:lstStyle/>
          <a:p>
            <a:r>
              <a:rPr lang="en-US" sz="3200" dirty="0">
                <a:solidFill>
                  <a:schemeClr val="bg1">
                    <a:lumMod val="85000"/>
                  </a:schemeClr>
                </a:solidFill>
              </a:rPr>
              <a:t>Introduction</a:t>
            </a:r>
          </a:p>
          <a:p>
            <a:r>
              <a:rPr lang="en-US" sz="4000" b="1" dirty="0">
                <a:solidFill>
                  <a:schemeClr val="tx1"/>
                </a:solidFill>
              </a:rPr>
              <a:t>Drivers</a:t>
            </a:r>
          </a:p>
          <a:p>
            <a:r>
              <a:rPr lang="en-US" sz="3200" dirty="0">
                <a:solidFill>
                  <a:schemeClr val="bg1">
                    <a:lumMod val="85000"/>
                  </a:schemeClr>
                </a:solidFill>
              </a:rPr>
              <a:t>Initiative</a:t>
            </a:r>
          </a:p>
          <a:p>
            <a:r>
              <a:rPr lang="en-US" sz="3200" dirty="0">
                <a:solidFill>
                  <a:schemeClr val="bg1">
                    <a:lumMod val="85000"/>
                  </a:schemeClr>
                </a:solidFill>
              </a:rPr>
              <a:t>Results</a:t>
            </a:r>
          </a:p>
          <a:p>
            <a:r>
              <a:rPr lang="en-US" sz="3200" dirty="0">
                <a:solidFill>
                  <a:schemeClr val="bg1">
                    <a:lumMod val="85000"/>
                  </a:schemeClr>
                </a:solidFill>
              </a:rPr>
              <a:t>conclusion</a:t>
            </a:r>
          </a:p>
        </p:txBody>
      </p:sp>
      <p:pic>
        <p:nvPicPr>
          <p:cNvPr id="1026" name="Picture 2" descr="crime scene tape with blurred forensic in cinematic tone stock photo">
            <a:extLst>
              <a:ext uri="{FF2B5EF4-FFF2-40B4-BE49-F238E27FC236}">
                <a16:creationId xmlns:a16="http://schemas.microsoft.com/office/drawing/2014/main" id="{07E77583-F8CF-35BA-1E8E-3DC823BBD0A0}"/>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a:stretch>
            <a:fillRect/>
          </a:stretch>
        </p:blipFill>
        <p:spPr bwMode="auto">
          <a:xfrm>
            <a:off x="492372" y="5168373"/>
            <a:ext cx="1833733" cy="12224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ue white and yellow balloons">
            <a:extLst>
              <a:ext uri="{FF2B5EF4-FFF2-40B4-BE49-F238E27FC236}">
                <a16:creationId xmlns:a16="http://schemas.microsoft.com/office/drawing/2014/main" id="{4E6E7900-623A-8868-9B82-E742C5491364}"/>
              </a:ext>
            </a:extLst>
          </p:cNvPr>
          <p:cNvPicPr>
            <a:picLocks noChangeAspect="1" noChangeArrowheads="1"/>
          </p:cNvPicPr>
          <p:nvPr/>
        </p:nvPicPr>
        <p:blipFill>
          <a:blip r:embed="rId3">
            <a:alphaModFix amt="35000"/>
            <a:extLst>
              <a:ext uri="{28A0092B-C50C-407E-A947-70E740481C1C}">
                <a14:useLocalDpi xmlns:a14="http://schemas.microsoft.com/office/drawing/2010/main" val="0"/>
              </a:ext>
            </a:extLst>
          </a:blip>
          <a:srcRect/>
          <a:stretch>
            <a:fillRect/>
          </a:stretch>
        </p:blipFill>
        <p:spPr bwMode="auto">
          <a:xfrm>
            <a:off x="9931962" y="5168373"/>
            <a:ext cx="1833733" cy="122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992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iterate type="lt">
                                    <p:tmPct val="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5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5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500"/>
                                        <p:tgtEl>
                                          <p:spTgt spid="3">
                                            <p:txEl>
                                              <p:pRg st="4" end="4"/>
                                            </p:txEl>
                                          </p:spTgt>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10015B9-6046-41B8-83BD-71778D2F9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53908232-52E2-4794-A6C1-54300FB989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D2B9299F-BED7-44C5-9CC5-E542F9193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5" name="Rectangle 24">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D539EE-4A36-4CA3-94D4-F7FEA2D2411B}"/>
              </a:ext>
            </a:extLst>
          </p:cNvPr>
          <p:cNvSpPr>
            <a:spLocks noGrp="1"/>
          </p:cNvSpPr>
          <p:nvPr>
            <p:ph type="title"/>
          </p:nvPr>
        </p:nvSpPr>
        <p:spPr>
          <a:xfrm>
            <a:off x="581193" y="702156"/>
            <a:ext cx="6540462" cy="1013800"/>
          </a:xfrm>
        </p:spPr>
        <p:txBody>
          <a:bodyPr vert="horz" lIns="91440" tIns="45720" rIns="91440" bIns="45720" rtlCol="0" anchor="b">
            <a:noAutofit/>
          </a:bodyPr>
          <a:lstStyle/>
          <a:p>
            <a:pPr algn="ctr"/>
            <a:r>
              <a:rPr lang="en-US" sz="3600" b="0" kern="1200" cap="all" dirty="0">
                <a:solidFill>
                  <a:schemeClr val="tx1"/>
                </a:solidFill>
                <a:latin typeface="+mj-lt"/>
                <a:ea typeface="+mj-ea"/>
                <a:cs typeface="+mj-cs"/>
              </a:rPr>
              <a:t>School of Chemistry &amp; Forensic Science</a:t>
            </a:r>
          </a:p>
        </p:txBody>
      </p:sp>
      <p:sp>
        <p:nvSpPr>
          <p:cNvPr id="27" name="Rectangle 26">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Content Placeholder 3">
            <a:extLst>
              <a:ext uri="{FF2B5EF4-FFF2-40B4-BE49-F238E27FC236}">
                <a16:creationId xmlns:a16="http://schemas.microsoft.com/office/drawing/2014/main" id="{EFC2D44C-C1F4-87C4-3F2C-A138CCAAF8A8}"/>
              </a:ext>
            </a:extLst>
          </p:cNvPr>
          <p:cNvSpPr>
            <a:spLocks noGrp="1"/>
          </p:cNvSpPr>
          <p:nvPr>
            <p:ph idx="1"/>
          </p:nvPr>
        </p:nvSpPr>
        <p:spPr>
          <a:xfrm>
            <a:off x="581194" y="1896533"/>
            <a:ext cx="6309003" cy="3962266"/>
          </a:xfrm>
        </p:spPr>
        <p:txBody>
          <a:bodyPr vert="horz" lIns="91440" tIns="45720" rIns="91440" bIns="45720" rtlCol="0" anchor="ctr">
            <a:normAutofit/>
          </a:bodyPr>
          <a:lstStyle/>
          <a:p>
            <a:r>
              <a:rPr lang="en-US" dirty="0">
                <a:solidFill>
                  <a:schemeClr val="tx1"/>
                </a:solidFill>
                <a:latin typeface="Arial" panose="020B0604020202020204" pitchFamily="34" charset="0"/>
                <a:cs typeface="Arial" panose="020B0604020202020204" pitchFamily="34" charset="0"/>
              </a:rPr>
              <a:t>The School of Chemistry and Forensic Science has gone through a significant evolution in the last two decades.</a:t>
            </a:r>
          </a:p>
          <a:p>
            <a:r>
              <a:rPr lang="en-US" dirty="0">
                <a:solidFill>
                  <a:schemeClr val="tx1"/>
                </a:solidFill>
                <a:latin typeface="Arial" panose="020B0604020202020204" pitchFamily="34" charset="0"/>
                <a:cs typeface="Arial" panose="020B0604020202020204" pitchFamily="34" charset="0"/>
              </a:rPr>
              <a:t>This led to the introduction of a forensic science degree stream at the University.  </a:t>
            </a:r>
          </a:p>
          <a:p>
            <a:r>
              <a:rPr lang="en-US" dirty="0">
                <a:solidFill>
                  <a:schemeClr val="tx1"/>
                </a:solidFill>
                <a:latin typeface="Arial" panose="020B0604020202020204" pitchFamily="34" charset="0"/>
                <a:cs typeface="Arial" panose="020B0604020202020204" pitchFamily="34" charset="0"/>
              </a:rPr>
              <a:t>The laboratory-based content and assessment for the </a:t>
            </a:r>
            <a:r>
              <a:rPr lang="en-US" b="1" i="1" dirty="0">
                <a:solidFill>
                  <a:schemeClr val="tx1"/>
                </a:solidFill>
                <a:latin typeface="Arial" panose="020B0604020202020204" pitchFamily="34" charset="0"/>
                <a:cs typeface="Arial" panose="020B0604020202020204" pitchFamily="34" charset="0"/>
              </a:rPr>
              <a:t>foundation year </a:t>
            </a:r>
            <a:r>
              <a:rPr lang="en-US" dirty="0">
                <a:solidFill>
                  <a:schemeClr val="tx1"/>
                </a:solidFill>
                <a:latin typeface="Arial" panose="020B0604020202020204" pitchFamily="34" charset="0"/>
                <a:cs typeface="Arial" panose="020B0604020202020204" pitchFamily="34" charset="0"/>
              </a:rPr>
              <a:t>unfortunately had not gone through any modification and improvement until 2016/2017.  </a:t>
            </a:r>
          </a:p>
        </p:txBody>
      </p:sp>
      <p:pic>
        <p:nvPicPr>
          <p:cNvPr id="12" name="Picture 2" descr="crime scene tape with blurred forensic in cinematic tone stock photo">
            <a:extLst>
              <a:ext uri="{FF2B5EF4-FFF2-40B4-BE49-F238E27FC236}">
                <a16:creationId xmlns:a16="http://schemas.microsoft.com/office/drawing/2014/main" id="{4F2562CF-E9B0-FB63-746E-2B11C0A3223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68188" y="675020"/>
            <a:ext cx="4039455" cy="26963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blue white and yellow balloons">
            <a:extLst>
              <a:ext uri="{FF2B5EF4-FFF2-40B4-BE49-F238E27FC236}">
                <a16:creationId xmlns:a16="http://schemas.microsoft.com/office/drawing/2014/main" id="{58469E69-F2A6-2C95-342C-8A1125B0FC7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571351" y="3605233"/>
            <a:ext cx="4039455" cy="269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59216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10015B9-6046-41B8-83BD-71778D2F9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53908232-52E2-4794-A6C1-54300FB989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D2B9299F-BED7-44C5-9CC5-E542F9193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5" name="Rectangle 24">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D539EE-4A36-4CA3-94D4-F7FEA2D2411B}"/>
              </a:ext>
            </a:extLst>
          </p:cNvPr>
          <p:cNvSpPr>
            <a:spLocks noGrp="1"/>
          </p:cNvSpPr>
          <p:nvPr>
            <p:ph type="title"/>
          </p:nvPr>
        </p:nvSpPr>
        <p:spPr>
          <a:xfrm>
            <a:off x="581193" y="702156"/>
            <a:ext cx="6540462" cy="1013800"/>
          </a:xfrm>
        </p:spPr>
        <p:txBody>
          <a:bodyPr vert="horz" lIns="91440" tIns="45720" rIns="91440" bIns="45720" rtlCol="0" anchor="b">
            <a:noAutofit/>
          </a:bodyPr>
          <a:lstStyle/>
          <a:p>
            <a:pPr algn="ctr"/>
            <a:r>
              <a:rPr lang="en-US" sz="3600" b="0" kern="1200" cap="all" dirty="0">
                <a:solidFill>
                  <a:schemeClr val="tx1"/>
                </a:solidFill>
                <a:latin typeface="+mj-lt"/>
                <a:ea typeface="+mj-ea"/>
                <a:cs typeface="+mj-cs"/>
              </a:rPr>
              <a:t>School of Chemistry &amp; Forensic Science</a:t>
            </a:r>
          </a:p>
        </p:txBody>
      </p:sp>
      <p:sp>
        <p:nvSpPr>
          <p:cNvPr id="27" name="Rectangle 26">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Content Placeholder 3">
            <a:extLst>
              <a:ext uri="{FF2B5EF4-FFF2-40B4-BE49-F238E27FC236}">
                <a16:creationId xmlns:a16="http://schemas.microsoft.com/office/drawing/2014/main" id="{EFC2D44C-C1F4-87C4-3F2C-A138CCAAF8A8}"/>
              </a:ext>
            </a:extLst>
          </p:cNvPr>
          <p:cNvSpPr>
            <a:spLocks noGrp="1"/>
          </p:cNvSpPr>
          <p:nvPr>
            <p:ph idx="1"/>
          </p:nvPr>
        </p:nvSpPr>
        <p:spPr>
          <a:xfrm>
            <a:off x="581194" y="1896533"/>
            <a:ext cx="6309003" cy="4405036"/>
          </a:xfrm>
        </p:spPr>
        <p:txBody>
          <a:bodyPr vert="horz" lIns="91440" tIns="45720" rIns="91440" bIns="45720" rtlCol="0" anchor="ctr">
            <a:normAutofit/>
          </a:bodyPr>
          <a:lstStyle/>
          <a:p>
            <a:pPr>
              <a:lnSpc>
                <a:spcPct val="107000"/>
              </a:lnSpc>
              <a:spcAft>
                <a:spcPts val="800"/>
              </a:spcAft>
            </a:pPr>
            <a:r>
              <a:rPr lang="en-GB" sz="2000" dirty="0">
                <a:solidFill>
                  <a:schemeClr val="tx1"/>
                </a:solidFill>
                <a:latin typeface="Arial" panose="020B0604020202020204" pitchFamily="34" charset="0"/>
                <a:ea typeface="Calibri" panose="020F0502020204030204" pitchFamily="34" charset="0"/>
                <a:cs typeface="Arial" panose="020B0604020202020204" pitchFamily="34" charset="0"/>
              </a:rPr>
              <a:t>The course content which was mainly designed for chemistry undergraduates was now serving both forensic and chemistry students in the foundation year.</a:t>
            </a:r>
          </a:p>
          <a:p>
            <a:pPr>
              <a:lnSpc>
                <a:spcPct val="107000"/>
              </a:lnSpc>
              <a:spcAft>
                <a:spcPts val="800"/>
              </a:spcAft>
            </a:pPr>
            <a:r>
              <a:rPr lang="en-GB" sz="2000" dirty="0">
                <a:solidFill>
                  <a:schemeClr val="tx1"/>
                </a:solidFill>
                <a:latin typeface="Arial" panose="020B0604020202020204" pitchFamily="34" charset="0"/>
                <a:ea typeface="Calibri" panose="020F0502020204030204" pitchFamily="34" charset="0"/>
                <a:cs typeface="Arial" panose="020B0604020202020204" pitchFamily="34" charset="0"/>
              </a:rPr>
              <a:t>One of the biggest complaints that students who were registered on the forensic science course had was, the chemistry content was not very applicable to their degree stream. </a:t>
            </a:r>
          </a:p>
          <a:p>
            <a:pPr>
              <a:lnSpc>
                <a:spcPct val="107000"/>
              </a:lnSpc>
              <a:spcAft>
                <a:spcPts val="800"/>
              </a:spcAft>
            </a:pPr>
            <a:r>
              <a:rPr lang="en-GB" sz="2000" dirty="0">
                <a:solidFill>
                  <a:schemeClr val="tx1"/>
                </a:solidFill>
                <a:latin typeface="Arial" panose="020B0604020202020204" pitchFamily="34" charset="0"/>
                <a:cs typeface="Arial" panose="020B0604020202020204" pitchFamily="34" charset="0"/>
              </a:rPr>
              <a:t>This is not entirely true - forensic science applications have their foundations in analytical chemistry.</a:t>
            </a:r>
          </a:p>
        </p:txBody>
      </p:sp>
      <p:pic>
        <p:nvPicPr>
          <p:cNvPr id="12" name="Picture 2" descr="crime scene tape with blurred forensic in cinematic tone stock photo">
            <a:extLst>
              <a:ext uri="{FF2B5EF4-FFF2-40B4-BE49-F238E27FC236}">
                <a16:creationId xmlns:a16="http://schemas.microsoft.com/office/drawing/2014/main" id="{4F2562CF-E9B0-FB63-746E-2B11C0A3223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68188" y="675020"/>
            <a:ext cx="4039455" cy="26963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blue white and yellow balloons">
            <a:extLst>
              <a:ext uri="{FF2B5EF4-FFF2-40B4-BE49-F238E27FC236}">
                <a16:creationId xmlns:a16="http://schemas.microsoft.com/office/drawing/2014/main" id="{58469E69-F2A6-2C95-342C-8A1125B0FC7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571351" y="3605233"/>
            <a:ext cx="4039455" cy="269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960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910015B9-6046-41B8-83BD-71778D2F9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53908232-52E2-4794-A6C1-54300FB989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D2B9299F-BED7-44C5-9CC5-E542F9193C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25" name="Rectangle 24">
            <a:extLst>
              <a:ext uri="{FF2B5EF4-FFF2-40B4-BE49-F238E27FC236}">
                <a16:creationId xmlns:a16="http://schemas.microsoft.com/office/drawing/2014/main" id="{504BED40-EAF7-4E55-AFF7-2CD840EBD3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D539EE-4A36-4CA3-94D4-F7FEA2D2411B}"/>
              </a:ext>
            </a:extLst>
          </p:cNvPr>
          <p:cNvSpPr>
            <a:spLocks noGrp="1"/>
          </p:cNvSpPr>
          <p:nvPr>
            <p:ph type="title"/>
          </p:nvPr>
        </p:nvSpPr>
        <p:spPr>
          <a:xfrm>
            <a:off x="581193" y="702156"/>
            <a:ext cx="6540462" cy="1013800"/>
          </a:xfrm>
        </p:spPr>
        <p:txBody>
          <a:bodyPr vert="horz" lIns="91440" tIns="45720" rIns="91440" bIns="45720" rtlCol="0" anchor="b">
            <a:noAutofit/>
          </a:bodyPr>
          <a:lstStyle/>
          <a:p>
            <a:pPr algn="ctr"/>
            <a:r>
              <a:rPr lang="en-US" sz="3600" b="0" kern="1200" cap="all" dirty="0">
                <a:solidFill>
                  <a:schemeClr val="tx1"/>
                </a:solidFill>
                <a:latin typeface="+mj-lt"/>
                <a:ea typeface="+mj-ea"/>
                <a:cs typeface="+mj-cs"/>
              </a:rPr>
              <a:t>School of Chemistry &amp; Forensic Science</a:t>
            </a:r>
          </a:p>
        </p:txBody>
      </p:sp>
      <p:sp>
        <p:nvSpPr>
          <p:cNvPr id="27" name="Rectangle 26">
            <a:extLst>
              <a:ext uri="{FF2B5EF4-FFF2-40B4-BE49-F238E27FC236}">
                <a16:creationId xmlns:a16="http://schemas.microsoft.com/office/drawing/2014/main" id="{F367CCF1-BB1E-41CF-8499-94A870C33E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66751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4" name="Content Placeholder 3">
            <a:extLst>
              <a:ext uri="{FF2B5EF4-FFF2-40B4-BE49-F238E27FC236}">
                <a16:creationId xmlns:a16="http://schemas.microsoft.com/office/drawing/2014/main" id="{EFC2D44C-C1F4-87C4-3F2C-A138CCAAF8A8}"/>
              </a:ext>
            </a:extLst>
          </p:cNvPr>
          <p:cNvSpPr>
            <a:spLocks noGrp="1"/>
          </p:cNvSpPr>
          <p:nvPr>
            <p:ph idx="1"/>
          </p:nvPr>
        </p:nvSpPr>
        <p:spPr>
          <a:xfrm>
            <a:off x="581194" y="1896533"/>
            <a:ext cx="6309003" cy="4405036"/>
          </a:xfrm>
        </p:spPr>
        <p:txBody>
          <a:bodyPr vert="horz" lIns="91440" tIns="45720" rIns="91440" bIns="45720" rtlCol="0" anchor="ctr">
            <a:normAutofit/>
          </a:bodyPr>
          <a:lstStyle/>
          <a:p>
            <a:pPr>
              <a:lnSpc>
                <a:spcPct val="107000"/>
              </a:lnSpc>
              <a:spcAft>
                <a:spcPts val="800"/>
              </a:spcAft>
            </a:pPr>
            <a:r>
              <a:rPr lang="en-GB" sz="2000" dirty="0">
                <a:solidFill>
                  <a:schemeClr val="tx1"/>
                </a:solidFill>
                <a:latin typeface="Arial" panose="020B0604020202020204" pitchFamily="34" charset="0"/>
                <a:cs typeface="Arial" panose="020B0604020202020204" pitchFamily="34" charset="0"/>
              </a:rPr>
              <a:t>Teaching and assessment were not contextual for forensic science or chemistry students.</a:t>
            </a:r>
          </a:p>
          <a:p>
            <a:pPr>
              <a:lnSpc>
                <a:spcPct val="107000"/>
              </a:lnSpc>
              <a:spcAft>
                <a:spcPts val="800"/>
              </a:spcAft>
            </a:pPr>
            <a:r>
              <a:rPr lang="en-GB" sz="2000" dirty="0">
                <a:solidFill>
                  <a:srgbClr val="222222"/>
                </a:solidFill>
                <a:latin typeface="Arial" panose="020B0604020202020204" pitchFamily="34" charset="0"/>
                <a:ea typeface="Calibri" panose="020F0502020204030204" pitchFamily="34" charset="0"/>
              </a:rPr>
              <a:t>T</a:t>
            </a:r>
            <a:r>
              <a:rPr lang="en-GB" sz="2000" dirty="0">
                <a:solidFill>
                  <a:srgbClr val="222222"/>
                </a:solidFill>
                <a:effectLst/>
                <a:latin typeface="Arial" panose="020B0604020202020204" pitchFamily="34" charset="0"/>
                <a:ea typeface="Calibri" panose="020F0502020204030204" pitchFamily="34" charset="0"/>
              </a:rPr>
              <a:t>raditional assessment methods that tend to decontextualize </a:t>
            </a:r>
            <a:r>
              <a:rPr lang="en-GB" sz="2000" dirty="0">
                <a:solidFill>
                  <a:srgbClr val="222222"/>
                </a:solidFill>
                <a:latin typeface="Arial" panose="020B0604020202020204" pitchFamily="34" charset="0"/>
                <a:ea typeface="Calibri" panose="020F0502020204030204" pitchFamily="34" charset="0"/>
              </a:rPr>
              <a:t>concepts </a:t>
            </a:r>
            <a:r>
              <a:rPr lang="en-GB" dirty="0">
                <a:solidFill>
                  <a:srgbClr val="222222"/>
                </a:solidFill>
                <a:latin typeface="Arial" panose="020B0604020202020204" pitchFamily="34" charset="0"/>
                <a:ea typeface="Calibri" panose="020F0502020204030204" pitchFamily="34" charset="0"/>
              </a:rPr>
              <a:t>are</a:t>
            </a:r>
            <a:r>
              <a:rPr lang="en-GB" sz="2000" dirty="0">
                <a:solidFill>
                  <a:srgbClr val="222222"/>
                </a:solidFill>
                <a:latin typeface="Arial" panose="020B0604020202020204" pitchFamily="34" charset="0"/>
                <a:ea typeface="Calibri" panose="020F0502020204030204" pitchFamily="34" charset="0"/>
              </a:rPr>
              <a:t> </a:t>
            </a:r>
            <a:r>
              <a:rPr lang="en-GB" sz="2000" dirty="0">
                <a:solidFill>
                  <a:srgbClr val="222222"/>
                </a:solidFill>
                <a:effectLst/>
                <a:latin typeface="Arial" panose="020B0604020202020204" pitchFamily="34" charset="0"/>
                <a:ea typeface="Calibri" panose="020F0502020204030204" pitchFamily="34" charset="0"/>
              </a:rPr>
              <a:t>unsuitable for evaluating scientific process.</a:t>
            </a:r>
          </a:p>
          <a:p>
            <a:pPr>
              <a:lnSpc>
                <a:spcPct val="107000"/>
              </a:lnSpc>
              <a:spcAft>
                <a:spcPts val="800"/>
              </a:spcAft>
            </a:pPr>
            <a:r>
              <a:rPr lang="en-GB" sz="2000" dirty="0">
                <a:solidFill>
                  <a:srgbClr val="222222"/>
                </a:solidFill>
                <a:latin typeface="Arial" panose="020B0604020202020204" pitchFamily="34" charset="0"/>
                <a:ea typeface="Calibri" panose="020F0502020204030204" pitchFamily="34" charset="0"/>
                <a:cs typeface="Times New Roman" panose="02020603050405020304" pitchFamily="18" charset="0"/>
              </a:rPr>
              <a:t>With this knowledge and </a:t>
            </a:r>
            <a:r>
              <a:rPr lang="en-GB" sz="2000" dirty="0">
                <a:solidFill>
                  <a:srgbClr val="222222"/>
                </a:solidFill>
                <a:effectLst/>
                <a:latin typeface="Arial" panose="020B0604020202020204" pitchFamily="34" charset="0"/>
                <a:ea typeface="Calibri" panose="020F0502020204030204" pitchFamily="34" charset="0"/>
                <a:cs typeface="Times New Roman" panose="02020603050405020304" pitchFamily="18" charset="0"/>
              </a:rPr>
              <a:t>based on feedback from students, the laboratory-based content of the foundation year went through a series of modifications to contextualise students learning and stimulate engagement.</a:t>
            </a:r>
            <a:endParaRPr lang="en-GB" sz="2000" dirty="0">
              <a:solidFill>
                <a:schemeClr val="tx1"/>
              </a:solidFill>
              <a:latin typeface="Arial" panose="020B0604020202020204" pitchFamily="34" charset="0"/>
              <a:cs typeface="Arial" panose="020B0604020202020204" pitchFamily="34" charset="0"/>
            </a:endParaRPr>
          </a:p>
        </p:txBody>
      </p:sp>
      <p:pic>
        <p:nvPicPr>
          <p:cNvPr id="12" name="Picture 2" descr="crime scene tape with blurred forensic in cinematic tone stock photo">
            <a:extLst>
              <a:ext uri="{FF2B5EF4-FFF2-40B4-BE49-F238E27FC236}">
                <a16:creationId xmlns:a16="http://schemas.microsoft.com/office/drawing/2014/main" id="{4F2562CF-E9B0-FB63-746E-2B11C0A32233}"/>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568188" y="675020"/>
            <a:ext cx="4039455" cy="2696336"/>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4" descr="blue white and yellow balloons">
            <a:extLst>
              <a:ext uri="{FF2B5EF4-FFF2-40B4-BE49-F238E27FC236}">
                <a16:creationId xmlns:a16="http://schemas.microsoft.com/office/drawing/2014/main" id="{58469E69-F2A6-2C95-342C-8A1125B0FC7B}"/>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571351" y="3605233"/>
            <a:ext cx="4039455" cy="2696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988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fade">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
                                            <p:txEl>
                                              <p:pRg st="2" end="2"/>
                                            </p:txEl>
                                          </p:spTgt>
                                        </p:tgtEl>
                                        <p:attrNameLst>
                                          <p:attrName>style.visibility</p:attrName>
                                        </p:attrNameLst>
                                      </p:cBhvr>
                                      <p:to>
                                        <p:strVal val="visible"/>
                                      </p:to>
                                    </p:set>
                                    <p:animEffect transition="in" filter="fade">
                                      <p:cBhvr>
                                        <p:cTn id="22"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728B3B-3C58-DB62-4FBA-77D2BEF60822}"/>
              </a:ext>
            </a:extLst>
          </p:cNvPr>
          <p:cNvSpPr>
            <a:spLocks noGrp="1"/>
          </p:cNvSpPr>
          <p:nvPr>
            <p:ph type="title"/>
          </p:nvPr>
        </p:nvSpPr>
        <p:spPr>
          <a:xfrm>
            <a:off x="492372" y="1375934"/>
            <a:ext cx="7231784" cy="3654081"/>
          </a:xfrm>
        </p:spPr>
        <p:txBody>
          <a:bodyPr vert="horz" lIns="91440" tIns="45720" rIns="91440" bIns="45720" rtlCol="0" anchor="ctr">
            <a:normAutofit/>
          </a:bodyPr>
          <a:lstStyle/>
          <a:p>
            <a:pPr algn="ctr"/>
            <a:r>
              <a:rPr lang="en-US" sz="5400" b="0" kern="1200" cap="all" dirty="0">
                <a:solidFill>
                  <a:schemeClr val="tx1"/>
                </a:solidFill>
                <a:latin typeface="+mj-lt"/>
                <a:ea typeface="+mj-ea"/>
                <a:cs typeface="+mj-cs"/>
              </a:rPr>
              <a:t>Redesigning experiments and assessments</a:t>
            </a:r>
          </a:p>
        </p:txBody>
      </p:sp>
      <p:sp>
        <p:nvSpPr>
          <p:cNvPr id="3" name="Text Placeholder 2">
            <a:extLst>
              <a:ext uri="{FF2B5EF4-FFF2-40B4-BE49-F238E27FC236}">
                <a16:creationId xmlns:a16="http://schemas.microsoft.com/office/drawing/2014/main" id="{AA45C30A-1FDB-880F-6EA5-048876FE640E}"/>
              </a:ext>
            </a:extLst>
          </p:cNvPr>
          <p:cNvSpPr>
            <a:spLocks noGrp="1"/>
          </p:cNvSpPr>
          <p:nvPr>
            <p:ph type="body" idx="1"/>
          </p:nvPr>
        </p:nvSpPr>
        <p:spPr>
          <a:xfrm>
            <a:off x="8155120" y="1375933"/>
            <a:ext cx="3610575" cy="3654082"/>
          </a:xfrm>
        </p:spPr>
        <p:txBody>
          <a:bodyPr vert="horz" lIns="91440" tIns="45720" rIns="91440" bIns="45720" rtlCol="0" anchor="ctr">
            <a:normAutofit/>
          </a:bodyPr>
          <a:lstStyle/>
          <a:p>
            <a:r>
              <a:rPr lang="en-US" sz="3200" dirty="0">
                <a:solidFill>
                  <a:schemeClr val="bg1">
                    <a:lumMod val="85000"/>
                  </a:schemeClr>
                </a:solidFill>
              </a:rPr>
              <a:t>Introduction</a:t>
            </a:r>
          </a:p>
          <a:p>
            <a:r>
              <a:rPr lang="en-US" sz="3200" b="1" dirty="0">
                <a:solidFill>
                  <a:schemeClr val="bg1">
                    <a:lumMod val="85000"/>
                  </a:schemeClr>
                </a:solidFill>
              </a:rPr>
              <a:t>Drivers</a:t>
            </a:r>
          </a:p>
          <a:p>
            <a:r>
              <a:rPr lang="en-US" sz="4000" b="1" dirty="0">
                <a:solidFill>
                  <a:schemeClr val="tx1"/>
                </a:solidFill>
              </a:rPr>
              <a:t>Initiative</a:t>
            </a:r>
          </a:p>
          <a:p>
            <a:r>
              <a:rPr lang="en-US" sz="3200" dirty="0">
                <a:solidFill>
                  <a:schemeClr val="bg1">
                    <a:lumMod val="85000"/>
                  </a:schemeClr>
                </a:solidFill>
              </a:rPr>
              <a:t>Results</a:t>
            </a:r>
          </a:p>
          <a:p>
            <a:r>
              <a:rPr lang="en-US" sz="3200" dirty="0">
                <a:solidFill>
                  <a:schemeClr val="bg1">
                    <a:lumMod val="85000"/>
                  </a:schemeClr>
                </a:solidFill>
              </a:rPr>
              <a:t>conclusion</a:t>
            </a:r>
          </a:p>
        </p:txBody>
      </p:sp>
      <p:pic>
        <p:nvPicPr>
          <p:cNvPr id="1026" name="Picture 2" descr="crime scene tape with blurred forensic in cinematic tone stock photo">
            <a:extLst>
              <a:ext uri="{FF2B5EF4-FFF2-40B4-BE49-F238E27FC236}">
                <a16:creationId xmlns:a16="http://schemas.microsoft.com/office/drawing/2014/main" id="{07E77583-F8CF-35BA-1E8E-3DC823BBD0A0}"/>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492372" y="5168373"/>
            <a:ext cx="1833733" cy="122248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blue white and yellow balloons">
            <a:extLst>
              <a:ext uri="{FF2B5EF4-FFF2-40B4-BE49-F238E27FC236}">
                <a16:creationId xmlns:a16="http://schemas.microsoft.com/office/drawing/2014/main" id="{4E6E7900-623A-8868-9B82-E742C5491364}"/>
              </a:ext>
            </a:extLst>
          </p:cNvPr>
          <p:cNvPicPr>
            <a:picLocks noChangeAspect="1" noChangeArrowheads="1"/>
          </p:cNvPicPr>
          <p:nvPr/>
        </p:nvPicPr>
        <p:blipFill>
          <a:blip r:embed="rId3">
            <a:alphaModFix amt="70000"/>
            <a:extLst>
              <a:ext uri="{28A0092B-C50C-407E-A947-70E740481C1C}">
                <a14:useLocalDpi xmlns:a14="http://schemas.microsoft.com/office/drawing/2010/main" val="0"/>
              </a:ext>
            </a:extLst>
          </a:blip>
          <a:srcRect/>
          <a:stretch>
            <a:fillRect/>
          </a:stretch>
        </p:blipFill>
        <p:spPr bwMode="auto">
          <a:xfrm>
            <a:off x="9931962" y="5168373"/>
            <a:ext cx="1833733" cy="122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7899356"/>
      </p:ext>
    </p:extLst>
  </p:cSld>
  <p:clrMapOvr>
    <a:masterClrMapping/>
  </p:clrMapOvr>
</p:sld>
</file>

<file path=ppt/theme/theme1.xml><?xml version="1.0" encoding="utf-8"?>
<a:theme xmlns:a="http://schemas.openxmlformats.org/drawingml/2006/main" name="DividendVTI">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a410dd7f93c95333ffa1b60ed6adedd1">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a936d9baba76aa3866493feff160faab"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B3242A4-1E6A-4E02-809C-4A24066EC01D}">
  <ds:schemaRefs>
    <ds:schemaRef ds:uri="http://schemas.microsoft.com/sharepoint/v3/contenttype/forms"/>
  </ds:schemaRefs>
</ds:datastoreItem>
</file>

<file path=customXml/itemProps2.xml><?xml version="1.0" encoding="utf-8"?>
<ds:datastoreItem xmlns:ds="http://schemas.openxmlformats.org/officeDocument/2006/customXml" ds:itemID="{FBD2D995-20F0-4C14-BF62-1248AB4B484D}">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965255AC-12AC-4323-AA35-9BAC798B66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{5E6D7F5E-08DF-4805-A509-2675480312AA}tf67061901_win32</Template>
  <TotalTime>294</TotalTime>
  <Words>2162</Words>
  <Application>Microsoft Office PowerPoint</Application>
  <PresentationFormat>Widescreen</PresentationFormat>
  <Paragraphs>135</Paragraphs>
  <Slides>22</Slides>
  <Notes>12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22</vt:i4>
      </vt:variant>
    </vt:vector>
  </HeadingPairs>
  <TitlesOfParts>
    <vt:vector size="32" baseType="lpstr">
      <vt:lpstr>Arial</vt:lpstr>
      <vt:lpstr>Calibri</vt:lpstr>
      <vt:lpstr>Calibri Light</vt:lpstr>
      <vt:lpstr>Franklin Gothic Book</vt:lpstr>
      <vt:lpstr>Franklin Gothic Demi</vt:lpstr>
      <vt:lpstr>Gill Sans MT</vt:lpstr>
      <vt:lpstr>Times New Roman</vt:lpstr>
      <vt:lpstr>Wingdings</vt:lpstr>
      <vt:lpstr>Wingdings 2</vt:lpstr>
      <vt:lpstr>DividendVTI</vt:lpstr>
      <vt:lpstr>Rethinking laboratory-based Assessments in the foundation year program at the University of Kent   </vt:lpstr>
      <vt:lpstr>Assessment and learning</vt:lpstr>
      <vt:lpstr>Assessment and learning</vt:lpstr>
      <vt:lpstr>Assessment and learning</vt:lpstr>
      <vt:lpstr>School of Chemistry and Forensic Science</vt:lpstr>
      <vt:lpstr>School of Chemistry &amp; Forensic Science</vt:lpstr>
      <vt:lpstr>School of Chemistry &amp; Forensic Science</vt:lpstr>
      <vt:lpstr>School of Chemistry &amp; Forensic Science</vt:lpstr>
      <vt:lpstr>Redesigning experiments and assessments</vt:lpstr>
      <vt:lpstr>Determination of copper content of brass</vt:lpstr>
      <vt:lpstr>Determination of copper content of brass</vt:lpstr>
      <vt:lpstr>Determination of copper content of brass</vt:lpstr>
      <vt:lpstr>Determination of copper content of brass</vt:lpstr>
      <vt:lpstr>Synthesis of indigo [dye]</vt:lpstr>
      <vt:lpstr>Synthesis of indigo [dye]</vt:lpstr>
      <vt:lpstr>Synthesis of indigo [dye]</vt:lpstr>
      <vt:lpstr>Impact on student engagement and learning</vt:lpstr>
      <vt:lpstr>Impact on student engagement and learning</vt:lpstr>
      <vt:lpstr>Impact on student engagement and learning</vt:lpstr>
      <vt:lpstr>Conclusion</vt:lpstr>
      <vt:lpstr>acknowledgments</vt:lpstr>
      <vt:lpstr>Thank you for listening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Rethinking laboratory-based Assessments in the foundation year program at the University of Kent</dc:title>
  <dc:creator>Aaron Berko</dc:creator>
  <cp:lastModifiedBy>Aaron Berko</cp:lastModifiedBy>
  <cp:revision>8</cp:revision>
  <dcterms:created xsi:type="dcterms:W3CDTF">2022-06-17T12:45:21Z</dcterms:created>
  <dcterms:modified xsi:type="dcterms:W3CDTF">2022-11-22T09:05:21Z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