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73" r:id="rId5"/>
    <p:sldId id="290" r:id="rId6"/>
    <p:sldId id="310" r:id="rId7"/>
    <p:sldId id="288" r:id="rId8"/>
    <p:sldId id="298" r:id="rId9"/>
    <p:sldId id="297" r:id="rId10"/>
    <p:sldId id="301" r:id="rId11"/>
    <p:sldId id="311" r:id="rId12"/>
    <p:sldId id="304" r:id="rId13"/>
    <p:sldId id="305" r:id="rId14"/>
    <p:sldId id="306" r:id="rId15"/>
    <p:sldId id="307" r:id="rId16"/>
    <p:sldId id="3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267" autoAdjust="0"/>
  </p:normalViewPr>
  <p:slideViewPr>
    <p:cSldViewPr snapToGrid="0">
      <p:cViewPr varScale="1">
        <p:scale>
          <a:sx n="80" d="100"/>
          <a:sy n="80" d="100"/>
        </p:scale>
        <p:origin x="1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B7ACF-DF7C-4582-9E0E-CC4762E6F57B}" type="datetimeFigureOut">
              <a:rPr lang="en-GB" smtClean="0"/>
              <a:t>07/09/2022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C6021-F2AC-47FB-BBC0-2E35598E5546}" type="slidenum">
              <a:rPr lang="en-GB" smtClean="0"/>
              <a:t>‹#›</a:t>
            </a:fld>
            <a:endParaRPr lang="en-GB"/>
          </a:p>
        </p:txBody>
      </p:sp>
    </p:spTree>
    <p:extLst>
      <p:ext uri="{BB962C8B-B14F-4D97-AF65-F5344CB8AC3E}">
        <p14:creationId xmlns:p14="http://schemas.microsoft.com/office/powerpoint/2010/main" val="356045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75000"/>
                    <a:lumOff val="25000"/>
                  </a:schemeClr>
                </a:solidFill>
                <a:effectLst/>
              </a:rPr>
              <a:t>Assessments are an important part of teaching and learning in higher education.  </a:t>
            </a:r>
          </a:p>
          <a:p>
            <a:r>
              <a:rPr lang="en-US" dirty="0">
                <a:solidFill>
                  <a:schemeClr val="tx1">
                    <a:lumMod val="75000"/>
                    <a:lumOff val="25000"/>
                  </a:schemeClr>
                </a:solidFill>
                <a:effectLst/>
              </a:rPr>
              <a:t>It allows institutions to make judgements on learning outcomes and teaching quality (Klassen 2006).  </a:t>
            </a:r>
          </a:p>
          <a:p>
            <a:r>
              <a:rPr lang="en-US" dirty="0">
                <a:solidFill>
                  <a:schemeClr val="tx1">
                    <a:lumMod val="75000"/>
                    <a:lumOff val="25000"/>
                  </a:schemeClr>
                </a:solidFill>
                <a:effectLst/>
              </a:rPr>
              <a:t>Since the introduction of quantification of grades in 1792, it has also served as a means of judging ability and competence of graduates in the selection of candidates in the workplace (</a:t>
            </a:r>
            <a:r>
              <a:rPr lang="en-US" dirty="0" err="1">
                <a:solidFill>
                  <a:schemeClr val="tx1">
                    <a:lumMod val="75000"/>
                    <a:lumOff val="25000"/>
                  </a:schemeClr>
                </a:solidFill>
                <a:effectLst/>
              </a:rPr>
              <a:t>Madaus</a:t>
            </a:r>
            <a:r>
              <a:rPr lang="en-US" dirty="0">
                <a:solidFill>
                  <a:schemeClr val="tx1">
                    <a:lumMod val="75000"/>
                    <a:lumOff val="25000"/>
                  </a:schemeClr>
                </a:solidFill>
                <a:effectLst/>
              </a:rPr>
              <a:t> &amp; </a:t>
            </a:r>
            <a:r>
              <a:rPr lang="en-US" dirty="0" err="1">
                <a:solidFill>
                  <a:schemeClr val="tx1">
                    <a:lumMod val="75000"/>
                    <a:lumOff val="25000"/>
                  </a:schemeClr>
                </a:solidFill>
                <a:effectLst/>
              </a:rPr>
              <a:t>Kellaghan</a:t>
            </a:r>
            <a:r>
              <a:rPr lang="en-US" dirty="0">
                <a:solidFill>
                  <a:schemeClr val="tx1">
                    <a:lumMod val="75000"/>
                    <a:lumOff val="25000"/>
                  </a:schemeClr>
                </a:solidFill>
                <a:effectLst/>
              </a:rPr>
              <a:t>, 1993).</a:t>
            </a:r>
          </a:p>
          <a:p>
            <a:endParaRPr lang="en-GB" dirty="0"/>
          </a:p>
        </p:txBody>
      </p:sp>
      <p:sp>
        <p:nvSpPr>
          <p:cNvPr id="4" name="Slide Number Placeholder 3"/>
          <p:cNvSpPr>
            <a:spLocks noGrp="1"/>
          </p:cNvSpPr>
          <p:nvPr>
            <p:ph type="sldNum" sz="quarter" idx="5"/>
          </p:nvPr>
        </p:nvSpPr>
        <p:spPr/>
        <p:txBody>
          <a:bodyPr/>
          <a:lstStyle/>
          <a:p>
            <a:fld id="{201C6021-F2AC-47FB-BBC0-2E35598E5546}" type="slidenum">
              <a:rPr lang="en-GB" smtClean="0"/>
              <a:t>4</a:t>
            </a:fld>
            <a:endParaRPr lang="en-GB"/>
          </a:p>
        </p:txBody>
      </p:sp>
    </p:spTree>
    <p:extLst>
      <p:ext uri="{BB962C8B-B14F-4D97-AF65-F5344CB8AC3E}">
        <p14:creationId xmlns:p14="http://schemas.microsoft.com/office/powerpoint/2010/main" val="193774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4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5</a:t>
            </a:fld>
            <a:endParaRPr lang="en-GB"/>
          </a:p>
        </p:txBody>
      </p:sp>
    </p:spTree>
    <p:extLst>
      <p:ext uri="{BB962C8B-B14F-4D97-AF65-F5344CB8AC3E}">
        <p14:creationId xmlns:p14="http://schemas.microsoft.com/office/powerpoint/2010/main" val="406311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3200" i="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6</a:t>
            </a:fld>
            <a:endParaRPr lang="en-GB"/>
          </a:p>
        </p:txBody>
      </p:sp>
    </p:spTree>
    <p:extLst>
      <p:ext uri="{BB962C8B-B14F-4D97-AF65-F5344CB8AC3E}">
        <p14:creationId xmlns:p14="http://schemas.microsoft.com/office/powerpoint/2010/main" val="324730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32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7</a:t>
            </a:fld>
            <a:endParaRPr lang="en-GB"/>
          </a:p>
        </p:txBody>
      </p:sp>
    </p:spTree>
    <p:extLst>
      <p:ext uri="{BB962C8B-B14F-4D97-AF65-F5344CB8AC3E}">
        <p14:creationId xmlns:p14="http://schemas.microsoft.com/office/powerpoint/2010/main" val="143088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9/7/2022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9/7/2022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9/7/2022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9/7/2022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9/7/2022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A180D45-F46B-4484-A254-575E30AFF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CD46EC51-3B76-46E4-BE89-8C8E596DB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someone pouring potassium permanganate into a conical flask">
            <a:extLst>
              <a:ext uri="{FF2B5EF4-FFF2-40B4-BE49-F238E27FC236}">
                <a16:creationId xmlns:a16="http://schemas.microsoft.com/office/drawing/2014/main" id="{09304BC8-3F65-AE35-CF02-ABCA927CF739}"/>
              </a:ext>
              <a:ext uri="{C183D7F6-B498-43B3-948B-1728B52AA6E4}">
                <adec:decorative xmlns:adec="http://schemas.microsoft.com/office/drawing/2017/decorative" val="0"/>
              </a:ext>
            </a:extLst>
          </p:cNvPr>
          <p:cNvPicPr>
            <a:picLocks noChangeAspect="1"/>
          </p:cNvPicPr>
          <p:nvPr/>
        </p:nvPicPr>
        <p:blipFill rotWithShape="1">
          <a:blip r:embed="rId2"/>
          <a:srcRect l="38423" r="19318" b="-2"/>
          <a:stretch/>
        </p:blipFill>
        <p:spPr>
          <a:xfrm>
            <a:off x="478172" y="601201"/>
            <a:ext cx="3671681" cy="5799600"/>
          </a:xfrm>
          <a:prstGeom prst="rect">
            <a:avLst/>
          </a:prstGeom>
        </p:spPr>
      </p:pic>
      <p:sp>
        <p:nvSpPr>
          <p:cNvPr id="95" name="Rectangle 94">
            <a:extLst>
              <a:ext uri="{FF2B5EF4-FFF2-40B4-BE49-F238E27FC236}">
                <a16:creationId xmlns:a16="http://schemas.microsoft.com/office/drawing/2014/main" id="{919AC6FC-179B-4A36-87D7-DCE1FC55D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4757"/>
            <a:ext cx="7498616" cy="579604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4579243" y="1419225"/>
            <a:ext cx="6798608" cy="2826480"/>
          </a:xfrm>
        </p:spPr>
        <p:txBody>
          <a:bodyPr>
            <a:normAutofit/>
          </a:bodyPr>
          <a:lstStyle/>
          <a:p>
            <a:pPr algn="ctr">
              <a:lnSpc>
                <a:spcPct val="90000"/>
              </a:lnSpc>
              <a:spcBef>
                <a:spcPts val="1200"/>
              </a:spcBef>
            </a:pPr>
            <a:r>
              <a:rPr lang="en-GB" b="1" kern="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LEVERAGING ASSESSMENTS TO MOTIVATE STUDENT LEARNING AND ENGAGEMENT</a:t>
            </a:r>
            <a:br>
              <a:rPr lang="en-GB" sz="2800" b="1" kern="0"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GB" sz="2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545846" y="4301822"/>
            <a:ext cx="6798608" cy="1551719"/>
          </a:xfrm>
        </p:spPr>
        <p:txBody>
          <a:bodyPr>
            <a:normAutofit fontScale="92500" lnSpcReduction="10000"/>
          </a:bodyPr>
          <a:lstStyle/>
          <a:p>
            <a:pPr algn="ctr"/>
            <a:r>
              <a:rPr lang="en-GB" sz="2400" b="1" kern="0" dirty="0">
                <a:solidFill>
                  <a:srgbClr val="FFFFFF">
                    <a:alpha val="75000"/>
                  </a:srgbClr>
                </a:solidFill>
                <a:effectLst/>
                <a:latin typeface="Arial" panose="020B0604020202020204" pitchFamily="34" charset="0"/>
                <a:ea typeface="Times New Roman" panose="02020603050405020304" pitchFamily="18" charset="0"/>
                <a:cs typeface="Times New Roman" panose="02020603050405020304" pitchFamily="18" charset="0"/>
              </a:rPr>
              <a:t>School of chemistry and Forensic Science</a:t>
            </a:r>
          </a:p>
          <a:p>
            <a:pPr algn="ctr"/>
            <a:endParaRPr lang="en-GB" sz="1800" b="1" kern="0" dirty="0">
              <a:solidFill>
                <a:srgbClr val="FFFFFF">
                  <a:alpha val="75000"/>
                </a:srgbClr>
              </a:solidFill>
              <a:latin typeface="Arial" panose="020B0604020202020204" pitchFamily="34" charset="0"/>
              <a:cs typeface="Times New Roman" panose="02020603050405020304" pitchFamily="18" charset="0"/>
            </a:endParaRPr>
          </a:p>
          <a:p>
            <a:pPr algn="ctr"/>
            <a:r>
              <a:rPr lang="en-GB" sz="1800" b="1" kern="0" dirty="0">
                <a:solidFill>
                  <a:srgbClr val="FFFFFF">
                    <a:alpha val="75000"/>
                  </a:srgbClr>
                </a:solidFill>
                <a:latin typeface="Arial" panose="020B0604020202020204" pitchFamily="34" charset="0"/>
                <a:cs typeface="Times New Roman" panose="02020603050405020304" pitchFamily="18" charset="0"/>
              </a:rPr>
              <a:t>DR A Berko</a:t>
            </a:r>
            <a:endParaRPr lang="en-US" sz="1800" dirty="0">
              <a:solidFill>
                <a:srgbClr val="FFFFFF">
                  <a:alpha val="75000"/>
                </a:srgbClr>
              </a:solidFill>
            </a:endParaRPr>
          </a:p>
        </p:txBody>
      </p: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E9BB-F993-9434-5271-C545A99C9A1D}"/>
              </a:ext>
            </a:extLst>
          </p:cNvPr>
          <p:cNvSpPr>
            <a:spLocks noGrp="1"/>
          </p:cNvSpPr>
          <p:nvPr>
            <p:ph type="title"/>
          </p:nvPr>
        </p:nvSpPr>
        <p:spPr/>
        <p:txBody>
          <a:bodyPr>
            <a:normAutofit/>
          </a:bodyPr>
          <a:lstStyle/>
          <a:p>
            <a:pPr algn="ctr"/>
            <a:r>
              <a:rPr lang="en-US" sz="3600" dirty="0">
                <a:solidFill>
                  <a:schemeClr val="tx1"/>
                </a:solidFill>
              </a:rPr>
              <a:t>Impact on student engagement and learning</a:t>
            </a:r>
            <a:endParaRPr lang="en-GB" sz="3600" dirty="0">
              <a:solidFill>
                <a:schemeClr val="tx1"/>
              </a:solidFill>
            </a:endParaRPr>
          </a:p>
        </p:txBody>
      </p:sp>
      <p:sp>
        <p:nvSpPr>
          <p:cNvPr id="3" name="Content Placeholder 2">
            <a:extLst>
              <a:ext uri="{FF2B5EF4-FFF2-40B4-BE49-F238E27FC236}">
                <a16:creationId xmlns:a16="http://schemas.microsoft.com/office/drawing/2014/main" id="{B287ECB5-9ED5-7CF5-E82F-5C9A7C4D3772}"/>
              </a:ext>
            </a:extLst>
          </p:cNvPr>
          <p:cNvSpPr>
            <a:spLocks noGrp="1"/>
          </p:cNvSpPr>
          <p:nvPr>
            <p:ph idx="1"/>
          </p:nvPr>
        </p:nvSpPr>
        <p:spPr/>
        <p:txBody>
          <a:bodyPr>
            <a:normAutofit/>
          </a:bodyPr>
          <a:lstStyle/>
          <a:p>
            <a:r>
              <a:rPr lang="en-GB" sz="2400" dirty="0">
                <a:solidFill>
                  <a:schemeClr val="tx1"/>
                </a:solidFill>
                <a:latin typeface="Arial" panose="020B0604020202020204" pitchFamily="34" charset="0"/>
                <a:cs typeface="Arial" panose="020B0604020202020204" pitchFamily="34" charset="0"/>
              </a:rPr>
              <a:t>Engagement in lectures has improved</a:t>
            </a:r>
          </a:p>
          <a:p>
            <a:r>
              <a:rPr lang="en-GB" sz="2400" dirty="0">
                <a:solidFill>
                  <a:schemeClr val="tx1"/>
                </a:solidFill>
                <a:latin typeface="Arial" panose="020B0604020202020204" pitchFamily="34" charset="0"/>
                <a:cs typeface="Arial" panose="020B0604020202020204" pitchFamily="34" charset="0"/>
              </a:rPr>
              <a:t>Attendance was around 60% even for online lectures (was higher pre-lockdown)</a:t>
            </a:r>
          </a:p>
          <a:p>
            <a:r>
              <a:rPr lang="en-GB" sz="2400" dirty="0">
                <a:solidFill>
                  <a:schemeClr val="tx1"/>
                </a:solidFill>
                <a:latin typeface="Arial" panose="020B0604020202020204" pitchFamily="34" charset="0"/>
                <a:cs typeface="Arial" panose="020B0604020202020204" pitchFamily="34" charset="0"/>
              </a:rPr>
              <a:t>Feedback from module evaluation consistently mention the contextual nature of teaching and assessment.</a:t>
            </a:r>
          </a:p>
          <a:p>
            <a:r>
              <a:rPr lang="en-GB" sz="2400" dirty="0">
                <a:solidFill>
                  <a:schemeClr val="tx1"/>
                </a:solidFill>
                <a:latin typeface="Arial" panose="020B0604020202020204" pitchFamily="34" charset="0"/>
                <a:cs typeface="Arial" panose="020B0604020202020204" pitchFamily="34" charset="0"/>
              </a:rPr>
              <a:t>Resits in the foundation chemistry modules have been low for a number of years.</a:t>
            </a:r>
          </a:p>
        </p:txBody>
      </p:sp>
    </p:spTree>
    <p:extLst>
      <p:ext uri="{BB962C8B-B14F-4D97-AF65-F5344CB8AC3E}">
        <p14:creationId xmlns:p14="http://schemas.microsoft.com/office/powerpoint/2010/main" val="34110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E9BB-F993-9434-5271-C545A99C9A1D}"/>
              </a:ext>
            </a:extLst>
          </p:cNvPr>
          <p:cNvSpPr>
            <a:spLocks noGrp="1"/>
          </p:cNvSpPr>
          <p:nvPr>
            <p:ph type="title"/>
          </p:nvPr>
        </p:nvSpPr>
        <p:spPr/>
        <p:txBody>
          <a:bodyPr>
            <a:normAutofit/>
          </a:bodyPr>
          <a:lstStyle/>
          <a:p>
            <a:pPr algn="ctr"/>
            <a:r>
              <a:rPr lang="en-GB" sz="3600" dirty="0">
                <a:solidFill>
                  <a:schemeClr val="tx1"/>
                </a:solidFill>
              </a:rPr>
              <a:t>Impact on student engagement and learning</a:t>
            </a:r>
          </a:p>
        </p:txBody>
      </p:sp>
      <p:sp>
        <p:nvSpPr>
          <p:cNvPr id="3" name="Content Placeholder 2">
            <a:extLst>
              <a:ext uri="{FF2B5EF4-FFF2-40B4-BE49-F238E27FC236}">
                <a16:creationId xmlns:a16="http://schemas.microsoft.com/office/drawing/2014/main" id="{B287ECB5-9ED5-7CF5-E82F-5C9A7C4D3772}"/>
              </a:ext>
            </a:extLst>
          </p:cNvPr>
          <p:cNvSpPr>
            <a:spLocks noGrp="1"/>
          </p:cNvSpPr>
          <p:nvPr>
            <p:ph idx="1"/>
          </p:nvPr>
        </p:nvSpPr>
        <p:spPr>
          <a:xfrm>
            <a:off x="581193" y="2167448"/>
            <a:ext cx="11029615" cy="1332778"/>
          </a:xfrm>
        </p:spPr>
        <p:txBody>
          <a:bodyPr>
            <a:normAutofit/>
          </a:bodyPr>
          <a:lstStyle/>
          <a:p>
            <a:r>
              <a:rPr lang="en-GB" sz="2800" b="1" dirty="0">
                <a:solidFill>
                  <a:schemeClr val="tx1"/>
                </a:solidFill>
                <a:latin typeface="Arial" panose="020B0604020202020204" pitchFamily="34" charset="0"/>
                <a:cs typeface="Arial" panose="020B0604020202020204" pitchFamily="34" charset="0"/>
              </a:rPr>
              <a:t>Some feedback from students in recent module evaluations</a:t>
            </a:r>
          </a:p>
          <a:p>
            <a:endParaRPr lang="en-GB" sz="20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B43BEC5-CB94-F037-067E-10C7580B347E}"/>
              </a:ext>
            </a:extLst>
          </p:cNvPr>
          <p:cNvSpPr txBox="1"/>
          <p:nvPr/>
        </p:nvSpPr>
        <p:spPr>
          <a:xfrm>
            <a:off x="1501775" y="3038862"/>
            <a:ext cx="9188450" cy="2308324"/>
          </a:xfrm>
          <a:prstGeom prst="rect">
            <a:avLst/>
          </a:prstGeom>
          <a:solidFill>
            <a:schemeClr val="tx1"/>
          </a:solidFill>
        </p:spPr>
        <p:txBody>
          <a:bodyPr wrap="square">
            <a:spAutoFit/>
          </a:bodyPr>
          <a:lstStyle/>
          <a:p>
            <a:pPr marL="285750" indent="-285750">
              <a:buFont typeface="Wingdings" panose="05000000000000000000" pitchFamily="2" charset="2"/>
              <a:buChar char="§"/>
            </a:pPr>
            <a:r>
              <a:rPr lang="en-GB" sz="2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“Relating the module and work to everyday life gave students a better understanding and a wider perspective of chemistry in general”.</a:t>
            </a:r>
          </a:p>
          <a:p>
            <a:pPr marL="285750" indent="-285750">
              <a:buFont typeface="Wingdings" panose="05000000000000000000" pitchFamily="2" charset="2"/>
              <a:buChar char="§"/>
            </a:pPr>
            <a:r>
              <a:rPr lang="en-GB" sz="2400" b="1" i="1" dirty="0">
                <a:solidFill>
                  <a:schemeClr val="bg1"/>
                </a:solidFill>
                <a:latin typeface="Calibri" panose="020F0502020204030204" pitchFamily="34" charset="0"/>
                <a:cs typeface="Calibri" panose="020F0502020204030204" pitchFamily="34" charset="0"/>
              </a:rPr>
              <a:t>“Lectures tie in real world applications which make them interesting”</a:t>
            </a:r>
          </a:p>
          <a:p>
            <a:pPr marL="285750" indent="-285750">
              <a:buFont typeface="Wingdings" panose="05000000000000000000" pitchFamily="2" charset="2"/>
              <a:buChar char="§"/>
            </a:pPr>
            <a:r>
              <a:rPr lang="en-GB" sz="2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example of excellent teaching was the use of examples and exam questions to practice and further understand the concept”.</a:t>
            </a:r>
            <a:endParaRPr lang="en-GB"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6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B8F1-C6E9-A49F-DF4B-C77B236383C9}"/>
              </a:ext>
            </a:extLst>
          </p:cNvPr>
          <p:cNvSpPr>
            <a:spLocks noGrp="1"/>
          </p:cNvSpPr>
          <p:nvPr>
            <p:ph type="title"/>
          </p:nvPr>
        </p:nvSpPr>
        <p:spPr/>
        <p:txBody>
          <a:bodyPr>
            <a:normAutofit/>
          </a:bodyPr>
          <a:lstStyle/>
          <a:p>
            <a:r>
              <a:rPr lang="en-GB" sz="4400" dirty="0"/>
              <a:t>Conclusion</a:t>
            </a:r>
          </a:p>
        </p:txBody>
      </p:sp>
      <p:sp>
        <p:nvSpPr>
          <p:cNvPr id="3" name="Content Placeholder 2">
            <a:extLst>
              <a:ext uri="{FF2B5EF4-FFF2-40B4-BE49-F238E27FC236}">
                <a16:creationId xmlns:a16="http://schemas.microsoft.com/office/drawing/2014/main" id="{6B5585EF-A8F2-6CF5-7A75-3C807AD9EF44}"/>
              </a:ext>
            </a:extLst>
          </p:cNvPr>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Properly leveraging assessments can impact student learning/engagement</a:t>
            </a:r>
          </a:p>
          <a:p>
            <a:r>
              <a:rPr lang="en-GB" sz="2400" dirty="0">
                <a:latin typeface="Arial" panose="020B0604020202020204" pitchFamily="34" charset="0"/>
                <a:cs typeface="Arial" panose="020B0604020202020204" pitchFamily="34" charset="0"/>
              </a:rPr>
              <a:t>Small meaningful changes can have a big impact on student learning</a:t>
            </a:r>
          </a:p>
          <a:p>
            <a:r>
              <a:rPr lang="en-GB" sz="2400" dirty="0">
                <a:latin typeface="Arial" panose="020B0604020202020204" pitchFamily="34" charset="0"/>
                <a:cs typeface="Arial" panose="020B0604020202020204" pitchFamily="34" charset="0"/>
              </a:rPr>
              <a:t>More work including data collection and analysis is required to quantify, if possible, the real impact contextualising teaching and assessment has on student learning.</a:t>
            </a:r>
          </a:p>
        </p:txBody>
      </p:sp>
    </p:spTree>
    <p:extLst>
      <p:ext uri="{BB962C8B-B14F-4D97-AF65-F5344CB8AC3E}">
        <p14:creationId xmlns:p14="http://schemas.microsoft.com/office/powerpoint/2010/main" val="17572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FB9A-BB1C-9C00-DCFA-02FD01DDBF98}"/>
              </a:ext>
            </a:extLst>
          </p:cNvPr>
          <p:cNvSpPr>
            <a:spLocks noGrp="1"/>
          </p:cNvSpPr>
          <p:nvPr>
            <p:ph type="ctrTitle"/>
          </p:nvPr>
        </p:nvSpPr>
        <p:spPr/>
        <p:txBody>
          <a:bodyPr/>
          <a:lstStyle/>
          <a:p>
            <a:r>
              <a:rPr lang="en-GB" dirty="0"/>
              <a:t>Thank you for listening </a:t>
            </a:r>
          </a:p>
        </p:txBody>
      </p:sp>
      <p:sp>
        <p:nvSpPr>
          <p:cNvPr id="3" name="Subtitle 2">
            <a:extLst>
              <a:ext uri="{FF2B5EF4-FFF2-40B4-BE49-F238E27FC236}">
                <a16:creationId xmlns:a16="http://schemas.microsoft.com/office/drawing/2014/main" id="{BC3DE0AC-6BCD-C9B8-65A8-967B864419CD}"/>
              </a:ext>
            </a:extLst>
          </p:cNvPr>
          <p:cNvSpPr>
            <a:spLocks noGrp="1"/>
          </p:cNvSpPr>
          <p:nvPr>
            <p:ph type="subTitle" idx="1"/>
          </p:nvPr>
        </p:nvSpPr>
        <p:spPr>
          <a:xfrm>
            <a:off x="741615" y="4244035"/>
            <a:ext cx="10993546" cy="590321"/>
          </a:xfrm>
        </p:spPr>
        <p:txBody>
          <a:bodyPr>
            <a:noAutofit/>
          </a:bodyPr>
          <a:lstStyle/>
          <a:p>
            <a:pPr algn="ctr"/>
            <a:r>
              <a:rPr lang="en-GB" sz="4400" b="1" dirty="0">
                <a:solidFill>
                  <a:schemeClr val="bg1"/>
                </a:solidFill>
              </a:rPr>
              <a:t>Questions </a:t>
            </a:r>
          </a:p>
        </p:txBody>
      </p:sp>
    </p:spTree>
    <p:extLst>
      <p:ext uri="{BB962C8B-B14F-4D97-AF65-F5344CB8AC3E}">
        <p14:creationId xmlns:p14="http://schemas.microsoft.com/office/powerpoint/2010/main" val="343343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728B3B-3C58-DB62-4FBA-77D2BEF60822}"/>
              </a:ext>
            </a:extLst>
          </p:cNvPr>
          <p:cNvSpPr>
            <a:spLocks noGrp="1"/>
          </p:cNvSpPr>
          <p:nvPr>
            <p:ph type="title"/>
          </p:nvPr>
        </p:nvSpPr>
        <p:spPr>
          <a:xfrm>
            <a:off x="446533" y="1552397"/>
            <a:ext cx="11293912" cy="3654081"/>
          </a:xfrm>
        </p:spPr>
        <p:txBody>
          <a:bodyPr vert="horz" lIns="91440" tIns="45720" rIns="91440" bIns="45720" rtlCol="0" anchor="ctr">
            <a:normAutofit/>
          </a:bodyPr>
          <a:lstStyle/>
          <a:p>
            <a:pPr algn="ctr"/>
            <a:r>
              <a:rPr lang="en-US" sz="5400" b="0" kern="1200" cap="all" dirty="0">
                <a:solidFill>
                  <a:schemeClr val="tx2"/>
                </a:solidFill>
                <a:latin typeface="+mj-lt"/>
                <a:ea typeface="+mj-ea"/>
                <a:cs typeface="+mj-cs"/>
              </a:rPr>
              <a:t>Impact of Assessment on learning</a:t>
            </a:r>
          </a:p>
        </p:txBody>
      </p:sp>
      <p:sp>
        <p:nvSpPr>
          <p:cNvPr id="18" name="Rectangle 17">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07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7B58-4345-6E24-C48E-CB9919F1E3D5}"/>
              </a:ext>
            </a:extLst>
          </p:cNvPr>
          <p:cNvSpPr>
            <a:spLocks noGrp="1"/>
          </p:cNvSpPr>
          <p:nvPr>
            <p:ph type="title"/>
          </p:nvPr>
        </p:nvSpPr>
        <p:spPr>
          <a:solidFill>
            <a:schemeClr val="bg2">
              <a:lumMod val="10000"/>
            </a:schemeClr>
          </a:solidFill>
        </p:spPr>
        <p:txBody>
          <a:bodyPr>
            <a:normAutofit/>
          </a:bodyPr>
          <a:lstStyle/>
          <a:p>
            <a:pPr algn="ctr"/>
            <a:r>
              <a:rPr lang="en-GB" i="1" dirty="0">
                <a:solidFill>
                  <a:schemeClr val="bg1"/>
                </a:solidFill>
              </a:rPr>
              <a:t>Nothing causes a student to hit the books more that an upcoming assessment deadline or exam</a:t>
            </a:r>
          </a:p>
        </p:txBody>
      </p:sp>
      <p:sp>
        <p:nvSpPr>
          <p:cNvPr id="9" name="TextBox 8">
            <a:extLst>
              <a:ext uri="{FF2B5EF4-FFF2-40B4-BE49-F238E27FC236}">
                <a16:creationId xmlns:a16="http://schemas.microsoft.com/office/drawing/2014/main" id="{A16DA82D-6DA1-41B3-4B78-FE1ED3F74E9D}"/>
              </a:ext>
            </a:extLst>
          </p:cNvPr>
          <p:cNvSpPr txBox="1"/>
          <p:nvPr/>
        </p:nvSpPr>
        <p:spPr>
          <a:xfrm>
            <a:off x="4457700" y="5519448"/>
            <a:ext cx="3276599" cy="369332"/>
          </a:xfrm>
          <a:prstGeom prst="rect">
            <a:avLst/>
          </a:prstGeom>
          <a:noFill/>
        </p:spPr>
        <p:txBody>
          <a:bodyPr wrap="square">
            <a:spAutoFit/>
          </a:bodyPr>
          <a:lstStyle/>
          <a:p>
            <a:r>
              <a:rPr lang="en-US" sz="1800" b="0" kern="1200" cap="all" dirty="0">
                <a:solidFill>
                  <a:schemeClr val="bg1"/>
                </a:solidFill>
                <a:latin typeface="+mj-lt"/>
                <a:ea typeface="+mj-ea"/>
                <a:cs typeface="+mj-cs"/>
              </a:rPr>
              <a:t>Assessment and learning</a:t>
            </a:r>
            <a:endParaRPr lang="en-GB" dirty="0">
              <a:solidFill>
                <a:schemeClr val="bg1"/>
              </a:solidFill>
            </a:endParaRPr>
          </a:p>
        </p:txBody>
      </p:sp>
    </p:spTree>
    <p:extLst>
      <p:ext uri="{BB962C8B-B14F-4D97-AF65-F5344CB8AC3E}">
        <p14:creationId xmlns:p14="http://schemas.microsoft.com/office/powerpoint/2010/main" val="176292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771148" y="1037967"/>
            <a:ext cx="3054091" cy="4709131"/>
          </a:xfrm>
        </p:spPr>
        <p:txBody>
          <a:bodyPr vert="horz" lIns="91440" tIns="45720" rIns="91440" bIns="45720" rtlCol="0" anchor="ctr">
            <a:normAutofit/>
          </a:bodyPr>
          <a:lstStyle/>
          <a:p>
            <a:r>
              <a:rPr lang="en-GB" sz="3600" dirty="0">
                <a:solidFill>
                  <a:srgbClr val="FFFEFF"/>
                </a:solidFill>
              </a:rPr>
              <a:t>Impact of Assessment on learning</a:t>
            </a:r>
            <a:endParaRPr lang="en-US" sz="3600" b="0" kern="1200" cap="all" dirty="0">
              <a:solidFill>
                <a:srgbClr val="FFFEFF"/>
              </a:solidFill>
              <a:latin typeface="+mj-lt"/>
              <a:ea typeface="+mj-ea"/>
              <a:cs typeface="+mj-cs"/>
            </a:endParaRPr>
          </a:p>
        </p:txBody>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4534935" y="1037967"/>
            <a:ext cx="7210531" cy="5070670"/>
          </a:xfrm>
        </p:spPr>
        <p:txBody>
          <a:bodyPr vert="horz" lIns="91440" tIns="45720" rIns="91440" bIns="45720" rtlCol="0" anchor="ctr">
            <a:normAutofit fontScale="92500" lnSpcReduction="10000"/>
          </a:bodyPr>
          <a:lstStyle/>
          <a:p>
            <a:r>
              <a:rPr lang="en-US" sz="2200" dirty="0">
                <a:solidFill>
                  <a:schemeClr val="tx1"/>
                </a:solidFill>
                <a:effectLst/>
                <a:latin typeface="Arial" panose="020B0604020202020204" pitchFamily="34" charset="0"/>
                <a:cs typeface="Arial" panose="020B0604020202020204" pitchFamily="34" charset="0"/>
              </a:rPr>
              <a:t>Assessments are an important part of teaching and learning in higher education.  </a:t>
            </a:r>
          </a:p>
          <a:p>
            <a:r>
              <a:rPr lang="en-US" sz="2200" dirty="0">
                <a:solidFill>
                  <a:schemeClr val="tx1"/>
                </a:solidFill>
                <a:effectLst/>
                <a:latin typeface="Arial" panose="020B0604020202020204" pitchFamily="34" charset="0"/>
                <a:cs typeface="Arial" panose="020B0604020202020204" pitchFamily="34" charset="0"/>
              </a:rPr>
              <a:t>It allows institutions to make judgements on learning outcomes and teaching quality (</a:t>
            </a:r>
            <a:r>
              <a:rPr lang="en-US" sz="1700" dirty="0">
                <a:solidFill>
                  <a:schemeClr val="tx1"/>
                </a:solidFill>
                <a:effectLst/>
                <a:latin typeface="Arial" panose="020B0604020202020204" pitchFamily="34" charset="0"/>
                <a:cs typeface="Arial" panose="020B0604020202020204" pitchFamily="34" charset="0"/>
              </a:rPr>
              <a:t>Fletcher et al 2012</a:t>
            </a:r>
            <a:r>
              <a:rPr lang="en-US" sz="2200" dirty="0">
                <a:solidFill>
                  <a:schemeClr val="tx1"/>
                </a:solidFill>
                <a:effectLst/>
                <a:latin typeface="Arial" panose="020B0604020202020204" pitchFamily="34" charset="0"/>
                <a:cs typeface="Arial" panose="020B0604020202020204" pitchFamily="34" charset="0"/>
              </a:rPr>
              <a:t>, </a:t>
            </a:r>
            <a:r>
              <a:rPr lang="en-US" sz="1700" dirty="0">
                <a:solidFill>
                  <a:schemeClr val="tx1"/>
                </a:solidFill>
                <a:effectLst/>
                <a:latin typeface="Arial" panose="020B0604020202020204" pitchFamily="34" charset="0"/>
                <a:cs typeface="Arial" panose="020B0604020202020204" pitchFamily="34" charset="0"/>
              </a:rPr>
              <a:t>Klassen 2006</a:t>
            </a:r>
            <a:r>
              <a:rPr lang="en-US" sz="2200" dirty="0">
                <a:solidFill>
                  <a:schemeClr val="tx1"/>
                </a:solidFill>
                <a:effectLst/>
                <a:latin typeface="Arial" panose="020B0604020202020204" pitchFamily="34" charset="0"/>
                <a:cs typeface="Arial" panose="020B0604020202020204" pitchFamily="34" charset="0"/>
              </a:rPr>
              <a:t>).  </a:t>
            </a:r>
          </a:p>
          <a:p>
            <a:r>
              <a:rPr lang="en-US" sz="2200" dirty="0">
                <a:solidFill>
                  <a:schemeClr val="tx1"/>
                </a:solidFill>
                <a:effectLst/>
                <a:latin typeface="Arial" panose="020B0604020202020204" pitchFamily="34" charset="0"/>
                <a:cs typeface="Arial" panose="020B0604020202020204" pitchFamily="34" charset="0"/>
              </a:rPr>
              <a:t>They also serve as a means of judging ability and competence of graduates in the selection of candidates </a:t>
            </a:r>
            <a:r>
              <a:rPr lang="en-US" sz="2200" dirty="0">
                <a:solidFill>
                  <a:schemeClr val="tx1"/>
                </a:solidFill>
                <a:latin typeface="Arial" panose="020B0604020202020204" pitchFamily="34" charset="0"/>
                <a:cs typeface="Arial" panose="020B0604020202020204" pitchFamily="34" charset="0"/>
              </a:rPr>
              <a:t>for employment</a:t>
            </a:r>
            <a:r>
              <a:rPr lang="en-US" sz="2200" dirty="0">
                <a:solidFill>
                  <a:schemeClr val="tx1"/>
                </a:solidFill>
                <a:effectLst/>
                <a:latin typeface="Arial" panose="020B0604020202020204" pitchFamily="34" charset="0"/>
                <a:cs typeface="Arial" panose="020B0604020202020204" pitchFamily="34" charset="0"/>
              </a:rPr>
              <a:t> (</a:t>
            </a:r>
            <a:r>
              <a:rPr lang="en-US" sz="1700" dirty="0" err="1">
                <a:solidFill>
                  <a:schemeClr val="tx1"/>
                </a:solidFill>
                <a:effectLst/>
                <a:latin typeface="Arial" panose="020B0604020202020204" pitchFamily="34" charset="0"/>
                <a:cs typeface="Arial" panose="020B0604020202020204" pitchFamily="34" charset="0"/>
              </a:rPr>
              <a:t>Madaus</a:t>
            </a:r>
            <a:r>
              <a:rPr lang="en-US" sz="1700" dirty="0">
                <a:solidFill>
                  <a:schemeClr val="tx1"/>
                </a:solidFill>
                <a:effectLst/>
                <a:latin typeface="Arial" panose="020B0604020202020204" pitchFamily="34" charset="0"/>
                <a:cs typeface="Arial" panose="020B0604020202020204" pitchFamily="34" charset="0"/>
              </a:rPr>
              <a:t> &amp; </a:t>
            </a:r>
            <a:r>
              <a:rPr lang="en-US" sz="1700" dirty="0" err="1">
                <a:solidFill>
                  <a:schemeClr val="tx1"/>
                </a:solidFill>
                <a:effectLst/>
                <a:latin typeface="Arial" panose="020B0604020202020204" pitchFamily="34" charset="0"/>
                <a:cs typeface="Arial" panose="020B0604020202020204" pitchFamily="34" charset="0"/>
              </a:rPr>
              <a:t>Kellaghan</a:t>
            </a:r>
            <a:r>
              <a:rPr lang="en-US" sz="1700" dirty="0">
                <a:solidFill>
                  <a:schemeClr val="tx1"/>
                </a:solidFill>
                <a:effectLst/>
                <a:latin typeface="Arial" panose="020B0604020202020204" pitchFamily="34" charset="0"/>
                <a:cs typeface="Arial" panose="020B0604020202020204" pitchFamily="34" charset="0"/>
              </a:rPr>
              <a:t>, 1993</a:t>
            </a:r>
            <a:r>
              <a:rPr lang="en-US" sz="2200" dirty="0">
                <a:solidFill>
                  <a:schemeClr val="tx1"/>
                </a:solidFill>
                <a:effectLst/>
                <a:latin typeface="Arial" panose="020B0604020202020204" pitchFamily="34" charset="0"/>
                <a:cs typeface="Arial" panose="020B0604020202020204" pitchFamily="34" charset="0"/>
              </a:rPr>
              <a:t>).</a:t>
            </a:r>
          </a:p>
          <a:p>
            <a:r>
              <a:rPr lang="en-GB"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Assessments shape and influence the behaviour of students to a higher degree than perhaps teaching.  </a:t>
            </a:r>
          </a:p>
          <a:p>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Because of this, assessments should be leveraged and designed to improve teaching and learning at higher education institutions (</a:t>
            </a:r>
            <a:r>
              <a:rPr lang="en-GB" sz="1700" dirty="0">
                <a:solidFill>
                  <a:schemeClr val="tx1"/>
                </a:solidFill>
                <a:effectLst/>
                <a:latin typeface="Arial" panose="020B0604020202020204" pitchFamily="34" charset="0"/>
                <a:ea typeface="Calibri" panose="020F0502020204030204" pitchFamily="34" charset="0"/>
                <a:cs typeface="Arial" panose="020B0604020202020204" pitchFamily="34" charset="0"/>
              </a:rPr>
              <a:t>Gibbs and Simpson 2004</a:t>
            </a: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2200" dirty="0">
              <a:solidFill>
                <a:schemeClr val="tx1"/>
              </a:solidFill>
              <a:effectLst/>
              <a:latin typeface="Arial" panose="020B0604020202020204" pitchFamily="34" charset="0"/>
              <a:cs typeface="Arial" panose="020B0604020202020204" pitchFamily="34" charset="0"/>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9660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3" y="702156"/>
            <a:ext cx="6540462" cy="1013800"/>
          </a:xfrm>
        </p:spPr>
        <p:txBody>
          <a:bodyPr vert="horz" lIns="91440" tIns="45720" rIns="91440" bIns="45720" rtlCol="0" anchor="b">
            <a:noAutofit/>
          </a:bodyPr>
          <a:lstStyle/>
          <a:p>
            <a:pPr algn="ctr"/>
            <a:r>
              <a:rPr lang="en-US" sz="3600" b="0" kern="1200" cap="all" dirty="0">
                <a:solidFill>
                  <a:schemeClr val="tx1"/>
                </a:solidFill>
                <a:latin typeface="+mj-lt"/>
                <a:ea typeface="+mj-ea"/>
                <a:cs typeface="+mj-cs"/>
              </a:rPr>
              <a:t>Use of assessments</a:t>
            </a: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446534" y="1896533"/>
            <a:ext cx="6809780" cy="4405036"/>
          </a:xfrm>
        </p:spPr>
        <p:txBody>
          <a:bodyPr vert="horz" lIns="91440" tIns="45720" rIns="91440" bIns="45720" rtlCol="0" anchor="ctr">
            <a:noAutofit/>
          </a:bodyPr>
          <a:lstStyle/>
          <a:p>
            <a:pPr>
              <a:lnSpc>
                <a:spcPct val="107000"/>
              </a:lnSpc>
              <a:spcAft>
                <a:spcPts val="800"/>
              </a:spcAft>
            </a:pPr>
            <a:r>
              <a:rPr lang="en-GB" sz="2400" b="1" i="1" dirty="0">
                <a:solidFill>
                  <a:schemeClr val="tx1"/>
                </a:solidFill>
                <a:latin typeface="Arial" panose="020B0604020202020204" pitchFamily="34" charset="0"/>
                <a:cs typeface="Arial" panose="020B0604020202020204" pitchFamily="34" charset="0"/>
              </a:rPr>
              <a:t>Question is, how can we use assessments to motivate student learning?</a:t>
            </a:r>
          </a:p>
          <a:p>
            <a:pPr>
              <a:lnSpc>
                <a:spcPct val="107000"/>
              </a:lnSpc>
              <a:spcAft>
                <a:spcPts val="800"/>
              </a:spcAft>
            </a:pPr>
            <a:r>
              <a:rPr lang="en-GB" sz="2400" dirty="0">
                <a:solidFill>
                  <a:schemeClr val="tx1"/>
                </a:solidFill>
                <a:latin typeface="Arial" panose="020B0604020202020204" pitchFamily="34" charset="0"/>
                <a:cs typeface="Arial" panose="020B0604020202020204" pitchFamily="34" charset="0"/>
              </a:rPr>
              <a:t>How do we help them connect with what is being taught?</a:t>
            </a:r>
          </a:p>
          <a:p>
            <a:pPr>
              <a:lnSpc>
                <a:spcPct val="107000"/>
              </a:lnSpc>
              <a:spcAft>
                <a:spcPts val="800"/>
              </a:spcAft>
            </a:pPr>
            <a:r>
              <a:rPr lang="en-GB" sz="2400" dirty="0">
                <a:solidFill>
                  <a:schemeClr val="tx1"/>
                </a:solidFill>
                <a:latin typeface="Arial" panose="020B0604020202020204" pitchFamily="34" charset="0"/>
                <a:cs typeface="Arial" panose="020B0604020202020204" pitchFamily="34" charset="0"/>
              </a:rPr>
              <a:t>How do we use  Formative and summative assessments effectively</a:t>
            </a:r>
          </a:p>
          <a:p>
            <a:pPr>
              <a:lnSpc>
                <a:spcPct val="107000"/>
              </a:lnSpc>
              <a:spcAft>
                <a:spcPts val="800"/>
              </a:spcAft>
            </a:pPr>
            <a:endParaRPr lang="en-GB" dirty="0">
              <a:solidFill>
                <a:schemeClr val="tx1"/>
              </a:solidFill>
              <a:latin typeface="Arial" panose="020B0604020202020204" pitchFamily="34" charset="0"/>
              <a:cs typeface="Arial" panose="020B0604020202020204" pitchFamily="34" charset="0"/>
            </a:endParaRPr>
          </a:p>
        </p:txBody>
      </p:sp>
      <p:pic>
        <p:nvPicPr>
          <p:cNvPr id="2050" name="Picture 2" descr="white table with black chairs">
            <a:extLst>
              <a:ext uri="{FF2B5EF4-FFF2-40B4-BE49-F238E27FC236}">
                <a16:creationId xmlns:a16="http://schemas.microsoft.com/office/drawing/2014/main" id="{2DDE7DBA-86A5-C82A-A6C3-E65613F1CE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391" r="5580"/>
          <a:stretch/>
        </p:blipFill>
        <p:spPr bwMode="auto">
          <a:xfrm>
            <a:off x="7571351" y="650801"/>
            <a:ext cx="4039455" cy="28752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ve to learn pencil signage on wall near walking man">
            <a:extLst>
              <a:ext uri="{FF2B5EF4-FFF2-40B4-BE49-F238E27FC236}">
                <a16:creationId xmlns:a16="http://schemas.microsoft.com/office/drawing/2014/main" id="{82ADD67A-AE9A-3800-201C-EDE5FD792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350" y="3754400"/>
            <a:ext cx="4039456" cy="2694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 name="Rectangle 1034">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50" name="Rectangle 1036">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52" name="Rectangle 1038">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054" name="Rectangle 1040">
            <a:extLst>
              <a:ext uri="{FF2B5EF4-FFF2-40B4-BE49-F238E27FC236}">
                <a16:creationId xmlns:a16="http://schemas.microsoft.com/office/drawing/2014/main" id="{19080B67-B754-42DD-A48D-9F9825B8B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42">
            <a:extLst>
              <a:ext uri="{FF2B5EF4-FFF2-40B4-BE49-F238E27FC236}">
                <a16:creationId xmlns:a16="http://schemas.microsoft.com/office/drawing/2014/main" id="{3ED1230F-A795-4397-9AB6-7FDC98B72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56" name="Rectangle 1044">
            <a:extLst>
              <a:ext uri="{FF2B5EF4-FFF2-40B4-BE49-F238E27FC236}">
                <a16:creationId xmlns:a16="http://schemas.microsoft.com/office/drawing/2014/main" id="{41182216-581B-4394-806B-79D6D406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47" name="Rectangle 1046">
            <a:extLst>
              <a:ext uri="{FF2B5EF4-FFF2-40B4-BE49-F238E27FC236}">
                <a16:creationId xmlns:a16="http://schemas.microsoft.com/office/drawing/2014/main" id="{1678ABD2-2F95-4A50-936B-1A18BD7ED4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49" name="Rectangle 1048">
            <a:extLst>
              <a:ext uri="{FF2B5EF4-FFF2-40B4-BE49-F238E27FC236}">
                <a16:creationId xmlns:a16="http://schemas.microsoft.com/office/drawing/2014/main" id="{9C27EDFD-C02F-4070-BDA1-2A0746244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38174"/>
            <a:ext cx="3705323" cy="576262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803189" y="1209184"/>
            <a:ext cx="3089189" cy="4734416"/>
          </a:xfrm>
        </p:spPr>
        <p:txBody>
          <a:bodyPr vert="horz" lIns="91440" tIns="45720" rIns="91440" bIns="45720" rtlCol="0" anchor="ctr">
            <a:normAutofit/>
          </a:bodyPr>
          <a:lstStyle/>
          <a:p>
            <a:r>
              <a:rPr lang="en-US" sz="2800" b="0" kern="1200" cap="all">
                <a:latin typeface="+mj-lt"/>
                <a:ea typeface="+mj-ea"/>
                <a:cs typeface="+mj-cs"/>
              </a:rPr>
              <a:t>Redesigning assessments – the dilemma </a:t>
            </a:r>
          </a:p>
        </p:txBody>
      </p:sp>
      <p:sp>
        <p:nvSpPr>
          <p:cNvPr id="1051" name="Rectangle 1050">
            <a:extLst>
              <a:ext uri="{FF2B5EF4-FFF2-40B4-BE49-F238E27FC236}">
                <a16:creationId xmlns:a16="http://schemas.microsoft.com/office/drawing/2014/main" id="{04C78D19-92E9-4BAF-986C-B007349BE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1923"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woman in gray top">
            <a:extLst>
              <a:ext uri="{FF2B5EF4-FFF2-40B4-BE49-F238E27FC236}">
                <a16:creationId xmlns:a16="http://schemas.microsoft.com/office/drawing/2014/main" id="{F7A6EB60-AEBD-D12C-26E2-D6632F89EF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58182" y="780711"/>
            <a:ext cx="3247155" cy="21674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rson writing bucket list on book">
            <a:extLst>
              <a:ext uri="{FF2B5EF4-FFF2-40B4-BE49-F238E27FC236}">
                <a16:creationId xmlns:a16="http://schemas.microsoft.com/office/drawing/2014/main" id="{B4FFF7F0-56DB-180C-454D-738B18090C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72443" y="798102"/>
            <a:ext cx="3233209" cy="2150084"/>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52">
            <a:extLst>
              <a:ext uri="{FF2B5EF4-FFF2-40B4-BE49-F238E27FC236}">
                <a16:creationId xmlns:a16="http://schemas.microsoft.com/office/drawing/2014/main" id="{DEEF1D81-170C-4CAD-9246-D18D8D450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6239" y="654222"/>
            <a:ext cx="3702878" cy="2437844"/>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4561870" y="3425295"/>
            <a:ext cx="6864154" cy="3225876"/>
          </a:xfrm>
        </p:spPr>
        <p:txBody>
          <a:bodyPr vert="horz" lIns="91440" tIns="45720" rIns="91440" bIns="45720" rtlCol="0" anchor="ctr">
            <a:noAutofit/>
          </a:bodyPr>
          <a:lstStyle/>
          <a:p>
            <a:r>
              <a:rPr lang="en-US" sz="2400" i="1" dirty="0">
                <a:solidFill>
                  <a:schemeClr val="tx1">
                    <a:lumMod val="75000"/>
                    <a:lumOff val="25000"/>
                  </a:schemeClr>
                </a:solidFill>
              </a:rPr>
              <a:t>Formative assessments help students gauge their learning and identify gaps in knowledge </a:t>
            </a:r>
          </a:p>
          <a:p>
            <a:r>
              <a:rPr lang="en-US" sz="2400" i="1" dirty="0">
                <a:solidFill>
                  <a:schemeClr val="tx1">
                    <a:lumMod val="75000"/>
                    <a:lumOff val="25000"/>
                  </a:schemeClr>
                </a:solidFill>
              </a:rPr>
              <a:t>Trouble is not many engage with them </a:t>
            </a:r>
          </a:p>
          <a:p>
            <a:r>
              <a:rPr lang="en-US" sz="2400" i="1" dirty="0">
                <a:solidFill>
                  <a:schemeClr val="tx1">
                    <a:lumMod val="75000"/>
                    <a:lumOff val="25000"/>
                  </a:schemeClr>
                </a:solidFill>
              </a:rPr>
              <a:t>Summative assessments get higher engagement from students – do they study to pass exams or to understand concepts in order to apply them to real life problems?</a:t>
            </a:r>
          </a:p>
        </p:txBody>
      </p:sp>
    </p:spTree>
    <p:extLst>
      <p:ext uri="{BB962C8B-B14F-4D97-AF65-F5344CB8AC3E}">
        <p14:creationId xmlns:p14="http://schemas.microsoft.com/office/powerpoint/2010/main" val="263702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81" name="Rectangle 3080">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83" name="Rectangle 3082">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074" name="Picture 2" descr="silver laptop computer beside white ruled paper">
            <a:extLst>
              <a:ext uri="{FF2B5EF4-FFF2-40B4-BE49-F238E27FC236}">
                <a16:creationId xmlns:a16="http://schemas.microsoft.com/office/drawing/2014/main" id="{943318C0-B601-0AF1-E809-05CD0905C2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14631"/>
          <a:stretch/>
        </p:blipFill>
        <p:spPr bwMode="auto">
          <a:xfrm>
            <a:off x="-2" y="10"/>
            <a:ext cx="4578272" cy="26089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blue white and yellow balloons">
            <a:extLst>
              <a:ext uri="{FF2B5EF4-FFF2-40B4-BE49-F238E27FC236}">
                <a16:creationId xmlns:a16="http://schemas.microsoft.com/office/drawing/2014/main" id="{933FDFEE-349E-1B40-D76E-775AAF4774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27" r="19035"/>
          <a:stretch/>
        </p:blipFill>
        <p:spPr bwMode="auto">
          <a:xfrm>
            <a:off x="2" y="2608956"/>
            <a:ext cx="4560199" cy="4249043"/>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7B34D440-E359-4CB9-B8E8-81977A860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0517" y="-460"/>
            <a:ext cx="9144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1B8F5A0E-5428-4604-A0F3-2224BE870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9" y="2560620"/>
            <a:ext cx="4581144"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3089" name="Rectangle 3088">
            <a:extLst>
              <a:ext uri="{FF2B5EF4-FFF2-40B4-BE49-F238E27FC236}">
                <a16:creationId xmlns:a16="http://schemas.microsoft.com/office/drawing/2014/main" id="{D288FC14-B788-4FBC-9C5E-BC4892F5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06" y="0"/>
            <a:ext cx="7571045" cy="6858000"/>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204707" y="457280"/>
            <a:ext cx="6400367" cy="1431399"/>
          </a:xfrm>
        </p:spPr>
        <p:txBody>
          <a:bodyPr vert="horz" lIns="91440" tIns="45720" rIns="91440" bIns="45720" rtlCol="0" anchor="ctr">
            <a:normAutofit/>
          </a:bodyPr>
          <a:lstStyle/>
          <a:p>
            <a:r>
              <a:rPr lang="en-US" sz="3600" b="0" kern="1200" cap="all" dirty="0">
                <a:latin typeface="+mj-lt"/>
                <a:ea typeface="+mj-ea"/>
                <a:cs typeface="+mj-cs"/>
              </a:rPr>
              <a:t>Strategies employed</a:t>
            </a:r>
          </a:p>
        </p:txBody>
      </p:sp>
      <p:sp>
        <p:nvSpPr>
          <p:cNvPr id="8" name="TextBox 7">
            <a:extLst>
              <a:ext uri="{FF2B5EF4-FFF2-40B4-BE49-F238E27FC236}">
                <a16:creationId xmlns:a16="http://schemas.microsoft.com/office/drawing/2014/main" id="{5D778B9A-0136-0D6C-7516-30E1A4D03790}"/>
              </a:ext>
            </a:extLst>
          </p:cNvPr>
          <p:cNvSpPr txBox="1"/>
          <p:nvPr/>
        </p:nvSpPr>
        <p:spPr>
          <a:xfrm>
            <a:off x="5204707" y="1771476"/>
            <a:ext cx="6397545" cy="4061676"/>
          </a:xfrm>
          <a:prstGeom prst="rect">
            <a:avLst/>
          </a:prstGeom>
        </p:spPr>
        <p:txBody>
          <a:bodyPr vert="horz" lIns="91440" tIns="45720" rIns="91440" bIns="45720" rtlCol="0" anchor="ctr">
            <a:normAutofit fontScale="92500" lnSpcReduction="10000"/>
          </a:bodyPr>
          <a:lstStyle/>
          <a:p>
            <a:pPr marL="285750" indent="-285750" defTabSz="457200">
              <a:spcBef>
                <a:spcPct val="20000"/>
              </a:spcBef>
              <a:spcAft>
                <a:spcPts val="600"/>
              </a:spcAft>
              <a:buClr>
                <a:schemeClr val="accent1"/>
              </a:buClr>
              <a:buSzPct val="92000"/>
              <a:buFont typeface="Wingdings 2" panose="05020102010507070707" pitchFamily="18" charset="2"/>
              <a:buChar char=""/>
            </a:pPr>
            <a:r>
              <a:rPr lang="en-GB" sz="2400" dirty="0">
                <a:solidFill>
                  <a:srgbClr val="FFFFFF"/>
                </a:solidFill>
              </a:rPr>
              <a:t>To get more out of formative assessments, use a variety of them in informal ways</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GB" sz="2400" dirty="0">
                <a:solidFill>
                  <a:srgbClr val="FFFFFF"/>
                </a:solidFill>
              </a:rPr>
              <a:t>Entry and </a:t>
            </a:r>
            <a:r>
              <a:rPr lang="en-GB" sz="2400" b="1" dirty="0">
                <a:solidFill>
                  <a:srgbClr val="FFFFFF"/>
                </a:solidFill>
              </a:rPr>
              <a:t>Exit </a:t>
            </a:r>
            <a:r>
              <a:rPr lang="en-GB" sz="2400" dirty="0">
                <a:solidFill>
                  <a:srgbClr val="FFFFFF"/>
                </a:solidFill>
              </a:rPr>
              <a:t>Quizzes – online via QR codes</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GB" sz="2400" dirty="0">
                <a:solidFill>
                  <a:srgbClr val="FFFFFF"/>
                </a:solidFill>
              </a:rPr>
              <a:t>Q &amp; A during Lectures</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GB" sz="2400" dirty="0">
                <a:solidFill>
                  <a:srgbClr val="FFFFFF"/>
                </a:solidFill>
              </a:rPr>
              <a:t>Use past paper questions as examples during lectures– incentivises students</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GB" sz="2400" dirty="0">
                <a:solidFill>
                  <a:srgbClr val="FFFFFF"/>
                </a:solidFill>
              </a:rPr>
              <a:t>Contextualise assessments – develops problem solving abilities and help students connect with concepts</a:t>
            </a: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GB" sz="2400" dirty="0">
                <a:solidFill>
                  <a:srgbClr val="FFFFFF"/>
                </a:solidFill>
              </a:rPr>
              <a:t>All of this promotes a growth mindset</a:t>
            </a:r>
          </a:p>
        </p:txBody>
      </p:sp>
    </p:spTree>
    <p:extLst>
      <p:ext uri="{BB962C8B-B14F-4D97-AF65-F5344CB8AC3E}">
        <p14:creationId xmlns:p14="http://schemas.microsoft.com/office/powerpoint/2010/main" val="40220238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A2B07585-8AEB-4E4D-AE69-3452B3071FDB}"/>
              </a:ext>
            </a:extLst>
          </p:cNvPr>
          <p:cNvSpPr>
            <a:spLocks noGrp="1"/>
          </p:cNvSpPr>
          <p:nvPr>
            <p:ph type="title"/>
          </p:nvPr>
        </p:nvSpPr>
        <p:spPr>
          <a:xfrm>
            <a:off x="771148" y="1037967"/>
            <a:ext cx="3054091" cy="4709131"/>
          </a:xfrm>
        </p:spPr>
        <p:txBody>
          <a:bodyPr anchor="ctr">
            <a:normAutofit/>
          </a:bodyPr>
          <a:lstStyle/>
          <a:p>
            <a:pPr algn="ctr"/>
            <a:r>
              <a:rPr lang="en-GB" sz="4400" dirty="0">
                <a:solidFill>
                  <a:srgbClr val="FFFEFF"/>
                </a:solidFill>
              </a:rPr>
              <a:t>Example</a:t>
            </a:r>
          </a:p>
        </p:txBody>
      </p:sp>
      <p:sp>
        <p:nvSpPr>
          <p:cNvPr id="5" name="Content Placeholder 4">
            <a:extLst>
              <a:ext uri="{FF2B5EF4-FFF2-40B4-BE49-F238E27FC236}">
                <a16:creationId xmlns:a16="http://schemas.microsoft.com/office/drawing/2014/main" id="{DA0EC0F2-3E33-4860-9836-791069CBF607}"/>
              </a:ext>
            </a:extLst>
          </p:cNvPr>
          <p:cNvSpPr>
            <a:spLocks noGrp="1"/>
          </p:cNvSpPr>
          <p:nvPr>
            <p:ph idx="1"/>
          </p:nvPr>
        </p:nvSpPr>
        <p:spPr>
          <a:xfrm>
            <a:off x="4534935" y="1037968"/>
            <a:ext cx="6725899" cy="4820832"/>
          </a:xfrm>
        </p:spPr>
        <p:txBody>
          <a:bodyPr>
            <a:normAutofit/>
          </a:bodyPr>
          <a:lstStyle/>
          <a:p>
            <a:pPr marL="0" indent="0">
              <a:buNone/>
            </a:pPr>
            <a:r>
              <a:rPr lang="en-GB" sz="2000" b="0" i="0" dirty="0">
                <a:effectLst/>
                <a:latin typeface="Times New Roman" panose="02020603050405020304" pitchFamily="18" charset="0"/>
              </a:rPr>
              <a:t>A wooden bowl was found during an archaeological dig in Canterbury. A history PhD student from the University of Kent said it was Roman. This would date the bowl around 400AD making it about 1600 years old. Analysis of 1 g of the spear showed radioactivity of 30 counts per hour. 1 g of modern wood gave a count of 80 counts per hour.   If the half –life of carbon 14 is 6000 years and levels of carbon 14 in the atmosphere is constant, calculate the age of the spear and determine whether the history student was right.</a:t>
            </a:r>
          </a:p>
          <a:p>
            <a:pPr marL="0" indent="0" algn="ctr">
              <a:buNone/>
            </a:pPr>
            <a:r>
              <a:rPr lang="en-GB" sz="2000" b="0" i="0" dirty="0">
                <a:effectLst/>
                <a:latin typeface="Times New Roman" panose="02020603050405020304" pitchFamily="18" charset="0"/>
              </a:rPr>
              <a:t>[Radioactive decay law: </a:t>
            </a:r>
            <a:r>
              <a:rPr lang="en-GB" sz="2000" b="0" i="0" dirty="0" err="1">
                <a:effectLst/>
                <a:latin typeface="Times New Roman" panose="02020603050405020304" pitchFamily="18" charset="0"/>
              </a:rPr>
              <a:t>N</a:t>
            </a:r>
            <a:r>
              <a:rPr lang="en-GB" sz="2000" b="0" i="0" baseline="-25000" dirty="0" err="1">
                <a:effectLst/>
                <a:latin typeface="Times New Roman" panose="02020603050405020304" pitchFamily="18" charset="0"/>
              </a:rPr>
              <a:t>t</a:t>
            </a:r>
            <a:r>
              <a:rPr lang="en-GB" sz="2000" b="0" i="0" dirty="0">
                <a:effectLst/>
                <a:latin typeface="Times New Roman" panose="02020603050405020304" pitchFamily="18" charset="0"/>
              </a:rPr>
              <a:t> = N</a:t>
            </a:r>
            <a:r>
              <a:rPr lang="en-GB" sz="2000" b="0" i="0" baseline="-25000" dirty="0">
                <a:effectLst/>
                <a:latin typeface="Times New Roman" panose="02020603050405020304" pitchFamily="18" charset="0"/>
              </a:rPr>
              <a:t>0</a:t>
            </a:r>
            <a:r>
              <a:rPr lang="en-GB" sz="2000" b="0" i="0" dirty="0">
                <a:effectLst/>
                <a:latin typeface="Times New Roman" panose="02020603050405020304" pitchFamily="18" charset="0"/>
              </a:rPr>
              <a:t>e</a:t>
            </a:r>
            <a:r>
              <a:rPr lang="en-GB" sz="2000" b="0" i="0" baseline="30000" dirty="0">
                <a:effectLst/>
                <a:latin typeface="Times New Roman" panose="02020603050405020304" pitchFamily="18" charset="0"/>
              </a:rPr>
              <a:t>-λt</a:t>
            </a:r>
            <a:r>
              <a:rPr lang="en-GB" sz="2000" b="0" i="0" dirty="0">
                <a:effectLst/>
                <a:latin typeface="Times New Roman" panose="02020603050405020304" pitchFamily="18" charset="0"/>
              </a:rPr>
              <a:t> , t</a:t>
            </a:r>
            <a:r>
              <a:rPr lang="en-GB" sz="2000" b="0" i="0" baseline="-25000" dirty="0">
                <a:effectLst/>
                <a:latin typeface="Times New Roman" panose="02020603050405020304" pitchFamily="18" charset="0"/>
              </a:rPr>
              <a:t>1/2</a:t>
            </a:r>
            <a:r>
              <a:rPr lang="en-GB" sz="2000" b="0" i="0" dirty="0">
                <a:effectLst/>
                <a:latin typeface="Times New Roman" panose="02020603050405020304" pitchFamily="18" charset="0"/>
              </a:rPr>
              <a:t> = 0.693/λ]</a:t>
            </a:r>
          </a:p>
          <a:p>
            <a:endParaRPr lang="en-GB" sz="2000" dirty="0"/>
          </a:p>
        </p:txBody>
      </p:sp>
    </p:spTree>
    <p:extLst>
      <p:ext uri="{BB962C8B-B14F-4D97-AF65-F5344CB8AC3E}">
        <p14:creationId xmlns:p14="http://schemas.microsoft.com/office/powerpoint/2010/main" val="379077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8B3B-3C58-DB62-4FBA-77D2BEF60822}"/>
              </a:ext>
            </a:extLst>
          </p:cNvPr>
          <p:cNvSpPr>
            <a:spLocks noGrp="1"/>
          </p:cNvSpPr>
          <p:nvPr>
            <p:ph type="title"/>
          </p:nvPr>
        </p:nvSpPr>
        <p:spPr>
          <a:xfrm>
            <a:off x="446533" y="1552397"/>
            <a:ext cx="11266496" cy="3654081"/>
          </a:xfrm>
        </p:spPr>
        <p:txBody>
          <a:bodyPr vert="horz" lIns="91440" tIns="45720" rIns="91440" bIns="45720" rtlCol="0" anchor="ctr">
            <a:normAutofit/>
          </a:bodyPr>
          <a:lstStyle/>
          <a:p>
            <a:pPr algn="ctr"/>
            <a:r>
              <a:rPr lang="en-US" sz="5400" b="0" kern="1200" cap="all" dirty="0">
                <a:solidFill>
                  <a:schemeClr val="tx2"/>
                </a:solidFill>
                <a:latin typeface="+mj-lt"/>
                <a:ea typeface="+mj-ea"/>
                <a:cs typeface="+mj-cs"/>
              </a:rPr>
              <a:t>Impact on student engagement and learning</a:t>
            </a:r>
          </a:p>
        </p:txBody>
      </p:sp>
    </p:spTree>
    <p:extLst>
      <p:ext uri="{BB962C8B-B14F-4D97-AF65-F5344CB8AC3E}">
        <p14:creationId xmlns:p14="http://schemas.microsoft.com/office/powerpoint/2010/main" val="140176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ividend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{5E6D7F5E-08DF-4805-A509-2675480312AA}tf67061901_win32</Template>
  <TotalTime>0</TotalTime>
  <Words>680</Words>
  <Application>Microsoft Office PowerPoint</Application>
  <PresentationFormat>Widescreen</PresentationFormat>
  <Paragraphs>55</Paragraphs>
  <Slides>13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Franklin Gothic Book</vt:lpstr>
      <vt:lpstr>Franklin Gothic Demi</vt:lpstr>
      <vt:lpstr>Times New Roman</vt:lpstr>
      <vt:lpstr>Wingdings</vt:lpstr>
      <vt:lpstr>Wingdings 2</vt:lpstr>
      <vt:lpstr>DividendVTI</vt:lpstr>
      <vt:lpstr>LEVERAGING ASSESSMENTS TO MOTIVATE STUDENT LEARNING AND ENGAGEMENT  </vt:lpstr>
      <vt:lpstr>Impact of Assessment on learning</vt:lpstr>
      <vt:lpstr>Nothing causes a student to hit the books more that an upcoming assessment deadline or exam</vt:lpstr>
      <vt:lpstr>Impact of Assessment on learning</vt:lpstr>
      <vt:lpstr>Use of assessments</vt:lpstr>
      <vt:lpstr>Redesigning assessments – the dilemma </vt:lpstr>
      <vt:lpstr>Strategies employed</vt:lpstr>
      <vt:lpstr>Example</vt:lpstr>
      <vt:lpstr>Impact on student engagement and learning</vt:lpstr>
      <vt:lpstr>Impact on student engagement and learning</vt:lpstr>
      <vt:lpstr>Impact on student engagement and learning</vt:lpstr>
      <vt:lpstr>Conclusion</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laboratory-based Assessments in the foundation year program at the University of Kent</dc:title>
  <dc:creator>Aaron Berko</dc:creator>
  <cp:lastModifiedBy>Aaron Berko</cp:lastModifiedBy>
  <cp:revision>9</cp:revision>
  <dcterms:created xsi:type="dcterms:W3CDTF">2022-06-17T12:45:21Z</dcterms:created>
  <dcterms:modified xsi:type="dcterms:W3CDTF">2022-09-07T08:48:06Z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