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4.xml" ContentType="application/vnd.openxmlformats-officedocument.them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5.xml" ContentType="application/vnd.openxmlformats-officedocument.them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6.xml" ContentType="application/vnd.openxmlformats-officedocument.them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3"/>
    <p:sldMasterId id="2147483698" r:id="rId4"/>
    <p:sldMasterId id="2147483724" r:id="rId5"/>
    <p:sldMasterId id="2147483746" r:id="rId6"/>
    <p:sldMasterId id="2147483768" r:id="rId7"/>
    <p:sldMasterId id="2147483790" r:id="rId8"/>
  </p:sldMasterIdLst>
  <p:notesMasterIdLst>
    <p:notesMasterId r:id="rId28"/>
  </p:notesMasterIdLst>
  <p:handoutMasterIdLst>
    <p:handoutMasterId r:id="rId29"/>
  </p:handoutMasterIdLst>
  <p:sldIdLst>
    <p:sldId id="261" r:id="rId9"/>
    <p:sldId id="309" r:id="rId10"/>
    <p:sldId id="264" r:id="rId11"/>
    <p:sldId id="307" r:id="rId12"/>
    <p:sldId id="300" r:id="rId13"/>
    <p:sldId id="266" r:id="rId14"/>
    <p:sldId id="301" r:id="rId15"/>
    <p:sldId id="267" r:id="rId16"/>
    <p:sldId id="292" r:id="rId17"/>
    <p:sldId id="302" r:id="rId18"/>
    <p:sldId id="295" r:id="rId19"/>
    <p:sldId id="297" r:id="rId20"/>
    <p:sldId id="306" r:id="rId21"/>
    <p:sldId id="291" r:id="rId22"/>
    <p:sldId id="303" r:id="rId23"/>
    <p:sldId id="304" r:id="rId24"/>
    <p:sldId id="299" r:id="rId25"/>
    <p:sldId id="308" r:id="rId26"/>
    <p:sldId id="270" r:id="rId27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Overpass" panose="00000500000000000000" pitchFamily="50" charset="0"/>
      <p:regular r:id="rId34"/>
      <p:bold r:id="rId35"/>
      <p:italic r:id="rId36"/>
      <p:boldItalic r:id="rId37"/>
    </p:embeddedFont>
    <p:embeddedFont>
      <p:font typeface="Overpass Medium" panose="020B0604020202020204" charset="0"/>
      <p:regular r:id="rId38"/>
    </p:embeddedFont>
    <p:embeddedFont>
      <p:font typeface="Overpass SemiBold" panose="00000700000000000000" pitchFamily="50" charset="0"/>
      <p:regular r:id="rId39"/>
      <p:bold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D782"/>
    <a:srgbClr val="87B923"/>
    <a:srgbClr val="88BD25"/>
    <a:srgbClr val="89BD25"/>
    <a:srgbClr val="A5C856"/>
    <a:srgbClr val="87B823"/>
    <a:srgbClr val="0189CC"/>
    <a:srgbClr val="A5C854"/>
    <a:srgbClr val="FEE349"/>
    <a:srgbClr val="E85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030" autoAdjust="0"/>
    <p:restoredTop sz="96288" autoAdjust="0"/>
  </p:normalViewPr>
  <p:slideViewPr>
    <p:cSldViewPr snapToGrid="0" snapToObjects="1">
      <p:cViewPr varScale="1">
        <p:scale>
          <a:sx n="62" d="100"/>
          <a:sy n="62" d="100"/>
        </p:scale>
        <p:origin x="1136" y="64"/>
      </p:cViewPr>
      <p:guideLst/>
    </p:cSldViewPr>
  </p:slideViewPr>
  <p:outlineViewPr>
    <p:cViewPr>
      <p:scale>
        <a:sx n="33" d="100"/>
        <a:sy n="33" d="100"/>
      </p:scale>
      <p:origin x="0" y="-482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6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0.fntdata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3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5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handoutMaster" Target="handoutMasters/handoutMaster1.xml"/><Relationship Id="rId41" Type="http://schemas.openxmlformats.org/officeDocument/2006/relationships/font" Target="fonts/font12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7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4E8-F34F-946C-E29D000C40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4E8-F34F-946C-E29D000C401B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4E8-F34F-946C-E29D000C401B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4E8-F34F-946C-E29D000C401B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4E8-F34F-946C-E29D000C40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54-8245-8BF0-56190D0BF5E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54-8245-8BF0-56190D0BF5E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554-8245-8BF0-56190D0BF5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30A-4F47-9FAF-CF2EB2C31010}"/>
              </c:ext>
            </c:extLst>
          </c:dPt>
          <c:dPt>
            <c:idx val="1"/>
            <c:bubble3D val="0"/>
            <c:spPr>
              <a:solidFill>
                <a:schemeClr val="accent3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30A-4F47-9FAF-CF2EB2C31010}"/>
              </c:ext>
            </c:extLst>
          </c:dPt>
          <c:dPt>
            <c:idx val="2"/>
            <c:bubble3D val="0"/>
            <c:spPr>
              <a:solidFill>
                <a:schemeClr val="accent3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30A-4F47-9FAF-CF2EB2C31010}"/>
              </c:ext>
            </c:extLst>
          </c:dPt>
          <c:dPt>
            <c:idx val="3"/>
            <c:bubble3D val="0"/>
            <c:spPr>
              <a:solidFill>
                <a:schemeClr val="accent3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30A-4F47-9FAF-CF2EB2C31010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30A-4F47-9FAF-CF2EB2C310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240-0A47-BE9C-0EF8673EBD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240-0A47-BE9C-0EF8673EBD8A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240-0A47-BE9C-0EF8673EBD8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240-0A47-BE9C-0EF8673EBD8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40-0A47-BE9C-0EF8673EBD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66E-9A48-9FD2-EAA66A8E64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6E-9A48-9FD2-EAA66A8E64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66E-9A48-9FD2-EAA66A8E64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5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ADD-2B48-AD2E-2885F92FD7AD}"/>
              </c:ext>
            </c:extLst>
          </c:dPt>
          <c:dPt>
            <c:idx val="1"/>
            <c:bubble3D val="0"/>
            <c:spPr>
              <a:solidFill>
                <a:schemeClr val="accent5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ADD-2B48-AD2E-2885F92FD7AD}"/>
              </c:ext>
            </c:extLst>
          </c:dPt>
          <c:dPt>
            <c:idx val="2"/>
            <c:bubble3D val="0"/>
            <c:spPr>
              <a:solidFill>
                <a:schemeClr val="accent5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ADD-2B48-AD2E-2885F92FD7AD}"/>
              </c:ext>
            </c:extLst>
          </c:dPt>
          <c:dPt>
            <c:idx val="3"/>
            <c:bubble3D val="0"/>
            <c:spPr>
              <a:solidFill>
                <a:schemeClr val="accent5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ADD-2B48-AD2E-2885F92FD7A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ADD-2B48-AD2E-2885F92FD7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0E4-9044-85B6-B46E609F3DF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0E4-9044-85B6-B46E609F3DFE}"/>
              </c:ext>
            </c:extLst>
          </c:dPt>
          <c:dLbls>
            <c:dLbl>
              <c:idx val="0"/>
              <c:layout>
                <c:manualLayout>
                  <c:x val="-0.39842913575387151"/>
                  <c:y val="-9.5953909154474576E-2"/>
                </c:manualLayout>
              </c:layout>
              <c:tx>
                <c:rich>
                  <a:bodyPr/>
                  <a:lstStyle/>
                  <a:p>
                    <a:fld id="{123620D1-5EE8-467C-9291-AB90F47DFB78}" type="CATEGORYNAME">
                      <a:rPr lang="en-US" sz="16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sz="16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C28205FB-E7D1-4BDA-B582-D1B5148AC49A}" type="PERCENTAGE">
                      <a:rPr lang="en-US" sz="1600" baseline="0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 sz="1600" baseline="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0E4-9044-85B6-B46E609F3DFE}"/>
                </c:ext>
              </c:extLst>
            </c:dLbl>
            <c:dLbl>
              <c:idx val="1"/>
              <c:layout>
                <c:manualLayout>
                  <c:x val="0.39213814939986302"/>
                  <c:y val="7.269235542005649E-2"/>
                </c:manualLayout>
              </c:layout>
              <c:tx>
                <c:rich>
                  <a:bodyPr/>
                  <a:lstStyle/>
                  <a:p>
                    <a:fld id="{EFFABADA-6A2A-474D-A194-518CD2992988}" type="CATEGORYNAME">
                      <a:rPr lang="en-US" sz="16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sz="16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51ADF003-7ADB-46BB-9B3F-4F3FC0B8523D}" type="PERCENTAGE">
                      <a:rPr lang="en-US" sz="1600" baseline="0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 sz="1600" baseline="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0E4-9044-85B6-B46E609F3DFE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50E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No disability</c:v>
                </c:pt>
                <c:pt idx="1">
                  <c:v>Disability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0.99</c:v>
                </c:pt>
                <c:pt idx="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0E4-9044-85B6-B46E609F3D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60-7D40-88B5-C9E4B3A179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760-7D40-88B5-C9E4B3A1792F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760-7D40-88B5-C9E4B3A1792F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760-7D40-88B5-C9E4B3A1792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760-7D40-88B5-C9E4B3A179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89-F444-B82D-9ABA2D8462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789-F444-B82D-9ABA2D8462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789-F444-B82D-9ABA2D846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45-FE44-B83F-D9C17780D55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45-FE44-B83F-D9C17780D55A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45-FE44-B83F-D9C17780D55A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445-FE44-B83F-D9C17780D55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45-FE44-B83F-D9C17780D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5C0-B748-BFA7-5AEB3841D101}"/>
              </c:ext>
            </c:extLst>
          </c:dPt>
          <c:dPt>
            <c:idx val="1"/>
            <c:bubble3D val="0"/>
            <c:spPr>
              <a:solidFill>
                <a:schemeClr val="accent4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5C0-B748-BFA7-5AEB3841D101}"/>
              </c:ext>
            </c:extLst>
          </c:dPt>
          <c:dPt>
            <c:idx val="2"/>
            <c:bubble3D val="0"/>
            <c:spPr>
              <a:solidFill>
                <a:schemeClr val="accent4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5C0-B748-BFA7-5AEB3841D101}"/>
              </c:ext>
            </c:extLst>
          </c:dPt>
          <c:dPt>
            <c:idx val="3"/>
            <c:bubble3D val="0"/>
            <c:spPr>
              <a:solidFill>
                <a:schemeClr val="accent4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5C0-B748-BFA7-5AEB3841D101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5C0-B748-BFA7-5AEB3841D1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2B9-DD49-873E-DCB3652365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2B9-DD49-873E-DCB36523656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2B9-DD49-873E-DCB3652365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5B-4826-A20B-8795EBC492E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5B-4826-A20B-8795EBC492EA}"/>
              </c:ext>
            </c:extLst>
          </c:dPt>
          <c:dLbls>
            <c:dLbl>
              <c:idx val="0"/>
              <c:layout>
                <c:manualLayout>
                  <c:x val="-0.39842913575387151"/>
                  <c:y val="-9.5953909154474576E-2"/>
                </c:manualLayout>
              </c:layout>
              <c:tx>
                <c:rich>
                  <a:bodyPr/>
                  <a:lstStyle/>
                  <a:p>
                    <a:fld id="{123620D1-5EE8-467C-9291-AB90F47DFB78}" type="CATEGORYNAME">
                      <a:rPr lang="en-US" sz="16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sz="16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C28205FB-E7D1-4BDA-B582-D1B5148AC49A}" type="PERCENTAGE">
                      <a:rPr lang="en-US" sz="1600" baseline="0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 sz="1600" baseline="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B5B-4826-A20B-8795EBC492EA}"/>
                </c:ext>
              </c:extLst>
            </c:dLbl>
            <c:dLbl>
              <c:idx val="1"/>
              <c:layout>
                <c:manualLayout>
                  <c:x val="0.39213814939986302"/>
                  <c:y val="7.269235542005649E-2"/>
                </c:manualLayout>
              </c:layout>
              <c:tx>
                <c:rich>
                  <a:bodyPr/>
                  <a:lstStyle/>
                  <a:p>
                    <a:fld id="{EFFABADA-6A2A-474D-A194-518CD2992988}" type="CATEGORYNAME">
                      <a:rPr lang="en-US" sz="1600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sz="1600" baseline="0" dirty="0">
                        <a:solidFill>
                          <a:schemeClr val="tx1"/>
                        </a:solidFill>
                      </a:rPr>
                      <a:t>
</a:t>
                    </a:r>
                    <a:fld id="{51ADF003-7ADB-46BB-9B3F-4F3FC0B8523D}" type="PERCENTAGE">
                      <a:rPr lang="en-US" sz="1600" baseline="0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 sz="1600" baseline="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B5B-4826-A20B-8795EBC492EA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50E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Sheet1!$A$2:$A$3</c:f>
              <c:strCache>
                <c:ptCount val="2"/>
                <c:pt idx="0">
                  <c:v>No disability</c:v>
                </c:pt>
                <c:pt idx="1">
                  <c:v>Disability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0.99</c:v>
                </c:pt>
                <c:pt idx="1">
                  <c:v>0.01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5B-4826-A20B-8795EBC492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87-3240-B382-73E5E96A356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87-3240-B382-73E5E96A356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B87-3240-B382-73E5E96A35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FB4-B14C-AB4D-E6F40A04183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FB4-B14C-AB4D-E6F40A041837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FB4-B14C-AB4D-E6F40A04183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FB4-B14C-AB4D-E6F40A04183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0D-8046-AB67-6946CFFA4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3E0-5748-8883-483A67A7AD5A}"/>
              </c:ext>
            </c:extLst>
          </c:dPt>
          <c:dPt>
            <c:idx val="1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3E0-5748-8883-483A67A7AD5A}"/>
              </c:ext>
            </c:extLst>
          </c:dPt>
          <c:dPt>
            <c:idx val="2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3E0-5748-8883-483A67A7AD5A}"/>
              </c:ext>
            </c:extLst>
          </c:dPt>
          <c:dPt>
            <c:idx val="3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3E0-5748-8883-483A67A7AD5A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0D-8046-AB67-6946CFFA4B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C0D78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F7-C34C-B03E-6C44C3C5AF1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F7-C34C-B03E-6C44C3C5AF1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F7-C34C-B03E-6C44C3C5AF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113456"/>
        <c:axId val="2146183024"/>
      </c:barChart>
      <c:catAx>
        <c:axId val="2146113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83024"/>
        <c:crosses val="autoZero"/>
        <c:auto val="1"/>
        <c:lblAlgn val="ctr"/>
        <c:lblOffset val="100"/>
        <c:noMultiLvlLbl val="0"/>
      </c:catAx>
      <c:valAx>
        <c:axId val="21461830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4611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tx2"/>
                </a:solidFill>
                <a:latin typeface="Overpass Medium" pitchFamily="2" charset="77"/>
              </a:rPr>
              <a:t>Sales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2">
                  <a:lumMod val="1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291-CC4D-B75E-B0DC3BBEED47}"/>
              </c:ext>
            </c:extLst>
          </c:dPt>
          <c:dPt>
            <c:idx val="1"/>
            <c:bubble3D val="0"/>
            <c:spPr>
              <a:solidFill>
                <a:schemeClr val="bg2">
                  <a:lumMod val="2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291-CC4D-B75E-B0DC3BBEED47}"/>
              </c:ext>
            </c:extLst>
          </c:dPt>
          <c:dPt>
            <c:idx val="2"/>
            <c:bubble3D val="0"/>
            <c:spPr>
              <a:solidFill>
                <a:srgbClr val="87B92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291-CC4D-B75E-B0DC3BBEED47}"/>
              </c:ext>
            </c:extLst>
          </c:dPt>
          <c:dPt>
            <c:idx val="3"/>
            <c:bubble3D val="0"/>
            <c:spPr>
              <a:solidFill>
                <a:srgbClr val="C0D78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291-CC4D-B75E-B0DC3BBEED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291-CC4D-B75E-B0DC3BBEED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withinLinear" id="16">
  <a:schemeClr val="accent3"/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5261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323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857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6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85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006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593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87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490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402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79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1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5922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291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7910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48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084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199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35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DCD630AC-6E4C-1945-B186-5F501D7540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31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Relationship Id="rId4" Type="http://schemas.openxmlformats.org/officeDocument/2006/relationships/chart" Target="../charts/chart2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Relationship Id="rId4" Type="http://schemas.openxmlformats.org/officeDocument/2006/relationships/chart" Target="../charts/chart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2.xml"/><Relationship Id="rId4" Type="http://schemas.openxmlformats.org/officeDocument/2006/relationships/chart" Target="../charts/chart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3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image" Target="../media/image3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emf"/><Relationship Id="rId4" Type="http://schemas.openxmlformats.org/officeDocument/2006/relationships/image" Target="../media/image7.emf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Master" Target="../slideMasters/slideMaster4.xml"/><Relationship Id="rId6" Type="http://schemas.openxmlformats.org/officeDocument/2006/relationships/chart" Target="../charts/chart15.xml"/><Relationship Id="rId5" Type="http://schemas.openxmlformats.org/officeDocument/2006/relationships/chart" Target="../charts/chart14.xml"/><Relationship Id="rId4" Type="http://schemas.openxmlformats.org/officeDocument/2006/relationships/image" Target="../media/image3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Master" Target="../slideMasters/slideMaster5.xml"/><Relationship Id="rId6" Type="http://schemas.openxmlformats.org/officeDocument/2006/relationships/chart" Target="../charts/chart20.xml"/><Relationship Id="rId5" Type="http://schemas.openxmlformats.org/officeDocument/2006/relationships/chart" Target="../charts/chart19.xml"/><Relationship Id="rId4" Type="http://schemas.openxmlformats.org/officeDocument/2006/relationships/image" Target="../media/image3.emf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24E997-EF74-3066-3E90-5F29FC2885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AB69DAB4-6254-5D35-3D24-CBF4B8CFB8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48E68861-82CC-CA96-E1AA-4105331315A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5896" y="559786"/>
            <a:ext cx="5070764" cy="63694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0012AF0-7806-4695-4D12-697B57463C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2925C3F4-DAE6-4949-0DD3-CDC15A7E8D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11933153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46D21B-D681-EF5F-D271-8CEF4C29B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53B94D7A-40DC-DA14-DCBE-B0869C3D4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C3DC414-B9EA-3DAB-D78D-CF6A5E3527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B2F87B-51B3-1C49-89EE-96FC96A4A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9CD6AD59-0524-BB6C-BB53-A1023BC475E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725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8A6C736-7D84-CB4E-82C3-8E5FE3BFEEA8}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39217E9-884A-35E6-AAC9-20E6E0EBB1ED}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0A8165D-EF22-85FF-7A29-A2C7EB9419BE}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C1283D7-9021-F25C-C4A7-D7ABB00667DB}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97F53819-B085-73B2-308F-51DEF10C2FF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DD33C8A4-05A9-E96D-CFEB-E19CF1BB897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83F226F2-C47F-C9B2-1348-4240D8138838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A3C7E387-FD06-E88E-3A2D-40A5152ACC9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54AF76F0-9430-34BB-17D3-48068046C16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55921B49-92DC-448F-8EEE-6D4223E044C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91E95FC0-B71B-C0C3-6F25-0C53F2806FD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DC99DEDE-A731-9674-4B2A-EF154090585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740E3FCB-9F58-1E7A-EFDF-F0CA09CD4DA2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5A12CEA8-38CB-EBCF-054B-4A1D6275699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9795E81F-461E-C37C-C973-A13A2874DED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DD12FBE8-5ED7-FC02-FF66-8D7C2833322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F4F40E80-2FF1-8E54-D85D-B84207FDB7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7C58DD88-16A6-71D7-E223-8D3BA4F5A94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D38FD335-9991-8D77-5685-F9F82496D93A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8528DE67-7BDE-54FB-081C-445A7D766E1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0229053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ECE98CE-E6B1-EAE5-16DF-9A3617430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AF11BFC-F88B-6D81-1B9D-B2A71AE38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105755-8495-C8D5-AB0D-04FB927B7C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F910C6-7769-C2B5-FCEA-46DCE0E703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0261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204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363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9383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036438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6B28D9-BB8E-CBDA-E864-E8FCF67A0E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824C9048-BB85-2F54-E8DA-83F2FD069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B5E81FCE-605A-3FB0-3DF0-70CAAC6F1F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55655" y="-1927275"/>
            <a:ext cx="5186290" cy="8931991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2ED64FC8-2263-3A43-DB30-3A29738E8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56F1DE-F3CF-94A9-07BA-1EAEE8399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ambition.. </a:t>
            </a:r>
            <a:r>
              <a:rPr lang="en-GB" sz="1800" b="1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366373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535CB18-7EFD-D20F-C0F7-4E3FB22AAC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A6DC6C3-0411-B839-E141-FF9178A6F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29C7E824-6A00-3EB4-DEC7-DF0337746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1DB54A30-E324-9817-8335-53A1CE0D1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655655" y="-1927275"/>
            <a:ext cx="5186290" cy="8931991"/>
          </a:xfrm>
          <a:prstGeom prst="rect">
            <a:avLst/>
          </a:prstGeom>
        </p:spPr>
      </p:pic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D76B9BF-A377-9449-7A6D-56AD7D27B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0CE64-07D8-193D-51D5-9965DFE5E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87811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952411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237098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71422221-76D8-3A61-588D-455C7F86007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32CEEF4C-25E3-3845-CC2C-9E188F5F2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4445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2426DCC2-C443-4A42-1F42-8F5A778D7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81653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529172-32AD-C17A-3BB1-F204CAA56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0"/>
            <a:ext cx="12205185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3426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2AB09399-9B3A-491E-4063-1F0848466A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1713" y="0"/>
            <a:ext cx="484028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C7F3F-8E85-EA5F-BA3E-A0A30A726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3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8D7C2E8-2D38-4B48-4DEA-CA6AE7C4B12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468385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8DAF5-1E36-0882-8186-D3347F17C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69" y="-36768"/>
            <a:ext cx="7515829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86346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2E7BA065-ED23-1599-3BEE-FF14FFBD02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3392232"/>
            <a:ext cx="12199690" cy="3465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99CEB-6195-8AD3-30A5-F99104F3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3429000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04808" y="-6981"/>
            <a:ext cx="687192" cy="136545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225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11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697387-6DFC-18F9-8447-4355AC96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2338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1E3FACA-D339-141A-E443-A492FAAAB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C63AD018-987C-8689-B8B0-6BD4BCBF1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7FE844-A38D-1F00-9833-5BA8774E7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54A43-F817-CB54-A5EE-1392C1F75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F90DA3B-0EB9-0376-08AC-08DE3F1825A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91905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-1" y="0"/>
            <a:ext cx="12191999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168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36462B06-1612-3701-52A5-36BB99D2A63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 flipH="1">
            <a:off x="-1" y="0"/>
            <a:ext cx="12191999" cy="6858000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7595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51DD0A-11A8-E02C-D66B-019A03B3D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99EF5E4C-6C06-52B7-3D34-257349BC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62BD9-62E0-75DF-84A1-7F25F8598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C6C233-ED48-3D4B-29F6-914D55BFF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68B8D14A-C729-2BF4-E9A5-0A1087CB53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43800B4A-BCDF-9919-1DF5-F2D7EA732E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9C22242F-820C-FE71-CD07-9AE3846E2BF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6E4C0E04-2795-9D19-C76F-C2CAF28919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013DB21E-2848-AADA-ABEF-FDE71C3E443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F22882E-F265-D990-0FF3-CF231D18CC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06351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D32B712-B30D-293E-C6B7-B286C41A0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50E35EF2-38CF-E504-869B-283525107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6B47C2-0B89-E08F-4E88-F7A703B0A3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8D0523-5AAC-A7E7-CBC6-C8F24079A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4F71C44C-24F1-2BDA-3B6B-E689DA14C9B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8541458"/>
              </p:ext>
            </p:extLst>
          </p:nvPr>
        </p:nvGraphicFramePr>
        <p:xfrm>
          <a:off x="5534142" y="186983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BC1492B-3FD8-30DC-327A-853554B85998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268266906"/>
              </p:ext>
            </p:extLst>
          </p:nvPr>
        </p:nvGraphicFramePr>
        <p:xfrm>
          <a:off x="305436" y="186983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13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0E5E6C5-8017-569B-5D3E-5FE76987E5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330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D9255A-D365-0380-F556-B250A53F0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138B3B05-1EA9-7F74-CAFB-42935550D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EADD9B-355E-97C8-66E0-C23C4B2D4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F838A1-425A-0BF9-E63E-30387BE43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8094DA17-D6E5-C591-823A-95E30F45028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649915346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8459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A5476D-750E-DEB9-DBE4-82B11E44B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B67B18FB-6188-D4EF-BF03-CF898D201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D1F54CD-300A-A3AB-38F7-922577DC2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A863D5D-6473-730D-AD48-97C43472B7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4B7FB86F-0E82-0221-11BB-063CA348EAE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8" name="Text Placeholder 20">
            <a:extLst>
              <a:ext uri="{FF2B5EF4-FFF2-40B4-BE49-F238E27FC236}">
                <a16:creationId xmlns:a16="http://schemas.microsoft.com/office/drawing/2014/main" id="{07AFE463-F2C3-E281-5F67-B357AE098A4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9BDFC42-6854-3EFF-69E3-1A6293CA6F6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BF7ECA15-E119-52EB-A220-14A1A5D2030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56C751E-7E8F-DF08-DCC8-D8042284061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9B9850B9-019D-4902-AD76-FDBA97BEEF7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59FE2834-C267-EF91-CF76-751B9665CE5D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BBAA1B09-0DB0-7451-FAD8-4B884A6C1BF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A4A0A9B8-F6E3-5F91-37E4-C2D2F96522A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DE71AA05-EA48-E709-2027-5517E6950AE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B6286635-AA20-A2B9-4E60-BD05DB9A426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04B67340-F8A9-E05B-DD43-74BE754C194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8089B9F4-9ACF-42D5-B497-C8DEFC0D8F31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E5ABD683-FEC9-1FC9-4710-03C3348681B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1960C972-A9E3-F7FF-F10C-568042B5B4BF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61E2E82A-9B71-17B2-1935-3538BEE7AB6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4346721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40FCA3-0DA9-7373-D788-81FEE803E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4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3D273F5-A454-E6C9-CCD3-BC4400DB8A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942E71-A645-6640-CBCD-62EB6507A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5EE0F0-700C-82A8-3DBD-2B7C84335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3359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6613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845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03902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63352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123C17-B7AA-4138-A771-88891C8C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CC0D6E9-20D8-5AD3-CCD2-D3AAD2FEF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8D6F6C-BC87-19F5-4A6A-B2C47537A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43AAAC9-0D4D-AC5E-C3D4-50D665C07A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CBF418E9-8D24-17CA-006F-2BE9F2CD0F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F55BB367-F9D1-7189-4F5E-8739FADB63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5CDF2225-D9E1-4D44-D341-BABCF43EB6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22" name="Text Placeholder 20">
            <a:extLst>
              <a:ext uri="{FF2B5EF4-FFF2-40B4-BE49-F238E27FC236}">
                <a16:creationId xmlns:a16="http://schemas.microsoft.com/office/drawing/2014/main" id="{206953D7-7992-9E24-C356-B5339291E9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24" name="Text Placeholder 20">
            <a:extLst>
              <a:ext uri="{FF2B5EF4-FFF2-40B4-BE49-F238E27FC236}">
                <a16:creationId xmlns:a16="http://schemas.microsoft.com/office/drawing/2014/main" id="{EA9C2072-1EFC-DB57-201F-921204BB0FD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B39D0A08-F49B-3D61-2FFF-158CC4122F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13231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596787-D640-D370-B0D5-5B0A17A4D209}"/>
              </a:ext>
            </a:extLst>
          </p:cNvPr>
          <p:cNvSpPr/>
          <p:nvPr userDrawn="1"/>
        </p:nvSpPr>
        <p:spPr>
          <a:xfrm>
            <a:off x="-8978" y="0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9062573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DACD527-39BE-1265-E7CC-1AF12893D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E4B22B-2255-3F9E-86B2-D249966E2F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B42E8435-EAA8-856C-8B36-D066DD15B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10" name="Chart 9" descr="Disability versus non disability&#10;&#10;Pie chart. 1% disability compared to 99% with no disability.">
            <a:extLst>
              <a:ext uri="{FF2B5EF4-FFF2-40B4-BE49-F238E27FC236}">
                <a16:creationId xmlns:a16="http://schemas.microsoft.com/office/drawing/2014/main" id="{E3998FF0-82E7-BC57-A0B6-AC1E3923D19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40117865"/>
              </p:ext>
            </p:extLst>
          </p:nvPr>
        </p:nvGraphicFramePr>
        <p:xfrm>
          <a:off x="1778349" y="2022285"/>
          <a:ext cx="8636242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39563" y="786052"/>
            <a:ext cx="7312874" cy="8770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>
              <a:defRPr sz="7200" b="0" i="0">
                <a:latin typeface="Overpass Medium" pitchFamily="2" charset="77"/>
              </a:defRPr>
            </a:lvl1pPr>
          </a:lstStyle>
          <a:p>
            <a:r>
              <a:rPr lang="en-GB" dirty="0"/>
              <a:t>Damning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2113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8560574-F2A9-F8D5-E258-C8876C65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3527EF-CFE3-3C2D-BF02-BA2155102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57A036-FA08-A53E-F8D3-92A91B5DC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70CB8AB6-2E86-BE40-9FCA-62959624F4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2612C29-5DA4-9BE3-6133-2697B323EBA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34899534"/>
              </p:ext>
            </p:extLst>
          </p:nvPr>
        </p:nvGraphicFramePr>
        <p:xfrm>
          <a:off x="183142" y="1249390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30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A96110E-8D86-1D75-C72F-7BD18E87A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DC31954F-7162-6484-5577-249595356F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BD8170-8F1E-D45F-96C7-3ACCC34A08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00B94C-70FE-C2B3-544F-BC05EEDF2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DA70019B-88CE-9FFA-DE65-47A359CD69A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FDD4F35C-D027-D96B-2AF2-1DD15957D1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CB7C2D0B-9CD9-0882-59E8-86BC7964DD6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BBCCADAC-5B5A-B692-1EEE-9412B11E0D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CB21B104-33ED-5EEE-27B1-694D1924FB0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4483DE55-98C9-DEC7-8AF2-F2CC0B732C1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CA1C2025-B6B3-2019-75CE-F995538AF291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1BDE7A15-4121-3DF5-5BD7-B866EF0E7FF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0" name="Picture Placeholder 5">
            <a:extLst>
              <a:ext uri="{FF2B5EF4-FFF2-40B4-BE49-F238E27FC236}">
                <a16:creationId xmlns:a16="http://schemas.microsoft.com/office/drawing/2014/main" id="{7FF99D4F-DDA9-62E1-4B2E-06161CEA7FC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85100E4B-E63C-9636-8E0D-C692B67815B0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0E9EAC08-C06C-F1CF-6CC8-DCE121250271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9DA55901-E8E4-45DD-B180-E46F9DEB2C4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8A7BA5E4-E9F9-FCB0-EEC2-7B65F16936C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3BB572D1-4B80-0FF7-031E-FD1AF4C354B0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6" name="Picture Placeholder 5">
            <a:extLst>
              <a:ext uri="{FF2B5EF4-FFF2-40B4-BE49-F238E27FC236}">
                <a16:creationId xmlns:a16="http://schemas.microsoft.com/office/drawing/2014/main" id="{03E8A6AE-4867-B976-FFB1-32750AEAE8CC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7" name="Text Placeholder 20">
            <a:extLst>
              <a:ext uri="{FF2B5EF4-FFF2-40B4-BE49-F238E27FC236}">
                <a16:creationId xmlns:a16="http://schemas.microsoft.com/office/drawing/2014/main" id="{F2198023-A772-5E2F-FD94-F1CA19C6348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6195395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D2DBB6-AEA4-EF98-DC95-85F4A6BB0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16C779-E5E4-1C18-33EB-25D06226C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A6C22-EAB1-F2F4-463F-DD11CEB10A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3C1EB483-6560-18C4-1DD5-C6CC62E7E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97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74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B1AD642-D127-DF9C-6319-DACB2F9F63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94FD06-6099-8617-234D-0FB12E32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4FA7D6A1-791A-F305-BC35-BC21E6366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4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A17088F-183C-09B6-119E-18CBEA4DC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1"/>
            <a:ext cx="12205185" cy="6917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881A637-822A-D582-CE29-DAAB7B913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DF433404-31AF-2F2E-A49A-5BB5256B1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BC73D607-7AEE-B551-2BCA-87D6CC7FB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815896" y="559786"/>
            <a:ext cx="5070764" cy="63694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E03BC2-1FB4-3AC0-0B7E-4BCB3323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E9685F2-443F-73EA-DF58-866C8B5B20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17539274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273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5977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AB4A0A9-65E0-D340-E996-78C34447A3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F509E0A0-1AE4-A9C0-AD2F-2CA577745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41813A45-0BA1-690E-D4B4-123A5E2836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683" y="320633"/>
            <a:ext cx="4381125" cy="66840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2D4673-115A-9026-5DB8-1B4248F4B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A85106C0-88D2-A925-AAD9-9ECE7785E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587905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1222DB3-A858-6600-467C-36027E6BA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946F7EE-BCDD-61F6-1796-F7D2CD36FE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3CD77D6E-DF5B-6243-8C99-D41590DE27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ross lit image of a female looking to the left with an ambitious facial expression.">
            <a:extLst>
              <a:ext uri="{FF2B5EF4-FFF2-40B4-BE49-F238E27FC236}">
                <a16:creationId xmlns:a16="http://schemas.microsoft.com/office/drawing/2014/main" id="{F06D0B8F-5D8E-97EB-450C-0B61B48616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6683" y="320633"/>
            <a:ext cx="4381125" cy="668408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35123BC-862D-CBC0-6A4B-46E6234933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6ED16297-E14E-76CA-34F8-8E2048D3D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91409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E96522-04F0-020E-B807-7BEA6646D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018885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59987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8CAD9F4-57C0-090E-748D-A20EA1F1A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3391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07E4F55-60A0-EA97-1403-5F4F6F97935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661" y="-1"/>
            <a:ext cx="4833452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0A54E-697B-3198-466A-5420857C2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96872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2962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7F90A1AF-A084-F4CD-26F9-FFB3C35FF5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8825"/>
            <a:ext cx="4683360" cy="68668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213D0E-DE64-2889-AE16-EB8CF4771B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33785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974BC9-01C6-20A8-D440-56AE74CF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2284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8B18DDC-A9A9-AD3F-9BB5-5BEB8A5988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FC92F8-B5D6-8246-F09E-48F7ED6CA7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3465768"/>
          </a:xfrm>
          <a:prstGeom prst="rect">
            <a:avLst/>
          </a:prstGeom>
          <a:solidFill>
            <a:schemeClr val="accent1">
              <a:lumMod val="20000"/>
              <a:lumOff val="80000"/>
              <a:alpha val="2002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6981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8135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5D8D45A-F361-D5AC-1E73-826ACEC9D5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-8167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26520" y="1312178"/>
            <a:ext cx="1376483" cy="28620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09982" y="4166912"/>
            <a:ext cx="1182017" cy="1196939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1609186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23D45E-DB47-7FFE-1170-108C289B4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01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60FB6D0-6320-92AE-E7DA-DC656763FE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25A1EE52-8A80-C5CB-35F9-F00472846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2475E0-FE9D-217C-C821-B285CEF68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05C8FE-2B7B-86F1-F1CB-4CD453AC2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760BA0D0-FF80-6BD5-E0AF-849FA7EACA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20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DDE6D906-0F76-A069-F8B3-460F792608E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32CEEF4C-25E3-3845-CC2C-9E188F5F2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2426DCC2-C443-4A42-1F42-8F5A778D71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9323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20E5E6C5-8017-569B-5D3E-5FE76987E54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597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riple Text &amp;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4804FE-810D-2D47-D26B-D6A75E59FD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1F559438-3A59-CAE3-AC9E-82ED0E6E6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889584-28D8-FE26-9A59-4417233E5E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5CAB609-3531-DA1C-133F-7D5E9BE20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EA7B4CA-F9B4-EF0A-579F-CC0FD1E8E25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90D53F9-62C3-C3EA-AFA9-E2320FEABD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6A7C8CB1-5956-6E7D-4D12-3C9104DD62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4F02D1A4-9C15-3810-C522-C911B13DA1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4CEF33F-4ACA-4304-A683-5CF2B0DCC91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4D60B058-6A0B-12AE-6FD4-355A3FCF0B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723769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EB28F4-E0E4-B0B5-746A-50A38B96D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51525A05-B8A1-3918-AFB4-A7B1971BF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E243A14-786E-D99F-7075-157250C67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CD356C-A596-B3AD-1175-FAF67AB698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3111166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267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8BD8CBA-0827-96BA-AE51-49882E95D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CE6292B5-CA87-57B5-D0C7-980C00E15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7A93151-76B9-08DC-F6B2-C3C85215B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C96E9F-2CCF-8EBE-C23F-92F8CE080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5BF8A6FF-00C5-CDB4-82AB-3FC1E6BBE5E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734591289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442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5F454E-7420-A1C9-9EBD-31BF1E9FF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11558B62-457F-C70B-CB34-6061C705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87CFEC-5909-0651-8E6C-48DBBAC65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2219D8-5CFE-F1EF-70C5-EFB77A8F9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74946B11-355B-FFD0-8DFA-339FD1C6F07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1" name="Text Placeholder 20">
            <a:extLst>
              <a:ext uri="{FF2B5EF4-FFF2-40B4-BE49-F238E27FC236}">
                <a16:creationId xmlns:a16="http://schemas.microsoft.com/office/drawing/2014/main" id="{56817FD7-5066-5FB2-5F54-E4DEDBD3E6A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2" name="Picture Placeholder 5">
            <a:extLst>
              <a:ext uri="{FF2B5EF4-FFF2-40B4-BE49-F238E27FC236}">
                <a16:creationId xmlns:a16="http://schemas.microsoft.com/office/drawing/2014/main" id="{36454948-456D-FF37-7B85-CFBD797B092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3" name="Text Placeholder 20">
            <a:extLst>
              <a:ext uri="{FF2B5EF4-FFF2-40B4-BE49-F238E27FC236}">
                <a16:creationId xmlns:a16="http://schemas.microsoft.com/office/drawing/2014/main" id="{D6E8776C-EB8F-8D8D-40BC-D66E9BDAA71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4" name="Picture Placeholder 5">
            <a:extLst>
              <a:ext uri="{FF2B5EF4-FFF2-40B4-BE49-F238E27FC236}">
                <a16:creationId xmlns:a16="http://schemas.microsoft.com/office/drawing/2014/main" id="{18359FA8-DC51-92B5-631C-1F8DF5F4DE6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5" name="Text Placeholder 20">
            <a:extLst>
              <a:ext uri="{FF2B5EF4-FFF2-40B4-BE49-F238E27FC236}">
                <a16:creationId xmlns:a16="http://schemas.microsoft.com/office/drawing/2014/main" id="{F412C033-0A9C-CE33-561D-85A4CDEC262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8936E9B3-6D96-F9CB-9133-B7F403F5D737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7" name="Text Placeholder 20">
            <a:extLst>
              <a:ext uri="{FF2B5EF4-FFF2-40B4-BE49-F238E27FC236}">
                <a16:creationId xmlns:a16="http://schemas.microsoft.com/office/drawing/2014/main" id="{0403FBAD-01D2-58D9-29FF-C9A8EF26703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48" name="Picture Placeholder 5">
            <a:extLst>
              <a:ext uri="{FF2B5EF4-FFF2-40B4-BE49-F238E27FC236}">
                <a16:creationId xmlns:a16="http://schemas.microsoft.com/office/drawing/2014/main" id="{AB74B8BA-9E54-AB27-7A85-147E3C3C2694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49" name="Text Placeholder 20">
            <a:extLst>
              <a:ext uri="{FF2B5EF4-FFF2-40B4-BE49-F238E27FC236}">
                <a16:creationId xmlns:a16="http://schemas.microsoft.com/office/drawing/2014/main" id="{1A2383AA-6EEA-C603-35FB-14A7538940C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0" name="Picture Placeholder 5">
            <a:extLst>
              <a:ext uri="{FF2B5EF4-FFF2-40B4-BE49-F238E27FC236}">
                <a16:creationId xmlns:a16="http://schemas.microsoft.com/office/drawing/2014/main" id="{89D30028-FA88-B002-2FDD-B10E874CD36F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1" name="Text Placeholder 20">
            <a:extLst>
              <a:ext uri="{FF2B5EF4-FFF2-40B4-BE49-F238E27FC236}">
                <a16:creationId xmlns:a16="http://schemas.microsoft.com/office/drawing/2014/main" id="{B670A407-0B83-0F6D-3A85-23368357B96D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2" name="Picture Placeholder 5">
            <a:extLst>
              <a:ext uri="{FF2B5EF4-FFF2-40B4-BE49-F238E27FC236}">
                <a16:creationId xmlns:a16="http://schemas.microsoft.com/office/drawing/2014/main" id="{CB0BDBAC-4E2B-E701-95FD-A8A65EEF98D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3" name="Text Placeholder 20">
            <a:extLst>
              <a:ext uri="{FF2B5EF4-FFF2-40B4-BE49-F238E27FC236}">
                <a16:creationId xmlns:a16="http://schemas.microsoft.com/office/drawing/2014/main" id="{FC9F926F-8091-D3E7-4A07-1781D41F473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54" name="Picture Placeholder 5">
            <a:extLst>
              <a:ext uri="{FF2B5EF4-FFF2-40B4-BE49-F238E27FC236}">
                <a16:creationId xmlns:a16="http://schemas.microsoft.com/office/drawing/2014/main" id="{D46A5666-A629-22CD-D4CF-53133ADC2BB2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55" name="Text Placeholder 20">
            <a:extLst>
              <a:ext uri="{FF2B5EF4-FFF2-40B4-BE49-F238E27FC236}">
                <a16:creationId xmlns:a16="http://schemas.microsoft.com/office/drawing/2014/main" id="{9531FA46-8EAB-D8C6-C5A3-890D5559D93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9807825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033B61-243E-23B9-D2B4-D8CBFCA715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7007584"/>
          </a:xfrm>
          <a:prstGeom prst="rect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B17C645-6B6B-45D5-D9F7-08BD67D9C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2A2116-9355-9CB2-2F01-0619DAB18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6050CF-2A06-92AB-D808-D87D191BEC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4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66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</p:spTree>
    <p:extLst>
      <p:ext uri="{BB962C8B-B14F-4D97-AF65-F5344CB8AC3E}">
        <p14:creationId xmlns:p14="http://schemas.microsoft.com/office/powerpoint/2010/main" val="38880066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62197754-6497-4ED7-85BB-FE4DFF167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D6C2D2-46BD-B8EB-E875-40920C8E3A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30730" y="342036"/>
            <a:ext cx="312416" cy="3380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CB00B66-17D9-8CAC-E74B-FD5630501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71128" y="-211056"/>
            <a:ext cx="351236" cy="7549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167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07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-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rgbClr val="018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rgbClr val="2E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0189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2E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9298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1798BE-ABFB-ACCA-E11F-7781D6DC56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78DDEB8-683C-24B4-E3E7-A614D8183F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D17895EF-9B57-6A4E-9C72-5A43B1696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9E205128-2EC2-2D1F-65B1-99722776AC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949" y="736270"/>
            <a:ext cx="5462804" cy="6181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1C319C-C903-5D7E-1F1B-20835DE5D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918226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0330B4E-5204-0211-99A1-9BA203007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B6DD22-6EB4-1B5F-C6DE-4DB25D4F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5E4ABC8A-62B0-15C0-ABDD-80F9BA7D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785DB184-0F30-CB3A-E087-D03001E73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EF3E739E-30CA-416E-AF04-7855B4799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3949" y="736270"/>
            <a:ext cx="5462804" cy="61810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92BA596-9572-AF4F-6D25-E7EEEFA4F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77511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rgbClr val="87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rgbClr val="87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55749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515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rgbClr val="89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89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902766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9BAEDF-ABE7-EF0B-601B-8A0AAC9FF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rgbClr val="88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rgbClr val="88BD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122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11214C0F-D059-C347-E967-2680EB9DBF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1713" y="-36767"/>
            <a:ext cx="4851400" cy="6894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6395E4-F1CD-1237-6E72-ADEBD5ADB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580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6350DD9-8C7D-2F19-5747-957E48B403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10953"/>
            <a:ext cx="4683360" cy="6868953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CF710E-45FB-411F-45CA-D5BE6FB2C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1582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4929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8780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C23D71B6-E4B0-DC8E-E013-DCA7E1E626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26234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31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BB42EB7-A17A-8DCA-FED0-D6DAA415CC7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D71259A-5123-6F99-6F9F-860C5F6AD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2000" cy="3465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16981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8966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59C0A9E-2690-6168-0939-C8CCBFA1D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-36768"/>
            <a:ext cx="1219897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976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9DFDC55-5D12-D32D-4376-B4E7008276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584E02A9-FA85-1C2F-A88E-BF1CCF51B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11C6FC0-D88C-A2B0-7ED2-632F1660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B00D9-8200-7083-3E4C-439F812E8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803E4DDC-3C45-B3EC-B977-8A6535A9239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6069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0480AD7B-04B2-AB51-832C-2E4D85166DF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6090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E2C25337-6E85-E8DE-103E-0C49904B723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684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7ACC94-9745-8CD4-77BF-79C7404E09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BBF0E67D-D45E-EF9F-C1B7-4CC544BCD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F4BA49-AB76-E77C-CC32-EF7D16F116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FD39096-FA27-3C00-96AD-A9C86D325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AF323A24-7613-EC23-F351-6D68138A27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6EC1CCE-2C97-0714-981A-66CB4CE546D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1BE7B0BA-BDDE-6447-57C0-9B34FFC3FE6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3D25B66E-F3D3-2AA8-CB59-A164D097C0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CE099C42-8BD1-5202-D9B7-45374C0EA49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8F6201D0-6018-BED9-8E2C-BBB334E921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549700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2FCBE-DCE1-6664-F202-BBF161CCA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8E58FD18-4DD1-5898-AF76-F96434B2C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D8C5D6-4EC8-0853-4B22-E151C1A63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593B20C-D031-8873-1608-11CA41B1F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154A2A-42CE-2F7C-5972-45A5F381E35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110075252"/>
              </p:ext>
            </p:extLst>
          </p:nvPr>
        </p:nvGraphicFramePr>
        <p:xfrm>
          <a:off x="5284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3859883-B02B-3762-BD8C-4D611062C44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910541780"/>
              </p:ext>
            </p:extLst>
          </p:nvPr>
        </p:nvGraphicFramePr>
        <p:xfrm>
          <a:off x="57571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020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A98100D-1841-012D-ADDB-37C09CCF8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C99A3B31-F762-93A1-187D-B85EEB3C6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C96E20B-BC50-EBC2-7C66-F8C0245AA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5EF9F5-040F-A74D-6646-88DACF773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EE9CB1C-A75A-FE36-CEE1-B2B62F47CF5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037170540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135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4F47D4-EBA3-7166-5816-3396ECDA7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832A6168-0920-EFCE-8340-23B347A115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C1F307F-4A56-4F42-CFF8-009DF3E141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9575E6-F3B8-2F86-A967-843A91E119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4BAA22F2-DF20-E34F-3341-34BC57FC520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4EDD3A88-7AF9-00E2-06F4-E0C731EDFE7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D6F5086-2C1D-63AA-922A-4EE0AC61D35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6" name="Text Placeholder 20">
            <a:extLst>
              <a:ext uri="{FF2B5EF4-FFF2-40B4-BE49-F238E27FC236}">
                <a16:creationId xmlns:a16="http://schemas.microsoft.com/office/drawing/2014/main" id="{4307DB6D-28BF-4E71-5845-594BEC92BB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BFD71998-0175-30EB-7E62-2C39DFB2DA3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A2ED9664-01C5-77A8-1B36-7FB8284CD07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BEF6A091-0644-5AE3-8DB8-C4B981DFE5C3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DE25F850-BC0C-0B5F-D01D-BF764DAF8D2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98E1B90E-2696-A2EE-0D48-A62497B4D91B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EF1E1DE6-C5DE-7D18-2E8C-26776AEFEE84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E54D7CC5-B733-6FAB-D53A-228640AE7F32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A7D4EF99-F3F0-2BF2-20E8-98CC1F821180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76332AAA-7F51-CE2E-6987-5B67202FF28A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8B785548-A12F-7B61-26FD-CF563F2C971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9414916B-4DD0-8C21-56FB-EA8AB47068A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F1BB1C06-604A-CD6E-3FDF-0DB1BFF391F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124139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3338819-058B-3900-DCD1-E9F787B25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191999" cy="6894768"/>
          </a:xfrm>
          <a:prstGeom prst="rect">
            <a:avLst/>
          </a:prstGeom>
          <a:solidFill>
            <a:srgbClr val="87B923">
              <a:alpha val="97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4B170628-5D6C-968B-78A1-45FF64424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908857-21EE-6D79-83E9-09326AC62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6D936F-D6F1-A12E-74B4-5FBC4475A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5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A462F0EF-C70D-F224-B6F1-BDE5C2F3EE1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83687" y="1"/>
            <a:ext cx="4819426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4CD2D-C237-1323-E0AD-9DCBB80244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7383687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286561"/>
            <a:ext cx="514478" cy="514478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1171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550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45B18023-FD0A-559B-73E0-2EA554D39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A8F6EF-9D0D-4904-67E1-9844EEC2A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0408D-551F-AE72-540C-6490845C3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207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4604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rgbClr val="87B9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rgbClr val="C0D7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84209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50314C1-813A-EE77-5A02-732B0CE89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86466C9C-C0E7-3CA0-A400-36A03468C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0F88A044-DA48-B8FB-9CCC-8ED7D9C29E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803" y="-106073"/>
            <a:ext cx="5504036" cy="7004716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F6821953-72FB-C880-412C-6AC9C5BD63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2BB8B1-C9DB-8F37-FD67-F1F776BC2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753199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290DFAB-38F3-676D-1D1E-AD1F40E112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ED761C9-C496-030F-C3B7-6F0266B55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82DB8470-E47E-4B63-73C5-2627E8DE40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ross lit image of a female looking to the right with an ambitious facial expression.">
            <a:extLst>
              <a:ext uri="{FF2B5EF4-FFF2-40B4-BE49-F238E27FC236}">
                <a16:creationId xmlns:a16="http://schemas.microsoft.com/office/drawing/2014/main" id="{4BB3D78A-5766-3470-8559-75482A0954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5803" y="-117948"/>
            <a:ext cx="5504036" cy="7004716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879F4148-34FD-984F-55A1-379407F00F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65AAF3-C281-8991-8DBC-75B031916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400963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3027D3-949D-CC15-261E-5A192CE1FE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936646" y="65170"/>
            <a:ext cx="1328691" cy="118201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860527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3515" y="-11875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03488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C59DA1-FF13-66F2-0CDC-6EF2B1B40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8469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0F830D3F-CCFE-6856-45CB-7E9D3AC14DC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175" y="1"/>
            <a:ext cx="4833938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D1E8D1-331C-29DC-4687-4531D9F623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97830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4383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26C44908-C422-E090-6B58-1342C65686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89" y="-3579"/>
            <a:ext cx="4683360" cy="6875648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D6A08F6-B3EE-E2AB-71C3-1F3BD7221B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76170" y="0"/>
            <a:ext cx="7515830" cy="685800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B7F059A-1013-818F-E68D-B59E75CDAF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90" y="0"/>
            <a:ext cx="687192" cy="13654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0974BC9-01C6-20A8-D440-56AE74CF3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659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EF1BA06-204A-6598-0D89-6726787CEEB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467617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83C239-C1ED-AACD-3CB0-C9A2E1166B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70" y="-36768"/>
            <a:ext cx="7515829" cy="6894768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5843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66B50C84-D5CA-9E66-D10D-FA55D2102F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3E0E9A-8376-ECC5-DE8F-C08C675E8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8"/>
            <a:ext cx="12199189" cy="3445650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0506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702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74B075-4C73-A485-58C7-26D172010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2331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7A9DE9B-20B2-2A1C-3CDC-249161955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A00DF2CF-0E56-99C7-35F1-F32D69612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98CDD9-4D39-CAD5-453B-40FAF4DC4D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D0415-73DD-0AD1-3E4F-6D1A7760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DE175EF-E8C2-CA1F-47E3-5EF7AD0CE2B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4638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832B3E8-5EC7-CC73-6DB2-627AEE7AC4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6151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Picture &amp;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242DA3E-3353-4401-B456-1B523A3901B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1"/>
            <a:ext cx="12210303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94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914720B-1202-C7A0-3913-67CCE3D9C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44623169-97FF-97D3-0F79-FE748B833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C87B9B-D4DE-D28E-8344-F8878B8C3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F7B0DAF-8214-7173-11D3-2A1D6062F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5D786BF7-F42C-E776-C2A8-292055ABE99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18F723A7-EB95-6D2F-7162-CCA84FA0C3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E0BA7E-ECBF-47CB-B6BA-2E954DBB0F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20">
            <a:extLst>
              <a:ext uri="{FF2B5EF4-FFF2-40B4-BE49-F238E27FC236}">
                <a16:creationId xmlns:a16="http://schemas.microsoft.com/office/drawing/2014/main" id="{9CEA2104-3952-331F-A635-37777E1324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8223B60B-ECE0-3D07-3506-F4C538F9F7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0F430B59-28AB-6DB0-6C07-9C1C6B69420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1639085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6F8E7AF-393D-78AC-088E-63D7C6D84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BBA5F9EA-BE42-1CBD-5109-A06B27950F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862890C-A8DE-DF26-F8EB-47E111860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4BD4353-2DD1-F4FE-4DDB-0CBD84718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1B6576B-4286-888B-A928-FDE05427DC5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23727954"/>
              </p:ext>
            </p:extLst>
          </p:nvPr>
        </p:nvGraphicFramePr>
        <p:xfrm>
          <a:off x="3760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507F5171-2680-01AB-E7FD-3640CAC6843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28950600"/>
              </p:ext>
            </p:extLst>
          </p:nvPr>
        </p:nvGraphicFramePr>
        <p:xfrm>
          <a:off x="56047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1167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40B96B-9369-FC3D-4C45-A9F563805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754A84D-E25D-9B11-CEA1-C239CFE20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A5443B-5CA1-02CE-4F95-63C6EF422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77106-45E9-9912-7A92-7F583AA218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8D8B9CB-81D7-E6C2-CBDC-9A8053A06D3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960525092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566176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ext &amp; Picture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92F57BA-4DDB-7B60-1E41-CC997FB1C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09AB0606-ABF4-8750-372A-07DB338FC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89216F-C063-C852-7B1E-767719696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84ABBBF-61A2-B948-3244-CB225AFB4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AA5918-4D02-5A39-3967-339D3C109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FD3D65C7-BC80-3EB0-591B-432566BAA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831B68FE-4CB0-BDCA-ED24-A0521A7D593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064712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0D8D29CB-AAE0-1D78-5A28-AACE4993FC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045373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838AFD38-DFA6-8E0F-99C3-5BD0AD18280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64712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7" name="Text Placeholder 20">
            <a:extLst>
              <a:ext uri="{FF2B5EF4-FFF2-40B4-BE49-F238E27FC236}">
                <a16:creationId xmlns:a16="http://schemas.microsoft.com/office/drawing/2014/main" id="{9DA1F6E0-1003-5084-6D49-3AE41523893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5373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F1DF4F03-3F98-5E0E-B89F-B512BDB80D4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1064712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29" name="Text Placeholder 20">
            <a:extLst>
              <a:ext uri="{FF2B5EF4-FFF2-40B4-BE49-F238E27FC236}">
                <a16:creationId xmlns:a16="http://schemas.microsoft.com/office/drawing/2014/main" id="{C0A9247D-3A1E-2215-1333-3B01C0EB873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045373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1D201E74-2972-2D4A-A3BE-7982599215B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064712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1" name="Text Placeholder 20">
            <a:extLst>
              <a:ext uri="{FF2B5EF4-FFF2-40B4-BE49-F238E27FC236}">
                <a16:creationId xmlns:a16="http://schemas.microsoft.com/office/drawing/2014/main" id="{9A4DE006-F246-3940-F34D-D23BDF2A32A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045373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2" name="Picture Placeholder 5">
            <a:extLst>
              <a:ext uri="{FF2B5EF4-FFF2-40B4-BE49-F238E27FC236}">
                <a16:creationId xmlns:a16="http://schemas.microsoft.com/office/drawing/2014/main" id="{DA83E470-E9BA-EC18-1881-1686C562716D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6021560" y="19383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3" name="Text Placeholder 20">
            <a:extLst>
              <a:ext uri="{FF2B5EF4-FFF2-40B4-BE49-F238E27FC236}">
                <a16:creationId xmlns:a16="http://schemas.microsoft.com/office/drawing/2014/main" id="{673FEF09-76F9-6408-0BAB-E76BCCFEE4B1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7002221" y="19454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4" name="Picture Placeholder 5">
            <a:extLst>
              <a:ext uri="{FF2B5EF4-FFF2-40B4-BE49-F238E27FC236}">
                <a16:creationId xmlns:a16="http://schemas.microsoft.com/office/drawing/2014/main" id="{8876BAD9-7760-7CC9-0FB5-B94A2B4ADD2A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021560" y="3157510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5" name="Text Placeholder 20">
            <a:extLst>
              <a:ext uri="{FF2B5EF4-FFF2-40B4-BE49-F238E27FC236}">
                <a16:creationId xmlns:a16="http://schemas.microsoft.com/office/drawing/2014/main" id="{C242C54C-4124-EB34-71E9-0713C5F8027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002221" y="3164617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F92E691A-2E94-FAB3-7833-FC2D782F3F47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21560" y="439797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7" name="Text Placeholder 20">
            <a:extLst>
              <a:ext uri="{FF2B5EF4-FFF2-40B4-BE49-F238E27FC236}">
                <a16:creationId xmlns:a16="http://schemas.microsoft.com/office/drawing/2014/main" id="{5EE8BBCC-99BC-D47A-5AA0-3684D1EA163C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002221" y="440508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6D29E8DB-04E0-50CE-42A1-E66540318487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6021560" y="5574645"/>
            <a:ext cx="703135" cy="710241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39" name="Text Placeholder 20">
            <a:extLst>
              <a:ext uri="{FF2B5EF4-FFF2-40B4-BE49-F238E27FC236}">
                <a16:creationId xmlns:a16="http://schemas.microsoft.com/office/drawing/2014/main" id="{295F59AB-37DF-885F-AEED-954B09E4742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7002221" y="5581752"/>
            <a:ext cx="2911475" cy="710242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 lvl="0"/>
            <a:r>
              <a:rPr lang="en-GB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1922966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AA0673A0-B7CD-36BD-6AC5-01F452C6EA9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190" y="3422287"/>
            <a:ext cx="12210303" cy="3435713"/>
          </a:xfrm>
        </p:spPr>
        <p:txBody>
          <a:bodyPr/>
          <a:lstStyle/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970D3-C3B3-CADC-851B-153E62B0B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4155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980241" y="3429000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73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B9A4A7-5037-56B1-9C75-8EEDF8455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190" y="-36769"/>
            <a:ext cx="12199189" cy="6894767"/>
          </a:xfrm>
          <a:prstGeom prst="rect">
            <a:avLst/>
          </a:prstGeom>
          <a:solidFill>
            <a:schemeClr val="accent3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rallelogram 2">
            <a:extLst>
              <a:ext uri="{FF2B5EF4-FFF2-40B4-BE49-F238E27FC236}">
                <a16:creationId xmlns:a16="http://schemas.microsoft.com/office/drawing/2014/main" id="{2F0912E8-B69A-752E-A557-CAEF65C54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EB4506-F5F5-C054-3516-A7F3C602A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1B2FE9-526D-1024-01DE-4EF52BE33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6996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75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46DB127-F80F-74DC-B703-44A6006127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283E50-1404-14AD-8978-1ACDC78A0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ECE3E8-B6A0-C7C4-1F4C-DA8CDF4B1E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83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Blank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9137288-2355-9B11-DDAD-9786E4AB4A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B737A-F89B-34F6-DA42-6086DB404E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9707" y="547910"/>
            <a:ext cx="1047780" cy="57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958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nk - 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3B80767-282F-A1BB-005C-5B971188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7129F-94F2-944E-7C7C-A35310D5F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696B113-4526-1089-B964-C0036F062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3718" y="-14634"/>
            <a:ext cx="2502879" cy="121635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412D07-5209-4E33-AB48-842577BE3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846596" y="1210817"/>
            <a:ext cx="2401521" cy="118646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6F426E3-7DDE-FF9A-DF69-CF0CBB483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1AF6C7F3-7AE7-AD0E-C562-596E1CE72A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4A7488FC-7D2E-4214-49A9-6F80CDF038FE}"/>
              </a:ext>
            </a:extLst>
          </p:cNvPr>
          <p:cNvSpPr txBox="1">
            <a:spLocks/>
          </p:cNvSpPr>
          <p:nvPr userDrawn="1"/>
        </p:nvSpPr>
        <p:spPr>
          <a:xfrm>
            <a:off x="445247" y="2903770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Thank </a:t>
            </a:r>
          </a:p>
          <a:p>
            <a:r>
              <a:rPr lang="en-GB" sz="8800" b="1" dirty="0">
                <a:solidFill>
                  <a:schemeClr val="bg1"/>
                </a:solidFill>
                <a:latin typeface="Overpass" pitchFamily="2" charset="77"/>
              </a:rPr>
              <a:t>you.</a:t>
            </a:r>
            <a:endParaRPr lang="en-GB" sz="8800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985599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hoto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EF0E8510-F2FC-BACD-8A1C-00D301F35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55841" y="-12237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673C08-6275-2C54-D9AF-698F2CDEC3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DD2F5E-5C94-FE2C-71EC-D721FD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FF08111B-3B33-2442-FE10-43B0D7014B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2F8B3521-9B55-112C-26B2-D69FDB878F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08284"/>
            <a:ext cx="5791200" cy="6816795"/>
          </a:xfrm>
          <a:prstGeom prst="rect">
            <a:avLst/>
          </a:prstGeom>
        </p:spPr>
      </p:pic>
      <p:sp>
        <p:nvSpPr>
          <p:cNvPr id="6" name="Parallelogram 5">
            <a:extLst>
              <a:ext uri="{FF2B5EF4-FFF2-40B4-BE49-F238E27FC236}">
                <a16:creationId xmlns:a16="http://schemas.microsoft.com/office/drawing/2014/main" id="{55172638-D6FB-F165-C180-38AAB8A21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82F8B0-39D4-2E78-8C0D-C42F8EDF2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Placeholder 1">
            <a:extLst>
              <a:ext uri="{FF2B5EF4-FFF2-40B4-BE49-F238E27FC236}">
                <a16:creationId xmlns:a16="http://schemas.microsoft.com/office/drawing/2014/main" id="{13A504B6-B998-5367-D92E-EFC8E5FA7B5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80A33B6B-29FD-5876-D257-3051F2EEA5A2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03046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hoto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5D0FF67-D482-CAFE-91ED-68FBFFADE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CAD5AB5-D692-DEF6-586A-61427A18B2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ECCB2C-A782-4413-AAF9-66D0A4AB0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-12238"/>
            <a:ext cx="1743284" cy="34917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51D02E98-ED06-FEF2-4A8A-1DAD9D34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8619966" y="3479468"/>
            <a:ext cx="3684009" cy="3657601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ross lit image of a male looking to the right with an ambitious facial expression.">
            <a:extLst>
              <a:ext uri="{FF2B5EF4-FFF2-40B4-BE49-F238E27FC236}">
                <a16:creationId xmlns:a16="http://schemas.microsoft.com/office/drawing/2014/main" id="{424066AC-A4E4-2E84-1B4F-797B1E621C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0800" y="108284"/>
            <a:ext cx="5791200" cy="6816795"/>
          </a:xfrm>
          <a:prstGeom prst="rect">
            <a:avLst/>
          </a:prstGeom>
        </p:spPr>
      </p:pic>
      <p:sp>
        <p:nvSpPr>
          <p:cNvPr id="7" name="Parallelogram 6">
            <a:extLst>
              <a:ext uri="{FF2B5EF4-FFF2-40B4-BE49-F238E27FC236}">
                <a16:creationId xmlns:a16="http://schemas.microsoft.com/office/drawing/2014/main" id="{10603986-0D04-5B6B-E581-AFD22A058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363250" y="1768651"/>
            <a:ext cx="2701924" cy="171081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31D228-9FF0-052A-4526-3DB17E2FE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876683" y="5367646"/>
            <a:ext cx="1743284" cy="163707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F7C3F1B0-E430-A87A-6F14-D9C44DAE8D24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6" name="Title Placeholder 1">
            <a:extLst>
              <a:ext uri="{FF2B5EF4-FFF2-40B4-BE49-F238E27FC236}">
                <a16:creationId xmlns:a16="http://schemas.microsoft.com/office/drawing/2014/main" id="{112A3EB8-AA17-F47B-3889-EA675427C8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5247" y="2521834"/>
            <a:ext cx="5650753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6000" b="0" i="0" smtClean="0">
                <a:effectLst/>
                <a:latin typeface="Overpass SemiBold" pitchFamily="2" charset="77"/>
              </a:defRPr>
            </a:lvl1pPr>
          </a:lstStyle>
          <a:p>
            <a:r>
              <a:rPr lang="en-GB" b="1" dirty="0">
                <a:solidFill>
                  <a:srgbClr val="00040E"/>
                </a:solidFill>
                <a:effectLst/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effectLst/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08178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Intro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ADCCF0-0E68-2344-0C98-D4A2A2DA2F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8F2AEE-E22C-312D-54EE-443CA81A3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C6847C5-3628-7B0D-55A2-7E1AC69D50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38395" y="1324053"/>
            <a:ext cx="1376483" cy="286209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4F3CBBBC-6986-5A41-492D-8D557DCAE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6742827" y="4169183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29437A-80F1-A9A2-1E44-113CFC1A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16963" y="-8167"/>
            <a:ext cx="1182017" cy="13274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43BDA2-729E-5F9D-78ED-239D7BD07A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021857" y="4190662"/>
            <a:ext cx="1182017" cy="119693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6D5B2378-5A85-2C36-B345-5BB2BF5B5DE8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5290B86-8A28-C92E-FB7F-3D40C4907BE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>
                <a:solidFill>
                  <a:srgbClr val="00040E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rgbClr val="00040E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578605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Intro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29218735-3ABC-B6CD-7898-9BEC1A8BB312}"/>
              </a:ext>
            </a:extLst>
          </p:cNvPr>
          <p:cNvSpPr/>
          <p:nvPr userDrawn="1"/>
        </p:nvSpPr>
        <p:spPr>
          <a:xfrm>
            <a:off x="-55841" y="-14068"/>
            <a:ext cx="12299029" cy="69295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663221-2E1F-2ED5-34C8-2D6A681FAB2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63" y="547910"/>
            <a:ext cx="1047780" cy="57017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83AD5165-5BBA-B9C9-5DFA-B7572C3C0C0C}"/>
              </a:ext>
            </a:extLst>
          </p:cNvPr>
          <p:cNvSpPr/>
          <p:nvPr userDrawn="1"/>
        </p:nvSpPr>
        <p:spPr>
          <a:xfrm>
            <a:off x="7329758" y="-7654"/>
            <a:ext cx="2502879" cy="1216353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82C501D-E620-5C46-9119-A1ED9E2D1841}"/>
              </a:ext>
            </a:extLst>
          </p:cNvPr>
          <p:cNvSpPr/>
          <p:nvPr userDrawn="1"/>
        </p:nvSpPr>
        <p:spPr>
          <a:xfrm>
            <a:off x="9846596" y="1223054"/>
            <a:ext cx="2401521" cy="1186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9A17D18-C326-6DF0-DED1-8694B6DA3050}"/>
              </a:ext>
            </a:extLst>
          </p:cNvPr>
          <p:cNvSpPr/>
          <p:nvPr userDrawn="1"/>
        </p:nvSpPr>
        <p:spPr>
          <a:xfrm>
            <a:off x="8648409" y="2397284"/>
            <a:ext cx="1186365" cy="119556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id="{BAEC76CA-EB52-9A0F-C917-37D45BFE6CDE}"/>
              </a:ext>
            </a:extLst>
          </p:cNvPr>
          <p:cNvSpPr/>
          <p:nvPr userDrawn="1"/>
        </p:nvSpPr>
        <p:spPr>
          <a:xfrm rot="16200000" flipV="1">
            <a:off x="6265890" y="3576287"/>
            <a:ext cx="2354735" cy="24015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61E5BD0A-DFD0-BDA5-1276-66B27DA71CD6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bg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7170A5A0-522E-37BB-686D-1AC48B766309}"/>
              </a:ext>
            </a:extLst>
          </p:cNvPr>
          <p:cNvSpPr txBox="1">
            <a:spLocks/>
          </p:cNvSpPr>
          <p:nvPr userDrawn="1"/>
        </p:nvSpPr>
        <p:spPr>
          <a:xfrm>
            <a:off x="445247" y="2521834"/>
            <a:ext cx="6210408" cy="23547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chemeClr val="bg1"/>
                </a:solidFill>
                <a:latin typeface="Overpass" pitchFamily="2" charset="77"/>
              </a:rPr>
              <a:t>We’re here to make ambition count.</a:t>
            </a:r>
            <a:endParaRPr lang="en-GB" dirty="0">
              <a:solidFill>
                <a:schemeClr val="bg1"/>
              </a:solidFill>
              <a:latin typeface="Overpass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77064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529172-32AD-C17A-3BB1-F204CAA564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6" y="-36768"/>
            <a:ext cx="12205185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6E60E21-0F4B-C2C6-33CE-E2761EED9AD6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9357F080-168E-FEC2-F970-6089DB890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829490" y="-4463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55C63E-798F-9EC1-3C63-93A04D794A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516683" y="-8540"/>
            <a:ext cx="687192" cy="136545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3FEC0748-761A-CB38-657F-6662B4275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416133" y="3428998"/>
            <a:ext cx="1830502" cy="1818138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Parallelogram 27">
            <a:extLst>
              <a:ext uri="{FF2B5EF4-FFF2-40B4-BE49-F238E27FC236}">
                <a16:creationId xmlns:a16="http://schemas.microsoft.com/office/drawing/2014/main" id="{2A3A2FCE-7724-89BE-8834-93E14319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0690826" y="5247136"/>
            <a:ext cx="2890672" cy="3180917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9A52A94D-B000-E47C-A28D-4CC13883AA65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kent.ac.uk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B6FB10BE-6CCD-C9B0-F91D-43688E79C2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1" name="Title Placeholder 1">
            <a:extLst>
              <a:ext uri="{FF2B5EF4-FFF2-40B4-BE49-F238E27FC236}">
                <a16:creationId xmlns:a16="http://schemas.microsoft.com/office/drawing/2014/main" id="{FF427FB1-7054-E47A-3D4B-1D12D80F4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6026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l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8C2FD7-5968-486B-3A99-051911369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36768"/>
            <a:ext cx="12209956" cy="6894768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84333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386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F1155B0-9A19-C750-4F67-0D8B2FFAF5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69661" y="-36767"/>
            <a:ext cx="4833452" cy="689476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C7F3F-8E85-EA5F-BA3E-A0A30A726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3185" y="-36768"/>
            <a:ext cx="7364898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C61157D-8BA2-631D-FB3E-7B7F70FEC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839C56-188C-DFEF-B4A2-E0B745ACE27B}"/>
              </a:ext>
            </a:extLst>
          </p:cNvPr>
          <p:cNvCxnSpPr>
            <a:cxnSpLocks/>
          </p:cNvCxnSpPr>
          <p:nvPr userDrawn="1"/>
        </p:nvCxnSpPr>
        <p:spPr>
          <a:xfrm>
            <a:off x="544010" y="4209526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Parallelogram 34">
            <a:extLst>
              <a:ext uri="{FF2B5EF4-FFF2-40B4-BE49-F238E27FC236}">
                <a16:creationId xmlns:a16="http://schemas.microsoft.com/office/drawing/2014/main" id="{D8CECAB1-6987-08CB-C9CA-6486FB0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822E957-B6D0-C95F-4B9A-1BABD5224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66190" y="1305033"/>
            <a:ext cx="514478" cy="5144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6517D83-6902-82AB-6525-E364855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F9FDF88-54F3-D3AF-0A23-032F206C4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itle Placeholder 1">
            <a:extLst>
              <a:ext uri="{FF2B5EF4-FFF2-40B4-BE49-F238E27FC236}">
                <a16:creationId xmlns:a16="http://schemas.microsoft.com/office/drawing/2014/main" id="{38727397-FC1C-C20B-344B-68D879580EBA}"/>
              </a:ext>
            </a:extLst>
          </p:cNvPr>
          <p:cNvSpPr txBox="1">
            <a:spLocks/>
          </p:cNvSpPr>
          <p:nvPr userDrawn="1"/>
        </p:nvSpPr>
        <p:spPr>
          <a:xfrm>
            <a:off x="445247" y="5862544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C033DB55-947A-305D-C322-8B9E30FE0F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7557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315236-3B32-771D-216E-7D6674D7C1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7557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0403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06D18639-0772-C6C6-9735-E77C1E0C0C6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90" y="-1"/>
            <a:ext cx="4683859" cy="6858001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F8DAF5-1E36-0882-8186-D3347F17C6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76169" y="-36768"/>
            <a:ext cx="7515829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EB0D2B-4788-A74C-87A2-D7FA0613442D}"/>
              </a:ext>
            </a:extLst>
          </p:cNvPr>
          <p:cNvCxnSpPr>
            <a:cxnSpLocks/>
          </p:cNvCxnSpPr>
          <p:nvPr userDrawn="1"/>
        </p:nvCxnSpPr>
        <p:spPr>
          <a:xfrm>
            <a:off x="5760525" y="4116511"/>
            <a:ext cx="3657600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76F8B3A0-932D-EACC-63D6-90F6DB87DA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310" y="-4463"/>
            <a:ext cx="687192" cy="6871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A1BE80-D742-CE76-45F7-57788F50A5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87118FF-4A15-3284-48D8-D828924F6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2310" y="-6592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Parallelogram 25">
            <a:extLst>
              <a:ext uri="{FF2B5EF4-FFF2-40B4-BE49-F238E27FC236}">
                <a16:creationId xmlns:a16="http://schemas.microsoft.com/office/drawing/2014/main" id="{321C3E75-7E41-5893-5C51-9BB2F81ADD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11242320" y="303804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arallelogram 26">
            <a:extLst>
              <a:ext uri="{FF2B5EF4-FFF2-40B4-BE49-F238E27FC236}">
                <a16:creationId xmlns:a16="http://schemas.microsoft.com/office/drawing/2014/main" id="{889CAA62-5114-8286-BAAD-2943426D7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11150577" y="4864149"/>
            <a:ext cx="3162009" cy="2033476"/>
          </a:xfrm>
          <a:prstGeom prst="parallelogram">
            <a:avLst>
              <a:gd name="adj" fmla="val 52517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663D727-C57D-40DB-74CE-CD81D75E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7690" y="-8824"/>
            <a:ext cx="687192" cy="13654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37C98B70-BAB3-11CD-7C7F-EB6936E969FD}"/>
              </a:ext>
            </a:extLst>
          </p:cNvPr>
          <p:cNvSpPr txBox="1">
            <a:spLocks/>
          </p:cNvSpPr>
          <p:nvPr userDrawn="1"/>
        </p:nvSpPr>
        <p:spPr>
          <a:xfrm>
            <a:off x="5661762" y="5769529"/>
            <a:ext cx="2488721" cy="660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1" kern="1200" smtClean="0">
                <a:solidFill>
                  <a:schemeClr val="tx1"/>
                </a:solidFill>
                <a:effectLst/>
                <a:latin typeface="Overpass Medium" pitchFamily="2" charset="77"/>
                <a:ea typeface="+mj-ea"/>
                <a:cs typeface="+mj-cs"/>
              </a:defRPr>
            </a:lvl1pPr>
          </a:lstStyle>
          <a:p>
            <a:r>
              <a:rPr lang="en-GB" sz="1400" b="0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Stand for ambition. </a:t>
            </a:r>
            <a:r>
              <a:rPr lang="en-GB" sz="1800" b="1" i="0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k</a:t>
            </a:r>
            <a:r>
              <a:rPr lang="en-GB" sz="1800" b="1" kern="1200" dirty="0">
                <a:solidFill>
                  <a:schemeClr val="accent1"/>
                </a:solidFill>
                <a:effectLst/>
                <a:latin typeface="Overpass Medium" pitchFamily="2" charset="77"/>
                <a:ea typeface="+mj-ea"/>
                <a:cs typeface="+mj-cs"/>
              </a:rPr>
              <a:t>ent.ac.uk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E0578A92-AC57-A4BA-5287-3157383F09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60525" y="4574585"/>
            <a:ext cx="4711107" cy="746125"/>
          </a:xfrm>
        </p:spPr>
        <p:txBody>
          <a:bodyPr>
            <a:normAutofit/>
          </a:bodyPr>
          <a:lstStyle>
            <a:lvl1pPr marL="0" indent="0">
              <a:buNone/>
              <a:defRPr sz="4000" b="1" i="0">
                <a:solidFill>
                  <a:schemeClr val="tx1"/>
                </a:solidFill>
                <a:latin typeface="Overpass SemiBold" pitchFamily="2" charset="77"/>
              </a:defRPr>
            </a:lvl1pPr>
          </a:lstStyle>
          <a:p>
            <a:pPr lvl="0"/>
            <a:r>
              <a:rPr lang="en-GB" dirty="0"/>
              <a:t>Subtitle here.</a:t>
            </a:r>
            <a:endParaRPr lang="en-US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D8CE25FB-3C2C-354E-1775-0CBE490F8D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525" y="2078174"/>
            <a:ext cx="4711107" cy="214468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</a:t>
            </a:r>
            <a:br>
              <a:rPr lang="en-GB" dirty="0"/>
            </a:br>
            <a:r>
              <a:rPr lang="en-GB" dirty="0"/>
              <a:t>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862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A579CDA0-2F10-8B14-31D6-03780FF24C9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3392232"/>
            <a:ext cx="12199690" cy="346576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699CEB-6195-8AD3-30A5-F99104F3E211}"/>
              </a:ext>
            </a:extLst>
          </p:cNvPr>
          <p:cNvSpPr/>
          <p:nvPr userDrawn="1"/>
        </p:nvSpPr>
        <p:spPr>
          <a:xfrm>
            <a:off x="-14381" y="-36768"/>
            <a:ext cx="12261736" cy="3429000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9CA963-3608-7240-1547-8C34AEEECB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826" y="335056"/>
            <a:ext cx="1458013" cy="98425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9A1B60F-0158-824B-BAC8-ADBE70517493}"/>
              </a:ext>
            </a:extLst>
          </p:cNvPr>
          <p:cNvSpPr/>
          <p:nvPr userDrawn="1"/>
        </p:nvSpPr>
        <p:spPr>
          <a:xfrm>
            <a:off x="10821210" y="-6694"/>
            <a:ext cx="687192" cy="6871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0D7B548-5C1C-0DB9-8E90-394AA7F31142}"/>
              </a:ext>
            </a:extLst>
          </p:cNvPr>
          <p:cNvSpPr/>
          <p:nvPr userDrawn="1"/>
        </p:nvSpPr>
        <p:spPr>
          <a:xfrm>
            <a:off x="11511998" y="-6981"/>
            <a:ext cx="687192" cy="136545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EBDAC13E-F339-EDD1-00AC-956AE09F56E3}"/>
              </a:ext>
            </a:extLst>
          </p:cNvPr>
          <p:cNvSpPr/>
          <p:nvPr userDrawn="1"/>
        </p:nvSpPr>
        <p:spPr>
          <a:xfrm flipH="1" flipV="1">
            <a:off x="55356" y="5253873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0087BF5C-981B-0E46-7784-61056B8D1F05}"/>
              </a:ext>
            </a:extLst>
          </p:cNvPr>
          <p:cNvSpPr/>
          <p:nvPr userDrawn="1"/>
        </p:nvSpPr>
        <p:spPr>
          <a:xfrm flipV="1">
            <a:off x="-1005065" y="3422288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ACAC0CB2-8CAC-E686-2461-47C54A89B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6265" y="1818161"/>
            <a:ext cx="9343477" cy="143638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6600" b="1" i="0">
                <a:solidFill>
                  <a:schemeClr val="tx1"/>
                </a:solidFill>
                <a:latin typeface="Overpass" pitchFamily="2" charset="77"/>
              </a:defRPr>
            </a:lvl1pPr>
          </a:lstStyle>
          <a:p>
            <a:r>
              <a:rPr lang="en-GB" dirty="0"/>
              <a:t>Your title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1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697387-6DFC-18F9-8447-4355AC9622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5EECD3-C0E3-AE3E-076F-D3837E1F8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4C1C3FC5-A09E-DB17-0CED-C00D431F6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15344C2-62F2-F6C7-7C3E-8B2D4B50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F0F1935-241D-42D5-620D-10A18E062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3" y="1979112"/>
            <a:ext cx="1009597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173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8243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ext &amp; Sma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DC52AD7-3FED-C7C5-7896-85DCB98772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arallelogram 10">
            <a:extLst>
              <a:ext uri="{FF2B5EF4-FFF2-40B4-BE49-F238E27FC236}">
                <a16:creationId xmlns:a16="http://schemas.microsoft.com/office/drawing/2014/main" id="{141B57C8-177C-AD08-CB54-262A674140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7E0337-DF5D-C210-AB4D-C5C62305D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3E83FA-1A18-68E3-C5D2-6364A4210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8E145E1-0A17-6CA8-77E7-B77DF8C6BA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B2FCB-F92F-60E8-AEA6-DE86C540C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4712" y="1979112"/>
            <a:ext cx="5031288" cy="4313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589738A-FBF5-035A-4330-3E43DA3E6EF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3350" y="1979613"/>
            <a:ext cx="4643438" cy="431317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411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icture &amp; 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9BEDDE07-8090-8C1A-3144-E82D559C28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1219969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052E5471-325D-50DA-87A8-40B3E9224C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-1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489558FA-4D15-84CB-1B7D-EAD23A7AE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V="1">
            <a:off x="-1072338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26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Picture &amp; Log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CBE64548-2AF7-37E2-B0A6-B2CAEB1A58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7689" y="0"/>
            <a:ext cx="1219969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E8338-D3C0-AF1D-58CE-4BC1216B66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521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riple Text &amp;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51DD0A-11A8-E02C-D66B-019A03B3D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99EF5E4C-6C06-52B7-3D34-257349BC9D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862BD9-62E0-75DF-84A1-7F25F8598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C6C233-ED48-3D4B-29F6-914D55BFF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DAC1CE-854E-B0E2-EAF9-F93171A2A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C7E1EF4-07B1-A96E-3DA2-507FDA8F03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CA4B03DE-950E-D017-7962-2D8791897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0288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D472A79D-600D-A8DE-2D3C-682D57FD4F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5542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825D846F-C93A-85FA-7F5D-8E03F1ED79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74026" y="1935377"/>
            <a:ext cx="2885648" cy="28856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20">
            <a:extLst>
              <a:ext uri="{FF2B5EF4-FFF2-40B4-BE49-F238E27FC236}">
                <a16:creationId xmlns:a16="http://schemas.microsoft.com/office/drawing/2014/main" id="{F4FD35CE-0F8B-831C-115B-120EFE416F0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9968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05D7F9CD-A8A9-1A4E-DB39-775F550D71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2629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  <p:sp>
        <p:nvSpPr>
          <p:cNvPr id="19" name="Text Placeholder 20">
            <a:extLst>
              <a:ext uri="{FF2B5EF4-FFF2-40B4-BE49-F238E27FC236}">
                <a16:creationId xmlns:a16="http://schemas.microsoft.com/office/drawing/2014/main" id="{6791E667-9D7F-8949-CA9E-B06E297B307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61112" y="5143500"/>
            <a:ext cx="2911475" cy="1216025"/>
          </a:xfrm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en-GB" dirty="0"/>
              <a:t>Click to edit Master text </a:t>
            </a:r>
          </a:p>
          <a:p>
            <a:pPr lvl="0"/>
            <a:r>
              <a:rPr lang="en-GB" dirty="0"/>
              <a:t>A</a:t>
            </a:r>
          </a:p>
          <a:p>
            <a:pPr lvl="0"/>
            <a:r>
              <a:rPr lang="en-GB" dirty="0"/>
              <a:t>B</a:t>
            </a:r>
          </a:p>
          <a:p>
            <a:pPr lvl="0"/>
            <a:r>
              <a:rPr lang="en-GB" dirty="0"/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35715190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D8F1EC-6648-81BC-1586-779C4A379B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>
            <a:extLst>
              <a:ext uri="{FF2B5EF4-FFF2-40B4-BE49-F238E27FC236}">
                <a16:creationId xmlns:a16="http://schemas.microsoft.com/office/drawing/2014/main" id="{3BA71108-6665-7855-E00D-EC9866636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2CFFB3-CA76-D2E2-183A-6D7592C4F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F263DF-875B-AE9F-EB5A-A07EE946C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71172B64-5F15-7CA4-3F87-DB0DA7CED7F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2741672"/>
              </p:ext>
            </p:extLst>
          </p:nvPr>
        </p:nvGraphicFramePr>
        <p:xfrm>
          <a:off x="376000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29068C9-8CE5-7DEB-69B1-7F7231479D3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24775059"/>
              </p:ext>
            </p:extLst>
          </p:nvPr>
        </p:nvGraphicFramePr>
        <p:xfrm>
          <a:off x="5604706" y="18426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85436C86-8DE4-02CB-96FE-F182EE735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8DCFD0CF-822D-E27E-A786-8057364DE35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251172761"/>
              </p:ext>
            </p:extLst>
          </p:nvPr>
        </p:nvGraphicFramePr>
        <p:xfrm>
          <a:off x="376000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E5441AE3-7A4E-39EE-5C6D-83F8AE9CB6C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130682913"/>
              </p:ext>
            </p:extLst>
          </p:nvPr>
        </p:nvGraphicFramePr>
        <p:xfrm>
          <a:off x="5604706" y="1995084"/>
          <a:ext cx="6056284" cy="4367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920E5166-6C8E-4888-723A-41841B96E7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467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ange -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3814AF3-1F3A-264A-7EA0-5C41E1C328B8}"/>
              </a:ext>
            </a:extLst>
          </p:cNvPr>
          <p:cNvSpPr/>
          <p:nvPr userDrawn="1"/>
        </p:nvSpPr>
        <p:spPr>
          <a:xfrm>
            <a:off x="-14381" y="-36768"/>
            <a:ext cx="12261736" cy="6894768"/>
          </a:xfrm>
          <a:prstGeom prst="rect">
            <a:avLst/>
          </a:prstGeom>
          <a:solidFill>
            <a:schemeClr val="accent5">
              <a:alpha val="9757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arallelogram 6">
            <a:extLst>
              <a:ext uri="{FF2B5EF4-FFF2-40B4-BE49-F238E27FC236}">
                <a16:creationId xmlns:a16="http://schemas.microsoft.com/office/drawing/2014/main" id="{BA4EE4CD-386E-BA85-6487-ABDFBEE05FFA}"/>
              </a:ext>
            </a:extLst>
          </p:cNvPr>
          <p:cNvSpPr/>
          <p:nvPr userDrawn="1"/>
        </p:nvSpPr>
        <p:spPr>
          <a:xfrm rot="16200000" flipV="1">
            <a:off x="11469559" y="6496208"/>
            <a:ext cx="764018" cy="775254"/>
          </a:xfrm>
          <a:prstGeom prst="parallelogram">
            <a:avLst>
              <a:gd name="adj" fmla="val 525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AA8E95-3E2C-B518-D978-EE56EEE72A89}"/>
              </a:ext>
            </a:extLst>
          </p:cNvPr>
          <p:cNvSpPr/>
          <p:nvPr userDrawn="1"/>
        </p:nvSpPr>
        <p:spPr>
          <a:xfrm>
            <a:off x="-6980" y="342036"/>
            <a:ext cx="312416" cy="33808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DD7935-9D09-5144-02EE-C67BAB2C675C}"/>
              </a:ext>
            </a:extLst>
          </p:cNvPr>
          <p:cNvSpPr/>
          <p:nvPr userDrawn="1"/>
        </p:nvSpPr>
        <p:spPr>
          <a:xfrm rot="5400000">
            <a:off x="194878" y="-211056"/>
            <a:ext cx="351236" cy="7549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9F475B-8876-127F-1C90-68D8FEE12C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1571" y="335056"/>
            <a:ext cx="1458013" cy="984250"/>
          </a:xfrm>
          <a:prstGeom prst="rect">
            <a:avLst/>
          </a:prstGeom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46A27A7-487F-EC0A-F102-F0F6F4E6E4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334806349"/>
              </p:ext>
            </p:extLst>
          </p:nvPr>
        </p:nvGraphicFramePr>
        <p:xfrm>
          <a:off x="370496" y="1344361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62E513A-9855-36A9-7BB4-3FA1D20D6C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4712" y="596385"/>
            <a:ext cx="7312874" cy="6530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sz="5000" b="0" i="0">
                <a:latin typeface="Overpass Medium" pitchFamily="2" charset="77"/>
              </a:defRPr>
            </a:lvl1pPr>
          </a:lstStyle>
          <a:p>
            <a:r>
              <a:rPr lang="en-GB" dirty="0"/>
              <a:t>Click here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02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1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66.xml"/><Relationship Id="rId21" Type="http://schemas.openxmlformats.org/officeDocument/2006/relationships/slideLayout" Target="../slideLayouts/slideLayout84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1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65.xml"/><Relationship Id="rId1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73.xml"/><Relationship Id="rId19" Type="http://schemas.openxmlformats.org/officeDocument/2006/relationships/slideLayout" Target="../slideLayouts/slideLayout82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11/16/2022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3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49" r:id="rId2"/>
    <p:sldLayoutId id="2147483661" r:id="rId3"/>
    <p:sldLayoutId id="2147483692" r:id="rId4"/>
    <p:sldLayoutId id="2147483697" r:id="rId5"/>
    <p:sldLayoutId id="2147483694" r:id="rId6"/>
    <p:sldLayoutId id="2147483695" r:id="rId7"/>
    <p:sldLayoutId id="2147483696" r:id="rId8"/>
    <p:sldLayoutId id="2147483650" r:id="rId9"/>
    <p:sldLayoutId id="2147483671" r:id="rId10"/>
    <p:sldLayoutId id="2147483672" r:id="rId11"/>
    <p:sldLayoutId id="2147483812" r:id="rId12"/>
    <p:sldLayoutId id="2147483673" r:id="rId13"/>
    <p:sldLayoutId id="2147483676" r:id="rId14"/>
    <p:sldLayoutId id="2147483677" r:id="rId15"/>
    <p:sldLayoutId id="2147483678" r:id="rId16"/>
    <p:sldLayoutId id="2147483722" r:id="rId17"/>
    <p:sldLayoutId id="2147483718" r:id="rId18"/>
    <p:sldLayoutId id="2147483723" r:id="rId19"/>
    <p:sldLayoutId id="2147483719" r:id="rId20"/>
    <p:sldLayoutId id="214748367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11/16/2022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11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5" r:id="rId12"/>
    <p:sldLayoutId id="2147483710" r:id="rId13"/>
    <p:sldLayoutId id="2147483711" r:id="rId14"/>
    <p:sldLayoutId id="2147483712" r:id="rId15"/>
    <p:sldLayoutId id="2147483713" r:id="rId16"/>
    <p:sldLayoutId id="2147483720" r:id="rId17"/>
    <p:sldLayoutId id="2147483716" r:id="rId18"/>
    <p:sldLayoutId id="2147483717" r:id="rId19"/>
    <p:sldLayoutId id="2147483721" r:id="rId20"/>
    <p:sldLayoutId id="2147483714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11/16/2022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713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11/16/2022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29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11/16/2022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75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9B9339-EC3D-6AD9-BA53-D23BB5BF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F159B-173E-E3AF-6B64-EEEA580A5C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AF35D-0357-0E52-5278-0EEF0B05E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EAC9E0BD-37DE-0443-A18F-A17364FA392C}" type="datetimeFigureOut">
              <a:rPr lang="en-US" smtClean="0"/>
              <a:pPr/>
              <a:t>11/16/2022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563A0-243E-3937-869F-AE3C271F3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EC45-D353-175B-4815-DF82F27BB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Overpass Medium" pitchFamily="2" charset="77"/>
              </a:defRPr>
            </a:lvl1pPr>
          </a:lstStyle>
          <a:p>
            <a:fld id="{87593010-F1F1-0541-AB60-F8446A5A0F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391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  <p:sldLayoutId id="2147483806" r:id="rId16"/>
    <p:sldLayoutId id="2147483807" r:id="rId17"/>
    <p:sldLayoutId id="2147483808" r:id="rId18"/>
    <p:sldLayoutId id="2147483809" r:id="rId19"/>
    <p:sldLayoutId id="2147483810" r:id="rId20"/>
    <p:sldLayoutId id="214748381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Overpass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verpass Medium" pitchFamily="2" charset="77"/>
          <a:ea typeface="Inter" panose="020B050203000000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hyperlink" Target="https://www.uclpress.co.uk/products/123203" TargetMode="External"/><Relationship Id="rId7" Type="http://schemas.openxmlformats.org/officeDocument/2006/relationships/hyperlink" Target="https://www.bloomsbury.com/us/embodied-inquiry-9781350118799/" TargetMode="External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11" Type="http://schemas.openxmlformats.org/officeDocument/2006/relationships/hyperlink" Target="https://doi.org/10.1021/acs.jchemed.2c00328" TargetMode="External"/><Relationship Id="rId5" Type="http://schemas.openxmlformats.org/officeDocument/2006/relationships/hyperlink" Target="https://policy.bristoluniversitypress.co.uk/lived-experiences-of-ableism-in-academia" TargetMode="External"/><Relationship Id="rId10" Type="http://schemas.openxmlformats.org/officeDocument/2006/relationships/image" Target="../media/image26.jpg"/><Relationship Id="rId4" Type="http://schemas.openxmlformats.org/officeDocument/2006/relationships/image" Target="../media/image23.jpg"/><Relationship Id="rId9" Type="http://schemas.openxmlformats.org/officeDocument/2006/relationships/hyperlink" Target="https://policy.bristoluniversitypress.co.uk/women-in-supramolecular-chemistry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olicy.bristoluniversitypress.co.uk/lived-experiences-of-ableism-in-academia" TargetMode="External"/><Relationship Id="rId13" Type="http://schemas.openxmlformats.org/officeDocument/2006/relationships/hyperlink" Target="https://www.kent.ac.uk/guides/responsible-metrics-for-researchers" TargetMode="External"/><Relationship Id="rId3" Type="http://schemas.openxmlformats.org/officeDocument/2006/relationships/hyperlink" Target="https://www.kent.ac.uk/human-resources/acm/index.html" TargetMode="External"/><Relationship Id="rId7" Type="http://schemas.openxmlformats.org/officeDocument/2006/relationships/hyperlink" Target="https://kar.kent.ac.uk/74301/" TargetMode="External"/><Relationship Id="rId12" Type="http://schemas.openxmlformats.org/officeDocument/2006/relationships/hyperlink" Target="https://kar.kent.ac.uk/view/people/10958.html" TargetMode="External"/><Relationship Id="rId2" Type="http://schemas.openxmlformats.org/officeDocument/2006/relationships/notesSlide" Target="../notesSlides/notesSlide14.xml"/><Relationship Id="rId16" Type="http://schemas.openxmlformats.org/officeDocument/2006/relationships/hyperlink" Target="https://policy.bristoluniversitypress.co.uk/women-in-supramolecular-chemistry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bloomsbury.com/us/embodied-inquiry-9781350118799/" TargetMode="External"/><Relationship Id="rId11" Type="http://schemas.openxmlformats.org/officeDocument/2006/relationships/hyperlink" Target="https://kar.kent.ac.uk/83594/" TargetMode="External"/><Relationship Id="rId5" Type="http://schemas.openxmlformats.org/officeDocument/2006/relationships/hyperlink" Target="https://www.uclpress.co.uk/products/123203" TargetMode="External"/><Relationship Id="rId15" Type="http://schemas.openxmlformats.org/officeDocument/2006/relationships/hyperlink" Target="https://doi.org/10.1021/acs.jchemed.2c00328" TargetMode="External"/><Relationship Id="rId10" Type="http://schemas.openxmlformats.org/officeDocument/2006/relationships/hyperlink" Target="https://kar.kent.ac.uk/77488/" TargetMode="External"/><Relationship Id="rId4" Type="http://schemas.openxmlformats.org/officeDocument/2006/relationships/hyperlink" Target="https://blogs.kent.ac.uk/isnews/category/library-news/research-support/accessibility-and-inclusion/" TargetMode="External"/><Relationship Id="rId9" Type="http://schemas.openxmlformats.org/officeDocument/2006/relationships/hyperlink" Target="https://blogs.kent.ac.uk/osc/2019/07/04/one-of-the-most-welcoming-sustainable-collaborative-and-inclusive-conferences/" TargetMode="External"/><Relationship Id="rId14" Type="http://schemas.openxmlformats.org/officeDocument/2006/relationships/hyperlink" Target="https://blogs.kent.ac.uk/staff-disability-network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kar.kent.ac.uk/90560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hyperlink" Target="https://kar.kent.ac.uk/89891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cl.ac.uk/cam/sites/cam/files/accessible-events-guidance_ioe-case-study.pdf" TargetMode="External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stickmancommunications.co.uk/" TargetMode="External"/><Relationship Id="rId5" Type="http://schemas.openxmlformats.org/officeDocument/2006/relationships/hyperlink" Target="https://www.dyslexia-international.org/wp-content/uploads/2016/04/DI-Duke-Report-final-4-29-14.pdf" TargetMode="External"/><Relationship Id="rId4" Type="http://schemas.openxmlformats.org/officeDocument/2006/relationships/hyperlink" Target="https://dev.to/sublimemarch/an-organizers-guide-to-pronoun-buttons-afb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kar.kent.ac.uk/97961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j.s.leigh@kent.ac.uk" TargetMode="External"/><Relationship Id="rId3" Type="http://schemas.openxmlformats.org/officeDocument/2006/relationships/hyperlink" Target="https://www.kent.ac.uk/library-it/supporting-your-research" TargetMode="External"/><Relationship Id="rId7" Type="http://schemas.openxmlformats.org/officeDocument/2006/relationships/hyperlink" Target="https://twitter.com/DrSchnif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kent.ac.uk/study-of-higher-education" TargetMode="External"/><Relationship Id="rId5" Type="http://schemas.openxmlformats.org/officeDocument/2006/relationships/hyperlink" Target="mailto:j.caplehorne@kent.ac.uk" TargetMode="External"/><Relationship Id="rId4" Type="http://schemas.openxmlformats.org/officeDocument/2006/relationships/hyperlink" Target="https://twitter.com/JosieCaplehorne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8FE4A7E-C6C6-7866-82E1-1A7FB3F73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278" y="2220686"/>
            <a:ext cx="5198088" cy="1750424"/>
          </a:xfrm>
        </p:spPr>
        <p:txBody>
          <a:bodyPr/>
          <a:lstStyle/>
          <a:p>
            <a:r>
              <a:rPr lang="en-US" sz="6000" dirty="0"/>
              <a:t>Ableism and Exclusion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71E9888-C094-ECB7-0479-51D2A2DDD66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8278" y="4441372"/>
            <a:ext cx="6163540" cy="1404623"/>
          </a:xfrm>
        </p:spPr>
        <p:txBody>
          <a:bodyPr>
            <a:normAutofit fontScale="25000" lnSpcReduction="20000"/>
          </a:bodyPr>
          <a:lstStyle/>
          <a:p>
            <a:r>
              <a:rPr lang="en-US" sz="11200" dirty="0"/>
              <a:t>Challenging Academic Cultural Norms in Research and Innovation Communication to Effect Changes in Practice</a:t>
            </a:r>
          </a:p>
          <a:p>
            <a:endParaRPr lang="en-US" dirty="0"/>
          </a:p>
        </p:txBody>
      </p:sp>
      <p:pic>
        <p:nvPicPr>
          <p:cNvPr id="3" name="Picture Placeholder 2" descr="A digital image of a maze.">
            <a:extLst>
              <a:ext uri="{FF2B5EF4-FFF2-40B4-BE49-F238E27FC236}">
                <a16:creationId xmlns:a16="http://schemas.microsoft.com/office/drawing/2014/main" id="{A0372F43-7CE1-7CAC-C159-B2095ECA234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3148" r="3148"/>
          <a:stretch>
            <a:fillRect/>
          </a:stretch>
        </p:blipFill>
        <p:spPr/>
      </p:pic>
      <p:sp>
        <p:nvSpPr>
          <p:cNvPr id="14" name="Parallelogram 13">
            <a:extLst>
              <a:ext uri="{FF2B5EF4-FFF2-40B4-BE49-F238E27FC236}">
                <a16:creationId xmlns:a16="http://schemas.microsoft.com/office/drawing/2014/main" id="{3455E7C6-F27F-9F9E-84AF-08D13D16C3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10666407" y="-701652"/>
            <a:ext cx="2690171" cy="2743618"/>
          </a:xfrm>
          <a:prstGeom prst="parallelogram">
            <a:avLst>
              <a:gd name="adj" fmla="val 52517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B8F3328-9D72-8E35-6B0F-97E704B47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66190" y="1286561"/>
            <a:ext cx="514478" cy="514478"/>
          </a:xfrm>
          <a:prstGeom prst="rect">
            <a:avLst/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C1AA25-F4AB-B306-0436-E02EE84822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84173" y="-4023"/>
            <a:ext cx="1182017" cy="1323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6F7DA0-AE96-2C4D-14D8-4D2EF1AB0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369661" y="6325588"/>
            <a:ext cx="1182017" cy="5691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94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4E5BD3-8828-2243-D38E-EADA3ED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300" y="751190"/>
            <a:ext cx="9377168" cy="1180164"/>
          </a:xfrm>
        </p:spPr>
        <p:txBody>
          <a:bodyPr/>
          <a:lstStyle/>
          <a:p>
            <a:r>
              <a:rPr lang="en-US" sz="8000" dirty="0"/>
              <a:t>Discussion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1C1109-9C52-DCF2-465F-755E6909E8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56300" y="2161977"/>
            <a:ext cx="4674809" cy="36782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/>
              <a:t>In this environment how can research managers and administrators be agents of change, raise awareness, and empower academics to ask for and gain adjustments to support their work?</a:t>
            </a:r>
          </a:p>
        </p:txBody>
      </p:sp>
      <p:pic>
        <p:nvPicPr>
          <p:cNvPr id="12" name="Picture Placeholder 11" descr="A group of people in a room having a discussion">
            <a:extLst>
              <a:ext uri="{FF2B5EF4-FFF2-40B4-BE49-F238E27FC236}">
                <a16:creationId xmlns:a16="http://schemas.microsoft.com/office/drawing/2014/main" id="{361A3695-1573-B2D9-13CC-61EDD28F655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16630" b="16630"/>
          <a:stretch>
            <a:fillRect/>
          </a:stretch>
        </p:blipFill>
        <p:spPr>
          <a:xfrm>
            <a:off x="7123661" y="1929635"/>
            <a:ext cx="4142966" cy="4142966"/>
          </a:xfrm>
        </p:spPr>
      </p:pic>
    </p:spTree>
    <p:extLst>
      <p:ext uri="{BB962C8B-B14F-4D97-AF65-F5344CB8AC3E}">
        <p14:creationId xmlns:p14="http://schemas.microsoft.com/office/powerpoint/2010/main" val="346271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4E5BD3-8828-2243-D38E-EADA3ED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11" y="596385"/>
            <a:ext cx="9377168" cy="1528506"/>
          </a:xfrm>
        </p:spPr>
        <p:txBody>
          <a:bodyPr/>
          <a:lstStyle/>
          <a:p>
            <a:r>
              <a:rPr lang="en-US" sz="4000" dirty="0"/>
              <a:t>From the ground up: towards an accessible and inclusive research support culture at Kent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1C1109-9C52-DCF2-465F-755E6909E8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4711" y="2748163"/>
            <a:ext cx="5257711" cy="3678283"/>
          </a:xfrm>
        </p:spPr>
        <p:txBody>
          <a:bodyPr>
            <a:normAutofit fontScale="70000" lnSpcReduction="20000"/>
          </a:bodyPr>
          <a:lstStyle/>
          <a:p>
            <a:r>
              <a:rPr lang="en-GB" sz="2800" dirty="0"/>
              <a:t>Scholarly Communication Conference (2019)</a:t>
            </a:r>
          </a:p>
          <a:p>
            <a:r>
              <a:rPr lang="en-GB" sz="2800" dirty="0"/>
              <a:t>Research and Innovation Support Network Conference (2022)</a:t>
            </a:r>
          </a:p>
          <a:p>
            <a:r>
              <a:rPr lang="en-GB" sz="2800" dirty="0"/>
              <a:t>Challenging publication methods</a:t>
            </a:r>
          </a:p>
          <a:p>
            <a:r>
              <a:rPr lang="en-GB" sz="2800" dirty="0"/>
              <a:t>Open Journals at Kent</a:t>
            </a:r>
          </a:p>
          <a:p>
            <a:r>
              <a:rPr lang="en-GB" sz="2800" dirty="0"/>
              <a:t>Accessibility request process</a:t>
            </a:r>
          </a:p>
          <a:p>
            <a:r>
              <a:rPr lang="en-GB" sz="2800" dirty="0"/>
              <a:t>Digitised c600 thesis (Optical Character Recognition)</a:t>
            </a:r>
          </a:p>
          <a:p>
            <a:r>
              <a:rPr lang="en-GB" sz="2800" dirty="0"/>
              <a:t>Accessibility statements</a:t>
            </a:r>
          </a:p>
          <a:p>
            <a:r>
              <a:rPr lang="en-GB" sz="2800" dirty="0"/>
              <a:t>Blackboard Ally modules</a:t>
            </a:r>
          </a:p>
          <a:p>
            <a:r>
              <a:rPr lang="en-GB" sz="2800" dirty="0"/>
              <a:t>Responsible metrics training</a:t>
            </a:r>
          </a:p>
          <a:p>
            <a:endParaRPr lang="en-GB" sz="2800" dirty="0"/>
          </a:p>
        </p:txBody>
      </p:sp>
      <p:pic>
        <p:nvPicPr>
          <p:cNvPr id="12" name="Picture Placeholder 11" descr="A small plant growing out of the ground.">
            <a:extLst>
              <a:ext uri="{FF2B5EF4-FFF2-40B4-BE49-F238E27FC236}">
                <a16:creationId xmlns:a16="http://schemas.microsoft.com/office/drawing/2014/main" id="{D5ED46DA-42C3-5ABF-7747-18E78029EFE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9963" r="2532"/>
          <a:stretch/>
        </p:blipFill>
        <p:spPr>
          <a:xfrm>
            <a:off x="6963669" y="2748163"/>
            <a:ext cx="4465499" cy="3402056"/>
          </a:xfrm>
        </p:spPr>
      </p:pic>
    </p:spTree>
    <p:extLst>
      <p:ext uri="{BB962C8B-B14F-4D97-AF65-F5344CB8AC3E}">
        <p14:creationId xmlns:p14="http://schemas.microsoft.com/office/powerpoint/2010/main" val="3457879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4E5BD3-8828-2243-D38E-EADA3ED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625" y="918602"/>
            <a:ext cx="9377168" cy="683775"/>
          </a:xfrm>
        </p:spPr>
        <p:txBody>
          <a:bodyPr/>
          <a:lstStyle/>
          <a:p>
            <a:r>
              <a:rPr lang="en-US" sz="4400" dirty="0"/>
              <a:t>Networks and communities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1C1109-9C52-DCF2-465F-755E6909E8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7625" y="2025351"/>
            <a:ext cx="5632180" cy="4186342"/>
          </a:xfrm>
        </p:spPr>
        <p:txBody>
          <a:bodyPr>
            <a:normAutofit/>
          </a:bodyPr>
          <a:lstStyle/>
          <a:p>
            <a:r>
              <a:rPr lang="en-GB" sz="3200" dirty="0"/>
              <a:t>Sharing expertise…and challenges (conferences, blogs, mailing lists) </a:t>
            </a:r>
          </a:p>
          <a:p>
            <a:r>
              <a:rPr lang="en-GB" sz="3200" dirty="0"/>
              <a:t>Cross-institutional support (internal and external)</a:t>
            </a:r>
          </a:p>
          <a:p>
            <a:r>
              <a:rPr lang="en-GB" sz="3200" dirty="0"/>
              <a:t>Professional networks (e.g. Publishers Association Accessibility Action Group).</a:t>
            </a:r>
          </a:p>
        </p:txBody>
      </p:sp>
      <p:pic>
        <p:nvPicPr>
          <p:cNvPr id="7" name="Picture Placeholder 6" descr="Close Up Photography of Yellow Green Red and Brown Plastic Cones on White Lined Surface.">
            <a:extLst>
              <a:ext uri="{FF2B5EF4-FFF2-40B4-BE49-F238E27FC236}">
                <a16:creationId xmlns:a16="http://schemas.microsoft.com/office/drawing/2014/main" id="{78978B12-2445-3C58-4DC8-F10D5176F2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t="5767" b="5767"/>
          <a:stretch>
            <a:fillRect/>
          </a:stretch>
        </p:blipFill>
        <p:spPr>
          <a:xfrm>
            <a:off x="7506790" y="1991313"/>
            <a:ext cx="3782470" cy="3782470"/>
          </a:xfrm>
        </p:spPr>
      </p:pic>
    </p:spTree>
    <p:extLst>
      <p:ext uri="{BB962C8B-B14F-4D97-AF65-F5344CB8AC3E}">
        <p14:creationId xmlns:p14="http://schemas.microsoft.com/office/powerpoint/2010/main" val="3074763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4E5BD3-8828-2243-D38E-EADA3ED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11" y="901185"/>
            <a:ext cx="9377168" cy="945032"/>
          </a:xfrm>
        </p:spPr>
        <p:txBody>
          <a:bodyPr/>
          <a:lstStyle/>
          <a:p>
            <a:r>
              <a:rPr lang="en-US" sz="5400" dirty="0"/>
              <a:t>Future aims and ambitions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1C1109-9C52-DCF2-465F-755E6909E8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230173" y="2199521"/>
            <a:ext cx="5257711" cy="3678283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Equality Impact Analysis</a:t>
            </a:r>
          </a:p>
          <a:p>
            <a:r>
              <a:rPr lang="en-GB" sz="2800" dirty="0"/>
              <a:t>Thesis accessibility project</a:t>
            </a:r>
          </a:p>
          <a:p>
            <a:r>
              <a:rPr lang="en-GB" sz="2800" dirty="0"/>
              <a:t>Bookshare with the Royal National Institute for the Blind</a:t>
            </a:r>
          </a:p>
          <a:p>
            <a:r>
              <a:rPr lang="en-GB" sz="2800" dirty="0"/>
              <a:t>Staff training - Accessibility requests, blogs and social media</a:t>
            </a:r>
          </a:p>
          <a:p>
            <a:r>
              <a:rPr lang="en-GB" sz="2800" dirty="0"/>
              <a:t>Engagement with networks</a:t>
            </a:r>
          </a:p>
          <a:p>
            <a:endParaRPr lang="en-GB" sz="2800" dirty="0"/>
          </a:p>
        </p:txBody>
      </p:sp>
      <p:pic>
        <p:nvPicPr>
          <p:cNvPr id="5" name="Picture Placeholder 4" descr="Note with Dare to Dream written on it.">
            <a:extLst>
              <a:ext uri="{FF2B5EF4-FFF2-40B4-BE49-F238E27FC236}">
                <a16:creationId xmlns:a16="http://schemas.microsoft.com/office/drawing/2014/main" id="{266A5623-54AC-4982-F88D-944F1CF5F11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456" r="12456"/>
          <a:stretch>
            <a:fillRect/>
          </a:stretch>
        </p:blipFill>
        <p:spPr>
          <a:xfrm>
            <a:off x="7114903" y="2179586"/>
            <a:ext cx="3718152" cy="3718151"/>
          </a:xfrm>
        </p:spPr>
      </p:pic>
    </p:spTree>
    <p:extLst>
      <p:ext uri="{BB962C8B-B14F-4D97-AF65-F5344CB8AC3E}">
        <p14:creationId xmlns:p14="http://schemas.microsoft.com/office/powerpoint/2010/main" val="664374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4E5BD3-8828-2243-D38E-EADA3ED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968" y="857643"/>
            <a:ext cx="8958854" cy="840529"/>
          </a:xfrm>
        </p:spPr>
        <p:txBody>
          <a:bodyPr/>
          <a:lstStyle/>
          <a:p>
            <a:r>
              <a:rPr lang="en-US" dirty="0"/>
              <a:t>Research, innovate and share</a:t>
            </a:r>
          </a:p>
        </p:txBody>
      </p:sp>
      <p:pic>
        <p:nvPicPr>
          <p:cNvPr id="3" name="Picture Placeholder 2" descr="Book cover of Ableism in Academia: Theorising experiences of disabilities and chronic illnesses in higher education">
            <a:hlinkClick r:id="rId3"/>
            <a:extLst>
              <a:ext uri="{FF2B5EF4-FFF2-40B4-BE49-F238E27FC236}">
                <a16:creationId xmlns:a16="http://schemas.microsoft.com/office/drawing/2014/main" id="{34387955-E639-65F0-FE93-AFFDA8B24A3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/>
          <a:srcRect t="12927" b="20306"/>
          <a:stretch/>
        </p:blipFill>
        <p:spPr>
          <a:xfrm>
            <a:off x="439295" y="2322816"/>
            <a:ext cx="1954352" cy="1954063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1C1109-9C52-DCF2-465F-755E6909E8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9295" y="4466137"/>
            <a:ext cx="1954352" cy="1216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Ableism in Academia (Open Access)</a:t>
            </a:r>
          </a:p>
        </p:txBody>
      </p:sp>
      <p:pic>
        <p:nvPicPr>
          <p:cNvPr id="5" name="Picture Placeholder 4" descr="Book cover of Lived Experiences of Ableism in Academia: Strategies for inclusion in Higher Education">
            <a:hlinkClick r:id="rId5"/>
            <a:extLst>
              <a:ext uri="{FF2B5EF4-FFF2-40B4-BE49-F238E27FC236}">
                <a16:creationId xmlns:a16="http://schemas.microsoft.com/office/drawing/2014/main" id="{9B50BC0D-4D1B-AB7C-5B6B-772D21498E2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t="18000" b="18000"/>
          <a:stretch>
            <a:fillRect/>
          </a:stretch>
        </p:blipFill>
        <p:spPr>
          <a:xfrm>
            <a:off x="2755316" y="2307394"/>
            <a:ext cx="1954352" cy="1954352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7EC4F82-C2CF-5329-A3AC-9361D25E04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68280" y="4460568"/>
            <a:ext cx="1941388" cy="1216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Lived experiences of Ableism in Academia</a:t>
            </a:r>
          </a:p>
        </p:txBody>
      </p:sp>
      <p:pic>
        <p:nvPicPr>
          <p:cNvPr id="14" name="Picture Placeholder 13" descr="Book cover of Embodied Enquiry: Research Methods">
            <a:hlinkClick r:id="rId7"/>
            <a:extLst>
              <a:ext uri="{FF2B5EF4-FFF2-40B4-BE49-F238E27FC236}">
                <a16:creationId xmlns:a16="http://schemas.microsoft.com/office/drawing/2014/main" id="{E948CA3F-1AB3-6C98-38F8-2FB4961099FF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8"/>
          <a:srcRect l="-1012" t="25167" r="1012" b="10889"/>
          <a:stretch/>
        </p:blipFill>
        <p:spPr>
          <a:xfrm>
            <a:off x="5071337" y="2322816"/>
            <a:ext cx="1954352" cy="1954352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7EDDA6B-5939-4BC7-D9E2-3DCCFE8049C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89409" y="4460567"/>
            <a:ext cx="1954352" cy="12160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Embodied Enquiry: Research Methods</a:t>
            </a:r>
          </a:p>
        </p:txBody>
      </p:sp>
      <p:pic>
        <p:nvPicPr>
          <p:cNvPr id="8" name="Picture Placeholder 13" descr="Book cover of Women in supramolecular chemistry.">
            <a:hlinkClick r:id="rId9"/>
            <a:extLst>
              <a:ext uri="{FF2B5EF4-FFF2-40B4-BE49-F238E27FC236}">
                <a16:creationId xmlns:a16="http://schemas.microsoft.com/office/drawing/2014/main" id="{2CEEAA7F-1DD1-2750-E06A-5991BE4D221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8750" b="18750"/>
          <a:stretch/>
        </p:blipFill>
        <p:spPr>
          <a:xfrm>
            <a:off x="7387358" y="2340796"/>
            <a:ext cx="1954352" cy="1954352"/>
          </a:xfrm>
          <a:prstGeom prst="rect">
            <a:avLst/>
          </a:prstGeom>
        </p:spPr>
      </p:pic>
      <p:pic>
        <p:nvPicPr>
          <p:cNvPr id="9" name="Picture Placeholder 13" descr="Cover of the Journal of Chemical Education.">
            <a:hlinkClick r:id="rId11"/>
            <a:extLst>
              <a:ext uri="{FF2B5EF4-FFF2-40B4-BE49-F238E27FC236}">
                <a16:creationId xmlns:a16="http://schemas.microsoft.com/office/drawing/2014/main" id="{A08BFBDB-55B2-AADF-A5AD-A252BA95D36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t="12343" b="12343"/>
          <a:stretch/>
        </p:blipFill>
        <p:spPr>
          <a:xfrm>
            <a:off x="9703379" y="2340796"/>
            <a:ext cx="1954352" cy="1954352"/>
          </a:xfrm>
          <a:prstGeom prst="rect">
            <a:avLst/>
          </a:prstGeom>
        </p:spPr>
      </p:pic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F5923D8-7D38-D774-FB60-E4D1665083D2}"/>
              </a:ext>
            </a:extLst>
          </p:cNvPr>
          <p:cNvSpPr txBox="1">
            <a:spLocks/>
          </p:cNvSpPr>
          <p:nvPr/>
        </p:nvSpPr>
        <p:spPr>
          <a:xfrm>
            <a:off x="7423502" y="4466137"/>
            <a:ext cx="1954352" cy="12160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Women in supramolecular chemistry (Open Access)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AACFEC48-B862-CAFB-28D0-E460348E29BC}"/>
              </a:ext>
            </a:extLst>
          </p:cNvPr>
          <p:cNvSpPr txBox="1">
            <a:spLocks/>
          </p:cNvSpPr>
          <p:nvPr/>
        </p:nvSpPr>
        <p:spPr>
          <a:xfrm>
            <a:off x="9608405" y="4460566"/>
            <a:ext cx="1954352" cy="18785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Overpass Medium" pitchFamily="2" charset="77"/>
                <a:ea typeface="Inter" panose="020B05020300000000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dirty="0"/>
              <a:t>The future of laboratory chemistry learning &amp; teaching must be accessible (Open Access)</a:t>
            </a:r>
          </a:p>
        </p:txBody>
      </p:sp>
    </p:spTree>
    <p:extLst>
      <p:ext uri="{BB962C8B-B14F-4D97-AF65-F5344CB8AC3E}">
        <p14:creationId xmlns:p14="http://schemas.microsoft.com/office/powerpoint/2010/main" val="2412572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4E5BD3-8828-2243-D38E-EADA3ED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841" y="744430"/>
            <a:ext cx="9377168" cy="631524"/>
          </a:xfrm>
        </p:spPr>
        <p:txBody>
          <a:bodyPr/>
          <a:lstStyle/>
          <a:p>
            <a:r>
              <a:rPr lang="en-US" sz="4800" dirty="0"/>
              <a:t>Resources and further reading</a:t>
            </a:r>
            <a:endParaRPr lang="en-US" sz="4800" b="1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1C1109-9C52-DCF2-465F-755E6909E8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2293" y="1614882"/>
            <a:ext cx="11048327" cy="5515383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02060"/>
                </a:solidFill>
                <a:hlinkClick r:id="rId3"/>
              </a:rPr>
              <a:t>Academic Career Map </a:t>
            </a:r>
            <a:r>
              <a:rPr lang="en-US" sz="1600" dirty="0"/>
              <a:t>/ University of Kent</a:t>
            </a:r>
            <a:endParaRPr lang="en-US" sz="1600" dirty="0"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16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Accessibility and Inclusion News Blog </a:t>
            </a:r>
            <a:r>
              <a:rPr lang="en-US" sz="1600" dirty="0"/>
              <a:t>/ Office for Scholarly Communication Research Support Team</a:t>
            </a:r>
          </a:p>
          <a:p>
            <a:r>
              <a:rPr lang="en-US" sz="1600" dirty="0">
                <a:solidFill>
                  <a:srgbClr val="002060"/>
                </a:solidFill>
                <a:hlinkClick r:id="rId5"/>
              </a:rPr>
              <a:t>Ableism in Academia </a:t>
            </a:r>
            <a:r>
              <a:rPr lang="en-US" sz="1600" dirty="0"/>
              <a:t>/ Jennifer Leigh and Nicole Brown</a:t>
            </a:r>
          </a:p>
          <a:p>
            <a:r>
              <a:rPr lang="en-US" sz="1600" dirty="0">
                <a:solidFill>
                  <a:srgbClr val="002060"/>
                </a:solidFill>
                <a:hlinkClick r:id="rId6"/>
              </a:rPr>
              <a:t>Embodied Inquiry: Research Methods </a:t>
            </a:r>
            <a:r>
              <a:rPr lang="en-US" sz="1600" dirty="0"/>
              <a:t>/ Jennifer Leigh and Nicole Brown</a:t>
            </a:r>
          </a:p>
          <a:p>
            <a:r>
              <a:rPr lang="en-US" sz="1600" dirty="0">
                <a:solidFill>
                  <a:srgbClr val="0563C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Engaging practice researchers in open repositories </a:t>
            </a:r>
            <a:r>
              <a:rPr lang="en-US" sz="16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 </a:t>
            </a:r>
            <a:r>
              <a:rPr lang="en-US" sz="1600" dirty="0"/>
              <a:t>Helen Cooper and Josie Caplehorne</a:t>
            </a:r>
          </a:p>
          <a:p>
            <a:r>
              <a:rPr lang="en-US" sz="1600" dirty="0">
                <a:solidFill>
                  <a:srgbClr val="002060"/>
                </a:solidFill>
                <a:hlinkClick r:id="rId8"/>
              </a:rPr>
              <a:t>Lived experiences of ableism in academia </a:t>
            </a:r>
            <a:r>
              <a:rPr lang="en-US" sz="1600" dirty="0"/>
              <a:t>/ Nicole Brown </a:t>
            </a:r>
          </a:p>
          <a:p>
            <a:r>
              <a:rPr lang="en-US" sz="1600" dirty="0">
                <a:solidFill>
                  <a:srgbClr val="002060"/>
                </a:solidFill>
                <a:hlinkClick r:id="rId9"/>
              </a:rPr>
              <a:t>“One of the most welcoming, sustainable, collaborative and inclusive conferences….”</a:t>
            </a:r>
            <a:r>
              <a:rPr lang="en-US" sz="1600" dirty="0">
                <a:solidFill>
                  <a:srgbClr val="002060"/>
                </a:solidFill>
              </a:rPr>
              <a:t>/ </a:t>
            </a:r>
            <a:r>
              <a:rPr lang="en-US" sz="1600" dirty="0"/>
              <a:t>Office for Scholarly Communication</a:t>
            </a:r>
          </a:p>
          <a:p>
            <a:r>
              <a:rPr lang="en-US" sz="1600" dirty="0">
                <a:solidFill>
                  <a:srgbClr val="002060"/>
                </a:solidFill>
                <a:hlinkClick r:id="rId10"/>
              </a:rPr>
              <a:t>Open Accessibility </a:t>
            </a:r>
            <a:r>
              <a:rPr lang="en-US" sz="1600" dirty="0"/>
              <a:t>/ Ben Watson and Josie Caplehorne</a:t>
            </a:r>
          </a:p>
          <a:p>
            <a:r>
              <a:rPr lang="en-US" sz="1600" dirty="0">
                <a:solidFill>
                  <a:srgbClr val="002060"/>
                </a:solidFill>
                <a:hlinkClick r:id="rId11"/>
              </a:rPr>
              <a:t>Open or ajar? And how we can blow the b****y doors off!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/>
              <a:t>/ Ben Watson and Josie Caplehorne</a:t>
            </a:r>
          </a:p>
          <a:p>
            <a:r>
              <a:rPr lang="en-US" sz="1600" dirty="0">
                <a:solidFill>
                  <a:srgbClr val="002060"/>
                </a:solidFill>
                <a:hlinkClick r:id="rId12"/>
              </a:rPr>
              <a:t>Publications by Jennifer Leigh </a:t>
            </a:r>
            <a:r>
              <a:rPr lang="en-US" sz="1600" dirty="0"/>
              <a:t>/ Kent Academic Repository</a:t>
            </a:r>
          </a:p>
          <a:p>
            <a:r>
              <a:rPr lang="en-US" sz="1600" dirty="0">
                <a:solidFill>
                  <a:srgbClr val="002060"/>
                </a:solidFill>
                <a:hlinkClick r:id="rId13"/>
              </a:rPr>
              <a:t>Responsible metrics at the University of Kent </a:t>
            </a:r>
            <a:r>
              <a:rPr lang="en-US" sz="1600" dirty="0"/>
              <a:t>/ Office for Scholarly Communication</a:t>
            </a:r>
          </a:p>
          <a:p>
            <a:r>
              <a:rPr lang="en-US" sz="1600" dirty="0">
                <a:solidFill>
                  <a:srgbClr val="002060"/>
                </a:solidFill>
                <a:hlinkClick r:id="rId14"/>
              </a:rPr>
              <a:t>Staff Disability Network Blog </a:t>
            </a:r>
            <a:r>
              <a:rPr lang="en-US" sz="1600" dirty="0"/>
              <a:t>/ University of Kent</a:t>
            </a:r>
          </a:p>
          <a:p>
            <a:r>
              <a:rPr lang="en-GB" sz="1600" i="0" dirty="0">
                <a:solidFill>
                  <a:srgbClr val="000000"/>
                </a:solidFill>
                <a:effectLst/>
                <a:latin typeface="Overpass Medium" panose="020B0604020202020204" charset="0"/>
                <a:hlinkClick r:id="rId15"/>
              </a:rPr>
              <a:t>The Future of Laboratory Chemistry Learning and Teaching Must be Accessible</a:t>
            </a:r>
            <a:r>
              <a:rPr lang="en-GB" sz="1600" i="0" dirty="0">
                <a:solidFill>
                  <a:srgbClr val="000000"/>
                </a:solidFill>
                <a:effectLst/>
                <a:latin typeface="Overpass Medium" panose="020B0604020202020204" charset="0"/>
              </a:rPr>
              <a:t> / Jennife</a:t>
            </a:r>
            <a:r>
              <a:rPr lang="en-GB" sz="1600" dirty="0">
                <a:solidFill>
                  <a:srgbClr val="000000"/>
                </a:solidFill>
                <a:latin typeface="Overpass Medium" panose="020B0604020202020204" charset="0"/>
              </a:rPr>
              <a:t>r Leigh and others</a:t>
            </a:r>
            <a:endParaRPr lang="en-US" sz="1600" dirty="0"/>
          </a:p>
          <a:p>
            <a:r>
              <a:rPr lang="en-US" sz="1600" dirty="0">
                <a:hlinkClick r:id="rId16"/>
              </a:rPr>
              <a:t>Women in supramolecular chemistry </a:t>
            </a:r>
            <a:r>
              <a:rPr lang="en-US" sz="1600" dirty="0"/>
              <a:t>/ Jennifer Leigh and others</a:t>
            </a:r>
            <a:endParaRPr lang="en-US" sz="1200" dirty="0">
              <a:solidFill>
                <a:srgbClr val="00206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098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4E5BD3-8828-2243-D38E-EADA3ED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802" y="748631"/>
            <a:ext cx="9377168" cy="631524"/>
          </a:xfrm>
        </p:spPr>
        <p:txBody>
          <a:bodyPr/>
          <a:lstStyle/>
          <a:p>
            <a:r>
              <a:rPr lang="en-US" sz="4800" dirty="0"/>
              <a:t>Forthcoming publications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1C1109-9C52-DCF2-465F-755E6909E8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0802" y="1875216"/>
            <a:ext cx="5955095" cy="4275907"/>
          </a:xfrm>
        </p:spPr>
        <p:txBody>
          <a:bodyPr>
            <a:normAutofit/>
          </a:bodyPr>
          <a:lstStyle/>
          <a:p>
            <a:r>
              <a:rPr lang="en-GB" sz="2600" dirty="0">
                <a:solidFill>
                  <a:srgbClr val="002060"/>
                </a:solidFill>
                <a:hlinkClick r:id="rId3"/>
              </a:rPr>
              <a:t>Ableism and Exclusion: Challenging academic cultural norms in research communication </a:t>
            </a:r>
            <a:r>
              <a:rPr lang="en-GB" sz="2600" dirty="0"/>
              <a:t>/ Slowe, Leigh, Caplehorne </a:t>
            </a:r>
          </a:p>
          <a:p>
            <a:pPr marL="0" indent="0">
              <a:buNone/>
            </a:pPr>
            <a:endParaRPr lang="en-US" sz="2600" dirty="0">
              <a:solidFill>
                <a:srgbClr val="0563C1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6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Embedding accessibility in research support and scholarly communication systems and processes: a reflective case study </a:t>
            </a:r>
            <a:r>
              <a:rPr lang="en-US" sz="26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 </a:t>
            </a:r>
            <a:r>
              <a:rPr lang="en-GB" sz="2600" dirty="0"/>
              <a:t>Caplehorne, Bass, Cooper, Duffy, Green-Hughes</a:t>
            </a:r>
          </a:p>
          <a:p>
            <a:endParaRPr lang="en-US" dirty="0"/>
          </a:p>
        </p:txBody>
      </p:sp>
      <p:pic>
        <p:nvPicPr>
          <p:cNvPr id="5" name="Picture Placeholder 4" descr="Glass egg timer with blue sand falling to the lower section">
            <a:extLst>
              <a:ext uri="{FF2B5EF4-FFF2-40B4-BE49-F238E27FC236}">
                <a16:creationId xmlns:a16="http://schemas.microsoft.com/office/drawing/2014/main" id="{B32F0BBF-F53D-9BF3-E13F-56D2453923E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/>
          <a:srcRect l="27586" r="22727"/>
          <a:stretch/>
        </p:blipFill>
        <p:spPr>
          <a:xfrm>
            <a:off x="7812055" y="1761627"/>
            <a:ext cx="3186871" cy="4275907"/>
          </a:xfrm>
        </p:spPr>
      </p:pic>
    </p:spTree>
    <p:extLst>
      <p:ext uri="{BB962C8B-B14F-4D97-AF65-F5344CB8AC3E}">
        <p14:creationId xmlns:p14="http://schemas.microsoft.com/office/powerpoint/2010/main" val="442603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4E5BD3-8828-2243-D38E-EADA3ED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11" y="744430"/>
            <a:ext cx="9377168" cy="631524"/>
          </a:xfrm>
        </p:spPr>
        <p:txBody>
          <a:bodyPr/>
          <a:lstStyle/>
          <a:p>
            <a:r>
              <a:rPr lang="en-US" sz="4800" dirty="0"/>
              <a:t>With thanks to…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1C1109-9C52-DCF2-465F-755E6909E8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50803" y="2014401"/>
            <a:ext cx="4953608" cy="3977096"/>
          </a:xfrm>
        </p:spPr>
        <p:txBody>
          <a:bodyPr>
            <a:normAutofit lnSpcReduction="10000"/>
          </a:bodyPr>
          <a:lstStyle/>
          <a:p>
            <a:r>
              <a:rPr lang="en-US" sz="1800" dirty="0"/>
              <a:t>Nicole Brown and Paul Thompson, University College London, for ‘</a:t>
            </a:r>
            <a:r>
              <a:rPr lang="en-US" sz="1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Making events accessible</a:t>
            </a:r>
            <a:r>
              <a:rPr lang="en-US" sz="1800" dirty="0"/>
              <a:t>’.</a:t>
            </a:r>
          </a:p>
          <a:p>
            <a:r>
              <a:rPr lang="en-US" sz="1800" dirty="0"/>
              <a:t>Fen Slattery for ‘</a:t>
            </a:r>
            <a:r>
              <a:rPr lang="en-US" sz="1800" dirty="0">
                <a:solidFill>
                  <a:srgbClr val="0563C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 organizer’s guide to pronoun </a:t>
            </a:r>
            <a:r>
              <a:rPr lang="en-US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buttons</a:t>
            </a:r>
            <a:r>
              <a:rPr lang="en-US" sz="1800" dirty="0"/>
              <a:t>’.</a:t>
            </a:r>
          </a:p>
          <a:p>
            <a:r>
              <a:rPr lang="en-US" sz="1800" dirty="0"/>
              <a:t>Eddy Ng, PhD, Professor and F.C. Manning Chair in Economics and Business, Dalhousie University.</a:t>
            </a:r>
          </a:p>
          <a:p>
            <a:r>
              <a:rPr lang="en-US" sz="1800" dirty="0"/>
              <a:t>Jennifer Leigh, Lecturer in Higher Education and Academic Practice, Academic Practice Team Ableism in Academia.</a:t>
            </a:r>
          </a:p>
          <a:p>
            <a:r>
              <a:rPr lang="en-US" sz="1800" u="sng" dirty="0">
                <a:solidFill>
                  <a:srgbClr val="0563C1"/>
                </a:solidFill>
                <a:hlinkClick r:id="rId5" tooltip="https://www.dyslexia-international.org/wp-content/uploads/2016/04/di-duke-report-final-4-29-14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Duke</a:t>
            </a:r>
            <a:r>
              <a:rPr lang="en-US" sz="1800" i="1" u="sng" dirty="0">
                <a:hlinkClick r:id="rId5" tooltip="https://www.dyslexia-international.org/wp-content/uploads/2016/04/di-duke-report-final-4-29-14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 Report</a:t>
            </a:r>
            <a:r>
              <a:rPr lang="en-US" sz="1800" dirty="0"/>
              <a:t>, Dyslexia International</a:t>
            </a:r>
          </a:p>
          <a:p>
            <a:r>
              <a:rPr lang="en-US" sz="1800" dirty="0">
                <a:hlinkClick r:id="rId6" tooltip="https://stickmancommunications.co.uk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Stickman Communications</a:t>
            </a:r>
            <a:endParaRPr lang="en-US" sz="1800" dirty="0"/>
          </a:p>
          <a:p>
            <a:endParaRPr lang="en-US" dirty="0"/>
          </a:p>
        </p:txBody>
      </p:sp>
      <p:pic>
        <p:nvPicPr>
          <p:cNvPr id="7" name="Picture Placeholder 6" descr="Dog holding a thank you card.">
            <a:extLst>
              <a:ext uri="{FF2B5EF4-FFF2-40B4-BE49-F238E27FC236}">
                <a16:creationId xmlns:a16="http://schemas.microsoft.com/office/drawing/2014/main" id="{DD71F79A-116D-CF2A-084D-3681D27A08A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7"/>
          <a:srcRect t="1906" b="12553"/>
          <a:stretch/>
        </p:blipFill>
        <p:spPr>
          <a:xfrm>
            <a:off x="6810040" y="1715589"/>
            <a:ext cx="3745747" cy="4275908"/>
          </a:xfrm>
        </p:spPr>
      </p:pic>
    </p:spTree>
    <p:extLst>
      <p:ext uri="{BB962C8B-B14F-4D97-AF65-F5344CB8AC3E}">
        <p14:creationId xmlns:p14="http://schemas.microsoft.com/office/powerpoint/2010/main" val="29234587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4E5BD3-8828-2243-D38E-EADA3ED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11" y="744430"/>
            <a:ext cx="9377168" cy="631524"/>
          </a:xfrm>
        </p:spPr>
        <p:txBody>
          <a:bodyPr/>
          <a:lstStyle/>
          <a:p>
            <a:r>
              <a:rPr lang="en-US" sz="4800" dirty="0"/>
              <a:t>Access this presentation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1C1109-9C52-DCF2-465F-755E6909E8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4711" y="2014401"/>
            <a:ext cx="5443343" cy="4591882"/>
          </a:xfrm>
        </p:spPr>
        <p:txBody>
          <a:bodyPr>
            <a:normAutofit/>
          </a:bodyPr>
          <a:lstStyle/>
          <a:p>
            <a:r>
              <a:rPr lang="en-US" sz="2000" dirty="0"/>
              <a:t>Turn on the camera on your mobile device</a:t>
            </a:r>
          </a:p>
          <a:p>
            <a:r>
              <a:rPr lang="en-US" sz="2000" dirty="0"/>
              <a:t>Hold the camera over the code on the right</a:t>
            </a:r>
          </a:p>
          <a:p>
            <a:r>
              <a:rPr lang="en-US" sz="2000" dirty="0"/>
              <a:t>A link will appear on the screen of your mobile device</a:t>
            </a:r>
          </a:p>
          <a:p>
            <a:r>
              <a:rPr lang="en-US" sz="2000" dirty="0"/>
              <a:t>Click the link to access this presentation</a:t>
            </a:r>
          </a:p>
          <a:p>
            <a:r>
              <a:rPr lang="en-US" sz="2000" dirty="0"/>
              <a:t>Alternatively, find the slides via this address: </a:t>
            </a:r>
            <a:r>
              <a:rPr lang="en-US" sz="2000" dirty="0">
                <a:hlinkClick r:id="rId3"/>
              </a:rPr>
              <a:t>https://kar.kent.ac.uk/97961/</a:t>
            </a: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The presentation is fully accessible. However, if you experience any access barriers, please contact us.</a:t>
            </a:r>
          </a:p>
        </p:txBody>
      </p:sp>
      <p:pic>
        <p:nvPicPr>
          <p:cNvPr id="5" name="Picture Placeholder 4" descr="Q.R. Code">
            <a:extLst>
              <a:ext uri="{FF2B5EF4-FFF2-40B4-BE49-F238E27FC236}">
                <a16:creationId xmlns:a16="http://schemas.microsoft.com/office/drawing/2014/main" id="{D2E80D63-A7E1-9C12-2F3F-AD3DB9CC95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/>
          <a:stretch>
            <a:fillRect/>
          </a:stretch>
        </p:blipFill>
        <p:spPr>
          <a:xfrm>
            <a:off x="7047956" y="2014401"/>
            <a:ext cx="3759381" cy="3759382"/>
          </a:xfrm>
        </p:spPr>
      </p:pic>
    </p:spTree>
    <p:extLst>
      <p:ext uri="{BB962C8B-B14F-4D97-AF65-F5344CB8AC3E}">
        <p14:creationId xmlns:p14="http://schemas.microsoft.com/office/powerpoint/2010/main" val="3751288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0546C1-C70C-DF68-A4C9-59BC8B1E9AA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445247" y="2893794"/>
            <a:ext cx="5650753" cy="235473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6000" b="0" i="0" kern="1200" smtClean="0">
                <a:solidFill>
                  <a:schemeClr val="tx1"/>
                </a:solidFill>
                <a:effectLst/>
                <a:latin typeface="Overpass SemiBold" pitchFamily="2" charset="77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verpass" pitchFamily="2" charset="77"/>
                <a:ea typeface="+mj-ea"/>
                <a:cs typeface="+mj-cs"/>
              </a:rPr>
              <a:t>Thank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Overpass" pitchFamily="2" charset="77"/>
                <a:ea typeface="+mj-ea"/>
                <a:cs typeface="+mj-cs"/>
              </a:rPr>
              <a:t>you</a:t>
            </a:r>
            <a:endParaRPr kumimoji="0" lang="en-GB" sz="8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verpass" pitchFamily="2" charset="77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145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67B1-6710-3F02-31D6-B1F1C75B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72" y="596385"/>
            <a:ext cx="8908257" cy="1214998"/>
          </a:xfrm>
        </p:spPr>
        <p:txBody>
          <a:bodyPr/>
          <a:lstStyle/>
          <a:p>
            <a:r>
              <a:rPr lang="en-US" sz="4400" dirty="0"/>
              <a:t>About 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6A72-A6A6-93A0-CC49-93A06DABB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2" y="1811383"/>
            <a:ext cx="10458381" cy="43136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Josie Caplehorne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b="0" dirty="0">
                <a:hlinkClick r:id="rId3"/>
              </a:rPr>
              <a:t>Research and Scholarly Communication Team</a:t>
            </a:r>
            <a:endParaRPr lang="en-US" sz="2800" b="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b="0" dirty="0"/>
              <a:t>Twitter: </a:t>
            </a:r>
            <a:r>
              <a:rPr lang="en-US" sz="2800" b="0" dirty="0">
                <a:hlinkClick r:id="rId4"/>
              </a:rPr>
              <a:t>@JosieCaplehorne</a:t>
            </a:r>
            <a:endParaRPr lang="en-US" sz="2800" b="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b="0" dirty="0"/>
              <a:t>Email: </a:t>
            </a:r>
            <a:r>
              <a:rPr lang="en-US" sz="2800" b="0" dirty="0">
                <a:hlinkClick r:id="rId5"/>
              </a:rPr>
              <a:t>j.caplehorne@kent.ac.uk</a:t>
            </a:r>
            <a:endParaRPr lang="en-US" sz="2800" b="0" dirty="0"/>
          </a:p>
          <a:p>
            <a:pPr lvl="1">
              <a:buFont typeface="Courier New" panose="02070309020205020404" pitchFamily="49" charset="0"/>
              <a:buChar char="o"/>
            </a:pPr>
            <a:endParaRPr lang="en-US" sz="2800" b="0" dirty="0"/>
          </a:p>
          <a:p>
            <a:pPr marL="0" indent="0">
              <a:buNone/>
            </a:pPr>
            <a:r>
              <a:rPr lang="en-US" sz="2800" b="1" dirty="0"/>
              <a:t>Dr Jennifer Leigh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b="0" dirty="0">
                <a:hlinkClick r:id="rId6"/>
              </a:rPr>
              <a:t>Centre for the Study of Higher Education</a:t>
            </a:r>
            <a:endParaRPr lang="en-US" sz="2800" b="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b="0" dirty="0"/>
              <a:t>Twitter: </a:t>
            </a:r>
            <a:r>
              <a:rPr lang="en-US" sz="2800" b="0" dirty="0">
                <a:hlinkClick r:id="rId7"/>
              </a:rPr>
              <a:t>@DrSchniff</a:t>
            </a:r>
            <a:endParaRPr lang="en-US" sz="2800" b="0" dirty="0"/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800" b="0" dirty="0"/>
              <a:t>Email: </a:t>
            </a:r>
            <a:r>
              <a:rPr lang="en-US" sz="2800" b="0" dirty="0">
                <a:hlinkClick r:id="rId8"/>
              </a:rPr>
              <a:t>j.s.leigh@kent.ac.uk</a:t>
            </a:r>
            <a:endParaRPr lang="en-US" sz="2800" b="0" dirty="0"/>
          </a:p>
          <a:p>
            <a:pPr lvl="1">
              <a:buFont typeface="Courier New" panose="02070309020205020404" pitchFamily="49" charset="0"/>
              <a:buChar char="o"/>
            </a:pPr>
            <a:endParaRPr lang="en-US" sz="2800" b="0" dirty="0"/>
          </a:p>
          <a:p>
            <a:pPr lvl="1">
              <a:buFont typeface="Courier New" panose="02070309020205020404" pitchFamily="49" charset="0"/>
              <a:buChar char="o"/>
            </a:pP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2163834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E67B1-6710-3F02-31D6-B1F1C75B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172" y="596385"/>
            <a:ext cx="8908257" cy="1214998"/>
          </a:xfrm>
        </p:spPr>
        <p:txBody>
          <a:bodyPr/>
          <a:lstStyle/>
          <a:p>
            <a:r>
              <a:rPr lang="en-US" sz="4400" dirty="0"/>
              <a:t>Equality and inclusion landscape in Higher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36A72-A6A6-93A0-CC49-93A06DABB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172" y="2101032"/>
            <a:ext cx="10458381" cy="4313675"/>
          </a:xfrm>
        </p:spPr>
        <p:txBody>
          <a:bodyPr/>
          <a:lstStyle/>
          <a:p>
            <a:r>
              <a:rPr lang="en-US" sz="2400" dirty="0"/>
              <a:t>Increased awareness of exclusionary practices due to Athena Swan, Race Equality Charter and #BlackLivesMatter </a:t>
            </a:r>
          </a:p>
          <a:p>
            <a:r>
              <a:rPr lang="en-US" sz="2400" dirty="0"/>
              <a:t>Statistics on disability highlight serious issues around disclosure rates for staff: </a:t>
            </a:r>
          </a:p>
          <a:p>
            <a:pPr lvl="1"/>
            <a:r>
              <a:rPr lang="en-US" sz="2400" b="0" i="1" dirty="0"/>
              <a:t>16% of working age public disclose a disability, neurodivergence or chronic illness</a:t>
            </a:r>
          </a:p>
          <a:p>
            <a:pPr lvl="1"/>
            <a:r>
              <a:rPr lang="en-US" sz="2400" b="0" i="1" dirty="0"/>
              <a:t>Less than 4% of academics working in HE (Brown and Leigh, 2018)</a:t>
            </a:r>
          </a:p>
          <a:p>
            <a:r>
              <a:rPr lang="en-US" sz="2400" dirty="0"/>
              <a:t>We know staff report being stigmatised, challenged and questioned.</a:t>
            </a:r>
          </a:p>
          <a:p>
            <a:r>
              <a:rPr lang="en-US" sz="2400" dirty="0"/>
              <a:t>Some have been told not to pursue a career in academia as they would fail anyway. In this environment.</a:t>
            </a:r>
            <a:endParaRPr lang="en-GB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244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8A873E-4C78-625E-9D54-58730C55F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Damning data</a:t>
            </a:r>
          </a:p>
        </p:txBody>
      </p:sp>
      <p:graphicFrame>
        <p:nvGraphicFramePr>
          <p:cNvPr id="4" name="Content Placeholder 3" descr="Disability versus non disability&#10;&#10;Pie chart. 1% disability compared to 99% with no disability.">
            <a:extLst>
              <a:ext uri="{FF2B5EF4-FFF2-40B4-BE49-F238E27FC236}">
                <a16:creationId xmlns:a16="http://schemas.microsoft.com/office/drawing/2014/main" id="{C316EE8D-9592-D42D-ACC6-515FE9FBF0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7299293"/>
              </p:ext>
            </p:extLst>
          </p:nvPr>
        </p:nvGraphicFramePr>
        <p:xfrm>
          <a:off x="671513" y="1979613"/>
          <a:ext cx="10094912" cy="431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17786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4E5BD3-8828-2243-D38E-EADA3ED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43" y="1324018"/>
            <a:ext cx="5188045" cy="4890759"/>
          </a:xfrm>
        </p:spPr>
        <p:txBody>
          <a:bodyPr/>
          <a:lstStyle/>
          <a:p>
            <a:r>
              <a:rPr lang="en-US" sz="8000" dirty="0"/>
              <a:t>Personal factors that affect disclosure</a:t>
            </a:r>
            <a:br>
              <a:rPr lang="en-US" sz="3600" dirty="0"/>
            </a:br>
            <a:endParaRPr lang="en-US" sz="3600" b="1" dirty="0"/>
          </a:p>
        </p:txBody>
      </p:sp>
      <p:pic>
        <p:nvPicPr>
          <p:cNvPr id="7" name="Picture Placeholder 6" descr="An aerial view of winding road through a forest.">
            <a:extLst>
              <a:ext uri="{FF2B5EF4-FFF2-40B4-BE49-F238E27FC236}">
                <a16:creationId xmlns:a16="http://schemas.microsoft.com/office/drawing/2014/main" id="{FCE67548-7883-5524-0EF5-16C90BC22E3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0150" r="10182"/>
          <a:stretch/>
        </p:blipFill>
        <p:spPr>
          <a:xfrm>
            <a:off x="6096000" y="1442796"/>
            <a:ext cx="4946154" cy="4653204"/>
          </a:xfrm>
        </p:spPr>
      </p:pic>
    </p:spTree>
    <p:extLst>
      <p:ext uri="{BB962C8B-B14F-4D97-AF65-F5344CB8AC3E}">
        <p14:creationId xmlns:p14="http://schemas.microsoft.com/office/powerpoint/2010/main" val="598177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4609C3A3-008E-1A35-931E-2D8A1AFEE9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16562" y="530496"/>
            <a:ext cx="10515600" cy="1325563"/>
          </a:xfrm>
        </p:spPr>
        <p:txBody>
          <a:bodyPr>
            <a:normAutofit/>
          </a:bodyPr>
          <a:lstStyle/>
          <a:p>
            <a:r>
              <a:rPr lang="en-GB" sz="6600" dirty="0"/>
              <a:t>Measuring language</a:t>
            </a:r>
          </a:p>
        </p:txBody>
      </p:sp>
      <p:pic>
        <p:nvPicPr>
          <p:cNvPr id="11" name="Picture Placeholder 10" descr="Visualisation of words that are core to ableism and exclusion challenges in academia. Metrics is the largest of the words, closely followed by business, measurement and performance.">
            <a:extLst>
              <a:ext uri="{FF2B5EF4-FFF2-40B4-BE49-F238E27FC236}">
                <a16:creationId xmlns:a16="http://schemas.microsoft.com/office/drawing/2014/main" id="{9CACF172-33ED-73BA-D2D6-CAD5AAC238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/>
          <a:srcRect l="3950" t="13389" r="3468" b="9886"/>
          <a:stretch/>
        </p:blipFill>
        <p:spPr>
          <a:xfrm>
            <a:off x="1828038" y="1983832"/>
            <a:ext cx="8492648" cy="3961077"/>
          </a:xfrm>
        </p:spPr>
      </p:pic>
      <p:sp>
        <p:nvSpPr>
          <p:cNvPr id="3" name="Parallelogram 2">
            <a:extLst>
              <a:ext uri="{FF2B5EF4-FFF2-40B4-BE49-F238E27FC236}">
                <a16:creationId xmlns:a16="http://schemas.microsoft.com/office/drawing/2014/main" id="{1374DEE4-0CE2-31FA-6A47-59E844264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 flipV="1">
            <a:off x="-14445" y="5944909"/>
            <a:ext cx="1842483" cy="1617533"/>
          </a:xfrm>
          <a:prstGeom prst="parallelogram">
            <a:avLst>
              <a:gd name="adj" fmla="val 52898"/>
            </a:avLst>
          </a:prstGeom>
          <a:solidFill>
            <a:srgbClr val="9D80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936FB5CA-2394-3792-4D13-A8DCD2AB24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V="1">
            <a:off x="-1093762" y="4113324"/>
            <a:ext cx="1935270" cy="1831585"/>
          </a:xfrm>
          <a:prstGeom prst="parallelogram">
            <a:avLst>
              <a:gd name="adj" fmla="val 5251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99A389-69BE-DB1E-2E6F-D15843AA6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591" y="335056"/>
            <a:ext cx="1458013" cy="98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41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4E5BD3-8828-2243-D38E-EADA3ED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679" y="1498901"/>
            <a:ext cx="5221086" cy="4584546"/>
          </a:xfrm>
        </p:spPr>
        <p:txBody>
          <a:bodyPr/>
          <a:lstStyle/>
          <a:p>
            <a:r>
              <a:rPr lang="en-US" sz="8000" dirty="0"/>
              <a:t>Political factors that affect disclosure</a:t>
            </a:r>
            <a:br>
              <a:rPr lang="en-US" sz="3600" dirty="0"/>
            </a:br>
            <a:endParaRPr lang="en-US" sz="3600" b="1" dirty="0"/>
          </a:p>
        </p:txBody>
      </p:sp>
      <p:pic>
        <p:nvPicPr>
          <p:cNvPr id="5" name="Picture Placeholder 4" descr="A hand writing 'Role Model' on a blackboard">
            <a:extLst>
              <a:ext uri="{FF2B5EF4-FFF2-40B4-BE49-F238E27FC236}">
                <a16:creationId xmlns:a16="http://schemas.microsoft.com/office/drawing/2014/main" id="{68B6E586-50D5-C336-1969-9D1520779D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2742" r="6885"/>
          <a:stretch/>
        </p:blipFill>
        <p:spPr>
          <a:xfrm>
            <a:off x="6023980" y="1728397"/>
            <a:ext cx="5355859" cy="4125555"/>
          </a:xfrm>
        </p:spPr>
      </p:pic>
    </p:spTree>
    <p:extLst>
      <p:ext uri="{BB962C8B-B14F-4D97-AF65-F5344CB8AC3E}">
        <p14:creationId xmlns:p14="http://schemas.microsoft.com/office/powerpoint/2010/main" val="3832041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4E5BD3-8828-2243-D38E-EADA3ED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711" y="596385"/>
            <a:ext cx="9377168" cy="1528506"/>
          </a:xfrm>
        </p:spPr>
        <p:txBody>
          <a:bodyPr/>
          <a:lstStyle/>
          <a:p>
            <a:r>
              <a:rPr lang="en-US" sz="4000" dirty="0"/>
              <a:t>From the top down: towards an accessible and inclusive research support culture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1C1109-9C52-DCF2-465F-755E6909E8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64711" y="2693200"/>
            <a:ext cx="4674809" cy="3678283"/>
          </a:xfrm>
        </p:spPr>
        <p:txBody>
          <a:bodyPr>
            <a:normAutofit lnSpcReduction="10000"/>
          </a:bodyPr>
          <a:lstStyle/>
          <a:p>
            <a:r>
              <a:rPr lang="en-GB" sz="2800" dirty="0"/>
              <a:t>San Francisco Declaration of Research Assessment (DORA)</a:t>
            </a:r>
          </a:p>
          <a:p>
            <a:r>
              <a:rPr lang="en-GB" sz="2800" dirty="0"/>
              <a:t>Leiden Manifesto</a:t>
            </a:r>
          </a:p>
          <a:p>
            <a:r>
              <a:rPr lang="en-US" sz="2800" dirty="0"/>
              <a:t>Public Sector Bodies (Websites and Mobile Applications) Accessibility Regulations (2018)</a:t>
            </a:r>
          </a:p>
          <a:p>
            <a:endParaRPr lang="en-US" dirty="0"/>
          </a:p>
        </p:txBody>
      </p:sp>
      <p:pic>
        <p:nvPicPr>
          <p:cNvPr id="3" name="Picture Placeholder 2" descr="Man with beard, wearing yellow shorts, white top and navy blazer, walks down concrete steps. He has a laptop under his right arm and a prosthetic right leg.">
            <a:extLst>
              <a:ext uri="{FF2B5EF4-FFF2-40B4-BE49-F238E27FC236}">
                <a16:creationId xmlns:a16="http://schemas.microsoft.com/office/drawing/2014/main" id="{C4B1FE5A-B9AB-8B37-7380-65E28F3105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4332" b="19341"/>
          <a:stretch/>
        </p:blipFill>
        <p:spPr>
          <a:xfrm>
            <a:off x="6787624" y="2106180"/>
            <a:ext cx="4057667" cy="4348408"/>
          </a:xfrm>
        </p:spPr>
      </p:pic>
    </p:spTree>
    <p:extLst>
      <p:ext uri="{BB962C8B-B14F-4D97-AF65-F5344CB8AC3E}">
        <p14:creationId xmlns:p14="http://schemas.microsoft.com/office/powerpoint/2010/main" val="3953630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44E5BD3-8828-2243-D38E-EADA3ED08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587" y="757749"/>
            <a:ext cx="8832324" cy="1528506"/>
          </a:xfrm>
        </p:spPr>
        <p:txBody>
          <a:bodyPr/>
          <a:lstStyle/>
          <a:p>
            <a:r>
              <a:rPr lang="en-US" sz="5400" dirty="0"/>
              <a:t>Challenges for professional services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01C1109-9C52-DCF2-465F-755E6909E8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1587" y="2698870"/>
            <a:ext cx="5443001" cy="3889186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3600" dirty="0"/>
              <a:t>“As professional research support managers and administrators, recognising the need for systemic change and being able to make the change are worlds apart.”</a:t>
            </a:r>
          </a:p>
          <a:p>
            <a:endParaRPr lang="en-US" dirty="0"/>
          </a:p>
        </p:txBody>
      </p:sp>
      <p:pic>
        <p:nvPicPr>
          <p:cNvPr id="7" name="Picture Placeholder 6" descr="Collection of wood figures of people showing concept of resistance.">
            <a:extLst>
              <a:ext uri="{FF2B5EF4-FFF2-40B4-BE49-F238E27FC236}">
                <a16:creationId xmlns:a16="http://schemas.microsoft.com/office/drawing/2014/main" id="{B91430AD-0416-C543-6592-6F01A9431EC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6921" r="16921" b="9133"/>
          <a:stretch/>
        </p:blipFill>
        <p:spPr>
          <a:xfrm>
            <a:off x="7013827" y="2214538"/>
            <a:ext cx="4166586" cy="3786046"/>
          </a:xfrm>
        </p:spPr>
      </p:pic>
    </p:spTree>
    <p:extLst>
      <p:ext uri="{BB962C8B-B14F-4D97-AF65-F5344CB8AC3E}">
        <p14:creationId xmlns:p14="http://schemas.microsoft.com/office/powerpoint/2010/main" val="1008239002"/>
      </p:ext>
    </p:extLst>
  </p:cSld>
  <p:clrMapOvr>
    <a:masterClrMapping/>
  </p:clrMapOvr>
</p:sld>
</file>

<file path=ppt/theme/theme1.xml><?xml version="1.0" encoding="utf-8"?>
<a:theme xmlns:a="http://schemas.openxmlformats.org/drawingml/2006/main" name="Purple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6152A61-6228-3440-8B72-D3D316DE81F5}"/>
    </a:ext>
  </a:extLst>
</a:theme>
</file>

<file path=ppt/theme/theme2.xml><?xml version="1.0" encoding="utf-8"?>
<a:theme xmlns:a="http://schemas.openxmlformats.org/drawingml/2006/main" name="Blue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7E211ECC-1833-7F4A-8251-8C3FFE68B2AB}"/>
    </a:ext>
  </a:extLst>
</a:theme>
</file>

<file path=ppt/theme/theme3.xml><?xml version="1.0" encoding="utf-8"?>
<a:theme xmlns:a="http://schemas.openxmlformats.org/drawingml/2006/main" name="Green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B5919466-AA53-F84D-95DE-A44E0F5D1BFD}"/>
    </a:ext>
  </a:extLst>
</a:theme>
</file>

<file path=ppt/theme/theme4.xml><?xml version="1.0" encoding="utf-8"?>
<a:theme xmlns:a="http://schemas.openxmlformats.org/drawingml/2006/main" name="Pink Set 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A73B16A2-4F09-5847-8FAE-4DAA33944566}"/>
    </a:ext>
  </a:extLst>
</a:theme>
</file>

<file path=ppt/theme/theme5.xml><?xml version="1.0" encoding="utf-8"?>
<a:theme xmlns:a="http://schemas.openxmlformats.org/drawingml/2006/main" name="Orange Set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895D1A4-F719-6F4E-B4B7-F882D3ED96B9}"/>
    </a:ext>
  </a:extLst>
</a:theme>
</file>

<file path=ppt/theme/theme6.xml><?xml version="1.0" encoding="utf-8"?>
<a:theme xmlns:a="http://schemas.openxmlformats.org/drawingml/2006/main" name="Red Set">
  <a:themeElements>
    <a:clrScheme name="Kent Colours ">
      <a:dk1>
        <a:srgbClr val="00050E"/>
      </a:dk1>
      <a:lt1>
        <a:srgbClr val="FFFFFF"/>
      </a:lt1>
      <a:dk2>
        <a:srgbClr val="000000"/>
      </a:dk2>
      <a:lt2>
        <a:srgbClr val="FEFFFE"/>
      </a:lt2>
      <a:accent1>
        <a:srgbClr val="012F66"/>
      </a:accent1>
      <a:accent2>
        <a:srgbClr val="784D9A"/>
      </a:accent2>
      <a:accent3>
        <a:srgbClr val="E5007D"/>
      </a:accent3>
      <a:accent4>
        <a:srgbClr val="E21E2B"/>
      </a:accent4>
      <a:accent5>
        <a:srgbClr val="EA5C0B"/>
      </a:accent5>
      <a:accent6>
        <a:srgbClr val="FEDD0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ent_Template_v3" id="{7BA4AA8C-3FE5-684B-9E60-C2D60E8F3CA0}" vid="{2675C3A3-B5E7-9940-9188-078FE943920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5445A33AFAEC419A41B44D69E6129F" ma:contentTypeVersion="17" ma:contentTypeDescription="Create a new document." ma:contentTypeScope="" ma:versionID="1f72eb2a40284821dcf313b61316b216">
  <xsd:schema xmlns:xsd="http://www.w3.org/2001/XMLSchema" xmlns:xs="http://www.w3.org/2001/XMLSchema" xmlns:p="http://schemas.microsoft.com/office/2006/metadata/properties" xmlns:ns2="997cdd1e-e429-4b09-99d2-d895aefd500f" xmlns:ns3="a3ce718d-f813-4adc-8824-5d044fc7674a" targetNamespace="http://schemas.microsoft.com/office/2006/metadata/properties" ma:root="true" ma:fieldsID="172625b91df44b366c0f07ffcd48531a" ns2:_="" ns3:_="">
    <xsd:import namespace="997cdd1e-e429-4b09-99d2-d895aefd500f"/>
    <xsd:import namespace="a3ce718d-f813-4adc-8824-5d044fc767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DateandTim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7cdd1e-e429-4b09-99d2-d895aefd50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DateandTime" ma:index="21" nillable="true" ma:displayName="Date and Time" ma:format="DateOnly" ma:internalName="DateandTime">
      <xsd:simpleType>
        <xsd:restriction base="dms:DateTime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ad60de0-1a06-47ac-a17b-03c64138ab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ce718d-f813-4adc-8824-5d044fc7674a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6002303e-3aac-4036-a93f-05678b6d1e37}" ma:internalName="TaxCatchAll" ma:showField="CatchAllData" ma:web="a3ce718d-f813-4adc-8824-5d044fc7674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C53C3EF-67CA-4DD1-A0EB-945AFAB1C6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94D288D-3A56-47E1-9EF5-5D2B82965B08}">
  <ds:schemaRefs>
    <ds:schemaRef ds:uri="997cdd1e-e429-4b09-99d2-d895aefd500f"/>
    <ds:schemaRef ds:uri="a3ce718d-f813-4adc-8824-5d044fc7674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51a9fa56-3f32-449a-a721-3e3f49aa5e9a}" enabled="0" method="" siteId="{51a9fa56-3f32-449a-a721-3e3f49aa5e9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Purple Set </Template>
  <TotalTime>0</TotalTime>
  <Words>843</Words>
  <Application>Microsoft Office PowerPoint</Application>
  <PresentationFormat>Widescreen</PresentationFormat>
  <Paragraphs>113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Overpass SemiBold</vt:lpstr>
      <vt:lpstr>Courier New</vt:lpstr>
      <vt:lpstr>Calibri</vt:lpstr>
      <vt:lpstr>Overpass</vt:lpstr>
      <vt:lpstr>Arial</vt:lpstr>
      <vt:lpstr>Overpass Medium</vt:lpstr>
      <vt:lpstr>Purple Set </vt:lpstr>
      <vt:lpstr>Blue Set </vt:lpstr>
      <vt:lpstr>Green Set </vt:lpstr>
      <vt:lpstr>Pink Set </vt:lpstr>
      <vt:lpstr>Orange Set</vt:lpstr>
      <vt:lpstr>Red Set</vt:lpstr>
      <vt:lpstr>Ableism and Exclusion</vt:lpstr>
      <vt:lpstr>About us</vt:lpstr>
      <vt:lpstr>Equality and inclusion landscape in Higher Education</vt:lpstr>
      <vt:lpstr>Damning data</vt:lpstr>
      <vt:lpstr>Personal factors that affect disclosure </vt:lpstr>
      <vt:lpstr>Measuring language</vt:lpstr>
      <vt:lpstr>Political factors that affect disclosure </vt:lpstr>
      <vt:lpstr>From the top down: towards an accessible and inclusive research support culture</vt:lpstr>
      <vt:lpstr>Challenges for professional services</vt:lpstr>
      <vt:lpstr>Discussion</vt:lpstr>
      <vt:lpstr>From the ground up: towards an accessible and inclusive research support culture at Kent</vt:lpstr>
      <vt:lpstr>Networks and communities</vt:lpstr>
      <vt:lpstr>Future aims and ambitions</vt:lpstr>
      <vt:lpstr>Research, innovate and share</vt:lpstr>
      <vt:lpstr>Resources and further reading</vt:lpstr>
      <vt:lpstr>Forthcoming publications</vt:lpstr>
      <vt:lpstr>With thanks to…</vt:lpstr>
      <vt:lpstr>Access this presentation</vt:lpstr>
      <vt:lpstr>Thank 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Seawright</dc:creator>
  <cp:lastModifiedBy>Josie Caplehorne</cp:lastModifiedBy>
  <cp:revision>22</cp:revision>
  <dcterms:created xsi:type="dcterms:W3CDTF">2022-08-26T15:47:55Z</dcterms:created>
  <dcterms:modified xsi:type="dcterms:W3CDTF">2022-11-16T11:54:01Z</dcterms:modified>
</cp:coreProperties>
</file>