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58" r:id="rId4"/>
    <p:sldId id="259" r:id="rId5"/>
    <p:sldId id="261" r:id="rId6"/>
    <p:sldId id="260" r:id="rId7"/>
    <p:sldId id="267" r:id="rId8"/>
    <p:sldId id="263" r:id="rId9"/>
    <p:sldId id="264" r:id="rId10"/>
    <p:sldId id="268" r:id="rId11"/>
    <p:sldId id="269" r:id="rId12"/>
    <p:sldId id="270" r:id="rId13"/>
    <p:sldId id="265" r:id="rId14"/>
    <p:sldId id="2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236" autoAdjust="0"/>
  </p:normalViewPr>
  <p:slideViewPr>
    <p:cSldViewPr snapToGrid="0">
      <p:cViewPr varScale="1">
        <p:scale>
          <a:sx n="55" d="100"/>
          <a:sy n="55" d="100"/>
        </p:scale>
        <p:origin x="109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6E27DE-08B6-4768-AC7E-0C653DC563B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953E849-CCEF-47B9-B8B1-BA35B3B8DDCB}">
      <dgm:prSet/>
      <dgm:spPr/>
      <dgm:t>
        <a:bodyPr/>
        <a:lstStyle/>
        <a:p>
          <a:r>
            <a:rPr lang="en-GB"/>
            <a:t>tested two new questionnaires that are part of the Adult Social Care Outcomes Toolkit (ASCOT) </a:t>
          </a:r>
          <a:endParaRPr lang="en-US"/>
        </a:p>
      </dgm:t>
    </dgm:pt>
    <dgm:pt modelId="{8513C4AA-D9F9-4B99-8DDC-B554899728E3}" type="parTrans" cxnId="{5BECB5C8-2C8B-4D4D-A39E-DBE16EB32078}">
      <dgm:prSet/>
      <dgm:spPr/>
      <dgm:t>
        <a:bodyPr/>
        <a:lstStyle/>
        <a:p>
          <a:endParaRPr lang="en-US"/>
        </a:p>
      </dgm:t>
    </dgm:pt>
    <dgm:pt modelId="{9C19122A-16C3-466C-97A5-9264F357A5E7}" type="sibTrans" cxnId="{5BECB5C8-2C8B-4D4D-A39E-DBE16EB32078}">
      <dgm:prSet/>
      <dgm:spPr/>
      <dgm:t>
        <a:bodyPr/>
        <a:lstStyle/>
        <a:p>
          <a:endParaRPr lang="en-US"/>
        </a:p>
      </dgm:t>
    </dgm:pt>
    <dgm:pt modelId="{977E1D3E-2A66-4017-897C-E1E6D55CA4CE}">
      <dgm:prSet/>
      <dgm:spPr/>
      <dgm:t>
        <a:bodyPr/>
        <a:lstStyle/>
        <a:p>
          <a:r>
            <a:rPr lang="en-GB"/>
            <a:t>The ASCOT questionnaires are used to collect information on the quality of life of people who use social care services and their carers</a:t>
          </a:r>
          <a:endParaRPr lang="en-US"/>
        </a:p>
      </dgm:t>
    </dgm:pt>
    <dgm:pt modelId="{62C53FF6-0D57-4D9C-8152-ACF7D5C583AE}" type="parTrans" cxnId="{00357342-1F4A-4199-AC12-AD160525AAF5}">
      <dgm:prSet/>
      <dgm:spPr/>
      <dgm:t>
        <a:bodyPr/>
        <a:lstStyle/>
        <a:p>
          <a:endParaRPr lang="en-US"/>
        </a:p>
      </dgm:t>
    </dgm:pt>
    <dgm:pt modelId="{64C3FF1E-494E-487D-A95F-1B544CC783C4}" type="sibTrans" cxnId="{00357342-1F4A-4199-AC12-AD160525AAF5}">
      <dgm:prSet/>
      <dgm:spPr/>
      <dgm:t>
        <a:bodyPr/>
        <a:lstStyle/>
        <a:p>
          <a:endParaRPr lang="en-US"/>
        </a:p>
      </dgm:t>
    </dgm:pt>
    <dgm:pt modelId="{AA128D49-7463-4290-B4B5-BB9FC0154FA3}" type="pres">
      <dgm:prSet presAssocID="{DF6E27DE-08B6-4768-AC7E-0C653DC563B8}" presName="linear" presStyleCnt="0">
        <dgm:presLayoutVars>
          <dgm:animLvl val="lvl"/>
          <dgm:resizeHandles val="exact"/>
        </dgm:presLayoutVars>
      </dgm:prSet>
      <dgm:spPr/>
      <dgm:t>
        <a:bodyPr/>
        <a:lstStyle/>
        <a:p>
          <a:endParaRPr lang="en-US"/>
        </a:p>
      </dgm:t>
    </dgm:pt>
    <dgm:pt modelId="{BC848F45-1124-4723-8435-58FDACBAEBDA}" type="pres">
      <dgm:prSet presAssocID="{4953E849-CCEF-47B9-B8B1-BA35B3B8DDCB}" presName="parentText" presStyleLbl="node1" presStyleIdx="0" presStyleCnt="2">
        <dgm:presLayoutVars>
          <dgm:chMax val="0"/>
          <dgm:bulletEnabled val="1"/>
        </dgm:presLayoutVars>
      </dgm:prSet>
      <dgm:spPr/>
      <dgm:t>
        <a:bodyPr/>
        <a:lstStyle/>
        <a:p>
          <a:endParaRPr lang="en-US"/>
        </a:p>
      </dgm:t>
    </dgm:pt>
    <dgm:pt modelId="{1A2EE774-4187-4806-813B-A3987010A3D1}" type="pres">
      <dgm:prSet presAssocID="{9C19122A-16C3-466C-97A5-9264F357A5E7}" presName="spacer" presStyleCnt="0"/>
      <dgm:spPr/>
    </dgm:pt>
    <dgm:pt modelId="{C6412355-2D37-4D00-ABF0-DED9A5FC7D87}" type="pres">
      <dgm:prSet presAssocID="{977E1D3E-2A66-4017-897C-E1E6D55CA4CE}" presName="parentText" presStyleLbl="node1" presStyleIdx="1" presStyleCnt="2">
        <dgm:presLayoutVars>
          <dgm:chMax val="0"/>
          <dgm:bulletEnabled val="1"/>
        </dgm:presLayoutVars>
      </dgm:prSet>
      <dgm:spPr/>
      <dgm:t>
        <a:bodyPr/>
        <a:lstStyle/>
        <a:p>
          <a:endParaRPr lang="en-US"/>
        </a:p>
      </dgm:t>
    </dgm:pt>
  </dgm:ptLst>
  <dgm:cxnLst>
    <dgm:cxn modelId="{FDEF3B37-DDD4-489F-A7F2-77051908E66B}" type="presOf" srcId="{DF6E27DE-08B6-4768-AC7E-0C653DC563B8}" destId="{AA128D49-7463-4290-B4B5-BB9FC0154FA3}" srcOrd="0" destOrd="0" presId="urn:microsoft.com/office/officeart/2005/8/layout/vList2"/>
    <dgm:cxn modelId="{00357342-1F4A-4199-AC12-AD160525AAF5}" srcId="{DF6E27DE-08B6-4768-AC7E-0C653DC563B8}" destId="{977E1D3E-2A66-4017-897C-E1E6D55CA4CE}" srcOrd="1" destOrd="0" parTransId="{62C53FF6-0D57-4D9C-8152-ACF7D5C583AE}" sibTransId="{64C3FF1E-494E-487D-A95F-1B544CC783C4}"/>
    <dgm:cxn modelId="{5BECB5C8-2C8B-4D4D-A39E-DBE16EB32078}" srcId="{DF6E27DE-08B6-4768-AC7E-0C653DC563B8}" destId="{4953E849-CCEF-47B9-B8B1-BA35B3B8DDCB}" srcOrd="0" destOrd="0" parTransId="{8513C4AA-D9F9-4B99-8DDC-B554899728E3}" sibTransId="{9C19122A-16C3-466C-97A5-9264F357A5E7}"/>
    <dgm:cxn modelId="{1283EB17-5F4A-434B-9D2D-6C1FB11EF36E}" type="presOf" srcId="{977E1D3E-2A66-4017-897C-E1E6D55CA4CE}" destId="{C6412355-2D37-4D00-ABF0-DED9A5FC7D87}" srcOrd="0" destOrd="0" presId="urn:microsoft.com/office/officeart/2005/8/layout/vList2"/>
    <dgm:cxn modelId="{DF085DEA-6E32-445F-AA41-B87D14049F24}" type="presOf" srcId="{4953E849-CCEF-47B9-B8B1-BA35B3B8DDCB}" destId="{BC848F45-1124-4723-8435-58FDACBAEBDA}" srcOrd="0" destOrd="0" presId="urn:microsoft.com/office/officeart/2005/8/layout/vList2"/>
    <dgm:cxn modelId="{BA393F35-D276-48D9-BCDD-D50CA4901818}" type="presParOf" srcId="{AA128D49-7463-4290-B4B5-BB9FC0154FA3}" destId="{BC848F45-1124-4723-8435-58FDACBAEBDA}" srcOrd="0" destOrd="0" presId="urn:microsoft.com/office/officeart/2005/8/layout/vList2"/>
    <dgm:cxn modelId="{D32DA62C-AC09-4573-97C0-5E27214C8FEC}" type="presParOf" srcId="{AA128D49-7463-4290-B4B5-BB9FC0154FA3}" destId="{1A2EE774-4187-4806-813B-A3987010A3D1}" srcOrd="1" destOrd="0" presId="urn:microsoft.com/office/officeart/2005/8/layout/vList2"/>
    <dgm:cxn modelId="{79602882-301F-484F-BE82-A59D9A1B462F}" type="presParOf" srcId="{AA128D49-7463-4290-B4B5-BB9FC0154FA3}" destId="{C6412355-2D37-4D00-ABF0-DED9A5FC7D87}"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642ED9-253A-47F1-AAF6-80A65B0EBF4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38E41D3-498F-4482-9165-6E8E92966639}">
      <dgm:prSet/>
      <dgm:spPr/>
      <dgm:t>
        <a:bodyPr/>
        <a:lstStyle/>
        <a:p>
          <a:r>
            <a:rPr lang="en-GB" dirty="0"/>
            <a:t>To begin development of a work-related quality of life (</a:t>
          </a:r>
          <a:r>
            <a:rPr lang="en-GB" dirty="0" err="1"/>
            <a:t>WRQoL</a:t>
          </a:r>
          <a:r>
            <a:rPr lang="en-GB" dirty="0"/>
            <a:t>) measure among care staff working in adult social care</a:t>
          </a:r>
          <a:endParaRPr lang="en-US" dirty="0"/>
        </a:p>
      </dgm:t>
    </dgm:pt>
    <dgm:pt modelId="{6B6D94E7-7EB7-4F5B-8B0B-3B3B9D4F2E5C}" type="parTrans" cxnId="{B8635B79-B5D3-4C3F-AA2D-D510E0F66D44}">
      <dgm:prSet/>
      <dgm:spPr/>
      <dgm:t>
        <a:bodyPr/>
        <a:lstStyle/>
        <a:p>
          <a:endParaRPr lang="en-US"/>
        </a:p>
      </dgm:t>
    </dgm:pt>
    <dgm:pt modelId="{BD6A9762-4C49-42E7-89AB-192A3540A6FB}" type="sibTrans" cxnId="{B8635B79-B5D3-4C3F-AA2D-D510E0F66D44}">
      <dgm:prSet/>
      <dgm:spPr/>
      <dgm:t>
        <a:bodyPr/>
        <a:lstStyle/>
        <a:p>
          <a:endParaRPr lang="en-US"/>
        </a:p>
      </dgm:t>
    </dgm:pt>
    <dgm:pt modelId="{22C78B85-3130-4F56-9D47-2A3DA86A5B30}">
      <dgm:prSet/>
      <dgm:spPr/>
      <dgm:t>
        <a:bodyPr/>
        <a:lstStyle/>
        <a:p>
          <a:r>
            <a:rPr lang="en-GB"/>
            <a:t>The first stage in measure development, and the focus of this project, is to determine the key components of WRQoL that are relevant to care staff</a:t>
          </a:r>
          <a:endParaRPr lang="en-US"/>
        </a:p>
      </dgm:t>
    </dgm:pt>
    <dgm:pt modelId="{A99DE7F4-AD9A-4C6E-90F2-E4153C5B6219}" type="parTrans" cxnId="{473E3CBB-0996-45C2-9E42-7CDD7F8B0715}">
      <dgm:prSet/>
      <dgm:spPr/>
      <dgm:t>
        <a:bodyPr/>
        <a:lstStyle/>
        <a:p>
          <a:endParaRPr lang="en-US"/>
        </a:p>
      </dgm:t>
    </dgm:pt>
    <dgm:pt modelId="{3B5FD3EE-63F1-4EBD-B837-B1F864CACDBE}" type="sibTrans" cxnId="{473E3CBB-0996-45C2-9E42-7CDD7F8B0715}">
      <dgm:prSet/>
      <dgm:spPr/>
      <dgm:t>
        <a:bodyPr/>
        <a:lstStyle/>
        <a:p>
          <a:endParaRPr lang="en-US"/>
        </a:p>
      </dgm:t>
    </dgm:pt>
    <dgm:pt modelId="{66436456-1B4D-4961-8855-258A7D312F34}" type="pres">
      <dgm:prSet presAssocID="{A1642ED9-253A-47F1-AAF6-80A65B0EBF48}" presName="linear" presStyleCnt="0">
        <dgm:presLayoutVars>
          <dgm:animLvl val="lvl"/>
          <dgm:resizeHandles val="exact"/>
        </dgm:presLayoutVars>
      </dgm:prSet>
      <dgm:spPr/>
      <dgm:t>
        <a:bodyPr/>
        <a:lstStyle/>
        <a:p>
          <a:endParaRPr lang="en-US"/>
        </a:p>
      </dgm:t>
    </dgm:pt>
    <dgm:pt modelId="{FB86C543-30AE-4F30-A1EA-9BF240978540}" type="pres">
      <dgm:prSet presAssocID="{D38E41D3-498F-4482-9165-6E8E92966639}" presName="parentText" presStyleLbl="node1" presStyleIdx="0" presStyleCnt="2">
        <dgm:presLayoutVars>
          <dgm:chMax val="0"/>
          <dgm:bulletEnabled val="1"/>
        </dgm:presLayoutVars>
      </dgm:prSet>
      <dgm:spPr/>
      <dgm:t>
        <a:bodyPr/>
        <a:lstStyle/>
        <a:p>
          <a:endParaRPr lang="en-US"/>
        </a:p>
      </dgm:t>
    </dgm:pt>
    <dgm:pt modelId="{E22B637C-089E-4EF7-92AF-A591A76DA7AD}" type="pres">
      <dgm:prSet presAssocID="{BD6A9762-4C49-42E7-89AB-192A3540A6FB}" presName="spacer" presStyleCnt="0"/>
      <dgm:spPr/>
    </dgm:pt>
    <dgm:pt modelId="{6801AC4E-AC7F-4E75-B054-9307280273D6}" type="pres">
      <dgm:prSet presAssocID="{22C78B85-3130-4F56-9D47-2A3DA86A5B30}" presName="parentText" presStyleLbl="node1" presStyleIdx="1" presStyleCnt="2">
        <dgm:presLayoutVars>
          <dgm:chMax val="0"/>
          <dgm:bulletEnabled val="1"/>
        </dgm:presLayoutVars>
      </dgm:prSet>
      <dgm:spPr/>
      <dgm:t>
        <a:bodyPr/>
        <a:lstStyle/>
        <a:p>
          <a:endParaRPr lang="en-US"/>
        </a:p>
      </dgm:t>
    </dgm:pt>
  </dgm:ptLst>
  <dgm:cxnLst>
    <dgm:cxn modelId="{CD6F3D4E-47BC-49EA-ADF5-D1A40486EDD5}" type="presOf" srcId="{A1642ED9-253A-47F1-AAF6-80A65B0EBF48}" destId="{66436456-1B4D-4961-8855-258A7D312F34}" srcOrd="0" destOrd="0" presId="urn:microsoft.com/office/officeart/2005/8/layout/vList2"/>
    <dgm:cxn modelId="{D65A9B86-CCA7-4D4D-A356-BB52E1DA1C8D}" type="presOf" srcId="{D38E41D3-498F-4482-9165-6E8E92966639}" destId="{FB86C543-30AE-4F30-A1EA-9BF240978540}" srcOrd="0" destOrd="0" presId="urn:microsoft.com/office/officeart/2005/8/layout/vList2"/>
    <dgm:cxn modelId="{A1D6F8D8-47F1-408B-97ED-52A8EB7AC329}" type="presOf" srcId="{22C78B85-3130-4F56-9D47-2A3DA86A5B30}" destId="{6801AC4E-AC7F-4E75-B054-9307280273D6}" srcOrd="0" destOrd="0" presId="urn:microsoft.com/office/officeart/2005/8/layout/vList2"/>
    <dgm:cxn modelId="{B8635B79-B5D3-4C3F-AA2D-D510E0F66D44}" srcId="{A1642ED9-253A-47F1-AAF6-80A65B0EBF48}" destId="{D38E41D3-498F-4482-9165-6E8E92966639}" srcOrd="0" destOrd="0" parTransId="{6B6D94E7-7EB7-4F5B-8B0B-3B3B9D4F2E5C}" sibTransId="{BD6A9762-4C49-42E7-89AB-192A3540A6FB}"/>
    <dgm:cxn modelId="{473E3CBB-0996-45C2-9E42-7CDD7F8B0715}" srcId="{A1642ED9-253A-47F1-AAF6-80A65B0EBF48}" destId="{22C78B85-3130-4F56-9D47-2A3DA86A5B30}" srcOrd="1" destOrd="0" parTransId="{A99DE7F4-AD9A-4C6E-90F2-E4153C5B6219}" sibTransId="{3B5FD3EE-63F1-4EBD-B837-B1F864CACDBE}"/>
    <dgm:cxn modelId="{63BD1375-4682-4A49-AE8F-62F4ED6EF3D5}" type="presParOf" srcId="{66436456-1B4D-4961-8855-258A7D312F34}" destId="{FB86C543-30AE-4F30-A1EA-9BF240978540}" srcOrd="0" destOrd="0" presId="urn:microsoft.com/office/officeart/2005/8/layout/vList2"/>
    <dgm:cxn modelId="{E1D92EF8-51F7-492A-A1D2-9542F54ABEFC}" type="presParOf" srcId="{66436456-1B4D-4961-8855-258A7D312F34}" destId="{E22B637C-089E-4EF7-92AF-A591A76DA7AD}" srcOrd="1" destOrd="0" presId="urn:microsoft.com/office/officeart/2005/8/layout/vList2"/>
    <dgm:cxn modelId="{43528393-A401-4221-9522-D9F322DB3A78}" type="presParOf" srcId="{66436456-1B4D-4961-8855-258A7D312F34}" destId="{6801AC4E-AC7F-4E75-B054-9307280273D6}"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43110A-5F00-49B5-B59D-925EB0746B5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5159D0D-766E-4023-8CAA-9B6E2F988DA0}">
      <dgm:prSet/>
      <dgm:spPr/>
      <dgm:t>
        <a:bodyPr/>
        <a:lstStyle/>
        <a:p>
          <a:r>
            <a:rPr lang="en-GB" dirty="0"/>
            <a:t>How do services improve the </a:t>
          </a:r>
          <a:r>
            <a:rPr lang="en-GB" dirty="0" err="1"/>
            <a:t>QoL</a:t>
          </a:r>
          <a:r>
            <a:rPr lang="en-GB" dirty="0"/>
            <a:t> of older carers (individually) and with the people they support (as a ‘dyad’)? </a:t>
          </a:r>
          <a:endParaRPr lang="en-US" dirty="0"/>
        </a:p>
      </dgm:t>
    </dgm:pt>
    <dgm:pt modelId="{13AD3B17-3E72-4880-BD0F-B3BD6F120522}" type="parTrans" cxnId="{B11F05D5-2AEE-4BD0-9BF9-2376A1184E8D}">
      <dgm:prSet/>
      <dgm:spPr/>
      <dgm:t>
        <a:bodyPr/>
        <a:lstStyle/>
        <a:p>
          <a:endParaRPr lang="en-US"/>
        </a:p>
      </dgm:t>
    </dgm:pt>
    <dgm:pt modelId="{ED2F5179-46DC-4F55-8201-3A8CFD484F4E}" type="sibTrans" cxnId="{B11F05D5-2AEE-4BD0-9BF9-2376A1184E8D}">
      <dgm:prSet/>
      <dgm:spPr/>
      <dgm:t>
        <a:bodyPr/>
        <a:lstStyle/>
        <a:p>
          <a:endParaRPr lang="en-US"/>
        </a:p>
      </dgm:t>
    </dgm:pt>
    <dgm:pt modelId="{3F724C40-2B78-440C-9CCB-01991F8CB085}">
      <dgm:prSet/>
      <dgm:spPr/>
      <dgm:t>
        <a:bodyPr/>
        <a:lstStyle/>
        <a:p>
          <a:r>
            <a:rPr lang="en-GB"/>
            <a:t>How social care professionals understand their role in supporting older carers? And/or the people they care for? </a:t>
          </a:r>
          <a:endParaRPr lang="en-US"/>
        </a:p>
      </dgm:t>
    </dgm:pt>
    <dgm:pt modelId="{BBD56A03-F7B3-4834-910A-2D667EC8F75C}" type="parTrans" cxnId="{2438522C-A0B3-4C3E-952C-5D21EC1217E9}">
      <dgm:prSet/>
      <dgm:spPr/>
      <dgm:t>
        <a:bodyPr/>
        <a:lstStyle/>
        <a:p>
          <a:endParaRPr lang="en-US"/>
        </a:p>
      </dgm:t>
    </dgm:pt>
    <dgm:pt modelId="{38A3D4DE-8B98-4F48-BDAA-6F7661E3E59D}" type="sibTrans" cxnId="{2438522C-A0B3-4C3E-952C-5D21EC1217E9}">
      <dgm:prSet/>
      <dgm:spPr/>
      <dgm:t>
        <a:bodyPr/>
        <a:lstStyle/>
        <a:p>
          <a:endParaRPr lang="en-US"/>
        </a:p>
      </dgm:t>
    </dgm:pt>
    <dgm:pt modelId="{AD612DB3-DEDC-44DE-98A6-762AA66ED24C}">
      <dgm:prSet/>
      <dgm:spPr/>
      <dgm:t>
        <a:bodyPr/>
        <a:lstStyle/>
        <a:p>
          <a:r>
            <a:rPr lang="en-US"/>
            <a:t>Co-resident carers aged 65, or over, and the people they support/care for</a:t>
          </a:r>
        </a:p>
      </dgm:t>
    </dgm:pt>
    <dgm:pt modelId="{7864996E-E110-432F-AEA5-A0AE189B48E0}" type="parTrans" cxnId="{F219BF87-D6E9-425D-AB21-DD3D35C83E9B}">
      <dgm:prSet/>
      <dgm:spPr/>
      <dgm:t>
        <a:bodyPr/>
        <a:lstStyle/>
        <a:p>
          <a:endParaRPr lang="en-US"/>
        </a:p>
      </dgm:t>
    </dgm:pt>
    <dgm:pt modelId="{7689B51D-2D7E-4D2B-AC9A-E9591CF70F77}" type="sibTrans" cxnId="{F219BF87-D6E9-425D-AB21-DD3D35C83E9B}">
      <dgm:prSet/>
      <dgm:spPr/>
      <dgm:t>
        <a:bodyPr/>
        <a:lstStyle/>
        <a:p>
          <a:endParaRPr lang="en-US"/>
        </a:p>
      </dgm:t>
    </dgm:pt>
    <dgm:pt modelId="{F412BAF3-B1D6-411F-A389-318D5BD09A00}" type="pres">
      <dgm:prSet presAssocID="{D043110A-5F00-49B5-B59D-925EB0746B53}" presName="linear" presStyleCnt="0">
        <dgm:presLayoutVars>
          <dgm:animLvl val="lvl"/>
          <dgm:resizeHandles val="exact"/>
        </dgm:presLayoutVars>
      </dgm:prSet>
      <dgm:spPr/>
      <dgm:t>
        <a:bodyPr/>
        <a:lstStyle/>
        <a:p>
          <a:endParaRPr lang="en-US"/>
        </a:p>
      </dgm:t>
    </dgm:pt>
    <dgm:pt modelId="{836B4D14-0AB0-4018-9EE8-29079FFFEB56}" type="pres">
      <dgm:prSet presAssocID="{C5159D0D-766E-4023-8CAA-9B6E2F988DA0}" presName="parentText" presStyleLbl="node1" presStyleIdx="0" presStyleCnt="3">
        <dgm:presLayoutVars>
          <dgm:chMax val="0"/>
          <dgm:bulletEnabled val="1"/>
        </dgm:presLayoutVars>
      </dgm:prSet>
      <dgm:spPr/>
      <dgm:t>
        <a:bodyPr/>
        <a:lstStyle/>
        <a:p>
          <a:endParaRPr lang="en-US"/>
        </a:p>
      </dgm:t>
    </dgm:pt>
    <dgm:pt modelId="{259D7F05-2261-41CD-92D5-F732D6EDD096}" type="pres">
      <dgm:prSet presAssocID="{ED2F5179-46DC-4F55-8201-3A8CFD484F4E}" presName="spacer" presStyleCnt="0"/>
      <dgm:spPr/>
    </dgm:pt>
    <dgm:pt modelId="{BD7A3AF9-F8CB-48D7-BCF0-7B21AF98DEC3}" type="pres">
      <dgm:prSet presAssocID="{3F724C40-2B78-440C-9CCB-01991F8CB085}" presName="parentText" presStyleLbl="node1" presStyleIdx="1" presStyleCnt="3">
        <dgm:presLayoutVars>
          <dgm:chMax val="0"/>
          <dgm:bulletEnabled val="1"/>
        </dgm:presLayoutVars>
      </dgm:prSet>
      <dgm:spPr/>
      <dgm:t>
        <a:bodyPr/>
        <a:lstStyle/>
        <a:p>
          <a:endParaRPr lang="en-US"/>
        </a:p>
      </dgm:t>
    </dgm:pt>
    <dgm:pt modelId="{60A19FDC-782C-4EF9-BCA8-5F62A21A2CFD}" type="pres">
      <dgm:prSet presAssocID="{38A3D4DE-8B98-4F48-BDAA-6F7661E3E59D}" presName="spacer" presStyleCnt="0"/>
      <dgm:spPr/>
    </dgm:pt>
    <dgm:pt modelId="{DE1E37F1-21D2-4ADB-993D-54271932FADA}" type="pres">
      <dgm:prSet presAssocID="{AD612DB3-DEDC-44DE-98A6-762AA66ED24C}" presName="parentText" presStyleLbl="node1" presStyleIdx="2" presStyleCnt="3">
        <dgm:presLayoutVars>
          <dgm:chMax val="0"/>
          <dgm:bulletEnabled val="1"/>
        </dgm:presLayoutVars>
      </dgm:prSet>
      <dgm:spPr/>
      <dgm:t>
        <a:bodyPr/>
        <a:lstStyle/>
        <a:p>
          <a:endParaRPr lang="en-US"/>
        </a:p>
      </dgm:t>
    </dgm:pt>
  </dgm:ptLst>
  <dgm:cxnLst>
    <dgm:cxn modelId="{86CE8746-062B-44BC-9012-0F1DE5667E71}" type="presOf" srcId="{D043110A-5F00-49B5-B59D-925EB0746B53}" destId="{F412BAF3-B1D6-411F-A389-318D5BD09A00}" srcOrd="0" destOrd="0" presId="urn:microsoft.com/office/officeart/2005/8/layout/vList2"/>
    <dgm:cxn modelId="{F219BF87-D6E9-425D-AB21-DD3D35C83E9B}" srcId="{D043110A-5F00-49B5-B59D-925EB0746B53}" destId="{AD612DB3-DEDC-44DE-98A6-762AA66ED24C}" srcOrd="2" destOrd="0" parTransId="{7864996E-E110-432F-AEA5-A0AE189B48E0}" sibTransId="{7689B51D-2D7E-4D2B-AC9A-E9591CF70F77}"/>
    <dgm:cxn modelId="{B11F05D5-2AEE-4BD0-9BF9-2376A1184E8D}" srcId="{D043110A-5F00-49B5-B59D-925EB0746B53}" destId="{C5159D0D-766E-4023-8CAA-9B6E2F988DA0}" srcOrd="0" destOrd="0" parTransId="{13AD3B17-3E72-4880-BD0F-B3BD6F120522}" sibTransId="{ED2F5179-46DC-4F55-8201-3A8CFD484F4E}"/>
    <dgm:cxn modelId="{2438522C-A0B3-4C3E-952C-5D21EC1217E9}" srcId="{D043110A-5F00-49B5-B59D-925EB0746B53}" destId="{3F724C40-2B78-440C-9CCB-01991F8CB085}" srcOrd="1" destOrd="0" parTransId="{BBD56A03-F7B3-4834-910A-2D667EC8F75C}" sibTransId="{38A3D4DE-8B98-4F48-BDAA-6F7661E3E59D}"/>
    <dgm:cxn modelId="{510BD538-F821-4E54-BBF8-4A7DAEC3C93E}" type="presOf" srcId="{3F724C40-2B78-440C-9CCB-01991F8CB085}" destId="{BD7A3AF9-F8CB-48D7-BCF0-7B21AF98DEC3}" srcOrd="0" destOrd="0" presId="urn:microsoft.com/office/officeart/2005/8/layout/vList2"/>
    <dgm:cxn modelId="{4DFF3316-E386-413A-A738-CE191B52A069}" type="presOf" srcId="{C5159D0D-766E-4023-8CAA-9B6E2F988DA0}" destId="{836B4D14-0AB0-4018-9EE8-29079FFFEB56}" srcOrd="0" destOrd="0" presId="urn:microsoft.com/office/officeart/2005/8/layout/vList2"/>
    <dgm:cxn modelId="{B0D44FF4-353C-44B9-8F7B-5D4458A14E54}" type="presOf" srcId="{AD612DB3-DEDC-44DE-98A6-762AA66ED24C}" destId="{DE1E37F1-21D2-4ADB-993D-54271932FADA}" srcOrd="0" destOrd="0" presId="urn:microsoft.com/office/officeart/2005/8/layout/vList2"/>
    <dgm:cxn modelId="{08683545-1392-4D8A-8A4D-F00A2BD430ED}" type="presParOf" srcId="{F412BAF3-B1D6-411F-A389-318D5BD09A00}" destId="{836B4D14-0AB0-4018-9EE8-29079FFFEB56}" srcOrd="0" destOrd="0" presId="urn:microsoft.com/office/officeart/2005/8/layout/vList2"/>
    <dgm:cxn modelId="{4C60436B-ECB6-40EB-AC29-9C449E1BCCFA}" type="presParOf" srcId="{F412BAF3-B1D6-411F-A389-318D5BD09A00}" destId="{259D7F05-2261-41CD-92D5-F732D6EDD096}" srcOrd="1" destOrd="0" presId="urn:microsoft.com/office/officeart/2005/8/layout/vList2"/>
    <dgm:cxn modelId="{953EECDB-93D3-4274-B8D2-74CD68027DC4}" type="presParOf" srcId="{F412BAF3-B1D6-411F-A389-318D5BD09A00}" destId="{BD7A3AF9-F8CB-48D7-BCF0-7B21AF98DEC3}" srcOrd="2" destOrd="0" presId="urn:microsoft.com/office/officeart/2005/8/layout/vList2"/>
    <dgm:cxn modelId="{632DEC7E-F105-414D-A707-09FA52F77444}" type="presParOf" srcId="{F412BAF3-B1D6-411F-A389-318D5BD09A00}" destId="{60A19FDC-782C-4EF9-BCA8-5F62A21A2CFD}" srcOrd="3" destOrd="0" presId="urn:microsoft.com/office/officeart/2005/8/layout/vList2"/>
    <dgm:cxn modelId="{E580A55F-FDCB-486C-8A98-72E1746AB8D3}" type="presParOf" srcId="{F412BAF3-B1D6-411F-A389-318D5BD09A00}" destId="{DE1E37F1-21D2-4ADB-993D-54271932FAD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848F45-1124-4723-8435-58FDACBAEBDA}">
      <dsp:nvSpPr>
        <dsp:cNvPr id="0" name=""/>
        <dsp:cNvSpPr/>
      </dsp:nvSpPr>
      <dsp:spPr>
        <a:xfrm>
          <a:off x="0" y="59090"/>
          <a:ext cx="4735945" cy="214804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GB" sz="2500" kern="1200"/>
            <a:t>tested two new questionnaires that are part of the Adult Social Care Outcomes Toolkit (ASCOT) </a:t>
          </a:r>
          <a:endParaRPr lang="en-US" sz="2500" kern="1200"/>
        </a:p>
      </dsp:txBody>
      <dsp:txXfrm>
        <a:off x="104859" y="163949"/>
        <a:ext cx="4526227" cy="1938328"/>
      </dsp:txXfrm>
    </dsp:sp>
    <dsp:sp modelId="{C6412355-2D37-4D00-ABF0-DED9A5FC7D87}">
      <dsp:nvSpPr>
        <dsp:cNvPr id="0" name=""/>
        <dsp:cNvSpPr/>
      </dsp:nvSpPr>
      <dsp:spPr>
        <a:xfrm>
          <a:off x="0" y="2279137"/>
          <a:ext cx="4735945" cy="214804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GB" sz="2500" kern="1200"/>
            <a:t>The ASCOT questionnaires are used to collect information on the quality of life of people who use social care services and their carers</a:t>
          </a:r>
          <a:endParaRPr lang="en-US" sz="2500" kern="1200"/>
        </a:p>
      </dsp:txBody>
      <dsp:txXfrm>
        <a:off x="104859" y="2383996"/>
        <a:ext cx="4526227" cy="19383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86C543-30AE-4F30-A1EA-9BF240978540}">
      <dsp:nvSpPr>
        <dsp:cNvPr id="0" name=""/>
        <dsp:cNvSpPr/>
      </dsp:nvSpPr>
      <dsp:spPr>
        <a:xfrm>
          <a:off x="0" y="53536"/>
          <a:ext cx="5181600" cy="208757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GB" sz="2400" kern="1200" dirty="0"/>
            <a:t>To begin development of a work-related quality of life (</a:t>
          </a:r>
          <a:r>
            <a:rPr lang="en-GB" sz="2400" kern="1200" dirty="0" err="1"/>
            <a:t>WRQoL</a:t>
          </a:r>
          <a:r>
            <a:rPr lang="en-GB" sz="2400" kern="1200" dirty="0"/>
            <a:t>) measure among care staff working in adult social care</a:t>
          </a:r>
          <a:endParaRPr lang="en-US" sz="2400" kern="1200" dirty="0"/>
        </a:p>
      </dsp:txBody>
      <dsp:txXfrm>
        <a:off x="101907" y="155443"/>
        <a:ext cx="4977786" cy="1883758"/>
      </dsp:txXfrm>
    </dsp:sp>
    <dsp:sp modelId="{6801AC4E-AC7F-4E75-B054-9307280273D6}">
      <dsp:nvSpPr>
        <dsp:cNvPr id="0" name=""/>
        <dsp:cNvSpPr/>
      </dsp:nvSpPr>
      <dsp:spPr>
        <a:xfrm>
          <a:off x="0" y="2210229"/>
          <a:ext cx="5181600" cy="208757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GB" sz="2400" kern="1200"/>
            <a:t>The first stage in measure development, and the focus of this project, is to determine the key components of WRQoL that are relevant to care staff</a:t>
          </a:r>
          <a:endParaRPr lang="en-US" sz="2400" kern="1200"/>
        </a:p>
      </dsp:txBody>
      <dsp:txXfrm>
        <a:off x="101907" y="2312136"/>
        <a:ext cx="4977786" cy="18837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6B4D14-0AB0-4018-9EE8-29079FFFEB56}">
      <dsp:nvSpPr>
        <dsp:cNvPr id="0" name=""/>
        <dsp:cNvSpPr/>
      </dsp:nvSpPr>
      <dsp:spPr>
        <a:xfrm>
          <a:off x="0" y="212273"/>
          <a:ext cx="5181600" cy="12647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GB" sz="2300" kern="1200" dirty="0"/>
            <a:t>How do services improve the </a:t>
          </a:r>
          <a:r>
            <a:rPr lang="en-GB" sz="2300" kern="1200" dirty="0" err="1"/>
            <a:t>QoL</a:t>
          </a:r>
          <a:r>
            <a:rPr lang="en-GB" sz="2300" kern="1200" dirty="0"/>
            <a:t> of older carers (individually) and with the people they support (as a ‘dyad’)? </a:t>
          </a:r>
          <a:endParaRPr lang="en-US" sz="2300" kern="1200" dirty="0"/>
        </a:p>
      </dsp:txBody>
      <dsp:txXfrm>
        <a:off x="61741" y="274014"/>
        <a:ext cx="5058118" cy="1141288"/>
      </dsp:txXfrm>
    </dsp:sp>
    <dsp:sp modelId="{BD7A3AF9-F8CB-48D7-BCF0-7B21AF98DEC3}">
      <dsp:nvSpPr>
        <dsp:cNvPr id="0" name=""/>
        <dsp:cNvSpPr/>
      </dsp:nvSpPr>
      <dsp:spPr>
        <a:xfrm>
          <a:off x="0" y="1543284"/>
          <a:ext cx="5181600" cy="12647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GB" sz="2300" kern="1200"/>
            <a:t>How social care professionals understand their role in supporting older carers? And/or the people they care for? </a:t>
          </a:r>
          <a:endParaRPr lang="en-US" sz="2300" kern="1200"/>
        </a:p>
      </dsp:txBody>
      <dsp:txXfrm>
        <a:off x="61741" y="1605025"/>
        <a:ext cx="5058118" cy="1141288"/>
      </dsp:txXfrm>
    </dsp:sp>
    <dsp:sp modelId="{DE1E37F1-21D2-4ADB-993D-54271932FADA}">
      <dsp:nvSpPr>
        <dsp:cNvPr id="0" name=""/>
        <dsp:cNvSpPr/>
      </dsp:nvSpPr>
      <dsp:spPr>
        <a:xfrm>
          <a:off x="0" y="2874294"/>
          <a:ext cx="5181600" cy="12647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a:t>Co-resident carers aged 65, or over, and the people they support/care for</a:t>
          </a:r>
        </a:p>
      </dsp:txBody>
      <dsp:txXfrm>
        <a:off x="61741" y="2936035"/>
        <a:ext cx="5058118" cy="114128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061D49-B933-4BDE-9E4E-5034A21CD347}" type="datetimeFigureOut">
              <a:rPr lang="en-GB" smtClean="0"/>
              <a:t>21/04/2021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6D1DE9-9950-4848-9720-456C53E4126D}" type="slidenum">
              <a:rPr lang="en-GB" smtClean="0"/>
              <a:t>‹#›</a:t>
            </a:fld>
            <a:endParaRPr lang="en-GB"/>
          </a:p>
        </p:txBody>
      </p:sp>
    </p:spTree>
    <p:extLst>
      <p:ext uri="{BB962C8B-B14F-4D97-AF65-F5344CB8AC3E}">
        <p14:creationId xmlns:p14="http://schemas.microsoft.com/office/powerpoint/2010/main" val="1051348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Good afternoon to Everyone! Firstly, thank you very much</a:t>
            </a:r>
            <a:r>
              <a:rPr lang="en-GB" baseline="0" dirty="0" smtClean="0"/>
              <a:t> for inviting me to speak at this seminar. I felt very humbled by the invitation. I would like to thank to Rebecca for organising the seminar and to everyone who has decided to join the talk today. </a:t>
            </a:r>
          </a:p>
          <a:p>
            <a:endParaRPr lang="en-GB" baseline="0" dirty="0" smtClean="0"/>
          </a:p>
          <a:p>
            <a:r>
              <a:rPr lang="en-GB" baseline="0" dirty="0" smtClean="0"/>
              <a:t>As you heard I work at the moment at PSSRU  at University of Kent in Canterbury and here at this blurred picture you can see the Canterbury Cathedral and it is a view that you can see from the University campus. </a:t>
            </a:r>
            <a:endParaRPr lang="en-GB" dirty="0"/>
          </a:p>
        </p:txBody>
      </p:sp>
      <p:sp>
        <p:nvSpPr>
          <p:cNvPr id="4" name="Slide Number Placeholder 3"/>
          <p:cNvSpPr>
            <a:spLocks noGrp="1"/>
          </p:cNvSpPr>
          <p:nvPr>
            <p:ph type="sldNum" sz="quarter" idx="10"/>
          </p:nvPr>
        </p:nvSpPr>
        <p:spPr/>
        <p:txBody>
          <a:bodyPr/>
          <a:lstStyle/>
          <a:p>
            <a:fld id="{DC6D1DE9-9950-4848-9720-456C53E4126D}" type="slidenum">
              <a:rPr lang="en-GB" smtClean="0"/>
              <a:t>1</a:t>
            </a:fld>
            <a:endParaRPr lang="en-GB"/>
          </a:p>
        </p:txBody>
      </p:sp>
    </p:spTree>
    <p:extLst>
      <p:ext uri="{BB962C8B-B14F-4D97-AF65-F5344CB8AC3E}">
        <p14:creationId xmlns:p14="http://schemas.microsoft.com/office/powerpoint/2010/main" val="3456006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Rebecca asked me to speak about my present role, what skills are needed and how my time at MRC</a:t>
            </a:r>
            <a:r>
              <a:rPr lang="en-GB" baseline="0" dirty="0" smtClean="0"/>
              <a:t> Epidemiology Unit send how my time at the Unit lead to my current role. So in the upcoming 20 minutes I will tell you little bit about me as a person and give you an overview of my career to provide a context to my current role. The I will speak about my current role, the Unit I work at especially highlighting some aspects that I think are quit interesting when comparing PSSRU with MRC Epidemiology Unit. As you heard I now work  in social care and I thought for those not familiar with social care I would explain that little bit. I will then describe three different projects I am involved in to give you an idea what my current job is about and then summarise the skills I think are needed for my current role. </a:t>
            </a:r>
            <a:endParaRPr lang="en-GB" dirty="0"/>
          </a:p>
        </p:txBody>
      </p:sp>
      <p:sp>
        <p:nvSpPr>
          <p:cNvPr id="4" name="Slide Number Placeholder 3"/>
          <p:cNvSpPr>
            <a:spLocks noGrp="1"/>
          </p:cNvSpPr>
          <p:nvPr>
            <p:ph type="sldNum" sz="quarter" idx="10"/>
          </p:nvPr>
        </p:nvSpPr>
        <p:spPr/>
        <p:txBody>
          <a:bodyPr/>
          <a:lstStyle/>
          <a:p>
            <a:fld id="{DC6D1DE9-9950-4848-9720-456C53E4126D}" type="slidenum">
              <a:rPr lang="en-GB" smtClean="0"/>
              <a:t>2</a:t>
            </a:fld>
            <a:endParaRPr lang="en-GB"/>
          </a:p>
        </p:txBody>
      </p:sp>
    </p:spTree>
    <p:extLst>
      <p:ext uri="{BB962C8B-B14F-4D97-AF65-F5344CB8AC3E}">
        <p14:creationId xmlns:p14="http://schemas.microsoft.com/office/powerpoint/2010/main" val="3901693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People with dementia are often excluded from research if they are not able to respond to standard questionnaires. Although they represent a large number of users of social care services, their voices are seldom-heard in national or local evaluations, surveys or social care research. The inclusion of their experiences in social care research requires robust but adapted data collection methods. </a:t>
            </a:r>
          </a:p>
          <a:p>
            <a:r>
              <a:rPr lang="en-GB" dirty="0" smtClean="0"/>
              <a:t>The Adult Social Care Outcomes Toolkit (ASCOT) measures social care-related quality of life. It is a tool that is applicable across a wide range of user groups, and care and support settings. ASCOT is used in the Adult Social Care Survey (ASCS), an annual survey of adults who receive services funded by local authority Social Services in England. ASCOT is also used by a number of local authorities and service providers in their internal evaluations and research, as well as in assessments and reviews. </a:t>
            </a:r>
          </a:p>
          <a:p>
            <a:r>
              <a:rPr lang="en-GB" dirty="0" smtClean="0"/>
              <a:t>The study will test a new proxy-report version of ASCOT, the ASCOT-Proxy. This is designed to be completed by a family/friend carer on behalf of the person with dementia, when the person is unable to answer on their own behalf. </a:t>
            </a:r>
          </a:p>
          <a:p>
            <a:endParaRPr lang="en-GB" dirty="0"/>
          </a:p>
        </p:txBody>
      </p:sp>
      <p:sp>
        <p:nvSpPr>
          <p:cNvPr id="4" name="Slide Number Placeholder 3"/>
          <p:cNvSpPr>
            <a:spLocks noGrp="1"/>
          </p:cNvSpPr>
          <p:nvPr>
            <p:ph type="sldNum" sz="quarter" idx="10"/>
          </p:nvPr>
        </p:nvSpPr>
        <p:spPr/>
        <p:txBody>
          <a:bodyPr/>
          <a:lstStyle/>
          <a:p>
            <a:fld id="{DC6D1DE9-9950-4848-9720-456C53E4126D}" type="slidenum">
              <a:rPr lang="en-GB" smtClean="0"/>
              <a:t>10</a:t>
            </a:fld>
            <a:endParaRPr lang="en-GB"/>
          </a:p>
        </p:txBody>
      </p:sp>
    </p:spTree>
    <p:extLst>
      <p:ext uri="{BB962C8B-B14F-4D97-AF65-F5344CB8AC3E}">
        <p14:creationId xmlns:p14="http://schemas.microsoft.com/office/powerpoint/2010/main" val="157076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1.52 million people worked in adult social care in England with a vacancy rate of 7.3% and turnover rate of 30.4% for the 12 month period (Skills for Care, 2020). Given the projections that increasing numbers of people will require some form of social care support over the next decades (</a:t>
            </a:r>
            <a:r>
              <a:rPr lang="en-GB" sz="1200" kern="1200" dirty="0" err="1" smtClean="0">
                <a:solidFill>
                  <a:schemeClr val="tx1"/>
                </a:solidFill>
                <a:effectLst/>
                <a:latin typeface="+mn-lt"/>
                <a:ea typeface="+mn-ea"/>
                <a:cs typeface="+mn-cs"/>
              </a:rPr>
              <a:t>Bottery</a:t>
            </a:r>
            <a:r>
              <a:rPr lang="en-GB" sz="1200" kern="1200" dirty="0" smtClean="0">
                <a:solidFill>
                  <a:schemeClr val="tx1"/>
                </a:solidFill>
                <a:effectLst/>
                <a:latin typeface="+mn-lt"/>
                <a:ea typeface="+mn-ea"/>
                <a:cs typeface="+mn-cs"/>
              </a:rPr>
              <a:t> et al., 2018), it is essential to understand how to ensure that the adult social care sector can become an attractive and rewarding sector to work in. </a:t>
            </a:r>
            <a:endParaRPr lang="en-GB" dirty="0"/>
          </a:p>
        </p:txBody>
      </p:sp>
      <p:sp>
        <p:nvSpPr>
          <p:cNvPr id="4" name="Slide Number Placeholder 3"/>
          <p:cNvSpPr>
            <a:spLocks noGrp="1"/>
          </p:cNvSpPr>
          <p:nvPr>
            <p:ph type="sldNum" sz="quarter" idx="10"/>
          </p:nvPr>
        </p:nvSpPr>
        <p:spPr/>
        <p:txBody>
          <a:bodyPr/>
          <a:lstStyle/>
          <a:p>
            <a:fld id="{DC6D1DE9-9950-4848-9720-456C53E4126D}" type="slidenum">
              <a:rPr lang="en-GB" smtClean="0"/>
              <a:t>11</a:t>
            </a:fld>
            <a:endParaRPr lang="en-GB"/>
          </a:p>
        </p:txBody>
      </p:sp>
    </p:spTree>
    <p:extLst>
      <p:ext uri="{BB962C8B-B14F-4D97-AF65-F5344CB8AC3E}">
        <p14:creationId xmlns:p14="http://schemas.microsoft.com/office/powerpoint/2010/main" val="730091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94" indent="-228594" defTabSz="914377"/>
            <a:r>
              <a:rPr lang="en-US" sz="2400" dirty="0" smtClean="0">
                <a:solidFill>
                  <a:srgbClr val="002060"/>
                </a:solidFill>
                <a:latin typeface="Arial" panose="020B0604020202020204"/>
              </a:rPr>
              <a:t>The number of </a:t>
            </a:r>
            <a:r>
              <a:rPr lang="en-US" sz="2400" dirty="0" err="1" smtClean="0">
                <a:solidFill>
                  <a:srgbClr val="002060"/>
                </a:solidFill>
                <a:latin typeface="Arial" panose="020B0604020202020204"/>
              </a:rPr>
              <a:t>carers</a:t>
            </a:r>
            <a:r>
              <a:rPr lang="en-US" sz="2400" dirty="0" smtClean="0">
                <a:solidFill>
                  <a:srgbClr val="002060"/>
                </a:solidFill>
                <a:latin typeface="Arial" panose="020B0604020202020204"/>
              </a:rPr>
              <a:t> aged over 65 years is growing</a:t>
            </a:r>
          </a:p>
          <a:p>
            <a:pPr marL="685794" lvl="1" indent="-228594" defTabSz="914377"/>
            <a:r>
              <a:rPr lang="en-US" sz="2000" dirty="0" smtClean="0">
                <a:solidFill>
                  <a:srgbClr val="002060"/>
                </a:solidFill>
                <a:latin typeface="Arial" panose="020B0604020202020204"/>
              </a:rPr>
              <a:t>At least 20% of </a:t>
            </a:r>
            <a:r>
              <a:rPr lang="en-US" sz="2000" dirty="0" err="1" smtClean="0">
                <a:solidFill>
                  <a:srgbClr val="002060"/>
                </a:solidFill>
                <a:latin typeface="Arial" panose="020B0604020202020204"/>
              </a:rPr>
              <a:t>carers</a:t>
            </a:r>
            <a:r>
              <a:rPr lang="en-US" sz="2000" dirty="0" smtClean="0">
                <a:solidFill>
                  <a:srgbClr val="002060"/>
                </a:solidFill>
                <a:latin typeface="Arial" panose="020B0604020202020204"/>
              </a:rPr>
              <a:t> in the UK</a:t>
            </a:r>
          </a:p>
          <a:p>
            <a:pPr marL="228594" indent="-228594" defTabSz="914377"/>
            <a:r>
              <a:rPr lang="en-US" sz="2400" dirty="0" smtClean="0">
                <a:solidFill>
                  <a:srgbClr val="002060"/>
                </a:solidFill>
                <a:latin typeface="Arial" panose="020B0604020202020204"/>
              </a:rPr>
              <a:t>Specific needs of older </a:t>
            </a:r>
            <a:r>
              <a:rPr lang="en-US" sz="2400" dirty="0" err="1" smtClean="0">
                <a:solidFill>
                  <a:srgbClr val="002060"/>
                </a:solidFill>
                <a:latin typeface="Arial" panose="020B0604020202020204"/>
              </a:rPr>
              <a:t>carers</a:t>
            </a:r>
            <a:endParaRPr lang="en-US" sz="2400" dirty="0" smtClean="0">
              <a:solidFill>
                <a:srgbClr val="002060"/>
              </a:solidFill>
              <a:latin typeface="Arial" panose="020B0604020202020204"/>
            </a:endParaRPr>
          </a:p>
          <a:p>
            <a:pPr marL="685794" lvl="1" indent="-228594" defTabSz="914377"/>
            <a:r>
              <a:rPr lang="en-US" sz="2000" dirty="0" smtClean="0">
                <a:solidFill>
                  <a:srgbClr val="002060"/>
                </a:solidFill>
                <a:latin typeface="Arial" panose="020B0604020202020204"/>
              </a:rPr>
              <a:t>More likely to be caring for someone co-resident with them (e.g. spouse/partner) </a:t>
            </a:r>
          </a:p>
          <a:p>
            <a:pPr marL="685794" lvl="1" indent="-228594" defTabSz="914377"/>
            <a:r>
              <a:rPr lang="en-US" sz="2000" dirty="0" smtClean="0">
                <a:solidFill>
                  <a:srgbClr val="002060"/>
                </a:solidFill>
                <a:latin typeface="Arial" panose="020B0604020202020204"/>
              </a:rPr>
              <a:t>Less likely to recognize themselves as </a:t>
            </a:r>
            <a:r>
              <a:rPr lang="en-US" sz="2000" dirty="0" err="1" smtClean="0">
                <a:solidFill>
                  <a:srgbClr val="002060"/>
                </a:solidFill>
                <a:latin typeface="Arial" panose="020B0604020202020204"/>
              </a:rPr>
              <a:t>carers</a:t>
            </a:r>
            <a:r>
              <a:rPr lang="en-US" sz="2000" dirty="0" smtClean="0">
                <a:solidFill>
                  <a:srgbClr val="002060"/>
                </a:solidFill>
                <a:latin typeface="Arial" panose="020B0604020202020204"/>
              </a:rPr>
              <a:t> or seek support</a:t>
            </a:r>
          </a:p>
          <a:p>
            <a:pPr marL="685794" lvl="1" indent="-228594" defTabSz="914377"/>
            <a:r>
              <a:rPr lang="en-US" sz="2000" dirty="0" smtClean="0">
                <a:solidFill>
                  <a:srgbClr val="002060"/>
                </a:solidFill>
                <a:latin typeface="Arial" panose="020B0604020202020204"/>
              </a:rPr>
              <a:t>Own health problems and/or social care needs</a:t>
            </a:r>
          </a:p>
          <a:p>
            <a:pPr marL="685794" lvl="1" indent="-228594" defTabSz="914377"/>
            <a:r>
              <a:rPr lang="en-US" sz="2000" dirty="0" smtClean="0">
                <a:solidFill>
                  <a:srgbClr val="002060"/>
                </a:solidFill>
                <a:latin typeface="Arial" panose="020B0604020202020204"/>
              </a:rPr>
              <a:t>‘Co-caring’ is common (approx. 15% of caring relationships)</a:t>
            </a:r>
          </a:p>
          <a:p>
            <a:pPr marL="228594" indent="-228594" defTabSz="914377"/>
            <a:r>
              <a:rPr lang="en-US" sz="2400" dirty="0" smtClean="0">
                <a:solidFill>
                  <a:srgbClr val="002060"/>
                </a:solidFill>
                <a:latin typeface="Arial" panose="020B0604020202020204"/>
              </a:rPr>
              <a:t>The impact of community-based social care services</a:t>
            </a:r>
          </a:p>
          <a:p>
            <a:pPr marL="685794" lvl="1" indent="-228594" defTabSz="914377"/>
            <a:r>
              <a:rPr lang="en-US" sz="2200" dirty="0" smtClean="0">
                <a:solidFill>
                  <a:srgbClr val="002060"/>
                </a:solidFill>
                <a:latin typeface="Arial" panose="020B0604020202020204"/>
              </a:rPr>
              <a:t>Aim to improve quality of life (</a:t>
            </a:r>
            <a:r>
              <a:rPr lang="en-US" sz="2200" dirty="0" err="1" smtClean="0">
                <a:solidFill>
                  <a:srgbClr val="002060"/>
                </a:solidFill>
                <a:latin typeface="Arial" panose="020B0604020202020204"/>
              </a:rPr>
              <a:t>QoL</a:t>
            </a:r>
            <a:r>
              <a:rPr lang="en-US" sz="2200" dirty="0" smtClean="0">
                <a:solidFill>
                  <a:srgbClr val="002060"/>
                </a:solidFill>
                <a:latin typeface="Arial" panose="020B0604020202020204"/>
              </a:rPr>
              <a:t>) and wellbeing</a:t>
            </a:r>
          </a:p>
          <a:p>
            <a:pPr marL="685794" lvl="1" indent="-228594" defTabSz="914377"/>
            <a:r>
              <a:rPr lang="en-US" sz="2200" dirty="0" smtClean="0">
                <a:solidFill>
                  <a:srgbClr val="002060"/>
                </a:solidFill>
                <a:latin typeface="Arial" panose="020B0604020202020204"/>
              </a:rPr>
              <a:t>But </a:t>
            </a:r>
            <a:r>
              <a:rPr lang="en-US" sz="2200" i="1" dirty="0" smtClean="0">
                <a:solidFill>
                  <a:srgbClr val="002060"/>
                </a:solidFill>
                <a:latin typeface="Arial" panose="020B0604020202020204"/>
              </a:rPr>
              <a:t>how</a:t>
            </a:r>
            <a:r>
              <a:rPr lang="en-US" sz="2200" dirty="0" smtClean="0">
                <a:solidFill>
                  <a:srgbClr val="002060"/>
                </a:solidFill>
                <a:latin typeface="Arial" panose="020B0604020202020204"/>
              </a:rPr>
              <a:t> do services affect </a:t>
            </a:r>
            <a:r>
              <a:rPr lang="en-US" sz="2200" dirty="0" err="1" smtClean="0">
                <a:solidFill>
                  <a:srgbClr val="002060"/>
                </a:solidFill>
                <a:latin typeface="Arial" panose="020B0604020202020204"/>
              </a:rPr>
              <a:t>carers’</a:t>
            </a:r>
            <a:r>
              <a:rPr lang="en-US" sz="2200" dirty="0" smtClean="0">
                <a:solidFill>
                  <a:srgbClr val="002060"/>
                </a:solidFill>
                <a:latin typeface="Arial" panose="020B0604020202020204"/>
              </a:rPr>
              <a:t> </a:t>
            </a:r>
            <a:r>
              <a:rPr lang="en-US" sz="2200" dirty="0" err="1" smtClean="0">
                <a:solidFill>
                  <a:srgbClr val="002060"/>
                </a:solidFill>
                <a:latin typeface="Arial" panose="020B0604020202020204"/>
              </a:rPr>
              <a:t>QoL</a:t>
            </a:r>
            <a:r>
              <a:rPr lang="en-US" sz="2200" dirty="0" smtClean="0">
                <a:solidFill>
                  <a:srgbClr val="002060"/>
                </a:solidFill>
                <a:latin typeface="Arial" panose="020B0604020202020204"/>
              </a:rPr>
              <a:t>, individually or applying a ‘dyadic’ lens (i.e. </a:t>
            </a:r>
            <a:r>
              <a:rPr lang="en-US" sz="2200" dirty="0" err="1" smtClean="0">
                <a:solidFill>
                  <a:srgbClr val="002060"/>
                </a:solidFill>
                <a:latin typeface="Arial" panose="020B0604020202020204"/>
              </a:rPr>
              <a:t>carer</a:t>
            </a:r>
            <a:r>
              <a:rPr lang="en-US" sz="2200" dirty="0" smtClean="0">
                <a:solidFill>
                  <a:srgbClr val="002060"/>
                </a:solidFill>
                <a:latin typeface="Arial" panose="020B0604020202020204"/>
              </a:rPr>
              <a:t> and the person they support together)</a:t>
            </a:r>
            <a:endParaRPr lang="en-US" sz="2400" dirty="0" smtClean="0">
              <a:solidFill>
                <a:srgbClr val="002060"/>
              </a:solidFill>
              <a:latin typeface="Arial" panose="020B0604020202020204"/>
            </a:endParaRPr>
          </a:p>
          <a:p>
            <a:endParaRPr lang="en-GB" dirty="0"/>
          </a:p>
        </p:txBody>
      </p:sp>
      <p:sp>
        <p:nvSpPr>
          <p:cNvPr id="4" name="Slide Number Placeholder 3"/>
          <p:cNvSpPr>
            <a:spLocks noGrp="1"/>
          </p:cNvSpPr>
          <p:nvPr>
            <p:ph type="sldNum" sz="quarter" idx="10"/>
          </p:nvPr>
        </p:nvSpPr>
        <p:spPr/>
        <p:txBody>
          <a:bodyPr/>
          <a:lstStyle/>
          <a:p>
            <a:fld id="{DC6D1DE9-9950-4848-9720-456C53E4126D}" type="slidenum">
              <a:rPr lang="en-GB" smtClean="0"/>
              <a:t>12</a:t>
            </a:fld>
            <a:endParaRPr lang="en-GB"/>
          </a:p>
        </p:txBody>
      </p:sp>
    </p:spTree>
    <p:extLst>
      <p:ext uri="{BB962C8B-B14F-4D97-AF65-F5344CB8AC3E}">
        <p14:creationId xmlns:p14="http://schemas.microsoft.com/office/powerpoint/2010/main" val="1121955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541F1CA-7A22-4182-9123-48104596CE49}" type="datetimeFigureOut">
              <a:rPr lang="en-GB" smtClean="0"/>
              <a:t>21/04/2021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CF5DF0-5311-4DD0-BD61-01129E21D223}" type="slidenum">
              <a:rPr lang="en-GB" smtClean="0"/>
              <a:t>‹#›</a:t>
            </a:fld>
            <a:endParaRPr lang="en-GB"/>
          </a:p>
        </p:txBody>
      </p:sp>
    </p:spTree>
    <p:extLst>
      <p:ext uri="{BB962C8B-B14F-4D97-AF65-F5344CB8AC3E}">
        <p14:creationId xmlns:p14="http://schemas.microsoft.com/office/powerpoint/2010/main" val="1479759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541F1CA-7A22-4182-9123-48104596CE49}" type="datetimeFigureOut">
              <a:rPr lang="en-GB" smtClean="0"/>
              <a:t>21/04/2021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CF5DF0-5311-4DD0-BD61-01129E21D223}" type="slidenum">
              <a:rPr lang="en-GB" smtClean="0"/>
              <a:t>‹#›</a:t>
            </a:fld>
            <a:endParaRPr lang="en-GB"/>
          </a:p>
        </p:txBody>
      </p:sp>
    </p:spTree>
    <p:extLst>
      <p:ext uri="{BB962C8B-B14F-4D97-AF65-F5344CB8AC3E}">
        <p14:creationId xmlns:p14="http://schemas.microsoft.com/office/powerpoint/2010/main" val="628993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541F1CA-7A22-4182-9123-48104596CE49}" type="datetimeFigureOut">
              <a:rPr lang="en-GB" smtClean="0"/>
              <a:t>21/04/2021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CF5DF0-5311-4DD0-BD61-01129E21D223}" type="slidenum">
              <a:rPr lang="en-GB" smtClean="0"/>
              <a:t>‹#›</a:t>
            </a:fld>
            <a:endParaRPr lang="en-GB"/>
          </a:p>
        </p:txBody>
      </p:sp>
    </p:spTree>
    <p:extLst>
      <p:ext uri="{BB962C8B-B14F-4D97-AF65-F5344CB8AC3E}">
        <p14:creationId xmlns:p14="http://schemas.microsoft.com/office/powerpoint/2010/main" val="1271287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541F1CA-7A22-4182-9123-48104596CE49}" type="datetimeFigureOut">
              <a:rPr lang="en-GB" smtClean="0"/>
              <a:t>21/04/2021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CF5DF0-5311-4DD0-BD61-01129E21D223}" type="slidenum">
              <a:rPr lang="en-GB" smtClean="0"/>
              <a:t>‹#›</a:t>
            </a:fld>
            <a:endParaRPr lang="en-GB"/>
          </a:p>
        </p:txBody>
      </p:sp>
    </p:spTree>
    <p:extLst>
      <p:ext uri="{BB962C8B-B14F-4D97-AF65-F5344CB8AC3E}">
        <p14:creationId xmlns:p14="http://schemas.microsoft.com/office/powerpoint/2010/main" val="3561294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541F1CA-7A22-4182-9123-48104596CE49}" type="datetimeFigureOut">
              <a:rPr lang="en-GB" smtClean="0"/>
              <a:t>21/04/2021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CF5DF0-5311-4DD0-BD61-01129E21D223}" type="slidenum">
              <a:rPr lang="en-GB" smtClean="0"/>
              <a:t>‹#›</a:t>
            </a:fld>
            <a:endParaRPr lang="en-GB"/>
          </a:p>
        </p:txBody>
      </p:sp>
    </p:spTree>
    <p:extLst>
      <p:ext uri="{BB962C8B-B14F-4D97-AF65-F5344CB8AC3E}">
        <p14:creationId xmlns:p14="http://schemas.microsoft.com/office/powerpoint/2010/main" val="2299604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541F1CA-7A22-4182-9123-48104596CE49}" type="datetimeFigureOut">
              <a:rPr lang="en-GB" smtClean="0"/>
              <a:t>21/04/2021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0CF5DF0-5311-4DD0-BD61-01129E21D223}" type="slidenum">
              <a:rPr lang="en-GB" smtClean="0"/>
              <a:t>‹#›</a:t>
            </a:fld>
            <a:endParaRPr lang="en-GB"/>
          </a:p>
        </p:txBody>
      </p:sp>
    </p:spTree>
    <p:extLst>
      <p:ext uri="{BB962C8B-B14F-4D97-AF65-F5344CB8AC3E}">
        <p14:creationId xmlns:p14="http://schemas.microsoft.com/office/powerpoint/2010/main" val="2569659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541F1CA-7A22-4182-9123-48104596CE49}" type="datetimeFigureOut">
              <a:rPr lang="en-GB" smtClean="0"/>
              <a:t>21/04/2021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0CF5DF0-5311-4DD0-BD61-01129E21D223}" type="slidenum">
              <a:rPr lang="en-GB" smtClean="0"/>
              <a:t>‹#›</a:t>
            </a:fld>
            <a:endParaRPr lang="en-GB"/>
          </a:p>
        </p:txBody>
      </p:sp>
    </p:spTree>
    <p:extLst>
      <p:ext uri="{BB962C8B-B14F-4D97-AF65-F5344CB8AC3E}">
        <p14:creationId xmlns:p14="http://schemas.microsoft.com/office/powerpoint/2010/main" val="2068212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41F1CA-7A22-4182-9123-48104596CE49}" type="datetimeFigureOut">
              <a:rPr lang="en-GB" smtClean="0"/>
              <a:t>21/04/2021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0CF5DF0-5311-4DD0-BD61-01129E21D223}" type="slidenum">
              <a:rPr lang="en-GB" smtClean="0"/>
              <a:t>‹#›</a:t>
            </a:fld>
            <a:endParaRPr lang="en-GB"/>
          </a:p>
        </p:txBody>
      </p:sp>
    </p:spTree>
    <p:extLst>
      <p:ext uri="{BB962C8B-B14F-4D97-AF65-F5344CB8AC3E}">
        <p14:creationId xmlns:p14="http://schemas.microsoft.com/office/powerpoint/2010/main" val="2109023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41F1CA-7A22-4182-9123-48104596CE49}" type="datetimeFigureOut">
              <a:rPr lang="en-GB" smtClean="0"/>
              <a:t>21/04/2021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0CF5DF0-5311-4DD0-BD61-01129E21D223}" type="slidenum">
              <a:rPr lang="en-GB" smtClean="0"/>
              <a:t>‹#›</a:t>
            </a:fld>
            <a:endParaRPr lang="en-GB"/>
          </a:p>
        </p:txBody>
      </p:sp>
    </p:spTree>
    <p:extLst>
      <p:ext uri="{BB962C8B-B14F-4D97-AF65-F5344CB8AC3E}">
        <p14:creationId xmlns:p14="http://schemas.microsoft.com/office/powerpoint/2010/main" val="2359264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541F1CA-7A22-4182-9123-48104596CE49}" type="datetimeFigureOut">
              <a:rPr lang="en-GB" smtClean="0"/>
              <a:t>21/04/2021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0CF5DF0-5311-4DD0-BD61-01129E21D223}" type="slidenum">
              <a:rPr lang="en-GB" smtClean="0"/>
              <a:t>‹#›</a:t>
            </a:fld>
            <a:endParaRPr lang="en-GB"/>
          </a:p>
        </p:txBody>
      </p:sp>
    </p:spTree>
    <p:extLst>
      <p:ext uri="{BB962C8B-B14F-4D97-AF65-F5344CB8AC3E}">
        <p14:creationId xmlns:p14="http://schemas.microsoft.com/office/powerpoint/2010/main" val="1432041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541F1CA-7A22-4182-9123-48104596CE49}" type="datetimeFigureOut">
              <a:rPr lang="en-GB" smtClean="0"/>
              <a:t>21/04/2021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0CF5DF0-5311-4DD0-BD61-01129E21D223}" type="slidenum">
              <a:rPr lang="en-GB" smtClean="0"/>
              <a:t>‹#›</a:t>
            </a:fld>
            <a:endParaRPr lang="en-GB"/>
          </a:p>
        </p:txBody>
      </p:sp>
    </p:spTree>
    <p:extLst>
      <p:ext uri="{BB962C8B-B14F-4D97-AF65-F5344CB8AC3E}">
        <p14:creationId xmlns:p14="http://schemas.microsoft.com/office/powerpoint/2010/main" val="329610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41F1CA-7A22-4182-9123-48104596CE49}" type="datetimeFigureOut">
              <a:rPr lang="en-GB" smtClean="0"/>
              <a:t>21/04/2021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CF5DF0-5311-4DD0-BD61-01129E21D223}" type="slidenum">
              <a:rPr lang="en-GB" smtClean="0"/>
              <a:t>‹#›</a:t>
            </a:fld>
            <a:endParaRPr lang="en-GB"/>
          </a:p>
        </p:txBody>
      </p:sp>
    </p:spTree>
    <p:extLst>
      <p:ext uri="{BB962C8B-B14F-4D97-AF65-F5344CB8AC3E}">
        <p14:creationId xmlns:p14="http://schemas.microsoft.com/office/powerpoint/2010/main" val="3240937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C7D023E4-8DE1-436E-9847-ED6A4B4B04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E4556D3F-F9E0-4DD4-A96F-6A8297B9240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929"/>
            <a:ext cx="12188952" cy="3490956"/>
            <a:chOff x="651279" y="598259"/>
            <a:chExt cx="10889442" cy="5680742"/>
          </a:xfrm>
        </p:grpSpPr>
        <p:sp>
          <p:nvSpPr>
            <p:cNvPr id="12" name="Color">
              <a:extLst>
                <a:ext uri="{FF2B5EF4-FFF2-40B4-BE49-F238E27FC236}">
                  <a16:creationId xmlns:a16="http://schemas.microsoft.com/office/drawing/2014/main" id="{86D4FF5D-6473-4BE3-A6EC-40CE250274A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olor">
              <a:extLst>
                <a:ext uri="{FF2B5EF4-FFF2-40B4-BE49-F238E27FC236}">
                  <a16:creationId xmlns:a16="http://schemas.microsoft.com/office/drawing/2014/main" id="{993888FB-861F-4B4A-819C-BEB6D558A87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harpenSoften amount="-49000"/>
                    </a14:imgEffect>
                  </a14:imgLayer>
                </a14:imgProps>
              </a:ext>
            </a:extLst>
          </a:blip>
          <a:srcRect l="20375" r="13040"/>
          <a:stretch/>
        </p:blipFill>
        <p:spPr>
          <a:xfrm>
            <a:off x="6803647" y="1065276"/>
            <a:ext cx="4730214" cy="4727448"/>
          </a:xfrm>
          <a:prstGeom prst="rect">
            <a:avLst/>
          </a:prstGeom>
        </p:spPr>
      </p:pic>
      <p:grpSp>
        <p:nvGrpSpPr>
          <p:cNvPr id="15" name="Group 14">
            <a:extLst>
              <a:ext uri="{FF2B5EF4-FFF2-40B4-BE49-F238E27FC236}">
                <a16:creationId xmlns:a16="http://schemas.microsoft.com/office/drawing/2014/main" id="{65EABBED-2B80-4B13-A7A8-1D34C4A0274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16" name="Freeform: Shape 15">
              <a:extLst>
                <a:ext uri="{FF2B5EF4-FFF2-40B4-BE49-F238E27FC236}">
                  <a16:creationId xmlns:a16="http://schemas.microsoft.com/office/drawing/2014/main" id="{73A7A746-A7C1-443C-9B24-406D2224527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1D71425D-6031-4121-BA40-815DACCD0EF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67A43343-A25B-49D5-9967-D5647ADF708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F066E434-22B6-48A1-BC19-A80163E8198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5470CE2-E5F8-489C-84E9-775AE8D3E3B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12435DD6-F0FB-492A-9267-CE09EC2C5D6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5B17117C-64EA-4B8B-9DDC-D10E947C46D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p:nvPr>
        </p:nvSpPr>
        <p:spPr>
          <a:xfrm>
            <a:off x="789708" y="1014574"/>
            <a:ext cx="5633531" cy="2226769"/>
          </a:xfrm>
        </p:spPr>
        <p:txBody>
          <a:bodyPr anchor="ctr">
            <a:normAutofit/>
          </a:bodyPr>
          <a:lstStyle/>
          <a:p>
            <a:pPr algn="l"/>
            <a:r>
              <a:rPr lang="en-GB" sz="3700" b="1" dirty="0">
                <a:solidFill>
                  <a:schemeClr val="bg1"/>
                </a:solidFill>
                <a:latin typeface="Garamond" panose="02020404030301010803" pitchFamily="18" charset="0"/>
              </a:rPr>
              <a:t>PhD and Postdoc Careers talk at Cambridge MRC Epidemiology Unit 22/04/2021</a:t>
            </a:r>
          </a:p>
        </p:txBody>
      </p:sp>
      <p:sp>
        <p:nvSpPr>
          <p:cNvPr id="3" name="Subtitle 2"/>
          <p:cNvSpPr>
            <a:spLocks noGrp="1"/>
          </p:cNvSpPr>
          <p:nvPr>
            <p:ph type="subTitle" idx="1"/>
          </p:nvPr>
        </p:nvSpPr>
        <p:spPr>
          <a:xfrm>
            <a:off x="789708" y="3640633"/>
            <a:ext cx="5631417" cy="2487212"/>
          </a:xfrm>
        </p:spPr>
        <p:txBody>
          <a:bodyPr anchor="t">
            <a:normAutofit/>
          </a:bodyPr>
          <a:lstStyle/>
          <a:p>
            <a:pPr algn="l"/>
            <a:r>
              <a:rPr lang="en-GB" dirty="0">
                <a:solidFill>
                  <a:schemeClr val="tx2"/>
                </a:solidFill>
                <a:latin typeface="Garamond" panose="02020404030301010803" pitchFamily="18" charset="0"/>
              </a:rPr>
              <a:t>Dr Barbora </a:t>
            </a:r>
            <a:r>
              <a:rPr lang="en-GB" dirty="0" err="1">
                <a:solidFill>
                  <a:schemeClr val="tx2"/>
                </a:solidFill>
                <a:latin typeface="Garamond" panose="02020404030301010803" pitchFamily="18" charset="0"/>
              </a:rPr>
              <a:t>Šilarová</a:t>
            </a:r>
            <a:r>
              <a:rPr lang="en-GB" dirty="0">
                <a:solidFill>
                  <a:schemeClr val="tx2"/>
                </a:solidFill>
                <a:latin typeface="Garamond" panose="02020404030301010803" pitchFamily="18" charset="0"/>
              </a:rPr>
              <a:t> (she/her)</a:t>
            </a:r>
          </a:p>
          <a:p>
            <a:pPr algn="l"/>
            <a:r>
              <a:rPr lang="en-GB" dirty="0">
                <a:solidFill>
                  <a:schemeClr val="tx2"/>
                </a:solidFill>
                <a:latin typeface="Garamond" panose="02020404030301010803" pitchFamily="18" charset="0"/>
              </a:rPr>
              <a:t>the Personal Social Services Research Unit (PSSRU)</a:t>
            </a:r>
          </a:p>
          <a:p>
            <a:pPr algn="l"/>
            <a:r>
              <a:rPr lang="en-GB" dirty="0">
                <a:solidFill>
                  <a:schemeClr val="tx2"/>
                </a:solidFill>
                <a:latin typeface="Garamond" panose="02020404030301010803" pitchFamily="18" charset="0"/>
              </a:rPr>
              <a:t>University of Kent, Canterbury</a:t>
            </a:r>
          </a:p>
          <a:p>
            <a:pPr algn="l"/>
            <a:r>
              <a:rPr lang="en-GB" dirty="0">
                <a:solidFill>
                  <a:schemeClr val="tx2"/>
                </a:solidFill>
                <a:latin typeface="Garamond" panose="02020404030301010803" pitchFamily="18" charset="0"/>
              </a:rPr>
              <a:t>b.silarova@kent.ac.uk</a:t>
            </a:r>
          </a:p>
          <a:p>
            <a:pPr algn="l"/>
            <a:endParaRPr lang="en-GB" dirty="0">
              <a:solidFill>
                <a:schemeClr val="tx2"/>
              </a:solidFill>
              <a:latin typeface="Garamond" panose="02020404030301010803" pitchFamily="18" charset="0"/>
            </a:endParaRPr>
          </a:p>
        </p:txBody>
      </p:sp>
    </p:spTree>
    <p:extLst>
      <p:ext uri="{BB962C8B-B14F-4D97-AF65-F5344CB8AC3E}">
        <p14:creationId xmlns:p14="http://schemas.microsoft.com/office/powerpoint/2010/main" val="29486769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Garamond" panose="02020404030301010803" pitchFamily="18" charset="0"/>
              </a:rPr>
              <a:t>Project 1</a:t>
            </a:r>
            <a:r>
              <a:rPr lang="en-GB" dirty="0">
                <a:latin typeface="Garamond" panose="02020404030301010803" pitchFamily="18" charset="0"/>
              </a:rPr>
              <a:t> - </a:t>
            </a:r>
            <a:r>
              <a:rPr lang="en-GB" b="1" dirty="0">
                <a:latin typeface="Garamond" panose="02020404030301010803" pitchFamily="18" charset="0"/>
              </a:rPr>
              <a:t>MOPED</a:t>
            </a:r>
          </a:p>
        </p:txBody>
      </p:sp>
      <p:graphicFrame>
        <p:nvGraphicFramePr>
          <p:cNvPr id="6" name="Content Placeholder 2">
            <a:extLst>
              <a:ext uri="{FF2B5EF4-FFF2-40B4-BE49-F238E27FC236}">
                <a16:creationId xmlns:a16="http://schemas.microsoft.com/office/drawing/2014/main" id="{53B5945C-D2D0-4620-BA1D-304651713542}"/>
              </a:ext>
            </a:extLst>
          </p:cNvPr>
          <p:cNvGraphicFramePr>
            <a:graphicFrameLocks noGrp="1"/>
          </p:cNvGraphicFramePr>
          <p:nvPr>
            <p:ph sz="half" idx="1"/>
            <p:extLst>
              <p:ext uri="{D42A27DB-BD31-4B8C-83A1-F6EECF244321}">
                <p14:modId xmlns:p14="http://schemas.microsoft.com/office/powerpoint/2010/main" val="1492805510"/>
              </p:ext>
            </p:extLst>
          </p:nvPr>
        </p:nvGraphicFramePr>
        <p:xfrm>
          <a:off x="838200" y="1690688"/>
          <a:ext cx="4735945" cy="4486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3"/>
          <p:cNvSpPr>
            <a:spLocks noGrp="1"/>
          </p:cNvSpPr>
          <p:nvPr>
            <p:ph sz="half" idx="2"/>
          </p:nvPr>
        </p:nvSpPr>
        <p:spPr>
          <a:xfrm>
            <a:off x="6172200" y="1690688"/>
            <a:ext cx="5181600" cy="4486275"/>
          </a:xfrm>
        </p:spPr>
        <p:txBody>
          <a:bodyPr>
            <a:normAutofit fontScale="92500"/>
          </a:bodyPr>
          <a:lstStyle/>
          <a:p>
            <a:r>
              <a:rPr lang="en-GB" dirty="0">
                <a:latin typeface="Garamond" panose="02020404030301010803" pitchFamily="18" charset="0"/>
              </a:rPr>
              <a:t>observational cross-sectional study </a:t>
            </a:r>
          </a:p>
          <a:p>
            <a:endParaRPr lang="en-GB" dirty="0">
              <a:latin typeface="Garamond" panose="02020404030301010803" pitchFamily="18" charset="0"/>
            </a:endParaRPr>
          </a:p>
          <a:p>
            <a:r>
              <a:rPr lang="en-GB" dirty="0">
                <a:latin typeface="Garamond" panose="02020404030301010803" pitchFamily="18" charset="0"/>
              </a:rPr>
              <a:t>self-administered questionnaire</a:t>
            </a:r>
          </a:p>
          <a:p>
            <a:endParaRPr lang="en-GB" dirty="0">
              <a:latin typeface="Garamond" panose="02020404030301010803" pitchFamily="18" charset="0"/>
            </a:endParaRPr>
          </a:p>
          <a:p>
            <a:r>
              <a:rPr lang="en-GB" dirty="0">
                <a:latin typeface="Garamond" panose="02020404030301010803" pitchFamily="18" charset="0"/>
              </a:rPr>
              <a:t>307 unpaid carers who live in England between January 2020 and March 2021 </a:t>
            </a:r>
          </a:p>
          <a:p>
            <a:endParaRPr lang="en-GB" dirty="0">
              <a:latin typeface="Garamond" panose="02020404030301010803" pitchFamily="18" charset="0"/>
            </a:endParaRPr>
          </a:p>
          <a:p>
            <a:r>
              <a:rPr lang="en-GB" dirty="0">
                <a:latin typeface="Garamond" panose="02020404030301010803" pitchFamily="18" charset="0"/>
              </a:rPr>
              <a:t>NHS, the Join Dementia Research, local authorities, carer’s organisations</a:t>
            </a:r>
          </a:p>
        </p:txBody>
      </p:sp>
    </p:spTree>
    <p:extLst>
      <p:ext uri="{BB962C8B-B14F-4D97-AF65-F5344CB8AC3E}">
        <p14:creationId xmlns:p14="http://schemas.microsoft.com/office/powerpoint/2010/main" val="20140320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Garamond" panose="02020404030301010803" pitchFamily="18" charset="0"/>
              </a:rPr>
              <a:t>Project 2 –ASCOT-Staff</a:t>
            </a:r>
          </a:p>
        </p:txBody>
      </p:sp>
      <p:graphicFrame>
        <p:nvGraphicFramePr>
          <p:cNvPr id="6" name="Content Placeholder 2">
            <a:extLst>
              <a:ext uri="{FF2B5EF4-FFF2-40B4-BE49-F238E27FC236}">
                <a16:creationId xmlns:a16="http://schemas.microsoft.com/office/drawing/2014/main" id="{525E727E-AE02-4C4C-9BBB-2FAEDC5AD4D7}"/>
              </a:ext>
            </a:extLst>
          </p:cNvPr>
          <p:cNvGraphicFramePr>
            <a:graphicFrameLocks noGrp="1"/>
          </p:cNvGraphicFramePr>
          <p:nvPr>
            <p:ph sz="half" idx="1"/>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3"/>
          <p:cNvSpPr>
            <a:spLocks noGrp="1"/>
          </p:cNvSpPr>
          <p:nvPr>
            <p:ph sz="half" idx="2"/>
          </p:nvPr>
        </p:nvSpPr>
        <p:spPr/>
        <p:txBody>
          <a:bodyPr>
            <a:normAutofit lnSpcReduction="10000"/>
          </a:bodyPr>
          <a:lstStyle/>
          <a:p>
            <a:r>
              <a:rPr lang="en-GB" dirty="0">
                <a:latin typeface="Garamond" panose="02020404030301010803" pitchFamily="18" charset="0"/>
              </a:rPr>
              <a:t>Scoping review of international literature</a:t>
            </a:r>
          </a:p>
          <a:p>
            <a:endParaRPr lang="en-GB" dirty="0">
              <a:latin typeface="Garamond" panose="02020404030301010803" pitchFamily="18" charset="0"/>
            </a:endParaRPr>
          </a:p>
          <a:p>
            <a:r>
              <a:rPr lang="en-GB" dirty="0">
                <a:latin typeface="Garamond" panose="02020404030301010803" pitchFamily="18" charset="0"/>
              </a:rPr>
              <a:t>Individual interviews with stakeholders (12)</a:t>
            </a:r>
          </a:p>
          <a:p>
            <a:endParaRPr lang="en-GB" dirty="0">
              <a:latin typeface="Garamond" panose="02020404030301010803" pitchFamily="18" charset="0"/>
            </a:endParaRPr>
          </a:p>
          <a:p>
            <a:r>
              <a:rPr lang="en-GB" dirty="0">
                <a:latin typeface="Garamond" panose="02020404030301010803" pitchFamily="18" charset="0"/>
              </a:rPr>
              <a:t>Focus groups with managers and frontline staff (16 people)</a:t>
            </a:r>
          </a:p>
          <a:p>
            <a:endParaRPr lang="en-GB" dirty="0">
              <a:latin typeface="Garamond" panose="02020404030301010803" pitchFamily="18" charset="0"/>
            </a:endParaRPr>
          </a:p>
          <a:p>
            <a:r>
              <a:rPr lang="en-GB" dirty="0">
                <a:latin typeface="Garamond" panose="02020404030301010803" pitchFamily="18" charset="0"/>
              </a:rPr>
              <a:t>Consensus survey</a:t>
            </a:r>
          </a:p>
        </p:txBody>
      </p:sp>
    </p:spTree>
    <p:extLst>
      <p:ext uri="{BB962C8B-B14F-4D97-AF65-F5344CB8AC3E}">
        <p14:creationId xmlns:p14="http://schemas.microsoft.com/office/powerpoint/2010/main" val="30148245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Garamond" panose="02020404030301010803" pitchFamily="18" charset="0"/>
              </a:rPr>
              <a:t>Project 3 </a:t>
            </a:r>
            <a:r>
              <a:rPr lang="en-GB" b="1">
                <a:latin typeface="Garamond" panose="02020404030301010803" pitchFamily="18" charset="0"/>
              </a:rPr>
              <a:t>–</a:t>
            </a:r>
            <a:r>
              <a:rPr lang="en-GB" b="1" smtClean="0">
                <a:latin typeface="Garamond" panose="02020404030301010803" pitchFamily="18" charset="0"/>
              </a:rPr>
              <a:t>DYAD</a:t>
            </a:r>
            <a:r>
              <a:rPr lang="en-GB" b="1">
                <a:latin typeface="Garamond" panose="02020404030301010803" pitchFamily="18" charset="0"/>
              </a:rPr>
              <a:t>S</a:t>
            </a:r>
            <a:endParaRPr lang="en-GB" dirty="0"/>
          </a:p>
        </p:txBody>
      </p:sp>
      <p:graphicFrame>
        <p:nvGraphicFramePr>
          <p:cNvPr id="6" name="Content Placeholder 2">
            <a:extLst>
              <a:ext uri="{FF2B5EF4-FFF2-40B4-BE49-F238E27FC236}">
                <a16:creationId xmlns:a16="http://schemas.microsoft.com/office/drawing/2014/main" id="{E08FCE7D-8DAC-4590-9046-0D69AA00D5CB}"/>
              </a:ext>
            </a:extLst>
          </p:cNvPr>
          <p:cNvGraphicFramePr>
            <a:graphicFrameLocks noGrp="1"/>
          </p:cNvGraphicFramePr>
          <p:nvPr>
            <p:ph sz="half" idx="1"/>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3"/>
          <p:cNvSpPr>
            <a:spLocks noGrp="1"/>
          </p:cNvSpPr>
          <p:nvPr>
            <p:ph sz="half" idx="2"/>
          </p:nvPr>
        </p:nvSpPr>
        <p:spPr>
          <a:xfrm>
            <a:off x="6172200" y="2041235"/>
            <a:ext cx="5181600" cy="4135727"/>
          </a:xfrm>
        </p:spPr>
        <p:txBody>
          <a:bodyPr>
            <a:normAutofit/>
          </a:bodyPr>
          <a:lstStyle/>
          <a:p>
            <a:r>
              <a:rPr lang="en-US" dirty="0">
                <a:latin typeface="Garamond" panose="02020404030301010803" pitchFamily="18" charset="0"/>
              </a:rPr>
              <a:t>Scoping review</a:t>
            </a:r>
          </a:p>
          <a:p>
            <a:endParaRPr lang="en-US" dirty="0">
              <a:latin typeface="Garamond" panose="02020404030301010803" pitchFamily="18" charset="0"/>
            </a:endParaRPr>
          </a:p>
          <a:p>
            <a:r>
              <a:rPr lang="en-US" dirty="0">
                <a:latin typeface="Garamond" panose="02020404030301010803" pitchFamily="18" charset="0"/>
              </a:rPr>
              <a:t>Individual interviews with professionals (20) </a:t>
            </a:r>
          </a:p>
          <a:p>
            <a:endParaRPr lang="en-US" dirty="0">
              <a:latin typeface="Garamond" panose="02020404030301010803" pitchFamily="18" charset="0"/>
            </a:endParaRPr>
          </a:p>
          <a:p>
            <a:r>
              <a:rPr lang="en-US" dirty="0">
                <a:latin typeface="Garamond" panose="02020404030301010803" pitchFamily="18" charset="0"/>
              </a:rPr>
              <a:t>Individual interviews with </a:t>
            </a:r>
            <a:r>
              <a:rPr lang="en-US" dirty="0" err="1">
                <a:latin typeface="Garamond" panose="02020404030301010803" pitchFamily="18" charset="0"/>
              </a:rPr>
              <a:t>carers</a:t>
            </a:r>
            <a:r>
              <a:rPr lang="en-US" dirty="0">
                <a:latin typeface="Garamond" panose="02020404030301010803" pitchFamily="18" charset="0"/>
              </a:rPr>
              <a:t> and the people they support (24) </a:t>
            </a:r>
          </a:p>
          <a:p>
            <a:endParaRPr lang="en-GB" dirty="0"/>
          </a:p>
        </p:txBody>
      </p:sp>
    </p:spTree>
    <p:extLst>
      <p:ext uri="{BB962C8B-B14F-4D97-AF65-F5344CB8AC3E}">
        <p14:creationId xmlns:p14="http://schemas.microsoft.com/office/powerpoint/2010/main" val="22216340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0">
            <a:extLst>
              <a:ext uri="{FF2B5EF4-FFF2-40B4-BE49-F238E27FC236}">
                <a16:creationId xmlns:a16="http://schemas.microsoft.com/office/drawing/2014/main" id="{B36F400F-DF28-43BC-8D8E-4929793B392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668377"/>
            <a:ext cx="10515600" cy="1325563"/>
          </a:xfrm>
        </p:spPr>
        <p:txBody>
          <a:bodyPr>
            <a:normAutofit/>
          </a:bodyPr>
          <a:lstStyle/>
          <a:p>
            <a:r>
              <a:rPr lang="en-GB" b="1" dirty="0">
                <a:latin typeface="Garamond" panose="02020404030301010803" pitchFamily="18" charset="0"/>
              </a:rPr>
              <a:t>Skills, knowledge, experience </a:t>
            </a:r>
          </a:p>
        </p:txBody>
      </p:sp>
      <p:sp>
        <p:nvSpPr>
          <p:cNvPr id="5" name="Content Placeholder 4"/>
          <p:cNvSpPr>
            <a:spLocks noGrp="1"/>
          </p:cNvSpPr>
          <p:nvPr>
            <p:ph sz="half" idx="1"/>
          </p:nvPr>
        </p:nvSpPr>
        <p:spPr>
          <a:xfrm>
            <a:off x="838200" y="2177456"/>
            <a:ext cx="5097780" cy="3795748"/>
          </a:xfrm>
        </p:spPr>
        <p:txBody>
          <a:bodyPr>
            <a:normAutofit/>
          </a:bodyPr>
          <a:lstStyle/>
          <a:p>
            <a:pPr>
              <a:buFont typeface="Wingdings" panose="05000000000000000000" pitchFamily="2" charset="2"/>
              <a:buChar char="ü"/>
            </a:pPr>
            <a:r>
              <a:rPr lang="en-GB" sz="2400" dirty="0">
                <a:latin typeface="Garamond" panose="02020404030301010803" pitchFamily="18" charset="0"/>
              </a:rPr>
              <a:t>Ethics and Research governance</a:t>
            </a:r>
          </a:p>
          <a:p>
            <a:pPr>
              <a:buFont typeface="Wingdings" panose="05000000000000000000" pitchFamily="2" charset="2"/>
              <a:buChar char="ü"/>
            </a:pPr>
            <a:r>
              <a:rPr lang="en-GB" sz="2400" dirty="0">
                <a:latin typeface="Garamond" panose="02020404030301010803" pitchFamily="18" charset="0"/>
              </a:rPr>
              <a:t>Design study materials</a:t>
            </a:r>
          </a:p>
          <a:p>
            <a:pPr>
              <a:buFont typeface="Wingdings" panose="05000000000000000000" pitchFamily="2" charset="2"/>
              <a:buChar char="ü"/>
            </a:pPr>
            <a:r>
              <a:rPr lang="en-GB" sz="2400" dirty="0">
                <a:latin typeface="Garamond" panose="02020404030301010803" pitchFamily="18" charset="0"/>
              </a:rPr>
              <a:t>Liaising with CRN, local authorities and social care organisations</a:t>
            </a:r>
          </a:p>
          <a:p>
            <a:pPr>
              <a:buFont typeface="Wingdings" panose="05000000000000000000" pitchFamily="2" charset="2"/>
              <a:buChar char="ü"/>
            </a:pPr>
            <a:r>
              <a:rPr lang="en-GB" sz="2400" dirty="0">
                <a:latin typeface="Garamond" panose="02020404030301010803" pitchFamily="18" charset="0"/>
              </a:rPr>
              <a:t>Recruitment of participants</a:t>
            </a:r>
          </a:p>
          <a:p>
            <a:pPr>
              <a:buFont typeface="Wingdings" panose="05000000000000000000" pitchFamily="2" charset="2"/>
              <a:buChar char="ü"/>
            </a:pPr>
            <a:r>
              <a:rPr lang="en-GB" sz="2400" dirty="0">
                <a:latin typeface="Garamond" panose="02020404030301010803" pitchFamily="18" charset="0"/>
              </a:rPr>
              <a:t>Data collection: survey, interviews and focus groups</a:t>
            </a:r>
          </a:p>
          <a:p>
            <a:pPr>
              <a:buFont typeface="Wingdings" panose="05000000000000000000" pitchFamily="2" charset="2"/>
              <a:buChar char="ü"/>
            </a:pPr>
            <a:r>
              <a:rPr lang="en-GB" sz="2400" dirty="0">
                <a:latin typeface="Garamond" panose="02020404030301010803" pitchFamily="18" charset="0"/>
              </a:rPr>
              <a:t>Data management</a:t>
            </a:r>
          </a:p>
          <a:p>
            <a:pPr>
              <a:buFont typeface="Wingdings" panose="05000000000000000000" pitchFamily="2" charset="2"/>
              <a:buChar char="ü"/>
            </a:pPr>
            <a:endParaRPr lang="en-GB" sz="2400" dirty="0"/>
          </a:p>
        </p:txBody>
      </p:sp>
      <p:sp>
        <p:nvSpPr>
          <p:cNvPr id="6" name="Content Placeholder 5"/>
          <p:cNvSpPr>
            <a:spLocks noGrp="1"/>
          </p:cNvSpPr>
          <p:nvPr>
            <p:ph sz="half" idx="2"/>
          </p:nvPr>
        </p:nvSpPr>
        <p:spPr>
          <a:xfrm>
            <a:off x="6256020" y="2177456"/>
            <a:ext cx="5097780" cy="3795748"/>
          </a:xfrm>
        </p:spPr>
        <p:txBody>
          <a:bodyPr>
            <a:normAutofit/>
          </a:bodyPr>
          <a:lstStyle/>
          <a:p>
            <a:pPr>
              <a:buFont typeface="Wingdings" panose="05000000000000000000" pitchFamily="2" charset="2"/>
              <a:buChar char="ü"/>
            </a:pPr>
            <a:r>
              <a:rPr lang="en-GB" sz="2400" dirty="0">
                <a:latin typeface="Garamond" panose="02020404030301010803" pitchFamily="18" charset="0"/>
              </a:rPr>
              <a:t>Data analysis : qualitative and quantitative</a:t>
            </a:r>
          </a:p>
          <a:p>
            <a:pPr>
              <a:buFont typeface="Wingdings" panose="05000000000000000000" pitchFamily="2" charset="2"/>
              <a:buChar char="ü"/>
            </a:pPr>
            <a:r>
              <a:rPr lang="en-GB" sz="2400" dirty="0">
                <a:latin typeface="Garamond" panose="02020404030301010803" pitchFamily="18" charset="0"/>
              </a:rPr>
              <a:t>Conduct of evidence synthesis</a:t>
            </a:r>
          </a:p>
          <a:p>
            <a:pPr>
              <a:buFont typeface="Wingdings" panose="05000000000000000000" pitchFamily="2" charset="2"/>
              <a:buChar char="ü"/>
            </a:pPr>
            <a:r>
              <a:rPr lang="en-GB" sz="2400" dirty="0">
                <a:latin typeface="Garamond" panose="02020404030301010803" pitchFamily="18" charset="0"/>
              </a:rPr>
              <a:t>Dissemination of results</a:t>
            </a:r>
          </a:p>
          <a:p>
            <a:pPr>
              <a:buFont typeface="Wingdings" panose="05000000000000000000" pitchFamily="2" charset="2"/>
              <a:buChar char="ü"/>
            </a:pPr>
            <a:r>
              <a:rPr lang="en-GB" sz="2400" dirty="0">
                <a:latin typeface="Garamond" panose="02020404030301010803" pitchFamily="18" charset="0"/>
              </a:rPr>
              <a:t>Knowledge of social care and/or health care systems</a:t>
            </a:r>
          </a:p>
          <a:p>
            <a:pPr>
              <a:buFont typeface="Wingdings" panose="05000000000000000000" pitchFamily="2" charset="2"/>
              <a:buChar char="ü"/>
            </a:pPr>
            <a:r>
              <a:rPr lang="en-GB" sz="2400" dirty="0">
                <a:latin typeface="Garamond" panose="02020404030301010803" pitchFamily="18" charset="0"/>
              </a:rPr>
              <a:t>Knowledge of outcomes measurement in health and social care </a:t>
            </a:r>
          </a:p>
        </p:txBody>
      </p:sp>
    </p:spTree>
    <p:extLst>
      <p:ext uri="{BB962C8B-B14F-4D97-AF65-F5344CB8AC3E}">
        <p14:creationId xmlns:p14="http://schemas.microsoft.com/office/powerpoint/2010/main" val="41606312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7153" r="25958"/>
          <a:stretch/>
        </p:blipFill>
        <p:spPr>
          <a:xfrm>
            <a:off x="20" y="10"/>
            <a:ext cx="12191980" cy="6857990"/>
          </a:xfrm>
          <a:prstGeom prst="rect">
            <a:avLst/>
          </a:prstGeom>
        </p:spPr>
      </p:pic>
      <p:sp>
        <p:nvSpPr>
          <p:cNvPr id="12" name="Freeform 5">
            <a:extLst>
              <a:ext uri="{FF2B5EF4-FFF2-40B4-BE49-F238E27FC236}">
                <a16:creationId xmlns:a16="http://schemas.microsoft.com/office/drawing/2014/main" id="{87CC2527-562A-4F69-B487-4371E5B243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Title 2"/>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b="1" dirty="0">
                <a:latin typeface="Garamond" panose="02020404030301010803" pitchFamily="18" charset="0"/>
              </a:rPr>
              <a:t>Thanks for your attention!</a:t>
            </a:r>
          </a:p>
        </p:txBody>
      </p:sp>
      <p:sp>
        <p:nvSpPr>
          <p:cNvPr id="4" name="Text Placeholder 3"/>
          <p:cNvSpPr>
            <a:spLocks noGrp="1"/>
          </p:cNvSpPr>
          <p:nvPr>
            <p:ph type="body" idx="1"/>
          </p:nvPr>
        </p:nvSpPr>
        <p:spPr>
          <a:xfrm>
            <a:off x="7782910" y="5242674"/>
            <a:ext cx="4330262" cy="777619"/>
          </a:xfrm>
        </p:spPr>
        <p:txBody>
          <a:bodyPr vert="horz" lIns="91440" tIns="45720" rIns="91440" bIns="45720" rtlCol="0">
            <a:normAutofit/>
          </a:bodyPr>
          <a:lstStyle/>
          <a:p>
            <a:pPr algn="ctr"/>
            <a:r>
              <a:rPr lang="en-US" sz="2000" b="1" dirty="0">
                <a:solidFill>
                  <a:schemeClr val="tx1"/>
                </a:solidFill>
                <a:latin typeface="Garamond" panose="02020404030301010803" pitchFamily="18" charset="0"/>
              </a:rPr>
              <a:t>Contact: b.silarova@kent.ac.uk</a:t>
            </a:r>
          </a:p>
          <a:p>
            <a:pPr algn="ctr"/>
            <a:r>
              <a:rPr lang="en-US" sz="2000" b="1" dirty="0">
                <a:solidFill>
                  <a:schemeClr val="tx1"/>
                </a:solidFill>
                <a:latin typeface="Garamond" panose="02020404030301010803" pitchFamily="18" charset="0"/>
              </a:rPr>
              <a:t>@BarboraSilarova</a:t>
            </a:r>
          </a:p>
        </p:txBody>
      </p:sp>
      <p:cxnSp>
        <p:nvCxnSpPr>
          <p:cNvPr id="14" name="Straight Connector 13">
            <a:extLst>
              <a:ext uri="{FF2B5EF4-FFF2-40B4-BE49-F238E27FC236}">
                <a16:creationId xmlns:a16="http://schemas.microsoft.com/office/drawing/2014/main" id="{BCDAEC91-5BCE-4B55-9CC0-43EF94CB73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 name="AutoShape 2" descr="10 Days of Twitter #YSJ10DoT - Technology Enhanced Learning"/>
          <p:cNvSpPr>
            <a:spLocks noChangeAspect="1" noChangeArrowheads="1"/>
          </p:cNvSpPr>
          <p:nvPr/>
        </p:nvSpPr>
        <p:spPr bwMode="auto">
          <a:xfrm>
            <a:off x="155575" y="-822325"/>
            <a:ext cx="211455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9994437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extLst>
              <a:ext uri="{BEBA8EAE-BF5A-486C-A8C5-ECC9F3942E4B}">
                <a14:imgProps xmlns:a14="http://schemas.microsoft.com/office/drawing/2010/main">
                  <a14:imgLayer r:embed="rId4">
                    <a14:imgEffect>
                      <a14:sharpenSoften amount="-46000"/>
                    </a14:imgEffect>
                  </a14:imgLayer>
                </a14:imgProps>
              </a:ext>
            </a:extLst>
          </a:blip>
          <a:stretch>
            <a:fillRect/>
          </a:stretch>
        </p:blipFill>
        <p:spPr>
          <a:xfrm>
            <a:off x="0" y="0"/>
            <a:ext cx="12192000" cy="4202545"/>
          </a:xfrm>
          <a:prstGeom prst="rect">
            <a:avLst/>
          </a:prstGeom>
        </p:spPr>
      </p:pic>
      <p:sp>
        <p:nvSpPr>
          <p:cNvPr id="5" name="Title 4"/>
          <p:cNvSpPr>
            <a:spLocks noGrp="1"/>
          </p:cNvSpPr>
          <p:nvPr>
            <p:ph type="title"/>
          </p:nvPr>
        </p:nvSpPr>
        <p:spPr>
          <a:xfrm>
            <a:off x="674832" y="887703"/>
            <a:ext cx="10515600" cy="1966334"/>
          </a:xfrm>
        </p:spPr>
        <p:txBody>
          <a:bodyPr>
            <a:normAutofit/>
          </a:bodyPr>
          <a:lstStyle/>
          <a:p>
            <a:pPr algn="ctr"/>
            <a:r>
              <a:rPr lang="en-GB" sz="9600" b="1" dirty="0">
                <a:latin typeface="Garamond" panose="02020404030301010803" pitchFamily="18" charset="0"/>
              </a:rPr>
              <a:t>Agenda</a:t>
            </a:r>
          </a:p>
        </p:txBody>
      </p:sp>
      <p:cxnSp>
        <p:nvCxnSpPr>
          <p:cNvPr id="3" name="Straight Connector 2"/>
          <p:cNvCxnSpPr/>
          <p:nvPr/>
        </p:nvCxnSpPr>
        <p:spPr>
          <a:xfrm flipH="1">
            <a:off x="1052945" y="4202545"/>
            <a:ext cx="9237" cy="2733964"/>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403273" y="4202545"/>
            <a:ext cx="0" cy="26554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686060" y="4202545"/>
            <a:ext cx="0" cy="2655455"/>
          </a:xfrm>
          <a:prstGeom prst="line">
            <a:avLst/>
          </a:prstGeom>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912090" y="4692074"/>
            <a:ext cx="281709" cy="2770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912089" y="5440219"/>
            <a:ext cx="281709" cy="2770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905162" y="6188363"/>
            <a:ext cx="281709" cy="2770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5267323" y="4682837"/>
            <a:ext cx="281709" cy="2770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9545205" y="4692073"/>
            <a:ext cx="281709" cy="2770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5267323" y="5440219"/>
            <a:ext cx="281709" cy="2770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9545205" y="5440217"/>
            <a:ext cx="281709" cy="2770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5290991" y="6188361"/>
            <a:ext cx="281709" cy="2770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9550401" y="6188361"/>
            <a:ext cx="281709" cy="2770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1271150" y="4599784"/>
            <a:ext cx="1496291" cy="461665"/>
          </a:xfrm>
          <a:prstGeom prst="rect">
            <a:avLst/>
          </a:prstGeom>
          <a:noFill/>
        </p:spPr>
        <p:txBody>
          <a:bodyPr wrap="square" rtlCol="0">
            <a:spAutoFit/>
          </a:bodyPr>
          <a:lstStyle/>
          <a:p>
            <a:r>
              <a:rPr lang="en-GB" sz="2400" dirty="0">
                <a:latin typeface="Garamond" panose="02020404030301010803" pitchFamily="18" charset="0"/>
              </a:rPr>
              <a:t>About me</a:t>
            </a:r>
          </a:p>
        </p:txBody>
      </p:sp>
      <p:sp>
        <p:nvSpPr>
          <p:cNvPr id="24" name="TextBox 23"/>
          <p:cNvSpPr txBox="1"/>
          <p:nvPr/>
        </p:nvSpPr>
        <p:spPr>
          <a:xfrm>
            <a:off x="1329457" y="5347930"/>
            <a:ext cx="1496291" cy="461665"/>
          </a:xfrm>
          <a:prstGeom prst="rect">
            <a:avLst/>
          </a:prstGeom>
          <a:noFill/>
        </p:spPr>
        <p:txBody>
          <a:bodyPr wrap="square" rtlCol="0">
            <a:spAutoFit/>
          </a:bodyPr>
          <a:lstStyle/>
          <a:p>
            <a:r>
              <a:rPr lang="en-GB" sz="2400" dirty="0">
                <a:latin typeface="Garamond" panose="02020404030301010803" pitchFamily="18" charset="0"/>
              </a:rPr>
              <a:t>Career</a:t>
            </a:r>
          </a:p>
        </p:txBody>
      </p:sp>
      <p:sp>
        <p:nvSpPr>
          <p:cNvPr id="25" name="TextBox 24"/>
          <p:cNvSpPr txBox="1"/>
          <p:nvPr/>
        </p:nvSpPr>
        <p:spPr>
          <a:xfrm>
            <a:off x="1329457" y="6096076"/>
            <a:ext cx="2651416" cy="461665"/>
          </a:xfrm>
          <a:prstGeom prst="rect">
            <a:avLst/>
          </a:prstGeom>
          <a:noFill/>
        </p:spPr>
        <p:txBody>
          <a:bodyPr wrap="square" rtlCol="0">
            <a:spAutoFit/>
          </a:bodyPr>
          <a:lstStyle/>
          <a:p>
            <a:r>
              <a:rPr lang="en-GB" sz="2400" dirty="0">
                <a:latin typeface="Garamond" panose="02020404030301010803" pitchFamily="18" charset="0"/>
              </a:rPr>
              <a:t>My current role</a:t>
            </a:r>
          </a:p>
        </p:txBody>
      </p:sp>
      <p:sp>
        <p:nvSpPr>
          <p:cNvPr id="26" name="TextBox 25"/>
          <p:cNvSpPr txBox="1"/>
          <p:nvPr/>
        </p:nvSpPr>
        <p:spPr>
          <a:xfrm>
            <a:off x="5782824" y="4599784"/>
            <a:ext cx="2651416" cy="461665"/>
          </a:xfrm>
          <a:prstGeom prst="rect">
            <a:avLst/>
          </a:prstGeom>
          <a:noFill/>
        </p:spPr>
        <p:txBody>
          <a:bodyPr wrap="square" rtlCol="0">
            <a:spAutoFit/>
          </a:bodyPr>
          <a:lstStyle/>
          <a:p>
            <a:r>
              <a:rPr lang="en-GB" sz="2400" dirty="0">
                <a:latin typeface="Garamond" panose="02020404030301010803" pitchFamily="18" charset="0"/>
              </a:rPr>
              <a:t>PSSRU</a:t>
            </a:r>
          </a:p>
        </p:txBody>
      </p:sp>
      <p:sp>
        <p:nvSpPr>
          <p:cNvPr id="27" name="TextBox 26"/>
          <p:cNvSpPr txBox="1"/>
          <p:nvPr/>
        </p:nvSpPr>
        <p:spPr>
          <a:xfrm>
            <a:off x="5782824" y="5347930"/>
            <a:ext cx="2651416" cy="461665"/>
          </a:xfrm>
          <a:prstGeom prst="rect">
            <a:avLst/>
          </a:prstGeom>
          <a:noFill/>
        </p:spPr>
        <p:txBody>
          <a:bodyPr wrap="square" rtlCol="0">
            <a:spAutoFit/>
          </a:bodyPr>
          <a:lstStyle/>
          <a:p>
            <a:r>
              <a:rPr lang="en-GB" sz="2400" dirty="0">
                <a:latin typeface="Garamond" panose="02020404030301010803" pitchFamily="18" charset="0"/>
              </a:rPr>
              <a:t>Social care</a:t>
            </a:r>
          </a:p>
        </p:txBody>
      </p:sp>
      <p:sp>
        <p:nvSpPr>
          <p:cNvPr id="28" name="TextBox 27"/>
          <p:cNvSpPr txBox="1"/>
          <p:nvPr/>
        </p:nvSpPr>
        <p:spPr>
          <a:xfrm>
            <a:off x="5854413" y="6096072"/>
            <a:ext cx="2651416" cy="461665"/>
          </a:xfrm>
          <a:prstGeom prst="rect">
            <a:avLst/>
          </a:prstGeom>
          <a:noFill/>
        </p:spPr>
        <p:txBody>
          <a:bodyPr wrap="square" rtlCol="0">
            <a:spAutoFit/>
          </a:bodyPr>
          <a:lstStyle/>
          <a:p>
            <a:r>
              <a:rPr lang="en-GB" sz="2400" dirty="0">
                <a:latin typeface="Garamond" panose="02020404030301010803" pitchFamily="18" charset="0"/>
              </a:rPr>
              <a:t>Project 1</a:t>
            </a:r>
          </a:p>
        </p:txBody>
      </p:sp>
      <p:sp>
        <p:nvSpPr>
          <p:cNvPr id="29" name="TextBox 28"/>
          <p:cNvSpPr txBox="1"/>
          <p:nvPr/>
        </p:nvSpPr>
        <p:spPr>
          <a:xfrm>
            <a:off x="10052044" y="4590549"/>
            <a:ext cx="2651416" cy="461665"/>
          </a:xfrm>
          <a:prstGeom prst="rect">
            <a:avLst/>
          </a:prstGeom>
          <a:noFill/>
        </p:spPr>
        <p:txBody>
          <a:bodyPr wrap="square" rtlCol="0">
            <a:spAutoFit/>
          </a:bodyPr>
          <a:lstStyle/>
          <a:p>
            <a:r>
              <a:rPr lang="en-GB" sz="2400" dirty="0">
                <a:latin typeface="Garamond" panose="02020404030301010803" pitchFamily="18" charset="0"/>
              </a:rPr>
              <a:t>Project 2</a:t>
            </a:r>
          </a:p>
        </p:txBody>
      </p:sp>
      <p:sp>
        <p:nvSpPr>
          <p:cNvPr id="30" name="TextBox 29"/>
          <p:cNvSpPr txBox="1"/>
          <p:nvPr/>
        </p:nvSpPr>
        <p:spPr>
          <a:xfrm>
            <a:off x="10139501" y="5347930"/>
            <a:ext cx="2651416" cy="461665"/>
          </a:xfrm>
          <a:prstGeom prst="rect">
            <a:avLst/>
          </a:prstGeom>
          <a:noFill/>
        </p:spPr>
        <p:txBody>
          <a:bodyPr wrap="square" rtlCol="0">
            <a:spAutoFit/>
          </a:bodyPr>
          <a:lstStyle/>
          <a:p>
            <a:r>
              <a:rPr lang="en-GB" sz="2400" dirty="0">
                <a:latin typeface="Garamond" panose="02020404030301010803" pitchFamily="18" charset="0"/>
              </a:rPr>
              <a:t>Project 3</a:t>
            </a:r>
          </a:p>
        </p:txBody>
      </p:sp>
      <p:sp>
        <p:nvSpPr>
          <p:cNvPr id="31" name="TextBox 30"/>
          <p:cNvSpPr txBox="1"/>
          <p:nvPr/>
        </p:nvSpPr>
        <p:spPr>
          <a:xfrm>
            <a:off x="10139501" y="6096071"/>
            <a:ext cx="2651416" cy="461665"/>
          </a:xfrm>
          <a:prstGeom prst="rect">
            <a:avLst/>
          </a:prstGeom>
          <a:noFill/>
        </p:spPr>
        <p:txBody>
          <a:bodyPr wrap="square" rtlCol="0">
            <a:spAutoFit/>
          </a:bodyPr>
          <a:lstStyle/>
          <a:p>
            <a:r>
              <a:rPr lang="en-GB" sz="2400" dirty="0">
                <a:latin typeface="Garamond" panose="02020404030301010803" pitchFamily="18" charset="0"/>
              </a:rPr>
              <a:t>Skills needed</a:t>
            </a:r>
          </a:p>
        </p:txBody>
      </p:sp>
    </p:spTree>
    <p:extLst>
      <p:ext uri="{BB962C8B-B14F-4D97-AF65-F5344CB8AC3E}">
        <p14:creationId xmlns:p14="http://schemas.microsoft.com/office/powerpoint/2010/main" val="40492162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1921" y="4580617"/>
            <a:ext cx="571086" cy="489865"/>
          </a:xfrm>
          <a:prstGeom prst="rect">
            <a:avLst/>
          </a:prstGeom>
        </p:spPr>
      </p:pic>
      <p:pic>
        <p:nvPicPr>
          <p:cNvPr id="47" name="Picture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7517" y="2311563"/>
            <a:ext cx="1055415" cy="702330"/>
          </a:xfrm>
          <a:prstGeom prst="rect">
            <a:avLst/>
          </a:prstGeom>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0454" y="4582652"/>
            <a:ext cx="648898" cy="681616"/>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6037" y="598543"/>
            <a:ext cx="721029" cy="757384"/>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11783" y="1597890"/>
            <a:ext cx="3214254" cy="4495231"/>
          </a:xfrm>
          <a:prstGeom prst="ellipse">
            <a:avLst/>
          </a:prstGeom>
          <a:ln w="635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7" name="Title 6"/>
          <p:cNvSpPr>
            <a:spLocks noGrp="1"/>
          </p:cNvSpPr>
          <p:nvPr>
            <p:ph type="title"/>
          </p:nvPr>
        </p:nvSpPr>
        <p:spPr>
          <a:xfrm>
            <a:off x="838200" y="365125"/>
            <a:ext cx="10515600" cy="872547"/>
          </a:xfrm>
        </p:spPr>
        <p:txBody>
          <a:bodyPr>
            <a:normAutofit/>
          </a:bodyPr>
          <a:lstStyle/>
          <a:p>
            <a:r>
              <a:rPr lang="en-GB" sz="5400" b="1" dirty="0">
                <a:latin typeface="Garamond" panose="02020404030301010803" pitchFamily="18" charset="0"/>
              </a:rPr>
              <a:t>About me</a:t>
            </a:r>
          </a:p>
        </p:txBody>
      </p:sp>
      <p:sp>
        <p:nvSpPr>
          <p:cNvPr id="9" name="Oval 8"/>
          <p:cNvSpPr/>
          <p:nvPr/>
        </p:nvSpPr>
        <p:spPr>
          <a:xfrm>
            <a:off x="6167581" y="1597890"/>
            <a:ext cx="281709" cy="2770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a:stCxn id="9" idx="7"/>
          </p:cNvCxnSpPr>
          <p:nvPr/>
        </p:nvCxnSpPr>
        <p:spPr>
          <a:xfrm flipV="1">
            <a:off x="6408035" y="1237672"/>
            <a:ext cx="1018002" cy="4007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426037" y="1237672"/>
            <a:ext cx="3020290"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401626" y="869487"/>
            <a:ext cx="1985819" cy="461665"/>
          </a:xfrm>
          <a:prstGeom prst="rect">
            <a:avLst/>
          </a:prstGeom>
          <a:noFill/>
        </p:spPr>
        <p:txBody>
          <a:bodyPr wrap="square" rtlCol="0">
            <a:spAutoFit/>
          </a:bodyPr>
          <a:lstStyle/>
          <a:p>
            <a:r>
              <a:rPr lang="en-GB" sz="2400" b="1" dirty="0">
                <a:latin typeface="Garamond" panose="02020404030301010803" pitchFamily="18" charset="0"/>
              </a:rPr>
              <a:t>Origin</a:t>
            </a:r>
          </a:p>
        </p:txBody>
      </p:sp>
      <p:sp>
        <p:nvSpPr>
          <p:cNvPr id="18" name="TextBox 17"/>
          <p:cNvSpPr txBox="1"/>
          <p:nvPr/>
        </p:nvSpPr>
        <p:spPr>
          <a:xfrm>
            <a:off x="8398471" y="3004069"/>
            <a:ext cx="3220874" cy="1200329"/>
          </a:xfrm>
          <a:prstGeom prst="rect">
            <a:avLst/>
          </a:prstGeom>
          <a:noFill/>
        </p:spPr>
        <p:txBody>
          <a:bodyPr wrap="square" rtlCol="0">
            <a:spAutoFit/>
          </a:bodyPr>
          <a:lstStyle/>
          <a:p>
            <a:r>
              <a:rPr lang="en-GB" dirty="0"/>
              <a:t>2011-2014, The Netherlands</a:t>
            </a:r>
          </a:p>
          <a:p>
            <a:r>
              <a:rPr lang="en-GB" dirty="0"/>
              <a:t>2014-2016, England</a:t>
            </a:r>
          </a:p>
          <a:p>
            <a:r>
              <a:rPr lang="en-GB" dirty="0"/>
              <a:t>2017, the USA</a:t>
            </a:r>
          </a:p>
          <a:p>
            <a:r>
              <a:rPr lang="en-GB" dirty="0"/>
              <a:t>2017-present, England</a:t>
            </a:r>
          </a:p>
        </p:txBody>
      </p:sp>
      <p:sp>
        <p:nvSpPr>
          <p:cNvPr id="19" name="Oval 18"/>
          <p:cNvSpPr/>
          <p:nvPr/>
        </p:nvSpPr>
        <p:spPr>
          <a:xfrm>
            <a:off x="7144328" y="2840497"/>
            <a:ext cx="281709" cy="2770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96403" y="2311373"/>
            <a:ext cx="880946" cy="663952"/>
          </a:xfrm>
          <a:prstGeom prst="rect">
            <a:avLst/>
          </a:prstGeom>
        </p:spPr>
      </p:pic>
      <p:cxnSp>
        <p:nvCxnSpPr>
          <p:cNvPr id="21" name="Straight Connector 20"/>
          <p:cNvCxnSpPr>
            <a:stCxn id="19" idx="6"/>
          </p:cNvCxnSpPr>
          <p:nvPr/>
        </p:nvCxnSpPr>
        <p:spPr>
          <a:xfrm flipV="1">
            <a:off x="7426037" y="2975325"/>
            <a:ext cx="3020290" cy="3717"/>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8461692" y="2531351"/>
            <a:ext cx="1985819" cy="461665"/>
          </a:xfrm>
          <a:prstGeom prst="rect">
            <a:avLst/>
          </a:prstGeom>
          <a:noFill/>
        </p:spPr>
        <p:txBody>
          <a:bodyPr wrap="square" rtlCol="0">
            <a:spAutoFit/>
          </a:bodyPr>
          <a:lstStyle/>
          <a:p>
            <a:r>
              <a:rPr lang="en-GB" sz="2400" b="1" dirty="0">
                <a:latin typeface="Garamond" panose="02020404030301010803" pitchFamily="18" charset="0"/>
              </a:rPr>
              <a:t>Life abroad</a:t>
            </a:r>
          </a:p>
        </p:txBody>
      </p:sp>
      <p:sp>
        <p:nvSpPr>
          <p:cNvPr id="26" name="TextBox 25"/>
          <p:cNvSpPr txBox="1"/>
          <p:nvPr/>
        </p:nvSpPr>
        <p:spPr>
          <a:xfrm>
            <a:off x="8398471" y="1509443"/>
            <a:ext cx="2752436" cy="369332"/>
          </a:xfrm>
          <a:prstGeom prst="rect">
            <a:avLst/>
          </a:prstGeom>
          <a:noFill/>
        </p:spPr>
        <p:txBody>
          <a:bodyPr wrap="square" rtlCol="0">
            <a:spAutoFit/>
          </a:bodyPr>
          <a:lstStyle/>
          <a:p>
            <a:r>
              <a:rPr lang="en-GB" dirty="0"/>
              <a:t>1985, Slovakia</a:t>
            </a:r>
          </a:p>
        </p:txBody>
      </p:sp>
      <p:sp>
        <p:nvSpPr>
          <p:cNvPr id="27" name="Oval 26"/>
          <p:cNvSpPr/>
          <p:nvPr/>
        </p:nvSpPr>
        <p:spPr>
          <a:xfrm>
            <a:off x="7109999" y="4671703"/>
            <a:ext cx="281709" cy="2770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Connector 28"/>
          <p:cNvCxnSpPr/>
          <p:nvPr/>
        </p:nvCxnSpPr>
        <p:spPr>
          <a:xfrm>
            <a:off x="7328351" y="4828264"/>
            <a:ext cx="458200" cy="362491"/>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786551" y="5188408"/>
            <a:ext cx="2659776"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8460508" y="4828264"/>
            <a:ext cx="1985819" cy="461665"/>
          </a:xfrm>
          <a:prstGeom prst="rect">
            <a:avLst/>
          </a:prstGeom>
          <a:noFill/>
        </p:spPr>
        <p:txBody>
          <a:bodyPr wrap="square" rtlCol="0">
            <a:spAutoFit/>
          </a:bodyPr>
          <a:lstStyle/>
          <a:p>
            <a:r>
              <a:rPr lang="en-GB" sz="2400" b="1" dirty="0">
                <a:latin typeface="Garamond" panose="02020404030301010803" pitchFamily="18" charset="0"/>
              </a:rPr>
              <a:t>Private life</a:t>
            </a:r>
          </a:p>
        </p:txBody>
      </p:sp>
      <p:sp>
        <p:nvSpPr>
          <p:cNvPr id="37" name="TextBox 36"/>
          <p:cNvSpPr txBox="1"/>
          <p:nvPr/>
        </p:nvSpPr>
        <p:spPr>
          <a:xfrm>
            <a:off x="8368112" y="5206486"/>
            <a:ext cx="2752436" cy="1477328"/>
          </a:xfrm>
          <a:prstGeom prst="rect">
            <a:avLst/>
          </a:prstGeom>
          <a:noFill/>
        </p:spPr>
        <p:txBody>
          <a:bodyPr wrap="square" rtlCol="0">
            <a:spAutoFit/>
          </a:bodyPr>
          <a:lstStyle/>
          <a:p>
            <a:r>
              <a:rPr lang="en-GB" dirty="0"/>
              <a:t>Daughter, sister, aunt</a:t>
            </a:r>
          </a:p>
          <a:p>
            <a:r>
              <a:rPr lang="en-GB" dirty="0"/>
              <a:t>Friend</a:t>
            </a:r>
          </a:p>
          <a:p>
            <a:r>
              <a:rPr lang="en-GB" dirty="0"/>
              <a:t>Girlfriend</a:t>
            </a:r>
          </a:p>
          <a:p>
            <a:r>
              <a:rPr lang="en-GB" dirty="0"/>
              <a:t>No pets</a:t>
            </a:r>
          </a:p>
          <a:p>
            <a:r>
              <a:rPr lang="en-GB" dirty="0"/>
              <a:t>No children</a:t>
            </a:r>
          </a:p>
        </p:txBody>
      </p:sp>
      <p:sp>
        <p:nvSpPr>
          <p:cNvPr id="40" name="Oval 39"/>
          <p:cNvSpPr/>
          <p:nvPr/>
        </p:nvSpPr>
        <p:spPr>
          <a:xfrm>
            <a:off x="4147300" y="2836780"/>
            <a:ext cx="281709" cy="2770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 name="Straight Connector 40"/>
          <p:cNvCxnSpPr/>
          <p:nvPr/>
        </p:nvCxnSpPr>
        <p:spPr>
          <a:xfrm>
            <a:off x="1052945" y="2975324"/>
            <a:ext cx="3116667" cy="13976"/>
          </a:xfrm>
          <a:prstGeom prst="line">
            <a:avLst/>
          </a:prstGeom>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051760" y="2552228"/>
            <a:ext cx="1663731" cy="461665"/>
          </a:xfrm>
          <a:prstGeom prst="rect">
            <a:avLst/>
          </a:prstGeom>
          <a:noFill/>
        </p:spPr>
        <p:txBody>
          <a:bodyPr wrap="square" rtlCol="0">
            <a:spAutoFit/>
          </a:bodyPr>
          <a:lstStyle/>
          <a:p>
            <a:r>
              <a:rPr lang="en-GB" sz="2400" b="1" dirty="0">
                <a:latin typeface="Garamond" panose="02020404030301010803" pitchFamily="18" charset="0"/>
              </a:rPr>
              <a:t>Little joys</a:t>
            </a:r>
          </a:p>
        </p:txBody>
      </p:sp>
      <p:sp>
        <p:nvSpPr>
          <p:cNvPr id="45" name="AutoShape 2" descr="Jamaica Blue Mountain Coffee | Whittard of Chelsea"/>
          <p:cNvSpPr>
            <a:spLocks noChangeAspect="1" noChangeArrowheads="1"/>
          </p:cNvSpPr>
          <p:nvPr/>
        </p:nvSpPr>
        <p:spPr bwMode="auto">
          <a:xfrm>
            <a:off x="155575" y="-822325"/>
            <a:ext cx="17145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8" name="TextBox 47"/>
          <p:cNvSpPr txBox="1"/>
          <p:nvPr/>
        </p:nvSpPr>
        <p:spPr>
          <a:xfrm>
            <a:off x="1051469" y="2917467"/>
            <a:ext cx="2752436" cy="1200329"/>
          </a:xfrm>
          <a:prstGeom prst="rect">
            <a:avLst/>
          </a:prstGeom>
          <a:noFill/>
        </p:spPr>
        <p:txBody>
          <a:bodyPr wrap="square" rtlCol="0">
            <a:spAutoFit/>
          </a:bodyPr>
          <a:lstStyle/>
          <a:p>
            <a:r>
              <a:rPr lang="en-GB" dirty="0"/>
              <a:t>Coffee, Brunch</a:t>
            </a:r>
          </a:p>
          <a:p>
            <a:r>
              <a:rPr lang="en-GB" dirty="0"/>
              <a:t>Carrot cake</a:t>
            </a:r>
          </a:p>
          <a:p>
            <a:r>
              <a:rPr lang="en-GB" dirty="0"/>
              <a:t>Art</a:t>
            </a:r>
          </a:p>
          <a:p>
            <a:r>
              <a:rPr lang="en-GB" dirty="0"/>
              <a:t>Walks, Exercise</a:t>
            </a:r>
          </a:p>
        </p:txBody>
      </p:sp>
      <p:sp>
        <p:nvSpPr>
          <p:cNvPr id="49" name="Oval 48"/>
          <p:cNvSpPr/>
          <p:nvPr/>
        </p:nvSpPr>
        <p:spPr>
          <a:xfrm>
            <a:off x="4211783" y="4701385"/>
            <a:ext cx="281709" cy="2770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1" name="Straight Connector 50"/>
          <p:cNvCxnSpPr/>
          <p:nvPr/>
        </p:nvCxnSpPr>
        <p:spPr>
          <a:xfrm flipH="1">
            <a:off x="3642701" y="4827591"/>
            <a:ext cx="620243" cy="231505"/>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051469" y="5059096"/>
            <a:ext cx="2617513" cy="0"/>
          </a:xfrm>
          <a:prstGeom prst="line">
            <a:avLst/>
          </a:prstGeom>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1051469" y="4644878"/>
            <a:ext cx="2552472" cy="461665"/>
          </a:xfrm>
          <a:prstGeom prst="rect">
            <a:avLst/>
          </a:prstGeom>
          <a:noFill/>
        </p:spPr>
        <p:txBody>
          <a:bodyPr wrap="square" rtlCol="0">
            <a:spAutoFit/>
          </a:bodyPr>
          <a:lstStyle/>
          <a:p>
            <a:r>
              <a:rPr lang="en-GB" sz="2400" b="1" dirty="0">
                <a:latin typeface="Garamond" panose="02020404030301010803" pitchFamily="18" charset="0"/>
              </a:rPr>
              <a:t>Professional life</a:t>
            </a:r>
          </a:p>
        </p:txBody>
      </p:sp>
      <p:sp>
        <p:nvSpPr>
          <p:cNvPr id="57" name="TextBox 56"/>
          <p:cNvSpPr txBox="1"/>
          <p:nvPr/>
        </p:nvSpPr>
        <p:spPr>
          <a:xfrm>
            <a:off x="1105921" y="5106543"/>
            <a:ext cx="3105861" cy="923330"/>
          </a:xfrm>
          <a:prstGeom prst="rect">
            <a:avLst/>
          </a:prstGeom>
          <a:noFill/>
        </p:spPr>
        <p:txBody>
          <a:bodyPr wrap="square" rtlCol="0">
            <a:spAutoFit/>
          </a:bodyPr>
          <a:lstStyle/>
          <a:p>
            <a:r>
              <a:rPr lang="en-GB" dirty="0"/>
              <a:t>Clinical and health psychologist</a:t>
            </a:r>
          </a:p>
          <a:p>
            <a:r>
              <a:rPr lang="en-GB" dirty="0"/>
              <a:t>Researcher at University</a:t>
            </a:r>
          </a:p>
          <a:p>
            <a:r>
              <a:rPr lang="en-GB" dirty="0"/>
              <a:t>Volunteer</a:t>
            </a:r>
          </a:p>
        </p:txBody>
      </p:sp>
    </p:spTree>
    <p:extLst>
      <p:ext uri="{BB962C8B-B14F-4D97-AF65-F5344CB8AC3E}">
        <p14:creationId xmlns:p14="http://schemas.microsoft.com/office/powerpoint/2010/main" val="40063258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09493"/>
          </a:xfrm>
        </p:spPr>
        <p:txBody>
          <a:bodyPr>
            <a:normAutofit/>
          </a:bodyPr>
          <a:lstStyle/>
          <a:p>
            <a:r>
              <a:rPr lang="en-GB" sz="5400" b="1" dirty="0">
                <a:latin typeface="Garamond" panose="02020404030301010803" pitchFamily="18" charset="0"/>
              </a:rPr>
              <a:t>Career</a:t>
            </a:r>
          </a:p>
        </p:txBody>
      </p:sp>
      <p:cxnSp>
        <p:nvCxnSpPr>
          <p:cNvPr id="7" name="Straight Connector 6"/>
          <p:cNvCxnSpPr/>
          <p:nvPr/>
        </p:nvCxnSpPr>
        <p:spPr>
          <a:xfrm flipV="1">
            <a:off x="838200" y="3048685"/>
            <a:ext cx="11012055" cy="2851"/>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81940" y="2530764"/>
            <a:ext cx="1200728" cy="369332"/>
          </a:xfrm>
          <a:prstGeom prst="rect">
            <a:avLst/>
          </a:prstGeom>
          <a:noFill/>
        </p:spPr>
        <p:txBody>
          <a:bodyPr wrap="square" rtlCol="0">
            <a:spAutoFit/>
          </a:bodyPr>
          <a:lstStyle/>
          <a:p>
            <a:r>
              <a:rPr lang="en-GB" b="1" dirty="0">
                <a:latin typeface="Garamond" panose="02020404030301010803" pitchFamily="18" charset="0"/>
              </a:rPr>
              <a:t>2004-2009</a:t>
            </a:r>
          </a:p>
        </p:txBody>
      </p:sp>
      <p:sp>
        <p:nvSpPr>
          <p:cNvPr id="15" name="TextBox 14"/>
          <p:cNvSpPr txBox="1"/>
          <p:nvPr/>
        </p:nvSpPr>
        <p:spPr>
          <a:xfrm>
            <a:off x="2675082" y="2273153"/>
            <a:ext cx="2299854" cy="369332"/>
          </a:xfrm>
          <a:prstGeom prst="rect">
            <a:avLst/>
          </a:prstGeom>
          <a:noFill/>
        </p:spPr>
        <p:txBody>
          <a:bodyPr wrap="square" rtlCol="0">
            <a:spAutoFit/>
          </a:bodyPr>
          <a:lstStyle/>
          <a:p>
            <a:pPr algn="ctr"/>
            <a:r>
              <a:rPr lang="en-GB" b="1" dirty="0">
                <a:latin typeface="Garamond" panose="02020404030301010803" pitchFamily="18" charset="0"/>
              </a:rPr>
              <a:t>2009         -           2014</a:t>
            </a:r>
          </a:p>
        </p:txBody>
      </p:sp>
      <p:sp>
        <p:nvSpPr>
          <p:cNvPr id="16" name="TextBox 15"/>
          <p:cNvSpPr txBox="1"/>
          <p:nvPr/>
        </p:nvSpPr>
        <p:spPr>
          <a:xfrm>
            <a:off x="3125356" y="2540885"/>
            <a:ext cx="2299854" cy="369332"/>
          </a:xfrm>
          <a:prstGeom prst="rect">
            <a:avLst/>
          </a:prstGeom>
          <a:noFill/>
        </p:spPr>
        <p:txBody>
          <a:bodyPr wrap="square" rtlCol="0">
            <a:spAutoFit/>
          </a:bodyPr>
          <a:lstStyle/>
          <a:p>
            <a:r>
              <a:rPr lang="en-GB" b="1" dirty="0">
                <a:latin typeface="Garamond" panose="02020404030301010803" pitchFamily="18" charset="0"/>
              </a:rPr>
              <a:t>2011  -    2013</a:t>
            </a:r>
          </a:p>
        </p:txBody>
      </p:sp>
      <p:sp>
        <p:nvSpPr>
          <p:cNvPr id="17" name="TextBox 16"/>
          <p:cNvSpPr txBox="1"/>
          <p:nvPr/>
        </p:nvSpPr>
        <p:spPr>
          <a:xfrm>
            <a:off x="5555673" y="2530764"/>
            <a:ext cx="1131454" cy="369332"/>
          </a:xfrm>
          <a:prstGeom prst="rect">
            <a:avLst/>
          </a:prstGeom>
          <a:noFill/>
        </p:spPr>
        <p:txBody>
          <a:bodyPr wrap="square" rtlCol="0">
            <a:spAutoFit/>
          </a:bodyPr>
          <a:lstStyle/>
          <a:p>
            <a:r>
              <a:rPr lang="en-GB" b="1" dirty="0">
                <a:latin typeface="Garamond" panose="02020404030301010803" pitchFamily="18" charset="0"/>
              </a:rPr>
              <a:t>2014-2016</a:t>
            </a:r>
          </a:p>
        </p:txBody>
      </p:sp>
      <p:sp>
        <p:nvSpPr>
          <p:cNvPr id="18" name="TextBox 17"/>
          <p:cNvSpPr txBox="1"/>
          <p:nvPr/>
        </p:nvSpPr>
        <p:spPr>
          <a:xfrm>
            <a:off x="7105074" y="2530764"/>
            <a:ext cx="1131454" cy="369332"/>
          </a:xfrm>
          <a:prstGeom prst="rect">
            <a:avLst/>
          </a:prstGeom>
          <a:noFill/>
        </p:spPr>
        <p:txBody>
          <a:bodyPr wrap="square" rtlCol="0">
            <a:spAutoFit/>
          </a:bodyPr>
          <a:lstStyle/>
          <a:p>
            <a:r>
              <a:rPr lang="en-GB" b="1" dirty="0">
                <a:latin typeface="Garamond" panose="02020404030301010803" pitchFamily="18" charset="0"/>
              </a:rPr>
              <a:t>2017</a:t>
            </a:r>
          </a:p>
        </p:txBody>
      </p:sp>
      <p:sp>
        <p:nvSpPr>
          <p:cNvPr id="19" name="TextBox 18"/>
          <p:cNvSpPr txBox="1"/>
          <p:nvPr/>
        </p:nvSpPr>
        <p:spPr>
          <a:xfrm>
            <a:off x="8230753" y="2530764"/>
            <a:ext cx="1131454" cy="369332"/>
          </a:xfrm>
          <a:prstGeom prst="rect">
            <a:avLst/>
          </a:prstGeom>
          <a:noFill/>
        </p:spPr>
        <p:txBody>
          <a:bodyPr wrap="square" rtlCol="0">
            <a:spAutoFit/>
          </a:bodyPr>
          <a:lstStyle/>
          <a:p>
            <a:r>
              <a:rPr lang="en-GB" b="1" dirty="0">
                <a:latin typeface="Garamond" panose="02020404030301010803" pitchFamily="18" charset="0"/>
              </a:rPr>
              <a:t>2017-2019</a:t>
            </a:r>
          </a:p>
        </p:txBody>
      </p:sp>
      <p:sp>
        <p:nvSpPr>
          <p:cNvPr id="20" name="TextBox 19"/>
          <p:cNvSpPr txBox="1"/>
          <p:nvPr/>
        </p:nvSpPr>
        <p:spPr>
          <a:xfrm>
            <a:off x="10101407" y="2563014"/>
            <a:ext cx="1771073" cy="369332"/>
          </a:xfrm>
          <a:prstGeom prst="rect">
            <a:avLst/>
          </a:prstGeom>
          <a:noFill/>
        </p:spPr>
        <p:txBody>
          <a:bodyPr wrap="square" rtlCol="0">
            <a:spAutoFit/>
          </a:bodyPr>
          <a:lstStyle/>
          <a:p>
            <a:r>
              <a:rPr lang="en-GB" b="1" dirty="0">
                <a:latin typeface="Garamond" panose="02020404030301010803" pitchFamily="18" charset="0"/>
              </a:rPr>
              <a:t>2019-present</a:t>
            </a:r>
          </a:p>
        </p:txBody>
      </p:sp>
      <p:cxnSp>
        <p:nvCxnSpPr>
          <p:cNvPr id="22" name="Straight Connector 21"/>
          <p:cNvCxnSpPr/>
          <p:nvPr/>
        </p:nvCxnSpPr>
        <p:spPr>
          <a:xfrm>
            <a:off x="1582304" y="3051536"/>
            <a:ext cx="0" cy="11417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082722" y="3051536"/>
            <a:ext cx="0" cy="11417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796480" y="3048685"/>
            <a:ext cx="0" cy="11417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524173" y="3051536"/>
            <a:ext cx="0" cy="24471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a:endCxn id="35" idx="1"/>
          </p:cNvCxnSpPr>
          <p:nvPr/>
        </p:nvCxnSpPr>
        <p:spPr>
          <a:xfrm>
            <a:off x="11137972" y="3048956"/>
            <a:ext cx="3600" cy="2489060"/>
          </a:xfrm>
          <a:prstGeom prst="line">
            <a:avLst/>
          </a:prstGeom>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1496870" y="4156242"/>
            <a:ext cx="140854" cy="1506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p:cNvSpPr/>
          <p:nvPr/>
        </p:nvSpPr>
        <p:spPr>
          <a:xfrm>
            <a:off x="3803939" y="5498638"/>
            <a:ext cx="140854" cy="1506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a:off x="7453746" y="5498637"/>
            <a:ext cx="140854" cy="1506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p:nvSpPr>
        <p:spPr>
          <a:xfrm>
            <a:off x="11120944" y="5515956"/>
            <a:ext cx="140854" cy="1506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p:nvSpPr>
        <p:spPr>
          <a:xfrm>
            <a:off x="6025573" y="4190458"/>
            <a:ext cx="140854" cy="1506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a:off x="8740490" y="4190458"/>
            <a:ext cx="140854" cy="1506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p:cNvSpPr txBox="1"/>
          <p:nvPr/>
        </p:nvSpPr>
        <p:spPr>
          <a:xfrm>
            <a:off x="-9236" y="4361118"/>
            <a:ext cx="3267364" cy="646331"/>
          </a:xfrm>
          <a:prstGeom prst="rect">
            <a:avLst/>
          </a:prstGeom>
          <a:noFill/>
        </p:spPr>
        <p:txBody>
          <a:bodyPr wrap="square" rtlCol="0">
            <a:spAutoFit/>
          </a:bodyPr>
          <a:lstStyle/>
          <a:p>
            <a:pPr algn="ctr"/>
            <a:r>
              <a:rPr lang="en-GB" dirty="0">
                <a:latin typeface="Garamond" panose="02020404030301010803" pitchFamily="18" charset="0"/>
              </a:rPr>
              <a:t>MSc. Psychology </a:t>
            </a:r>
          </a:p>
          <a:p>
            <a:pPr algn="ctr"/>
            <a:r>
              <a:rPr lang="en-GB" dirty="0">
                <a:latin typeface="Garamond" panose="02020404030301010803" pitchFamily="18" charset="0"/>
              </a:rPr>
              <a:t>University of </a:t>
            </a:r>
            <a:r>
              <a:rPr lang="en-GB" dirty="0" err="1">
                <a:latin typeface="Garamond" panose="02020404030301010803" pitchFamily="18" charset="0"/>
              </a:rPr>
              <a:t>Trnava</a:t>
            </a:r>
            <a:r>
              <a:rPr lang="en-GB" dirty="0">
                <a:latin typeface="Garamond" panose="02020404030301010803" pitchFamily="18" charset="0"/>
              </a:rPr>
              <a:t>, Slovakia</a:t>
            </a:r>
          </a:p>
        </p:txBody>
      </p:sp>
      <p:sp>
        <p:nvSpPr>
          <p:cNvPr id="39" name="TextBox 38"/>
          <p:cNvSpPr txBox="1"/>
          <p:nvPr/>
        </p:nvSpPr>
        <p:spPr>
          <a:xfrm>
            <a:off x="1828800" y="5591002"/>
            <a:ext cx="4231986" cy="1200329"/>
          </a:xfrm>
          <a:prstGeom prst="rect">
            <a:avLst/>
          </a:prstGeom>
          <a:noFill/>
        </p:spPr>
        <p:txBody>
          <a:bodyPr wrap="square" rtlCol="0">
            <a:spAutoFit/>
          </a:bodyPr>
          <a:lstStyle/>
          <a:p>
            <a:pPr algn="ctr"/>
            <a:r>
              <a:rPr lang="en-GB" dirty="0">
                <a:latin typeface="Garamond" panose="02020404030301010803" pitchFamily="18" charset="0"/>
              </a:rPr>
              <a:t>MSc. (Res.) Clinical and Health Psychology</a:t>
            </a:r>
          </a:p>
          <a:p>
            <a:pPr algn="ctr"/>
            <a:r>
              <a:rPr lang="en-GB" dirty="0">
                <a:latin typeface="Garamond" panose="02020404030301010803" pitchFamily="18" charset="0"/>
              </a:rPr>
              <a:t>Leiden University, The Netherlands</a:t>
            </a:r>
          </a:p>
          <a:p>
            <a:pPr algn="ctr"/>
            <a:r>
              <a:rPr lang="en-GB" dirty="0">
                <a:latin typeface="Garamond" panose="02020404030301010803" pitchFamily="18" charset="0"/>
              </a:rPr>
              <a:t>PhD. in Medical Sciences</a:t>
            </a:r>
          </a:p>
          <a:p>
            <a:pPr algn="ctr"/>
            <a:r>
              <a:rPr lang="en-GB" dirty="0">
                <a:latin typeface="Garamond" panose="02020404030301010803" pitchFamily="18" charset="0"/>
              </a:rPr>
              <a:t>University of Groningen, The Netherlands</a:t>
            </a:r>
          </a:p>
        </p:txBody>
      </p:sp>
      <p:cxnSp>
        <p:nvCxnSpPr>
          <p:cNvPr id="42" name="Straight Connector 41"/>
          <p:cNvCxnSpPr/>
          <p:nvPr/>
        </p:nvCxnSpPr>
        <p:spPr>
          <a:xfrm>
            <a:off x="3874366" y="3048685"/>
            <a:ext cx="0" cy="2449953"/>
          </a:xfrm>
          <a:prstGeom prst="line">
            <a:avLst/>
          </a:prstGeom>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4343542" y="4396724"/>
            <a:ext cx="3364061" cy="646331"/>
          </a:xfrm>
          <a:prstGeom prst="rect">
            <a:avLst/>
          </a:prstGeom>
        </p:spPr>
        <p:txBody>
          <a:bodyPr wrap="square">
            <a:spAutoFit/>
          </a:bodyPr>
          <a:lstStyle/>
          <a:p>
            <a:pPr algn="ctr"/>
            <a:r>
              <a:rPr lang="en-GB" dirty="0">
                <a:solidFill>
                  <a:srgbClr val="000000"/>
                </a:solidFill>
                <a:latin typeface="Garamond" panose="02020404030301010803" pitchFamily="18" charset="0"/>
              </a:rPr>
              <a:t>Career Development Fellow</a:t>
            </a:r>
          </a:p>
          <a:p>
            <a:pPr algn="ctr"/>
            <a:r>
              <a:rPr lang="en-GB" dirty="0">
                <a:solidFill>
                  <a:srgbClr val="000000"/>
                </a:solidFill>
                <a:latin typeface="Garamond" panose="02020404030301010803" pitchFamily="18" charset="0"/>
              </a:rPr>
              <a:t>MRC Epidemiology Unit </a:t>
            </a:r>
            <a:endParaRPr lang="en-GB" dirty="0">
              <a:latin typeface="Garamond" panose="02020404030301010803" pitchFamily="18" charset="0"/>
            </a:endParaRPr>
          </a:p>
        </p:txBody>
      </p:sp>
      <p:sp>
        <p:nvSpPr>
          <p:cNvPr id="44" name="Rectangle 43"/>
          <p:cNvSpPr/>
          <p:nvPr/>
        </p:nvSpPr>
        <p:spPr>
          <a:xfrm>
            <a:off x="5794090" y="5584767"/>
            <a:ext cx="3891973" cy="923330"/>
          </a:xfrm>
          <a:prstGeom prst="rect">
            <a:avLst/>
          </a:prstGeom>
        </p:spPr>
        <p:txBody>
          <a:bodyPr wrap="square">
            <a:spAutoFit/>
          </a:bodyPr>
          <a:lstStyle/>
          <a:p>
            <a:pPr algn="ctr"/>
            <a:r>
              <a:rPr lang="en-GB" dirty="0">
                <a:solidFill>
                  <a:srgbClr val="000000"/>
                </a:solidFill>
                <a:latin typeface="Garamond" panose="02020404030301010803" pitchFamily="18" charset="0"/>
              </a:rPr>
              <a:t>Postdoctoral Fellow</a:t>
            </a:r>
          </a:p>
          <a:p>
            <a:pPr algn="ctr"/>
            <a:r>
              <a:rPr lang="en-GB" dirty="0">
                <a:solidFill>
                  <a:srgbClr val="000000"/>
                </a:solidFill>
                <a:latin typeface="Garamond" panose="02020404030301010803" pitchFamily="18" charset="0"/>
              </a:rPr>
              <a:t>Institute for Health &amp; Aging</a:t>
            </a:r>
          </a:p>
          <a:p>
            <a:pPr algn="ctr"/>
            <a:r>
              <a:rPr lang="en-GB" dirty="0">
                <a:solidFill>
                  <a:srgbClr val="000000"/>
                </a:solidFill>
                <a:latin typeface="Garamond" panose="02020404030301010803" pitchFamily="18" charset="0"/>
              </a:rPr>
              <a:t>University California San Francisco, USA </a:t>
            </a:r>
            <a:endParaRPr lang="en-GB" dirty="0">
              <a:latin typeface="Garamond" panose="02020404030301010803" pitchFamily="18" charset="0"/>
            </a:endParaRPr>
          </a:p>
        </p:txBody>
      </p:sp>
      <p:sp>
        <p:nvSpPr>
          <p:cNvPr id="46" name="Rectangle 45"/>
          <p:cNvSpPr/>
          <p:nvPr/>
        </p:nvSpPr>
        <p:spPr>
          <a:xfrm>
            <a:off x="7709335" y="4339047"/>
            <a:ext cx="2712027" cy="923330"/>
          </a:xfrm>
          <a:prstGeom prst="rect">
            <a:avLst/>
          </a:prstGeom>
        </p:spPr>
        <p:txBody>
          <a:bodyPr wrap="square">
            <a:spAutoFit/>
          </a:bodyPr>
          <a:lstStyle/>
          <a:p>
            <a:pPr algn="ctr"/>
            <a:r>
              <a:rPr lang="en-GB" dirty="0">
                <a:solidFill>
                  <a:srgbClr val="000000"/>
                </a:solidFill>
                <a:latin typeface="Garamond" panose="02020404030301010803" pitchFamily="18" charset="0"/>
              </a:rPr>
              <a:t>Research Fellow</a:t>
            </a:r>
          </a:p>
          <a:p>
            <a:pPr algn="ctr"/>
            <a:r>
              <a:rPr lang="en-GB" dirty="0">
                <a:solidFill>
                  <a:srgbClr val="000000"/>
                </a:solidFill>
                <a:latin typeface="Garamond" panose="02020404030301010803" pitchFamily="18" charset="0"/>
              </a:rPr>
              <a:t>Department of Psychology</a:t>
            </a:r>
          </a:p>
          <a:p>
            <a:pPr algn="ctr"/>
            <a:r>
              <a:rPr lang="en-GB" dirty="0">
                <a:solidFill>
                  <a:srgbClr val="000000"/>
                </a:solidFill>
                <a:latin typeface="Garamond" panose="02020404030301010803" pitchFamily="18" charset="0"/>
              </a:rPr>
              <a:t>University of Exeter </a:t>
            </a:r>
            <a:endParaRPr lang="en-GB" dirty="0">
              <a:latin typeface="Garamond" panose="02020404030301010803" pitchFamily="18" charset="0"/>
            </a:endParaRPr>
          </a:p>
        </p:txBody>
      </p:sp>
      <p:sp>
        <p:nvSpPr>
          <p:cNvPr id="48" name="Rectangle 47"/>
          <p:cNvSpPr/>
          <p:nvPr/>
        </p:nvSpPr>
        <p:spPr>
          <a:xfrm>
            <a:off x="10101407" y="5641237"/>
            <a:ext cx="2019805" cy="646331"/>
          </a:xfrm>
          <a:prstGeom prst="rect">
            <a:avLst/>
          </a:prstGeom>
        </p:spPr>
        <p:txBody>
          <a:bodyPr wrap="square">
            <a:spAutoFit/>
          </a:bodyPr>
          <a:lstStyle/>
          <a:p>
            <a:pPr algn="ctr"/>
            <a:r>
              <a:rPr lang="en-GB" dirty="0">
                <a:solidFill>
                  <a:srgbClr val="000000"/>
                </a:solidFill>
                <a:latin typeface="Garamond" panose="02020404030301010803" pitchFamily="18" charset="0"/>
              </a:rPr>
              <a:t>Research Associate</a:t>
            </a:r>
          </a:p>
          <a:p>
            <a:pPr algn="ctr"/>
            <a:r>
              <a:rPr lang="en-GB" dirty="0">
                <a:solidFill>
                  <a:srgbClr val="000000"/>
                </a:solidFill>
                <a:latin typeface="Garamond" panose="02020404030301010803" pitchFamily="18" charset="0"/>
              </a:rPr>
              <a:t>PSSRU</a:t>
            </a:r>
            <a:endParaRPr lang="en-GB" dirty="0">
              <a:latin typeface="Garamond" panose="02020404030301010803" pitchFamily="18" charset="0"/>
            </a:endParaRPr>
          </a:p>
        </p:txBody>
      </p:sp>
    </p:spTree>
    <p:extLst>
      <p:ext uri="{BB962C8B-B14F-4D97-AF65-F5344CB8AC3E}">
        <p14:creationId xmlns:p14="http://schemas.microsoft.com/office/powerpoint/2010/main" val="17090835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2"/>
          </p:nvPr>
        </p:nvPicPr>
        <p:blipFill>
          <a:blip r:embed="rId2" cstate="print">
            <a:extLst>
              <a:ext uri="{BEBA8EAE-BF5A-486C-A8C5-ECC9F3942E4B}">
                <a14:imgProps xmlns:a14="http://schemas.microsoft.com/office/drawing/2010/main">
                  <a14:imgLayer r:embed="rId3">
                    <a14:imgEffect>
                      <a14:sharpenSoften amount="-98000"/>
                    </a14:imgEffect>
                  </a14:imgLayer>
                </a14:imgProps>
              </a:ext>
              <a:ext uri="{28A0092B-C50C-407E-A947-70E740481C1C}">
                <a14:useLocalDpi xmlns:a14="http://schemas.microsoft.com/office/drawing/2010/main" val="0"/>
              </a:ext>
            </a:extLst>
          </a:blip>
          <a:stretch>
            <a:fillRect/>
          </a:stretch>
        </p:blipFill>
        <p:spPr>
          <a:xfrm>
            <a:off x="193964" y="230909"/>
            <a:ext cx="5932516" cy="6410036"/>
          </a:xfrm>
        </p:spPr>
      </p:pic>
      <p:sp>
        <p:nvSpPr>
          <p:cNvPr id="5" name="Content Placeholder 4"/>
          <p:cNvSpPr>
            <a:spLocks noGrp="1"/>
          </p:cNvSpPr>
          <p:nvPr>
            <p:ph sz="half" idx="1"/>
          </p:nvPr>
        </p:nvSpPr>
        <p:spPr>
          <a:xfrm>
            <a:off x="836596" y="535709"/>
            <a:ext cx="5181600" cy="5641254"/>
          </a:xfrm>
        </p:spPr>
        <p:txBody>
          <a:bodyPr/>
          <a:lstStyle/>
          <a:p>
            <a:pPr marL="0" indent="0">
              <a:buNone/>
            </a:pPr>
            <a:endParaRPr lang="en-GB" sz="4400" b="1" dirty="0">
              <a:latin typeface="Garamond" panose="02020404030301010803" pitchFamily="18" charset="0"/>
            </a:endParaRPr>
          </a:p>
          <a:p>
            <a:pPr marL="0" indent="0">
              <a:buNone/>
            </a:pPr>
            <a:endParaRPr lang="en-GB" sz="4400" b="1" dirty="0">
              <a:latin typeface="Garamond" panose="02020404030301010803" pitchFamily="18" charset="0"/>
            </a:endParaRPr>
          </a:p>
          <a:p>
            <a:pPr marL="0" indent="0">
              <a:buNone/>
            </a:pPr>
            <a:endParaRPr lang="en-GB" sz="4400" b="1" dirty="0">
              <a:latin typeface="Garamond" panose="02020404030301010803" pitchFamily="18" charset="0"/>
            </a:endParaRPr>
          </a:p>
          <a:p>
            <a:pPr marL="0" indent="0" algn="ctr">
              <a:buNone/>
            </a:pPr>
            <a:r>
              <a:rPr lang="en-GB" sz="4400" b="1" dirty="0">
                <a:solidFill>
                  <a:schemeClr val="bg1"/>
                </a:solidFill>
                <a:latin typeface="Garamond" panose="02020404030301010803" pitchFamily="18" charset="0"/>
              </a:rPr>
              <a:t>My current role</a:t>
            </a:r>
          </a:p>
          <a:p>
            <a:endParaRPr lang="en-GB" dirty="0"/>
          </a:p>
        </p:txBody>
      </p:sp>
      <p:sp>
        <p:nvSpPr>
          <p:cNvPr id="10" name="TextBox 9"/>
          <p:cNvSpPr txBox="1"/>
          <p:nvPr/>
        </p:nvSpPr>
        <p:spPr>
          <a:xfrm>
            <a:off x="6206836" y="323273"/>
            <a:ext cx="5689600" cy="6124754"/>
          </a:xfrm>
          <a:prstGeom prst="rect">
            <a:avLst/>
          </a:prstGeom>
          <a:noFill/>
        </p:spPr>
        <p:txBody>
          <a:bodyPr wrap="square" rtlCol="0">
            <a:spAutoFit/>
          </a:bodyPr>
          <a:lstStyle/>
          <a:p>
            <a:pPr marL="457200" indent="-457200">
              <a:buFont typeface="Arial" panose="020B0604020202020204" pitchFamily="34" charset="0"/>
              <a:buChar char="•"/>
            </a:pPr>
            <a:endParaRPr lang="en-GB" sz="2800" dirty="0">
              <a:latin typeface="Garamond" panose="02020404030301010803" pitchFamily="18" charset="0"/>
            </a:endParaRPr>
          </a:p>
          <a:p>
            <a:pPr marL="457200" indent="-457200">
              <a:buFont typeface="Arial" panose="020B0604020202020204" pitchFamily="34" charset="0"/>
              <a:buChar char="•"/>
            </a:pPr>
            <a:r>
              <a:rPr lang="en-GB" sz="2800" dirty="0">
                <a:latin typeface="Garamond" panose="02020404030301010803" pitchFamily="18" charset="0"/>
              </a:rPr>
              <a:t>Joined PSSRU in September 2019</a:t>
            </a:r>
          </a:p>
          <a:p>
            <a:pPr marL="457200" indent="-457200">
              <a:buFont typeface="Arial" panose="020B0604020202020204" pitchFamily="34" charset="0"/>
              <a:buChar char="•"/>
            </a:pPr>
            <a:endParaRPr lang="en-GB" sz="2800" dirty="0">
              <a:latin typeface="Garamond" panose="02020404030301010803" pitchFamily="18" charset="0"/>
            </a:endParaRPr>
          </a:p>
          <a:p>
            <a:pPr marL="457200" indent="-457200">
              <a:buFont typeface="Arial" panose="020B0604020202020204" pitchFamily="34" charset="0"/>
              <a:buChar char="•"/>
            </a:pPr>
            <a:endParaRPr lang="en-GB" sz="2800" dirty="0">
              <a:latin typeface="Garamond" panose="02020404030301010803" pitchFamily="18" charset="0"/>
            </a:endParaRPr>
          </a:p>
          <a:p>
            <a:pPr marL="457200" indent="-457200">
              <a:buFont typeface="Arial" panose="020B0604020202020204" pitchFamily="34" charset="0"/>
              <a:buChar char="•"/>
            </a:pPr>
            <a:r>
              <a:rPr lang="en-GB" sz="2800" dirty="0">
                <a:latin typeface="Garamond" panose="02020404030301010803" pitchFamily="18" charset="0"/>
              </a:rPr>
              <a:t>Research Associate</a:t>
            </a:r>
          </a:p>
          <a:p>
            <a:pPr marL="457200" indent="-457200">
              <a:buFont typeface="Arial" panose="020B0604020202020204" pitchFamily="34" charset="0"/>
              <a:buChar char="•"/>
            </a:pPr>
            <a:endParaRPr lang="en-GB" sz="2800" dirty="0">
              <a:latin typeface="Garamond" panose="02020404030301010803" pitchFamily="18" charset="0"/>
            </a:endParaRPr>
          </a:p>
          <a:p>
            <a:pPr marL="457200" indent="-457200">
              <a:buFont typeface="Arial" panose="020B0604020202020204" pitchFamily="34" charset="0"/>
              <a:buChar char="•"/>
            </a:pPr>
            <a:endParaRPr lang="en-GB" sz="2800" dirty="0">
              <a:latin typeface="Garamond" panose="02020404030301010803" pitchFamily="18" charset="0"/>
            </a:endParaRPr>
          </a:p>
          <a:p>
            <a:pPr marL="457200" indent="-457200">
              <a:buFont typeface="Arial" panose="020B0604020202020204" pitchFamily="34" charset="0"/>
              <a:buChar char="•"/>
            </a:pPr>
            <a:r>
              <a:rPr lang="en-GB" sz="2800" dirty="0">
                <a:latin typeface="Garamond" panose="02020404030301010803" pitchFamily="18" charset="0"/>
              </a:rPr>
              <a:t>Change of research context</a:t>
            </a:r>
          </a:p>
          <a:p>
            <a:endParaRPr lang="en-GB" sz="2800" dirty="0">
              <a:latin typeface="Garamond" panose="02020404030301010803" pitchFamily="18" charset="0"/>
            </a:endParaRPr>
          </a:p>
          <a:p>
            <a:pPr marL="457200" indent="-457200">
              <a:buFont typeface="Arial" panose="020B0604020202020204" pitchFamily="34" charset="0"/>
              <a:buChar char="•"/>
            </a:pPr>
            <a:endParaRPr lang="en-GB" sz="2800" dirty="0">
              <a:latin typeface="Garamond" panose="02020404030301010803" pitchFamily="18" charset="0"/>
            </a:endParaRPr>
          </a:p>
          <a:p>
            <a:pPr marL="457200" indent="-457200">
              <a:buFont typeface="Arial" panose="020B0604020202020204" pitchFamily="34" charset="0"/>
              <a:buChar char="•"/>
            </a:pPr>
            <a:r>
              <a:rPr lang="en-GB" sz="2800" dirty="0">
                <a:latin typeface="Garamond" panose="02020404030301010803" pitchFamily="18" charset="0"/>
              </a:rPr>
              <a:t>In March 2020, the WHO declared the COVID-19 pandemic</a:t>
            </a:r>
          </a:p>
          <a:p>
            <a:pPr marL="457200" indent="-457200">
              <a:buFont typeface="Arial" panose="020B0604020202020204" pitchFamily="34" charset="0"/>
              <a:buChar char="•"/>
            </a:pPr>
            <a:endParaRPr lang="en-GB" sz="2800" b="1" dirty="0">
              <a:latin typeface="Garamond" panose="02020404030301010803" pitchFamily="18" charset="0"/>
            </a:endParaRPr>
          </a:p>
          <a:p>
            <a:pPr marL="457200" indent="-457200">
              <a:buFont typeface="Arial" panose="020B0604020202020204" pitchFamily="34" charset="0"/>
              <a:buChar char="•"/>
            </a:pPr>
            <a:endParaRPr lang="en-GB" sz="2800" b="1" dirty="0">
              <a:latin typeface="Garamond" panose="02020404030301010803" pitchFamily="18" charset="0"/>
            </a:endParaRPr>
          </a:p>
        </p:txBody>
      </p:sp>
    </p:spTree>
    <p:extLst>
      <p:ext uri="{BB962C8B-B14F-4D97-AF65-F5344CB8AC3E}">
        <p14:creationId xmlns:p14="http://schemas.microsoft.com/office/powerpoint/2010/main" val="13369624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r="4714"/>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 name="TextBox 6"/>
          <p:cNvSpPr txBox="1"/>
          <p:nvPr/>
        </p:nvSpPr>
        <p:spPr>
          <a:xfrm>
            <a:off x="819150" y="3752850"/>
            <a:ext cx="10890245" cy="2781300"/>
          </a:xfrm>
          <a:prstGeom prst="rect">
            <a:avLst/>
          </a:prstGeom>
        </p:spPr>
        <p:txBody>
          <a:bodyPr vert="horz" lIns="91440" tIns="45720" rIns="91440" bIns="45720" rtlCol="0" anchor="ctr">
            <a:normAutofit/>
          </a:bodyPr>
          <a:lstStyle/>
          <a:p>
            <a:pPr marL="342900" indent="-228600">
              <a:lnSpc>
                <a:spcPct val="90000"/>
              </a:lnSpc>
              <a:spcAft>
                <a:spcPts val="600"/>
              </a:spcAft>
              <a:buFont typeface="Arial" panose="020B0604020202020204" pitchFamily="34" charset="0"/>
              <a:buChar char="•"/>
            </a:pPr>
            <a:r>
              <a:rPr lang="en-US" sz="2000" dirty="0">
                <a:latin typeface="Garamond" panose="02020404030301010803" pitchFamily="18" charset="0"/>
              </a:rPr>
              <a:t>E</a:t>
            </a:r>
            <a:r>
              <a:rPr lang="en-US" sz="2000" dirty="0" smtClean="0">
                <a:latin typeface="Garamond" panose="02020404030301010803" pitchFamily="18" charset="0"/>
              </a:rPr>
              <a:t>stablished </a:t>
            </a:r>
            <a:r>
              <a:rPr lang="en-US" sz="2000" dirty="0">
                <a:latin typeface="Garamond" panose="02020404030301010803" pitchFamily="18" charset="0"/>
              </a:rPr>
              <a:t>at the University of Kent at Canterbury in 1974</a:t>
            </a:r>
          </a:p>
          <a:p>
            <a:pPr marL="285750" indent="-228600">
              <a:lnSpc>
                <a:spcPct val="90000"/>
              </a:lnSpc>
              <a:spcAft>
                <a:spcPts val="600"/>
              </a:spcAft>
              <a:buFont typeface="Arial" panose="020B0604020202020204" pitchFamily="34" charset="0"/>
              <a:buChar char="•"/>
            </a:pPr>
            <a:endParaRPr lang="en-US" sz="2000" dirty="0">
              <a:latin typeface="Garamond" panose="02020404030301010803" pitchFamily="18" charset="0"/>
            </a:endParaRPr>
          </a:p>
          <a:p>
            <a:pPr marL="285750" indent="-228600">
              <a:lnSpc>
                <a:spcPct val="90000"/>
              </a:lnSpc>
              <a:spcAft>
                <a:spcPts val="600"/>
              </a:spcAft>
              <a:buFont typeface="Arial" panose="020B0604020202020204" pitchFamily="34" charset="0"/>
              <a:buChar char="•"/>
            </a:pPr>
            <a:r>
              <a:rPr lang="en-US" sz="2000" dirty="0">
                <a:latin typeface="Garamond" panose="02020404030301010803" pitchFamily="18" charset="0"/>
              </a:rPr>
              <a:t>B</a:t>
            </a:r>
            <a:r>
              <a:rPr lang="en-US" sz="2000" dirty="0" smtClean="0">
                <a:latin typeface="Garamond" panose="02020404030301010803" pitchFamily="18" charset="0"/>
              </a:rPr>
              <a:t>ased </a:t>
            </a:r>
            <a:r>
              <a:rPr lang="en-US" sz="2000" dirty="0">
                <a:latin typeface="Garamond" panose="02020404030301010803" pitchFamily="18" charset="0"/>
              </a:rPr>
              <a:t>in the School of Social Policy, Sociology and Social Research (SSPSSR) </a:t>
            </a:r>
          </a:p>
          <a:p>
            <a:pPr marL="285750" indent="-228600">
              <a:lnSpc>
                <a:spcPct val="90000"/>
              </a:lnSpc>
              <a:spcAft>
                <a:spcPts val="600"/>
              </a:spcAft>
              <a:buFont typeface="Arial" panose="020B0604020202020204" pitchFamily="34" charset="0"/>
              <a:buChar char="•"/>
            </a:pPr>
            <a:endParaRPr lang="en-US" sz="2000" dirty="0">
              <a:latin typeface="Garamond" panose="02020404030301010803" pitchFamily="18" charset="0"/>
            </a:endParaRPr>
          </a:p>
          <a:p>
            <a:pPr marL="285750" indent="-228600">
              <a:lnSpc>
                <a:spcPct val="90000"/>
              </a:lnSpc>
              <a:spcAft>
                <a:spcPts val="600"/>
              </a:spcAft>
              <a:buFont typeface="Arial" panose="020B0604020202020204" pitchFamily="34" charset="0"/>
              <a:buChar char="•"/>
            </a:pPr>
            <a:r>
              <a:rPr lang="en-US" sz="2000" dirty="0">
                <a:latin typeface="Garamond" panose="02020404030301010803" pitchFamily="18" charset="0"/>
              </a:rPr>
              <a:t>S</a:t>
            </a:r>
            <a:r>
              <a:rPr lang="en-US" sz="2000" dirty="0" smtClean="0">
                <a:latin typeface="Garamond" panose="02020404030301010803" pitchFamily="18" charset="0"/>
              </a:rPr>
              <a:t>ocial </a:t>
            </a:r>
            <a:r>
              <a:rPr lang="en-US" sz="2000" dirty="0">
                <a:latin typeface="Garamond" panose="02020404030301010803" pitchFamily="18" charset="0"/>
              </a:rPr>
              <a:t>care research group of 27 people</a:t>
            </a:r>
          </a:p>
          <a:p>
            <a:pPr indent="-228600">
              <a:lnSpc>
                <a:spcPct val="90000"/>
              </a:lnSpc>
              <a:spcAft>
                <a:spcPts val="600"/>
              </a:spcAft>
              <a:buFont typeface="Arial" panose="020B0604020202020204" pitchFamily="34" charset="0"/>
              <a:buChar char="•"/>
            </a:pPr>
            <a:endParaRPr lang="en-US" sz="2000" dirty="0">
              <a:latin typeface="Garamond" panose="02020404030301010803" pitchFamily="18" charset="0"/>
            </a:endParaRPr>
          </a:p>
          <a:p>
            <a:pPr marL="285750" indent="-228600">
              <a:lnSpc>
                <a:spcPct val="90000"/>
              </a:lnSpc>
              <a:spcAft>
                <a:spcPts val="600"/>
              </a:spcAft>
              <a:buFont typeface="Arial" panose="020B0604020202020204" pitchFamily="34" charset="0"/>
              <a:buChar char="•"/>
            </a:pPr>
            <a:r>
              <a:rPr lang="en-US" sz="2000" dirty="0">
                <a:latin typeface="Garamond" panose="02020404030301010803" pitchFamily="18" charset="0"/>
              </a:rPr>
              <a:t>N</a:t>
            </a:r>
            <a:r>
              <a:rPr lang="en-US" sz="2000" dirty="0" smtClean="0">
                <a:latin typeface="Garamond" panose="02020404030301010803" pitchFamily="18" charset="0"/>
              </a:rPr>
              <a:t>eeds</a:t>
            </a:r>
            <a:r>
              <a:rPr lang="en-US" sz="2000" dirty="0">
                <a:latin typeface="Garamond" panose="02020404030301010803" pitchFamily="18" charset="0"/>
              </a:rPr>
              <a:t>, resources and outcomes in social and health care, with particular emphasis on community care, residential and nursing home provision, social care markets and commissioning, long-term care finance</a:t>
            </a:r>
          </a:p>
        </p:txBody>
      </p:sp>
    </p:spTree>
    <p:extLst>
      <p:ext uri="{BB962C8B-B14F-4D97-AF65-F5344CB8AC3E}">
        <p14:creationId xmlns:p14="http://schemas.microsoft.com/office/powerpoint/2010/main" val="27422795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r="4714"/>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676276" y="3752850"/>
            <a:ext cx="11033120" cy="2743200"/>
          </a:xfrm>
        </p:spPr>
        <p:txBody>
          <a:bodyPr anchor="ctr">
            <a:normAutofit/>
          </a:bodyPr>
          <a:lstStyle/>
          <a:p>
            <a:r>
              <a:rPr lang="en-GB" sz="2000" dirty="0">
                <a:latin typeface="Garamond" panose="02020404030301010803" pitchFamily="18" charset="0"/>
              </a:rPr>
              <a:t>In 2018 the NIHR launched a new set of 13 Policy Research Units</a:t>
            </a:r>
          </a:p>
          <a:p>
            <a:endParaRPr lang="en-GB" sz="2000" dirty="0">
              <a:latin typeface="Garamond" panose="02020404030301010803" pitchFamily="18" charset="0"/>
            </a:endParaRPr>
          </a:p>
          <a:p>
            <a:r>
              <a:rPr lang="en-GB" sz="2000" dirty="0">
                <a:latin typeface="Garamond" panose="02020404030301010803" pitchFamily="18" charset="0"/>
              </a:rPr>
              <a:t>PSSRU was successful in securing three of these Units</a:t>
            </a:r>
          </a:p>
          <a:p>
            <a:endParaRPr lang="en-GB" sz="2000" dirty="0">
              <a:latin typeface="Garamond" panose="02020404030301010803" pitchFamily="18" charset="0"/>
            </a:endParaRPr>
          </a:p>
          <a:p>
            <a:r>
              <a:rPr lang="en-GB" sz="2000" dirty="0">
                <a:latin typeface="Garamond" panose="02020404030301010803" pitchFamily="18" charset="0"/>
              </a:rPr>
              <a:t>The units work closely with the Department of Health and Social Care to provide evidence directly to the Secretary of State for Health, government departments as well as NHS England and Public Health England</a:t>
            </a:r>
          </a:p>
        </p:txBody>
      </p:sp>
    </p:spTree>
    <p:extLst>
      <p:ext uri="{BB962C8B-B14F-4D97-AF65-F5344CB8AC3E}">
        <p14:creationId xmlns:p14="http://schemas.microsoft.com/office/powerpoint/2010/main" val="8974898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4"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6722" y="586855"/>
            <a:ext cx="3201366" cy="3387497"/>
          </a:xfrm>
        </p:spPr>
        <p:txBody>
          <a:bodyPr anchor="b">
            <a:normAutofit/>
          </a:bodyPr>
          <a:lstStyle/>
          <a:p>
            <a:pPr algn="r"/>
            <a:r>
              <a:rPr lang="en-GB" sz="4000" b="1" dirty="0">
                <a:solidFill>
                  <a:srgbClr val="FFFFFF"/>
                </a:solidFill>
                <a:latin typeface="Garamond" panose="02020404030301010803" pitchFamily="18" charset="0"/>
              </a:rPr>
              <a:t>What is adult social care? </a:t>
            </a:r>
          </a:p>
        </p:txBody>
      </p:sp>
      <p:sp>
        <p:nvSpPr>
          <p:cNvPr id="3" name="Content Placeholder 2"/>
          <p:cNvSpPr>
            <a:spLocks noGrp="1"/>
          </p:cNvSpPr>
          <p:nvPr>
            <p:ph idx="1"/>
          </p:nvPr>
        </p:nvSpPr>
        <p:spPr>
          <a:xfrm>
            <a:off x="4810259" y="649480"/>
            <a:ext cx="6555347" cy="5546047"/>
          </a:xfrm>
        </p:spPr>
        <p:txBody>
          <a:bodyPr anchor="ctr">
            <a:normAutofit/>
          </a:bodyPr>
          <a:lstStyle/>
          <a:p>
            <a:r>
              <a:rPr lang="en-GB" sz="2400" dirty="0">
                <a:latin typeface="Garamond" panose="02020404030301010803" pitchFamily="18" charset="0"/>
              </a:rPr>
              <a:t>S</a:t>
            </a:r>
            <a:r>
              <a:rPr lang="en-GB" sz="2400" dirty="0" smtClean="0">
                <a:latin typeface="Garamond" panose="02020404030301010803" pitchFamily="18" charset="0"/>
              </a:rPr>
              <a:t>ocial </a:t>
            </a:r>
            <a:r>
              <a:rPr lang="en-GB" sz="2400" dirty="0">
                <a:latin typeface="Garamond" panose="02020404030301010803" pitchFamily="18" charset="0"/>
              </a:rPr>
              <a:t>work, personal care and practical support for adults with a physical disability, a learning disability, or physical or mental illness, as well as support for their carers. </a:t>
            </a:r>
          </a:p>
          <a:p>
            <a:endParaRPr lang="en-GB" sz="2400" dirty="0">
              <a:latin typeface="Garamond" panose="02020404030301010803" pitchFamily="18" charset="0"/>
            </a:endParaRPr>
          </a:p>
          <a:p>
            <a:r>
              <a:rPr lang="en-GB" sz="2400" dirty="0">
                <a:latin typeface="Garamond" panose="02020404030301010803" pitchFamily="18" charset="0"/>
              </a:rPr>
              <a:t>A</a:t>
            </a:r>
            <a:r>
              <a:rPr lang="en-GB" sz="2400" dirty="0" smtClean="0">
                <a:latin typeface="Garamond" panose="02020404030301010803" pitchFamily="18" charset="0"/>
              </a:rPr>
              <a:t>dults </a:t>
            </a:r>
            <a:r>
              <a:rPr lang="en-GB" sz="2400" dirty="0">
                <a:latin typeface="Garamond" panose="02020404030301010803" pitchFamily="18" charset="0"/>
              </a:rPr>
              <a:t>with care needs cannot perform some activities of daily living such as washing, dressing, cooking, and shopping without support. </a:t>
            </a:r>
          </a:p>
          <a:p>
            <a:endParaRPr lang="en-GB" sz="2400" dirty="0">
              <a:latin typeface="Garamond" panose="02020404030301010803" pitchFamily="18" charset="0"/>
            </a:endParaRPr>
          </a:p>
          <a:p>
            <a:r>
              <a:rPr lang="en-GB" sz="2400" dirty="0">
                <a:latin typeface="Garamond" panose="02020404030301010803" pitchFamily="18" charset="0"/>
              </a:rPr>
              <a:t>S</a:t>
            </a:r>
            <a:r>
              <a:rPr lang="en-GB" sz="2400" dirty="0" smtClean="0">
                <a:latin typeface="Garamond" panose="02020404030301010803" pitchFamily="18" charset="0"/>
              </a:rPr>
              <a:t>upported </a:t>
            </a:r>
            <a:r>
              <a:rPr lang="en-GB" sz="2400" dirty="0">
                <a:latin typeface="Garamond" panose="02020404030301010803" pitchFamily="18" charset="0"/>
              </a:rPr>
              <a:t>in two main ways: either formally through services they or their local authority pay for; or informally by family, friends, or neighbours.</a:t>
            </a:r>
          </a:p>
        </p:txBody>
      </p:sp>
    </p:spTree>
    <p:extLst>
      <p:ext uri="{BB962C8B-B14F-4D97-AF65-F5344CB8AC3E}">
        <p14:creationId xmlns:p14="http://schemas.microsoft.com/office/powerpoint/2010/main" val="31572988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Sunlit desk">
            <a:extLst>
              <a:ext uri="{FF2B5EF4-FFF2-40B4-BE49-F238E27FC236}">
                <a16:creationId xmlns:a16="http://schemas.microsoft.com/office/drawing/2014/main" id="{79183E2E-BAFF-4779-B76D-B1DDA03BE46A}"/>
              </a:ext>
            </a:extLst>
          </p:cNvPr>
          <p:cNvPicPr>
            <a:picLocks noChangeAspect="1"/>
          </p:cNvPicPr>
          <p:nvPr/>
        </p:nvPicPr>
        <p:blipFill rotWithShape="1">
          <a:blip r:embed="rId2"/>
          <a:srcRect t="3735" b="11995"/>
          <a:stretch/>
        </p:blipFill>
        <p:spPr>
          <a:xfrm>
            <a:off x="20" y="10"/>
            <a:ext cx="12191981" cy="6857990"/>
          </a:xfrm>
          <a:prstGeom prst="rect">
            <a:avLst/>
          </a:prstGeom>
        </p:spPr>
      </p:pic>
      <p:sp>
        <p:nvSpPr>
          <p:cNvPr id="17" name="Rectangle 11">
            <a:extLst>
              <a:ext uri="{FF2B5EF4-FFF2-40B4-BE49-F238E27FC236}">
                <a16:creationId xmlns:a16="http://schemas.microsoft.com/office/drawing/2014/main" id="{2B566528-1B12-4246-9431-5C2D7D0811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9873"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643467" y="321734"/>
            <a:ext cx="6891186" cy="1135737"/>
          </a:xfrm>
        </p:spPr>
        <p:txBody>
          <a:bodyPr vert="horz" lIns="91440" tIns="45720" rIns="91440" bIns="45720" rtlCol="0" anchor="ctr">
            <a:normAutofit/>
          </a:bodyPr>
          <a:lstStyle/>
          <a:p>
            <a:r>
              <a:rPr lang="en-US" sz="3600" b="1" dirty="0">
                <a:latin typeface="Garamond" panose="02020404030301010803" pitchFamily="18" charset="0"/>
              </a:rPr>
              <a:t>Experience - Projects</a:t>
            </a:r>
          </a:p>
        </p:txBody>
      </p:sp>
      <p:sp>
        <p:nvSpPr>
          <p:cNvPr id="5" name="Content Placeholder 4"/>
          <p:cNvSpPr>
            <a:spLocks noGrp="1"/>
          </p:cNvSpPr>
          <p:nvPr>
            <p:ph sz="half" idx="1"/>
          </p:nvPr>
        </p:nvSpPr>
        <p:spPr>
          <a:xfrm>
            <a:off x="643467" y="1302327"/>
            <a:ext cx="7486406" cy="5012526"/>
          </a:xfrm>
        </p:spPr>
        <p:txBody>
          <a:bodyPr vert="horz" lIns="91440" tIns="45720" rIns="91440" bIns="45720" rtlCol="0">
            <a:noAutofit/>
          </a:bodyPr>
          <a:lstStyle/>
          <a:p>
            <a:pPr marL="0"/>
            <a:r>
              <a:rPr lang="en-US" sz="1600" b="1" dirty="0">
                <a:latin typeface="Garamond" panose="02020404030301010803" pitchFamily="18" charset="0"/>
              </a:rPr>
              <a:t>Project 1</a:t>
            </a:r>
          </a:p>
          <a:p>
            <a:pPr marL="0"/>
            <a:r>
              <a:rPr lang="en-US" sz="1600" b="1" dirty="0">
                <a:latin typeface="Garamond" panose="02020404030301010803" pitchFamily="18" charset="0"/>
              </a:rPr>
              <a:t>Measuring the Social Care Outcomes of People with Dementia and their </a:t>
            </a:r>
            <a:r>
              <a:rPr lang="en-US" sz="1600" b="1" dirty="0" err="1">
                <a:latin typeface="Garamond" panose="02020404030301010803" pitchFamily="18" charset="0"/>
              </a:rPr>
              <a:t>Carers</a:t>
            </a:r>
            <a:r>
              <a:rPr lang="en-US" sz="1600" b="1" dirty="0">
                <a:latin typeface="Garamond" panose="02020404030301010803" pitchFamily="18" charset="0"/>
              </a:rPr>
              <a:t> </a:t>
            </a:r>
          </a:p>
          <a:p>
            <a:pPr marL="0"/>
            <a:r>
              <a:rPr lang="en-US" sz="1600" dirty="0">
                <a:latin typeface="Garamond" panose="02020404030301010803" pitchFamily="18" charset="0"/>
              </a:rPr>
              <a:t>September 2019-Ongoing</a:t>
            </a:r>
          </a:p>
          <a:p>
            <a:pPr marL="0"/>
            <a:r>
              <a:rPr lang="en-US" sz="1600" dirty="0">
                <a:latin typeface="Garamond" panose="02020404030301010803" pitchFamily="18" charset="0"/>
              </a:rPr>
              <a:t>Funded by NIHR Research for Patient Benefit</a:t>
            </a:r>
          </a:p>
          <a:p>
            <a:pPr marL="0"/>
            <a:endParaRPr lang="en-US" sz="1600" b="1" dirty="0">
              <a:latin typeface="Garamond" panose="02020404030301010803" pitchFamily="18" charset="0"/>
            </a:endParaRPr>
          </a:p>
          <a:p>
            <a:pPr marL="0"/>
            <a:r>
              <a:rPr lang="en-US" sz="1600" b="1" dirty="0">
                <a:latin typeface="Garamond" panose="02020404030301010803" pitchFamily="18" charset="0"/>
              </a:rPr>
              <a:t>Project 2</a:t>
            </a:r>
          </a:p>
          <a:p>
            <a:pPr marL="0"/>
            <a:r>
              <a:rPr lang="en-US" sz="1600" b="1" dirty="0">
                <a:latin typeface="Garamond" panose="02020404030301010803" pitchFamily="18" charset="0"/>
              </a:rPr>
              <a:t>Developing a scale of work-related quality of life for adult social care staff </a:t>
            </a:r>
          </a:p>
          <a:p>
            <a:pPr marL="0"/>
            <a:r>
              <a:rPr lang="en-US" sz="1600" dirty="0">
                <a:latin typeface="Garamond" panose="02020404030301010803" pitchFamily="18" charset="0"/>
              </a:rPr>
              <a:t>September 2019- March 2021</a:t>
            </a:r>
          </a:p>
          <a:p>
            <a:pPr marL="0" lvl="0"/>
            <a:r>
              <a:rPr lang="en-US" sz="1600" dirty="0">
                <a:latin typeface="Garamond" panose="02020404030301010803" pitchFamily="18" charset="0"/>
              </a:rPr>
              <a:t>Funded by NIHR Research for Patient Benefit</a:t>
            </a:r>
          </a:p>
          <a:p>
            <a:pPr marL="0"/>
            <a:endParaRPr lang="en-US" sz="1600" b="1" dirty="0">
              <a:latin typeface="Garamond" panose="02020404030301010803" pitchFamily="18" charset="0"/>
            </a:endParaRPr>
          </a:p>
          <a:p>
            <a:pPr marL="0"/>
            <a:r>
              <a:rPr lang="en-US" sz="1600" b="1" dirty="0">
                <a:latin typeface="Garamond" panose="02020404030301010803" pitchFamily="18" charset="0"/>
              </a:rPr>
              <a:t>Project 3 </a:t>
            </a:r>
          </a:p>
          <a:p>
            <a:pPr marL="0"/>
            <a:r>
              <a:rPr lang="en-US" sz="1600" b="1" dirty="0">
                <a:latin typeface="Garamond" panose="02020404030301010803" pitchFamily="18" charset="0"/>
              </a:rPr>
              <a:t>The Impact of Social Care for Older </a:t>
            </a:r>
            <a:r>
              <a:rPr lang="en-US" sz="1600" b="1" dirty="0" err="1">
                <a:latin typeface="Garamond" panose="02020404030301010803" pitchFamily="18" charset="0"/>
              </a:rPr>
              <a:t>Carers</a:t>
            </a:r>
            <a:r>
              <a:rPr lang="en-US" sz="1600" b="1" dirty="0">
                <a:latin typeface="Garamond" panose="02020404030301010803" pitchFamily="18" charset="0"/>
              </a:rPr>
              <a:t> and the People they support</a:t>
            </a:r>
          </a:p>
          <a:p>
            <a:pPr marL="0"/>
            <a:r>
              <a:rPr lang="en-US" sz="1600" dirty="0">
                <a:latin typeface="Garamond" panose="02020404030301010803" pitchFamily="18" charset="0"/>
              </a:rPr>
              <a:t>September 2020- Ongoing </a:t>
            </a:r>
          </a:p>
          <a:p>
            <a:pPr marL="0"/>
            <a:r>
              <a:rPr lang="en-US" sz="1600" dirty="0">
                <a:latin typeface="Garamond" panose="02020404030301010803" pitchFamily="18" charset="0"/>
              </a:rPr>
              <a:t>NIHR School for Social Care Research </a:t>
            </a:r>
          </a:p>
        </p:txBody>
      </p:sp>
      <p:grpSp>
        <p:nvGrpSpPr>
          <p:cNvPr id="19" name="Group 13">
            <a:extLst>
              <a:ext uri="{FF2B5EF4-FFF2-40B4-BE49-F238E27FC236}">
                <a16:creationId xmlns:a16="http://schemas.microsoft.com/office/drawing/2014/main" id="{07EAA094-9CF6-4695-958A-33D9BCAA947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15" name="Rectangle 14">
              <a:extLst>
                <a:ext uri="{FF2B5EF4-FFF2-40B4-BE49-F238E27FC236}">
                  <a16:creationId xmlns:a16="http://schemas.microsoft.com/office/drawing/2014/main" id="{2E80C965-DB6D-4F81-9E9E-B027384D0BD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A580F890-B085-4E95-96AA-55AEBEC5CE6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Isosceles Triangle 17">
            <a:extLst>
              <a:ext uri="{FF2B5EF4-FFF2-40B4-BE49-F238E27FC236}">
                <a16:creationId xmlns:a16="http://schemas.microsoft.com/office/drawing/2014/main" id="{D3F51FEB-38FB-4F6C-9F7B-2F2AFAB654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E547BA6-BAE0-43BB-A7CA-60F69CE252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82726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1569</TotalTime>
  <Words>1471</Words>
  <Application>Microsoft Office PowerPoint</Application>
  <PresentationFormat>Widescreen</PresentationFormat>
  <Paragraphs>177</Paragraphs>
  <Slides>14</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Garamond</vt:lpstr>
      <vt:lpstr>Wingdings</vt:lpstr>
      <vt:lpstr>Office Theme</vt:lpstr>
      <vt:lpstr>PhD and Postdoc Careers talk at Cambridge MRC Epidemiology Unit 22/04/2021</vt:lpstr>
      <vt:lpstr>Agenda</vt:lpstr>
      <vt:lpstr>About me</vt:lpstr>
      <vt:lpstr>Career</vt:lpstr>
      <vt:lpstr>PowerPoint Presentation</vt:lpstr>
      <vt:lpstr>PowerPoint Presentation</vt:lpstr>
      <vt:lpstr>PowerPoint Presentation</vt:lpstr>
      <vt:lpstr>What is adult social care? </vt:lpstr>
      <vt:lpstr>Experience - Projects</vt:lpstr>
      <vt:lpstr>Project 1 - MOPED</vt:lpstr>
      <vt:lpstr>Project 2 –ASCOT-Staff</vt:lpstr>
      <vt:lpstr>Project 3 –DYADS</vt:lpstr>
      <vt:lpstr>Skills, knowledge, experience </vt:lpstr>
      <vt:lpstr>Thanks for your attention!</vt:lpstr>
    </vt:vector>
  </TitlesOfParts>
  <Company>University of Kent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PhD and Postdoc Careers talk at Cambridge MRC Epidemiology Unit</dc:title>
  <dc:creator>Barbora Silarova</dc:creator>
  <cp:lastModifiedBy>Barbora Silarova</cp:lastModifiedBy>
  <cp:revision>68</cp:revision>
  <dcterms:created xsi:type="dcterms:W3CDTF">2021-04-14T09:18:55Z</dcterms:created>
  <dcterms:modified xsi:type="dcterms:W3CDTF">2021-04-21T12:42:31Z</dcterms:modified>
</cp:coreProperties>
</file>