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367" r:id="rId3"/>
    <p:sldId id="368" r:id="rId4"/>
    <p:sldId id="369" r:id="rId5"/>
    <p:sldId id="370" r:id="rId6"/>
    <p:sldId id="371" r:id="rId7"/>
    <p:sldId id="372" r:id="rId8"/>
    <p:sldId id="373" r:id="rId9"/>
    <p:sldId id="336" r:id="rId10"/>
    <p:sldId id="341" r:id="rId11"/>
    <p:sldId id="342" r:id="rId12"/>
    <p:sldId id="343" r:id="rId13"/>
    <p:sldId id="344" r:id="rId14"/>
    <p:sldId id="345" r:id="rId15"/>
    <p:sldId id="346" r:id="rId16"/>
    <p:sldId id="347" r:id="rId17"/>
    <p:sldId id="348" r:id="rId18"/>
    <p:sldId id="353" r:id="rId19"/>
    <p:sldId id="351" r:id="rId20"/>
    <p:sldId id="358" r:id="rId21"/>
    <p:sldId id="357" r:id="rId22"/>
    <p:sldId id="259" r:id="rId23"/>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2"/>
    <a:srgbClr val="FCD852"/>
    <a:srgbClr val="FABE00"/>
    <a:srgbClr val="D6A300"/>
    <a:srgbClr val="A47D00"/>
    <a:srgbClr val="A8034F"/>
    <a:srgbClr val="FFFFFF"/>
    <a:srgbClr val="A8B50A"/>
    <a:srgbClr val="007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33" autoAdjust="0"/>
  </p:normalViewPr>
  <p:slideViewPr>
    <p:cSldViewPr snapToGrid="0">
      <p:cViewPr varScale="1">
        <p:scale>
          <a:sx n="71" d="100"/>
          <a:sy n="71" d="100"/>
        </p:scale>
        <p:origin x="174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5" d="100"/>
          <a:sy n="45" d="100"/>
        </p:scale>
        <p:origin x="2768" y="52"/>
      </p:cViewPr>
      <p:guideLst>
        <p:guide orient="horz" pos="3125"/>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Governance</a:t>
            </a:r>
          </a:p>
        </c:rich>
      </c:tx>
      <c:layout>
        <c:manualLayout>
          <c:xMode val="edge"/>
          <c:yMode val="edge"/>
          <c:x val="0.32012386629189393"/>
          <c:y val="6.332639521084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5">
                  <a:tint val="65000"/>
                </a:schemeClr>
              </a:solidFill>
              <a:ln w="19050">
                <a:solidFill>
                  <a:schemeClr val="lt1"/>
                </a:solidFill>
              </a:ln>
              <a:effectLst/>
            </c:spPr>
            <c:extLst>
              <c:ext xmlns:c16="http://schemas.microsoft.com/office/drawing/2014/chart" uri="{C3380CC4-5D6E-409C-BE32-E72D297353CC}">
                <c16:uniqueId val="{00000001-AE28-4FC3-8165-E00B5C50A48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E28-4FC3-8165-E00B5C50A485}"/>
              </c:ext>
            </c:extLst>
          </c:dPt>
          <c:dPt>
            <c:idx val="2"/>
            <c:bubble3D val="0"/>
            <c:spPr>
              <a:solidFill>
                <a:schemeClr val="accent5">
                  <a:shade val="65000"/>
                </a:schemeClr>
              </a:solidFill>
              <a:ln w="19050">
                <a:solidFill>
                  <a:schemeClr val="lt1"/>
                </a:solidFill>
              </a:ln>
              <a:effectLst/>
            </c:spPr>
            <c:extLst>
              <c:ext xmlns:c16="http://schemas.microsoft.com/office/drawing/2014/chart" uri="{C3380CC4-5D6E-409C-BE32-E72D297353CC}">
                <c16:uniqueId val="{00000005-AE28-4FC3-8165-E00B5C50A48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Gov</c:v>
                </c:pt>
                <c:pt idx="1">
                  <c:v>Private</c:v>
                </c:pt>
                <c:pt idx="2">
                  <c:v>Charity</c:v>
                </c:pt>
              </c:strCache>
            </c:strRef>
          </c:cat>
          <c:val>
            <c:numRef>
              <c:f>Sheet1!$B$2:$B$4</c:f>
              <c:numCache>
                <c:formatCode>General</c:formatCode>
                <c:ptCount val="3"/>
                <c:pt idx="0">
                  <c:v>17.5</c:v>
                </c:pt>
                <c:pt idx="1">
                  <c:v>47.8</c:v>
                </c:pt>
                <c:pt idx="2">
                  <c:v>34.4</c:v>
                </c:pt>
              </c:numCache>
            </c:numRef>
          </c:val>
          <c:extLst>
            <c:ext xmlns:c16="http://schemas.microsoft.com/office/drawing/2014/chart" uri="{C3380CC4-5D6E-409C-BE32-E72D297353CC}">
              <c16:uniqueId val="{00000006-AE28-4FC3-8165-E00B5C50A48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9"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1" y="9428165"/>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9" y="9428165"/>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9"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7575" y="742950"/>
            <a:ext cx="4962525" cy="37226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453" y="4714876"/>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390" name="Rectangle 6"/>
          <p:cNvSpPr>
            <a:spLocks noGrp="1" noChangeArrowheads="1"/>
          </p:cNvSpPr>
          <p:nvPr>
            <p:ph type="ftr" sz="quarter" idx="4"/>
          </p:nvPr>
        </p:nvSpPr>
        <p:spPr bwMode="auto">
          <a:xfrm>
            <a:off x="1" y="9428165"/>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9" y="9428165"/>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2" tIns="47381" rIns="94762" bIns="47381"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lstStyle/>
          <a:p>
            <a:r>
              <a:rPr lang="en-US" dirty="0"/>
              <a:t>V1.0</a:t>
            </a:r>
          </a:p>
          <a:p>
            <a:endParaRPr lang="en-US" dirty="0"/>
          </a:p>
          <a:p>
            <a:r>
              <a:rPr lang="en-US" dirty="0"/>
              <a:t>T</a:t>
            </a:r>
            <a:r>
              <a:rPr lang="en-US" baseline="0" dirty="0"/>
              <a:t>o change the footer on every slide:</a:t>
            </a:r>
          </a:p>
          <a:p>
            <a:r>
              <a:rPr lang="en-US" baseline="0" dirty="0"/>
              <a:t>1. On the menu go to Insert &gt; Header and Footer…  </a:t>
            </a:r>
          </a:p>
          <a:p>
            <a:r>
              <a:rPr lang="en-US" baseline="0" dirty="0"/>
              <a:t>2. Select the Footer checkbox and enter the footer text in the accompanying text box</a:t>
            </a:r>
          </a:p>
          <a:p>
            <a:r>
              <a:rPr lang="en-US" baseline="0" dirty="0"/>
              <a:t>3. Click “Apply to All”</a:t>
            </a:r>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val="10902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lstStyle/>
          <a:p>
            <a:r>
              <a:rPr lang="en-US" sz="2100" dirty="0"/>
              <a:t>This </a:t>
            </a:r>
          </a:p>
        </p:txBody>
      </p:sp>
      <p:sp>
        <p:nvSpPr>
          <p:cNvPr id="4" name="Slide Number Placeholder 3"/>
          <p:cNvSpPr>
            <a:spLocks noGrp="1"/>
          </p:cNvSpPr>
          <p:nvPr>
            <p:ph type="sldNum" sz="quarter" idx="10"/>
          </p:nvPr>
        </p:nvSpPr>
        <p:spPr/>
        <p:txBody>
          <a:bodyPr/>
          <a:lstStyle/>
          <a:p>
            <a:fld id="{164B663F-FE7E-487F-B07F-3A770B0BE146}" type="slidenum">
              <a:rPr lang="en-GB" smtClean="0"/>
              <a:pPr/>
              <a:t>22</a:t>
            </a:fld>
            <a:endParaRPr lang="en-GB"/>
          </a:p>
        </p:txBody>
      </p:sp>
    </p:spTree>
    <p:extLst>
      <p:ext uri="{BB962C8B-B14F-4D97-AF65-F5344CB8AC3E}">
        <p14:creationId xmlns:p14="http://schemas.microsoft.com/office/powerpoint/2010/main" val="8101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LENEHAN REPORT</a:t>
            </a:r>
          </a:p>
        </p:txBody>
      </p:sp>
      <p:sp>
        <p:nvSpPr>
          <p:cNvPr id="4" name="Slide Number Placeholder 3"/>
          <p:cNvSpPr>
            <a:spLocks noGrp="1"/>
          </p:cNvSpPr>
          <p:nvPr>
            <p:ph type="sldNum" sz="quarter" idx="10"/>
          </p:nvPr>
        </p:nvSpPr>
        <p:spPr/>
        <p:txBody>
          <a:bodyPr/>
          <a:lstStyle/>
          <a:p>
            <a:fld id="{164B663F-FE7E-487F-B07F-3A770B0BE146}" type="slidenum">
              <a:rPr lang="en-GB" smtClean="0"/>
              <a:pPr/>
              <a:t>6</a:t>
            </a:fld>
            <a:endParaRPr lang="en-GB"/>
          </a:p>
        </p:txBody>
      </p:sp>
    </p:spTree>
    <p:extLst>
      <p:ext uri="{BB962C8B-B14F-4D97-AF65-F5344CB8AC3E}">
        <p14:creationId xmlns:p14="http://schemas.microsoft.com/office/powerpoint/2010/main" val="32488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phase 2</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8</a:t>
            </a:fld>
            <a:endParaRPr lang="en-GB"/>
          </a:p>
        </p:txBody>
      </p:sp>
    </p:spTree>
    <p:extLst>
      <p:ext uri="{BB962C8B-B14F-4D97-AF65-F5344CB8AC3E}">
        <p14:creationId xmlns:p14="http://schemas.microsoft.com/office/powerpoint/2010/main" val="168248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significant over representation</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14</a:t>
            </a:fld>
            <a:endParaRPr lang="en-GB"/>
          </a:p>
        </p:txBody>
      </p:sp>
    </p:spTree>
    <p:extLst>
      <p:ext uri="{BB962C8B-B14F-4D97-AF65-F5344CB8AC3E}">
        <p14:creationId xmlns:p14="http://schemas.microsoft.com/office/powerpoint/2010/main" val="311744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Define</a:t>
            </a:r>
            <a:r>
              <a:rPr lang="en-GB" baseline="0" dirty="0" smtClean="0"/>
              <a:t> OOA – could also define by distance and something to be analysed later</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16</a:t>
            </a:fld>
            <a:endParaRPr lang="en-GB"/>
          </a:p>
        </p:txBody>
      </p:sp>
    </p:spTree>
    <p:extLst>
      <p:ext uri="{BB962C8B-B14F-4D97-AF65-F5344CB8AC3E}">
        <p14:creationId xmlns:p14="http://schemas.microsoft.com/office/powerpoint/2010/main" val="163776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Will</a:t>
            </a:r>
            <a:r>
              <a:rPr lang="en-GB" baseline="0" dirty="0" smtClean="0"/>
              <a:t> do multivariate analysis</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17</a:t>
            </a:fld>
            <a:endParaRPr lang="en-GB"/>
          </a:p>
        </p:txBody>
      </p:sp>
    </p:spTree>
    <p:extLst>
      <p:ext uri="{BB962C8B-B14F-4D97-AF65-F5344CB8AC3E}">
        <p14:creationId xmlns:p14="http://schemas.microsoft.com/office/powerpoint/2010/main" val="210390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Highlight that these are ALL young people. Highlight </a:t>
            </a:r>
            <a:r>
              <a:rPr lang="en-GB" dirty="0"/>
              <a:t>implications of this for transition process – may partially explain why being placed out of area more likely if you were out of area at residential school/college, as tendency to use placements familiar </a:t>
            </a:r>
            <a:r>
              <a:rPr lang="en-GB" dirty="0" smtClean="0"/>
              <a:t>with </a:t>
            </a:r>
            <a:r>
              <a:rPr lang="en-GB" dirty="0"/>
              <a:t>local </a:t>
            </a:r>
            <a:r>
              <a:rPr lang="en-GB" dirty="0" smtClean="0"/>
              <a:t>area. Also link to over representation of settings offering adult provision.</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18</a:t>
            </a:fld>
            <a:endParaRPr lang="en-GB"/>
          </a:p>
        </p:txBody>
      </p:sp>
    </p:spTree>
    <p:extLst>
      <p:ext uri="{BB962C8B-B14F-4D97-AF65-F5344CB8AC3E}">
        <p14:creationId xmlns:p14="http://schemas.microsoft.com/office/powerpoint/2010/main" val="243009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common placement types</a:t>
            </a:r>
            <a:r>
              <a:rPr lang="en-GB" baseline="0" dirty="0" smtClean="0"/>
              <a:t> = res care, home, supported living, res college</a:t>
            </a:r>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19</a:t>
            </a:fld>
            <a:endParaRPr lang="en-GB"/>
          </a:p>
        </p:txBody>
      </p:sp>
    </p:spTree>
    <p:extLst>
      <p:ext uri="{BB962C8B-B14F-4D97-AF65-F5344CB8AC3E}">
        <p14:creationId xmlns:p14="http://schemas.microsoft.com/office/powerpoint/2010/main" val="152829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21</a:t>
            </a:fld>
            <a:endParaRPr lang="en-GB"/>
          </a:p>
        </p:txBody>
      </p:sp>
    </p:spTree>
    <p:extLst>
      <p:ext uri="{BB962C8B-B14F-4D97-AF65-F5344CB8AC3E}">
        <p14:creationId xmlns:p14="http://schemas.microsoft.com/office/powerpoint/2010/main" val="4248864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0818" y="2828042"/>
            <a:ext cx="4665316" cy="3289954"/>
          </a:xfrm>
          <a:prstGeom prst="rect">
            <a:avLst/>
          </a:prstGeom>
          <a:blipFill>
            <a:blip r:embed="rId3"/>
            <a:tile tx="0" ty="0" sx="100000" sy="100000" flip="none" algn="tl"/>
          </a:blipFill>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a:solidFill>
                  <a:srgbClr val="002060"/>
                </a:solidFill>
              </a:rPr>
              <a:t>The UK’s European university</a:t>
            </a:r>
          </a:p>
        </p:txBody>
      </p:sp>
      <p:sp>
        <p:nvSpPr>
          <p:cNvPr id="11" name="Text Placeholder 10"/>
          <p:cNvSpPr>
            <a:spLocks noGrp="1"/>
          </p:cNvSpPr>
          <p:nvPr>
            <p:ph type="body" sz="quarter" idx="13" hasCustomPrompt="1"/>
          </p:nvPr>
        </p:nvSpPr>
        <p:spPr>
          <a:xfrm>
            <a:off x="467545" y="2488937"/>
            <a:ext cx="4176464"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a:t>Sub heading</a:t>
            </a:r>
          </a:p>
        </p:txBody>
      </p:sp>
      <p:sp>
        <p:nvSpPr>
          <p:cNvPr id="2" name="TextBox 1"/>
          <p:cNvSpPr txBox="1"/>
          <p:nvPr userDrawn="1"/>
        </p:nvSpPr>
        <p:spPr>
          <a:xfrm>
            <a:off x="6273800" y="1447800"/>
            <a:ext cx="184666" cy="461665"/>
          </a:xfrm>
          <a:prstGeom prst="rect">
            <a:avLst/>
          </a:prstGeom>
          <a:noFill/>
        </p:spPr>
        <p:txBody>
          <a:bodyPr wrap="none" rtlCol="0">
            <a:spAutoFit/>
          </a:bodyPr>
          <a:lstStyle/>
          <a:p>
            <a:endParaRPr lang="en-US" dirty="0"/>
          </a:p>
        </p:txBody>
      </p:sp>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58465" y="392041"/>
            <a:ext cx="2433637" cy="8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7"/>
          <p:cNvSpPr>
            <a:spLocks noGrp="1"/>
          </p:cNvSpPr>
          <p:nvPr>
            <p:ph type="body" sz="quarter" idx="12" hasCustomPrompt="1"/>
          </p:nvPr>
        </p:nvSpPr>
        <p:spPr>
          <a:xfrm>
            <a:off x="467544" y="989117"/>
            <a:ext cx="4176464"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a:t>TYPE YOUR HEADING HERE 2014</a:t>
            </a:r>
          </a:p>
        </p:txBody>
      </p:sp>
      <p:pic>
        <p:nvPicPr>
          <p:cNvPr id="8" name="Picture 2" descr="A person petting a horse&#10;&#10;Description generated with high confidence">
            <a:extLst>
              <a:ext uri="{FF2B5EF4-FFF2-40B4-BE49-F238E27FC236}">
                <a16:creationId xmlns:a16="http://schemas.microsoft.com/office/drawing/2014/main" id="{A4A141E5-3CD0-41A5-AE3A-5FCAD85E062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458466" y="4552692"/>
            <a:ext cx="2016230" cy="1565304"/>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A person sitting on a table&#10;&#10;Description generated with high confidence">
            <a:extLst>
              <a:ext uri="{FF2B5EF4-FFF2-40B4-BE49-F238E27FC236}">
                <a16:creationId xmlns:a16="http://schemas.microsoft.com/office/drawing/2014/main" id="{43CFDF9D-208F-49F4-A4F0-4E287772664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58465" y="2828042"/>
            <a:ext cx="2016231" cy="1549215"/>
          </a:xfrm>
          <a:prstGeom prst="rect">
            <a:avLst/>
          </a:prstGeom>
          <a:noFill/>
          <a:ln w="349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r>
              <a:rPr lang="en-US"/>
              <a:t>Click icon to add picture</a:t>
            </a:r>
            <a:endParaRPr lang="en-GB"/>
          </a:p>
        </p:txBody>
      </p:sp>
    </p:spTree>
    <p:extLst>
      <p:ext uri="{BB962C8B-B14F-4D97-AF65-F5344CB8AC3E}">
        <p14:creationId xmlns:p14="http://schemas.microsoft.com/office/powerpoint/2010/main"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a:t>Footer text</a:t>
            </a:r>
            <a:endParaRPr lang="en-GB"/>
          </a:p>
        </p:txBody>
      </p:sp>
      <p:sp>
        <p:nvSpPr>
          <p:cNvPr id="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nl-NL"/>
              <a:t>Footer text</a:t>
            </a:r>
            <a:endParaRPr lang="en-GB" dirty="0"/>
          </a:p>
        </p:txBody>
      </p:sp>
      <p:sp>
        <p:nvSpPr>
          <p:cNvPr id="7"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nl-NL"/>
              <a:t>Footer text</a:t>
            </a:r>
            <a:endParaRPr lang="en-GB"/>
          </a:p>
        </p:txBody>
      </p:sp>
      <p:sp>
        <p:nvSpPr>
          <p:cNvPr id="8"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761953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21" descr="Kent_TIZARD_white">
            <a:extLst>
              <a:ext uri="{FF2B5EF4-FFF2-40B4-BE49-F238E27FC236}">
                <a16:creationId xmlns:a16="http://schemas.microsoft.com/office/drawing/2014/main" id="{CED5F1DC-0CAC-487A-A9E2-9EBAC14CEE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3963" y="28575"/>
            <a:ext cx="28670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ittle girl and young man with a disability.jpg">
            <a:extLst>
              <a:ext uri="{FF2B5EF4-FFF2-40B4-BE49-F238E27FC236}">
                <a16:creationId xmlns:a16="http://schemas.microsoft.com/office/drawing/2014/main" id="{DF64E17D-0EBE-4800-8B22-1060D1289B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88" y="0"/>
            <a:ext cx="152876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eenage boy standing outside.jpg">
            <a:extLst>
              <a:ext uri="{FF2B5EF4-FFF2-40B4-BE49-F238E27FC236}">
                <a16:creationId xmlns:a16="http://schemas.microsoft.com/office/drawing/2014/main" id="{676A85C5-835D-441B-A019-B2423106C2F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90700" y="14288"/>
            <a:ext cx="23050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two men with a disability setting their table.jpg">
            <a:extLst>
              <a:ext uri="{FF2B5EF4-FFF2-40B4-BE49-F238E27FC236}">
                <a16:creationId xmlns:a16="http://schemas.microsoft.com/office/drawing/2014/main" id="{96CBDC74-6DC5-45D6-970F-B2322870C0D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11650" y="4763"/>
            <a:ext cx="18272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EEA02FD1-BB23-464D-8053-21BF97CC141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2F681F4-780F-4BF9-9F48-4FC74610622B}" type="datetimeFigureOut">
              <a:rPr lang="en-US" altLang="en-US"/>
              <a:pPr>
                <a:defRPr/>
              </a:pPr>
              <a:t>7/11/2018</a:t>
            </a:fld>
            <a:endParaRPr lang="en-US" altLang="en-US"/>
          </a:p>
        </p:txBody>
      </p:sp>
      <p:sp>
        <p:nvSpPr>
          <p:cNvPr id="9" name="Footer Placeholder 4">
            <a:extLst>
              <a:ext uri="{FF2B5EF4-FFF2-40B4-BE49-F238E27FC236}">
                <a16:creationId xmlns:a16="http://schemas.microsoft.com/office/drawing/2014/main" id="{0591B6A0-F4D0-46BF-B8E7-B8A564509D8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0" name="Slide Number Placeholder 5">
            <a:extLst>
              <a:ext uri="{FF2B5EF4-FFF2-40B4-BE49-F238E27FC236}">
                <a16:creationId xmlns:a16="http://schemas.microsoft.com/office/drawing/2014/main" id="{52576E97-4327-497E-B342-AE25CEF86E31}"/>
              </a:ext>
            </a:extLst>
          </p:cNvPr>
          <p:cNvSpPr>
            <a:spLocks noGrp="1"/>
          </p:cNvSpPr>
          <p:nvPr>
            <p:ph type="sldNum" sz="quarter" idx="12"/>
          </p:nvPr>
        </p:nvSpPr>
        <p:spPr/>
        <p:txBody>
          <a:bodyPr/>
          <a:lstStyle>
            <a:lvl1pPr>
              <a:defRPr/>
            </a:lvl1pPr>
          </a:lstStyle>
          <a:p>
            <a:pPr>
              <a:defRPr/>
            </a:pPr>
            <a:fld id="{C2A11472-5B88-4F8A-833D-F838E052BBF5}" type="slidenum">
              <a:rPr lang="en-US" altLang="en-US"/>
              <a:pPr>
                <a:defRPr/>
              </a:pPr>
              <a:t>‹#›</a:t>
            </a:fld>
            <a:endParaRPr lang="en-US" altLang="en-US"/>
          </a:p>
        </p:txBody>
      </p:sp>
    </p:spTree>
    <p:extLst>
      <p:ext uri="{BB962C8B-B14F-4D97-AF65-F5344CB8AC3E}">
        <p14:creationId xmlns:p14="http://schemas.microsoft.com/office/powerpoint/2010/main" val="426350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chemeClr val="tx2">
              <a:lumMod val="75000"/>
            </a:schemeClr>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663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8" name="Text Placeholder 7"/>
          <p:cNvSpPr>
            <a:spLocks noGrp="1"/>
          </p:cNvSpPr>
          <p:nvPr>
            <p:ph type="body" sz="quarter" idx="12" hasCustomPrompt="1"/>
          </p:nvPr>
        </p:nvSpPr>
        <p:spPr>
          <a:xfrm>
            <a:off x="4499992"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499993" y="2276872"/>
            <a:ext cx="4176464"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a:t>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208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a:t>Footer text</a:t>
            </a:r>
            <a:endParaRPr lang="en-GB" dirty="0"/>
          </a:p>
        </p:txBody>
      </p:sp>
      <p:sp>
        <p:nvSpPr>
          <p:cNvPr id="8" name="Text Placeholder 7"/>
          <p:cNvSpPr>
            <a:spLocks noGrp="1"/>
          </p:cNvSpPr>
          <p:nvPr>
            <p:ph type="body" sz="quarter" idx="12" hasCustomPrompt="1"/>
          </p:nvPr>
        </p:nvSpPr>
        <p:spPr>
          <a:xfrm>
            <a:off x="467544" y="764704"/>
            <a:ext cx="4176464"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a:t>CLICK TO EDIT MASTER TEXT STYLES</a:t>
            </a:r>
          </a:p>
        </p:txBody>
      </p:sp>
      <p:sp>
        <p:nvSpPr>
          <p:cNvPr id="11" name="Text Placeholder 10"/>
          <p:cNvSpPr>
            <a:spLocks noGrp="1"/>
          </p:cNvSpPr>
          <p:nvPr>
            <p:ph type="body" sz="quarter" idx="13"/>
          </p:nvPr>
        </p:nvSpPr>
        <p:spPr>
          <a:xfrm>
            <a:off x="467545" y="2348880"/>
            <a:ext cx="4176464"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a:t>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288503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NL"/>
              <a:t>Footer text</a:t>
            </a:r>
            <a:endParaRPr lang="en-GB" dirty="0"/>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a:t>Caption</a:t>
            </a:r>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a:t>Edit Master text styles</a:t>
            </a:r>
          </a:p>
        </p:txBody>
      </p:sp>
      <p:sp>
        <p:nvSpPr>
          <p:cNvPr id="14"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nl-NL"/>
              <a:t>Footer text</a:t>
            </a:r>
            <a:endParaRPr lang="en-GB"/>
          </a:p>
        </p:txBody>
      </p:sp>
      <p:sp>
        <p:nvSpPr>
          <p:cNvPr id="10" name="Slide Number Placeholder 1"/>
          <p:cNvSpPr>
            <a:spLocks noGrp="1"/>
          </p:cNvSpPr>
          <p:nvPr>
            <p:ph type="sldNum" sz="quarter" idx="11"/>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a:t>Footer text</a:t>
            </a:r>
            <a:endParaRPr lang="en-GB"/>
          </a:p>
        </p:txBody>
      </p:sp>
      <p:sp>
        <p:nvSpPr>
          <p:cNvPr id="6"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a:t>
            </a:r>
          </a:p>
          <a:p>
            <a:pPr lvl="1"/>
            <a:r>
              <a:rPr lang="en-GB" dirty="0"/>
              <a:t>Second level</a:t>
            </a:r>
          </a:p>
          <a:p>
            <a:pPr lvl="2"/>
            <a:r>
              <a:rPr lang="en-GB" dirty="0"/>
              <a:t>Third level</a:t>
            </a:r>
          </a:p>
          <a:p>
            <a:pPr lvl="3"/>
            <a:r>
              <a:rPr lang="en-GB" dirty="0"/>
              <a:t>Fourth level</a:t>
            </a:r>
          </a:p>
        </p:txBody>
      </p:sp>
      <p:sp>
        <p:nvSpPr>
          <p:cNvPr id="4100" name="Rectangle 4"/>
          <p:cNvSpPr>
            <a:spLocks noGrp="1" noChangeArrowheads="1"/>
          </p:cNvSpPr>
          <p:nvPr>
            <p:ph type="ftr" sz="quarter" idx="3"/>
          </p:nvPr>
        </p:nvSpPr>
        <p:spPr bwMode="auto">
          <a:xfrm>
            <a:off x="838200" y="6505575"/>
            <a:ext cx="60579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dirty="0"/>
              <a:t>Footer text</a:t>
            </a:r>
          </a:p>
        </p:txBody>
      </p:sp>
      <p:sp>
        <p:nvSpPr>
          <p:cNvPr id="4102" name="Rectangle 6"/>
          <p:cNvSpPr>
            <a:spLocks noChangeArrowheads="1"/>
          </p:cNvSpPr>
          <p:nvPr/>
        </p:nvSpPr>
        <p:spPr bwMode="auto">
          <a:xfrm>
            <a:off x="0" y="-1588"/>
            <a:ext cx="9144000" cy="287338"/>
          </a:xfrm>
          <a:prstGeom prst="rect">
            <a:avLst/>
          </a:prstGeom>
          <a:solidFill>
            <a:schemeClr val="tx2">
              <a:lumMod val="75000"/>
            </a:schemeClr>
          </a:solidFill>
          <a:ln>
            <a:noFill/>
          </a:ln>
          <a:effectLst/>
        </p:spPr>
        <p:txBody>
          <a:bodyPr wrap="none" anchor="ctr"/>
          <a:lstStyle/>
          <a:p>
            <a:endParaRPr lang="en-GB"/>
          </a:p>
        </p:txBody>
      </p:sp>
      <p:pic>
        <p:nvPicPr>
          <p:cNvPr id="4105" name="Picture 9" descr="Uok_horiz_PMS29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80288" y="6553200"/>
            <a:ext cx="1368425"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152400" y="64897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 id="2147483664" r:id="rId14"/>
  </p:sldLayoutIdLst>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67544" y="2425701"/>
            <a:ext cx="5628456" cy="889000"/>
          </a:xfrm>
        </p:spPr>
        <p:txBody>
          <a:bodyPr/>
          <a:lstStyle/>
          <a:p>
            <a:endParaRPr lang="en-GB" dirty="0"/>
          </a:p>
          <a:p>
            <a:endParaRPr lang="en-GB" dirty="0"/>
          </a:p>
        </p:txBody>
      </p:sp>
      <p:sp>
        <p:nvSpPr>
          <p:cNvPr id="9" name="Text Placeholder 8"/>
          <p:cNvSpPr>
            <a:spLocks noGrp="1"/>
          </p:cNvSpPr>
          <p:nvPr>
            <p:ph type="body" sz="quarter" idx="12"/>
          </p:nvPr>
        </p:nvSpPr>
        <p:spPr>
          <a:xfrm>
            <a:off x="467544" y="622299"/>
            <a:ext cx="5628456" cy="2475903"/>
          </a:xfrm>
        </p:spPr>
        <p:txBody>
          <a:bodyPr/>
          <a:lstStyle/>
          <a:p>
            <a:r>
              <a:rPr lang="en-GB" dirty="0"/>
              <a:t>Young people with learning disabilities / autism leaving residential education in England – what happens and where do they go</a:t>
            </a:r>
            <a:r>
              <a:rPr lang="en-GB" dirty="0" smtClean="0"/>
              <a:t>?</a:t>
            </a:r>
          </a:p>
          <a:p>
            <a:endParaRPr lang="en-GB" dirty="0" smtClean="0"/>
          </a:p>
          <a:p>
            <a:pPr>
              <a:lnSpc>
                <a:spcPct val="100000"/>
              </a:lnSpc>
            </a:pPr>
            <a:r>
              <a:rPr lang="en-GB" sz="1600" dirty="0" smtClean="0"/>
              <a:t>Serena </a:t>
            </a:r>
            <a:r>
              <a:rPr lang="en-GB" sz="1600" dirty="0"/>
              <a:t>Tomlinson </a:t>
            </a:r>
            <a:r>
              <a:rPr lang="en-GB" sz="1600" dirty="0" smtClean="0"/>
              <a:t>, </a:t>
            </a:r>
            <a:r>
              <a:rPr lang="en-GB" sz="1600" dirty="0"/>
              <a:t>Peter McGill, Nick Gore, Jessie </a:t>
            </a:r>
            <a:r>
              <a:rPr lang="en-GB" sz="1600" dirty="0" smtClean="0"/>
              <a:t>Humphreys</a:t>
            </a:r>
            <a:r>
              <a:rPr lang="en-GB" sz="1600" dirty="0"/>
              <a:t>, Nicola Elson</a:t>
            </a:r>
          </a:p>
        </p:txBody>
      </p:sp>
      <p:sp>
        <p:nvSpPr>
          <p:cNvPr id="2" name="TextBox 1"/>
          <p:cNvSpPr txBox="1"/>
          <p:nvPr/>
        </p:nvSpPr>
        <p:spPr>
          <a:xfrm>
            <a:off x="747898" y="6301015"/>
            <a:ext cx="4152452" cy="369332"/>
          </a:xfrm>
          <a:prstGeom prst="rect">
            <a:avLst/>
          </a:prstGeom>
          <a:noFill/>
        </p:spPr>
        <p:txBody>
          <a:bodyPr wrap="square" rtlCol="0">
            <a:spAutoFit/>
          </a:bodyPr>
          <a:lstStyle/>
          <a:p>
            <a:r>
              <a:rPr lang="en-GB" sz="1800" dirty="0" smtClean="0"/>
              <a:t>@Serena_Brady20    @</a:t>
            </a:r>
            <a:r>
              <a:rPr lang="en-GB" sz="1800" dirty="0" err="1" smtClean="0"/>
              <a:t>TizardCentre</a:t>
            </a:r>
            <a:endParaRPr lang="en-GB" sz="1800" dirty="0"/>
          </a:p>
        </p:txBody>
      </p:sp>
      <p:pic>
        <p:nvPicPr>
          <p:cNvPr id="3" name="Picture 2" descr="&lt;strong&gt;Twitter&lt;/strong&gt; Considering Increasing Character Count to 10,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90" y="6257894"/>
            <a:ext cx="560708" cy="455575"/>
          </a:xfrm>
          <a:prstGeom prst="rect">
            <a:avLst/>
          </a:prstGeom>
        </p:spPr>
      </p:pic>
    </p:spTree>
    <p:extLst>
      <p:ext uri="{BB962C8B-B14F-4D97-AF65-F5344CB8AC3E}">
        <p14:creationId xmlns:p14="http://schemas.microsoft.com/office/powerpoint/2010/main" val="106610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a:t>
            </a:r>
            <a:r>
              <a:rPr lang="en-GB" dirty="0" smtClean="0"/>
              <a:t>findings</a:t>
            </a:r>
            <a:endParaRPr lang="en-GB" sz="1800" dirty="0"/>
          </a:p>
        </p:txBody>
      </p:sp>
      <p:sp>
        <p:nvSpPr>
          <p:cNvPr id="3" name="Content Placeholder 2"/>
          <p:cNvSpPr>
            <a:spLocks noGrp="1"/>
          </p:cNvSpPr>
          <p:nvPr>
            <p:ph idx="1"/>
          </p:nvPr>
        </p:nvSpPr>
        <p:spPr>
          <a:xfrm>
            <a:off x="316522" y="1282090"/>
            <a:ext cx="5093678" cy="4897437"/>
          </a:xfrm>
        </p:spPr>
        <p:txBody>
          <a:bodyPr/>
          <a:lstStyle/>
          <a:p>
            <a:r>
              <a:rPr lang="en-GB" sz="2000" dirty="0"/>
              <a:t>343 settings identified, 59 offering post 16 support only</a:t>
            </a:r>
          </a:p>
          <a:p>
            <a:r>
              <a:rPr lang="en-GB" sz="2000" dirty="0"/>
              <a:t>Concentrated in </a:t>
            </a:r>
            <a:r>
              <a:rPr lang="en-GB" sz="2000" b="1" dirty="0">
                <a:solidFill>
                  <a:schemeClr val="tx2"/>
                </a:solidFill>
              </a:rPr>
              <a:t>South East and West of England</a:t>
            </a:r>
          </a:p>
          <a:p>
            <a:r>
              <a:rPr lang="en-GB" sz="2000" dirty="0"/>
              <a:t>Up to </a:t>
            </a:r>
            <a:r>
              <a:rPr lang="en-GB" sz="2000" b="1" dirty="0">
                <a:solidFill>
                  <a:schemeClr val="tx2"/>
                </a:solidFill>
              </a:rPr>
              <a:t>8810 placements </a:t>
            </a:r>
            <a:r>
              <a:rPr lang="en-GB" sz="2000" dirty="0" smtClean="0"/>
              <a:t>available</a:t>
            </a:r>
            <a:endParaRPr lang="en-GB" sz="2000" dirty="0"/>
          </a:p>
          <a:p>
            <a:r>
              <a:rPr lang="en-GB" sz="2000" dirty="0"/>
              <a:t>Mean number of residential placements per setting = </a:t>
            </a:r>
            <a:r>
              <a:rPr lang="en-GB" sz="2000" b="1" dirty="0">
                <a:solidFill>
                  <a:schemeClr val="tx2"/>
                </a:solidFill>
              </a:rPr>
              <a:t>27.8</a:t>
            </a:r>
            <a:r>
              <a:rPr lang="en-GB" sz="2000" dirty="0"/>
              <a:t> (range 2-252)</a:t>
            </a:r>
          </a:p>
          <a:p>
            <a:r>
              <a:rPr lang="en-GB" sz="2000" dirty="0"/>
              <a:t>Most placements offered </a:t>
            </a:r>
            <a:r>
              <a:rPr lang="en-GB" sz="2000" b="1" dirty="0">
                <a:solidFill>
                  <a:schemeClr val="tx2"/>
                </a:solidFill>
              </a:rPr>
              <a:t>up to 52 weeks per year and up to 7 nights per week</a:t>
            </a:r>
          </a:p>
          <a:p>
            <a:r>
              <a:rPr lang="en-GB" sz="2000" dirty="0"/>
              <a:t>128 settings (37.3%) </a:t>
            </a:r>
            <a:r>
              <a:rPr lang="en-GB" sz="2000" b="1" dirty="0">
                <a:solidFill>
                  <a:schemeClr val="tx2"/>
                </a:solidFill>
              </a:rPr>
              <a:t>not</a:t>
            </a:r>
            <a:r>
              <a:rPr lang="en-GB" sz="2000" dirty="0">
                <a:solidFill>
                  <a:schemeClr val="tx2"/>
                </a:solidFill>
              </a:rPr>
              <a:t> </a:t>
            </a:r>
            <a:r>
              <a:rPr lang="en-GB" sz="2000" b="1" dirty="0">
                <a:solidFill>
                  <a:schemeClr val="tx2"/>
                </a:solidFill>
              </a:rPr>
              <a:t>registered for SEN categories associated with LD / </a:t>
            </a:r>
            <a:r>
              <a:rPr lang="en-GB" sz="2000" b="1" dirty="0" smtClean="0">
                <a:solidFill>
                  <a:schemeClr val="tx2"/>
                </a:solidFill>
              </a:rPr>
              <a:t>ASC</a:t>
            </a:r>
            <a:endParaRPr lang="en-GB" sz="2000" b="1" dirty="0">
              <a:solidFill>
                <a:schemeClr val="tx2"/>
              </a:solidFill>
            </a:endParaRPr>
          </a:p>
          <a:p>
            <a:r>
              <a:rPr lang="en-GB" sz="2000" b="1" dirty="0">
                <a:solidFill>
                  <a:schemeClr val="tx2"/>
                </a:solidFill>
              </a:rPr>
              <a:t>Almost half governed by private organisations</a:t>
            </a:r>
          </a:p>
        </p:txBody>
      </p:sp>
      <p:graphicFrame>
        <p:nvGraphicFramePr>
          <p:cNvPr id="7" name="Chart 6"/>
          <p:cNvGraphicFramePr/>
          <p:nvPr>
            <p:extLst>
              <p:ext uri="{D42A27DB-BD31-4B8C-83A1-F6EECF244321}">
                <p14:modId xmlns:p14="http://schemas.microsoft.com/office/powerpoint/2010/main" val="2725809430"/>
              </p:ext>
            </p:extLst>
          </p:nvPr>
        </p:nvGraphicFramePr>
        <p:xfrm>
          <a:off x="5285134" y="3834118"/>
          <a:ext cx="3722078" cy="280767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rotWithShape="1">
          <a:blip r:embed="rId3"/>
          <a:srcRect l="1" r="1600"/>
          <a:stretch/>
        </p:blipFill>
        <p:spPr>
          <a:xfrm>
            <a:off x="5897391" y="400647"/>
            <a:ext cx="2622629" cy="3465495"/>
          </a:xfrm>
          <a:prstGeom prst="rect">
            <a:avLst/>
          </a:prstGeom>
        </p:spPr>
      </p:pic>
    </p:spTree>
    <p:extLst>
      <p:ext uri="{BB962C8B-B14F-4D97-AF65-F5344CB8AC3E}">
        <p14:creationId xmlns:p14="http://schemas.microsoft.com/office/powerpoint/2010/main" val="246779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09457" y="599667"/>
            <a:ext cx="4197151" cy="5451231"/>
          </a:xfrm>
          <a:prstGeom prst="rect">
            <a:avLst/>
          </a:prstGeom>
        </p:spPr>
      </p:pic>
      <p:pic>
        <p:nvPicPr>
          <p:cNvPr id="2" name="Picture 1"/>
          <p:cNvPicPr>
            <a:picLocks noChangeAspect="1"/>
          </p:cNvPicPr>
          <p:nvPr/>
        </p:nvPicPr>
        <p:blipFill>
          <a:blip r:embed="rId3"/>
          <a:stretch>
            <a:fillRect/>
          </a:stretch>
        </p:blipFill>
        <p:spPr>
          <a:xfrm>
            <a:off x="385241" y="612314"/>
            <a:ext cx="3863276" cy="5438584"/>
          </a:xfrm>
          <a:prstGeom prst="rect">
            <a:avLst/>
          </a:prstGeom>
        </p:spPr>
      </p:pic>
    </p:spTree>
    <p:extLst>
      <p:ext uri="{BB962C8B-B14F-4D97-AF65-F5344CB8AC3E}">
        <p14:creationId xmlns:p14="http://schemas.microsoft.com/office/powerpoint/2010/main" val="379779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cap="none" dirty="0" smtClean="0"/>
              <a:t>2. Quantitative survey with residential schools / colleges</a:t>
            </a:r>
            <a:endParaRPr lang="en-GB" cap="none" dirty="0"/>
          </a:p>
        </p:txBody>
      </p:sp>
      <p:sp>
        <p:nvSpPr>
          <p:cNvPr id="5" name="Text Placeholder 4"/>
          <p:cNvSpPr>
            <a:spLocks noGrp="1"/>
          </p:cNvSpPr>
          <p:nvPr>
            <p:ph type="body" idx="1"/>
          </p:nvPr>
        </p:nvSpPr>
        <p:spPr/>
        <p:txBody>
          <a:bodyPr/>
          <a:lstStyle/>
          <a:p>
            <a:r>
              <a:rPr lang="en-GB" dirty="0"/>
              <a:t>Phase 1 results</a:t>
            </a:r>
          </a:p>
        </p:txBody>
      </p:sp>
    </p:spTree>
    <p:extLst>
      <p:ext uri="{BB962C8B-B14F-4D97-AF65-F5344CB8AC3E}">
        <p14:creationId xmlns:p14="http://schemas.microsoft.com/office/powerpoint/2010/main" val="678043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Methodology</a:t>
            </a:r>
          </a:p>
        </p:txBody>
      </p:sp>
      <p:sp>
        <p:nvSpPr>
          <p:cNvPr id="7" name="Content Placeholder 6"/>
          <p:cNvSpPr>
            <a:spLocks noGrp="1"/>
          </p:cNvSpPr>
          <p:nvPr>
            <p:ph idx="1"/>
          </p:nvPr>
        </p:nvSpPr>
        <p:spPr>
          <a:xfrm>
            <a:off x="673100" y="1208015"/>
            <a:ext cx="7643813" cy="5173735"/>
          </a:xfrm>
        </p:spPr>
        <p:txBody>
          <a:bodyPr/>
          <a:lstStyle/>
          <a:p>
            <a:r>
              <a:rPr lang="en-GB" dirty="0"/>
              <a:t>All residential educational settings for young people (aged over 16) with learning disabilities / autism in England invited to take part</a:t>
            </a:r>
          </a:p>
          <a:p>
            <a:r>
              <a:rPr lang="en-GB" dirty="0"/>
              <a:t>Asked to complete two types of questionnaires</a:t>
            </a:r>
          </a:p>
          <a:p>
            <a:endParaRPr lang="en-GB" sz="1200" dirty="0"/>
          </a:p>
          <a:p>
            <a:pPr marL="992187" lvl="1" indent="-457200">
              <a:buFont typeface="+mj-lt"/>
              <a:buAutoNum type="arabicPeriod"/>
            </a:pPr>
            <a:r>
              <a:rPr lang="en-GB" b="1" dirty="0">
                <a:solidFill>
                  <a:schemeClr val="tx2"/>
                </a:solidFill>
              </a:rPr>
              <a:t>Young person questionnaires</a:t>
            </a:r>
          </a:p>
          <a:p>
            <a:pPr marL="1347787" lvl="2" indent="-457200"/>
            <a:r>
              <a:rPr lang="en-GB" dirty="0"/>
              <a:t>About each young person who had transitioned in the past 1 year (for colleges) or past 3 years (for schools)</a:t>
            </a:r>
          </a:p>
          <a:p>
            <a:pPr marL="1347787" lvl="2" indent="-457200"/>
            <a:r>
              <a:rPr lang="en-GB" dirty="0"/>
              <a:t>Demographic information about the young person, their residential educational placement, and any placements following their transition from the educational placement</a:t>
            </a:r>
          </a:p>
          <a:p>
            <a:pPr marL="890587" lvl="2" indent="0">
              <a:buNone/>
            </a:pPr>
            <a:endParaRPr lang="en-GB" dirty="0"/>
          </a:p>
          <a:p>
            <a:pPr marL="992187" lvl="1" indent="-457200">
              <a:buFont typeface="+mj-lt"/>
              <a:buAutoNum type="arabicPeriod"/>
            </a:pPr>
            <a:r>
              <a:rPr lang="en-GB" b="1" dirty="0">
                <a:solidFill>
                  <a:schemeClr val="tx2"/>
                </a:solidFill>
              </a:rPr>
              <a:t>Setting questionnaire</a:t>
            </a:r>
          </a:p>
          <a:p>
            <a:pPr marL="1347787" lvl="2" indent="-457200"/>
            <a:r>
              <a:rPr lang="en-GB" dirty="0"/>
              <a:t>Information about </a:t>
            </a:r>
            <a:r>
              <a:rPr lang="en-GB" dirty="0" smtClean="0"/>
              <a:t>the educational </a:t>
            </a:r>
            <a:r>
              <a:rPr lang="en-GB" dirty="0"/>
              <a:t>setting itself, including size, staffing, fees, support offered etc.</a:t>
            </a:r>
          </a:p>
          <a:p>
            <a:pPr marL="77787" indent="0">
              <a:buNone/>
            </a:pPr>
            <a:endParaRPr lang="en-GB" sz="1800" dirty="0"/>
          </a:p>
          <a:p>
            <a:pPr marL="1347787" lvl="2" indent="-457200">
              <a:buFont typeface="+mj-lt"/>
              <a:buAutoNum type="arabicPeriod"/>
            </a:pPr>
            <a:endParaRPr lang="en-GB" dirty="0"/>
          </a:p>
        </p:txBody>
      </p:sp>
      <p:sp>
        <p:nvSpPr>
          <p:cNvPr id="9" name="Right Arrow 8"/>
          <p:cNvSpPr/>
          <p:nvPr/>
        </p:nvSpPr>
        <p:spPr bwMode="auto">
          <a:xfrm>
            <a:off x="278847" y="3522697"/>
            <a:ext cx="957262" cy="704850"/>
          </a:xfrm>
          <a:prstGeom prst="rightArrow">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4550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Sample</a:t>
            </a:r>
          </a:p>
        </p:txBody>
      </p:sp>
      <p:sp>
        <p:nvSpPr>
          <p:cNvPr id="3" name="Content Placeholder 2"/>
          <p:cNvSpPr>
            <a:spLocks noGrp="1"/>
          </p:cNvSpPr>
          <p:nvPr>
            <p:ph idx="1"/>
          </p:nvPr>
        </p:nvSpPr>
        <p:spPr>
          <a:xfrm>
            <a:off x="562708" y="1484313"/>
            <a:ext cx="7754205" cy="4897437"/>
          </a:xfrm>
        </p:spPr>
        <p:txBody>
          <a:bodyPr/>
          <a:lstStyle/>
          <a:p>
            <a:r>
              <a:rPr lang="en-GB" dirty="0" smtClean="0"/>
              <a:t>49 </a:t>
            </a:r>
            <a:r>
              <a:rPr lang="en-GB" dirty="0"/>
              <a:t>settings returned data </a:t>
            </a:r>
            <a:r>
              <a:rPr lang="en-GB" dirty="0" smtClean="0"/>
              <a:t>(31 </a:t>
            </a:r>
            <a:r>
              <a:rPr lang="en-GB" dirty="0"/>
              <a:t>schools, </a:t>
            </a:r>
            <a:r>
              <a:rPr lang="en-GB" dirty="0" smtClean="0"/>
              <a:t>18 </a:t>
            </a:r>
            <a:r>
              <a:rPr lang="en-GB" dirty="0"/>
              <a:t>colleges)</a:t>
            </a:r>
          </a:p>
          <a:p>
            <a:pPr lvl="1"/>
            <a:r>
              <a:rPr lang="en-GB" dirty="0"/>
              <a:t>Generally representative of the wider population of residential educational </a:t>
            </a:r>
            <a:r>
              <a:rPr lang="en-GB" dirty="0" smtClean="0"/>
              <a:t>settings, but significant over representation of settings that also ran adult provision </a:t>
            </a:r>
            <a:endParaRPr lang="en-GB" dirty="0"/>
          </a:p>
          <a:p>
            <a:pPr lvl="1"/>
            <a:endParaRPr lang="en-GB" dirty="0"/>
          </a:p>
          <a:p>
            <a:r>
              <a:rPr lang="en-GB" dirty="0" smtClean="0"/>
              <a:t>320 </a:t>
            </a:r>
            <a:r>
              <a:rPr lang="en-GB" dirty="0"/>
              <a:t>young person questionnaires (</a:t>
            </a:r>
            <a:r>
              <a:rPr lang="en-GB" dirty="0" smtClean="0"/>
              <a:t>249 </a:t>
            </a:r>
            <a:r>
              <a:rPr lang="en-GB" dirty="0"/>
              <a:t>school, </a:t>
            </a:r>
            <a:r>
              <a:rPr lang="en-GB" dirty="0" smtClean="0"/>
              <a:t>71 </a:t>
            </a:r>
            <a:r>
              <a:rPr lang="en-GB" dirty="0"/>
              <a:t>college)</a:t>
            </a:r>
          </a:p>
          <a:p>
            <a:pPr marL="0" indent="0">
              <a:buNone/>
            </a:pPr>
            <a:endParaRPr lang="en-GB" dirty="0"/>
          </a:p>
          <a:p>
            <a:r>
              <a:rPr lang="en-GB" dirty="0" smtClean="0"/>
              <a:t>47 </a:t>
            </a:r>
            <a:r>
              <a:rPr lang="en-GB" dirty="0"/>
              <a:t>setting questionnaires </a:t>
            </a:r>
            <a:r>
              <a:rPr lang="en-GB" dirty="0" smtClean="0"/>
              <a:t>(30 </a:t>
            </a:r>
            <a:r>
              <a:rPr lang="en-GB" dirty="0"/>
              <a:t>school, 17 college)</a:t>
            </a:r>
          </a:p>
          <a:p>
            <a:endParaRPr lang="en-GB" dirty="0"/>
          </a:p>
        </p:txBody>
      </p:sp>
    </p:spTree>
    <p:extLst>
      <p:ext uri="{BB962C8B-B14F-4D97-AF65-F5344CB8AC3E}">
        <p14:creationId xmlns:p14="http://schemas.microsoft.com/office/powerpoint/2010/main" val="278034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Young person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0841008"/>
              </p:ext>
            </p:extLst>
          </p:nvPr>
        </p:nvGraphicFramePr>
        <p:xfrm>
          <a:off x="574675" y="2068513"/>
          <a:ext cx="8056562" cy="4337377"/>
        </p:xfrm>
        <a:graphic>
          <a:graphicData uri="http://schemas.openxmlformats.org/drawingml/2006/table">
            <a:tbl>
              <a:tblPr firstRow="1" firstCol="1" bandRow="1">
                <a:tableStyleId>{6E25E649-3F16-4E02-A733-19D2CDBF48F0}</a:tableStyleId>
              </a:tblPr>
              <a:tblGrid>
                <a:gridCol w="4028281">
                  <a:extLst>
                    <a:ext uri="{9D8B030D-6E8A-4147-A177-3AD203B41FA5}">
                      <a16:colId xmlns:a16="http://schemas.microsoft.com/office/drawing/2014/main" val="20000"/>
                    </a:ext>
                  </a:extLst>
                </a:gridCol>
                <a:gridCol w="4028281">
                  <a:extLst>
                    <a:ext uri="{9D8B030D-6E8A-4147-A177-3AD203B41FA5}">
                      <a16:colId xmlns:a16="http://schemas.microsoft.com/office/drawing/2014/main" val="20001"/>
                    </a:ext>
                  </a:extLst>
                </a:gridCol>
              </a:tblGrid>
              <a:tr h="215069">
                <a:tc>
                  <a:txBody>
                    <a:bodyPr/>
                    <a:lstStyle/>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 (n)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5069">
                <a:tc>
                  <a:txBody>
                    <a:bodyPr/>
                    <a:lstStyle/>
                    <a:p>
                      <a:pPr>
                        <a:lnSpc>
                          <a:spcPct val="107000"/>
                        </a:lnSpc>
                        <a:spcAft>
                          <a:spcPts val="0"/>
                        </a:spcAft>
                      </a:pPr>
                      <a:r>
                        <a:rPr lang="en-GB" sz="1400" dirty="0">
                          <a:effectLst/>
                        </a:rPr>
                        <a:t>Gender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15069">
                <a:tc>
                  <a:txBody>
                    <a:bodyPr/>
                    <a:lstStyle/>
                    <a:p>
                      <a:pPr marL="288290">
                        <a:lnSpc>
                          <a:spcPct val="107000"/>
                        </a:lnSpc>
                        <a:spcAft>
                          <a:spcPts val="0"/>
                        </a:spcAft>
                      </a:pPr>
                      <a:r>
                        <a:rPr lang="en-GB" sz="1400" b="0" dirty="0">
                          <a:effectLst/>
                        </a:rPr>
                        <a:t>Male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70.6</a:t>
                      </a:r>
                      <a:r>
                        <a:rPr lang="en-GB" sz="1400" dirty="0">
                          <a:effectLst/>
                        </a:rPr>
                        <a:t>% (</a:t>
                      </a:r>
                      <a:r>
                        <a:rPr lang="en-GB" sz="1400" dirty="0" smtClean="0">
                          <a:effectLst/>
                        </a:rPr>
                        <a:t>226)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15069">
                <a:tc>
                  <a:txBody>
                    <a:bodyPr/>
                    <a:lstStyle/>
                    <a:p>
                      <a:pPr marL="288290">
                        <a:lnSpc>
                          <a:spcPct val="107000"/>
                        </a:lnSpc>
                        <a:spcAft>
                          <a:spcPts val="0"/>
                        </a:spcAft>
                      </a:pPr>
                      <a:r>
                        <a:rPr lang="en-GB" sz="1400" b="0" dirty="0">
                          <a:effectLst/>
                        </a:rPr>
                        <a:t>Female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29.4</a:t>
                      </a:r>
                      <a:r>
                        <a:rPr lang="en-GB" sz="1400" dirty="0">
                          <a:effectLst/>
                        </a:rPr>
                        <a:t>% (</a:t>
                      </a:r>
                      <a:r>
                        <a:rPr lang="en-GB" sz="1400" dirty="0" smtClean="0">
                          <a:effectLst/>
                        </a:rPr>
                        <a:t>94)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15069">
                <a:tc>
                  <a:txBody>
                    <a:bodyPr/>
                    <a:lstStyle/>
                    <a:p>
                      <a:pPr>
                        <a:lnSpc>
                          <a:spcPct val="107000"/>
                        </a:lnSpc>
                        <a:spcAft>
                          <a:spcPts val="0"/>
                        </a:spcAft>
                      </a:pPr>
                      <a:r>
                        <a:rPr lang="en-GB" sz="1400" dirty="0">
                          <a:effectLst/>
                        </a:rPr>
                        <a:t>Ethnicity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15069">
                <a:tc>
                  <a:txBody>
                    <a:bodyPr/>
                    <a:lstStyle/>
                    <a:p>
                      <a:pPr marL="288290">
                        <a:lnSpc>
                          <a:spcPct val="107000"/>
                        </a:lnSpc>
                        <a:spcAft>
                          <a:spcPts val="0"/>
                        </a:spcAft>
                      </a:pPr>
                      <a:r>
                        <a:rPr lang="en-GB" sz="1400" b="0" dirty="0">
                          <a:effectLst/>
                        </a:rPr>
                        <a:t>White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80% </a:t>
                      </a:r>
                      <a:r>
                        <a:rPr lang="en-GB" sz="1400" dirty="0">
                          <a:effectLst/>
                        </a:rPr>
                        <a:t>(</a:t>
                      </a:r>
                      <a:r>
                        <a:rPr lang="en-GB" sz="1400" dirty="0" smtClean="0">
                          <a:effectLst/>
                        </a:rPr>
                        <a:t>256)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15069">
                <a:tc>
                  <a:txBody>
                    <a:bodyPr/>
                    <a:lstStyle/>
                    <a:p>
                      <a:pPr marL="288290">
                        <a:lnSpc>
                          <a:spcPct val="107000"/>
                        </a:lnSpc>
                        <a:spcAft>
                          <a:spcPts val="0"/>
                        </a:spcAft>
                      </a:pPr>
                      <a:r>
                        <a:rPr lang="en-GB" sz="1400" b="0" dirty="0">
                          <a:effectLst/>
                        </a:rPr>
                        <a:t>Black / minority ethnic</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20% (58)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15069">
                <a:tc>
                  <a:txBody>
                    <a:bodyPr/>
                    <a:lstStyle/>
                    <a:p>
                      <a:pPr>
                        <a:lnSpc>
                          <a:spcPct val="107000"/>
                        </a:lnSpc>
                        <a:spcAft>
                          <a:spcPts val="0"/>
                        </a:spcAft>
                      </a:pPr>
                      <a:r>
                        <a:rPr lang="en-GB" sz="1400" dirty="0">
                          <a:effectLst/>
                        </a:rPr>
                        <a:t>Level of learning disability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15069">
                <a:tc>
                  <a:txBody>
                    <a:bodyPr/>
                    <a:lstStyle/>
                    <a:p>
                      <a:pPr marL="288290">
                        <a:lnSpc>
                          <a:spcPct val="107000"/>
                        </a:lnSpc>
                        <a:spcAft>
                          <a:spcPts val="0"/>
                        </a:spcAft>
                      </a:pPr>
                      <a:r>
                        <a:rPr lang="en-GB" sz="1400" b="0" dirty="0">
                          <a:effectLst/>
                        </a:rPr>
                        <a:t>None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2.5% </a:t>
                      </a:r>
                      <a:r>
                        <a:rPr lang="en-GB" sz="1400" dirty="0">
                          <a:effectLst/>
                        </a:rPr>
                        <a:t>(8)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15069">
                <a:tc>
                  <a:txBody>
                    <a:bodyPr/>
                    <a:lstStyle/>
                    <a:p>
                      <a:pPr marL="288290">
                        <a:lnSpc>
                          <a:spcPct val="107000"/>
                        </a:lnSpc>
                        <a:spcAft>
                          <a:spcPts val="0"/>
                        </a:spcAft>
                      </a:pPr>
                      <a:r>
                        <a:rPr lang="en-GB" sz="1400" b="0" dirty="0">
                          <a:effectLst/>
                        </a:rPr>
                        <a:t>Mild / moderate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45.9% </a:t>
                      </a:r>
                      <a:r>
                        <a:rPr lang="en-GB" sz="1400" dirty="0">
                          <a:effectLst/>
                        </a:rPr>
                        <a:t>(</a:t>
                      </a:r>
                      <a:r>
                        <a:rPr lang="en-GB" sz="1400" dirty="0" smtClean="0">
                          <a:effectLst/>
                        </a:rPr>
                        <a:t>145)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15069">
                <a:tc>
                  <a:txBody>
                    <a:bodyPr/>
                    <a:lstStyle/>
                    <a:p>
                      <a:pPr marL="288290">
                        <a:lnSpc>
                          <a:spcPct val="107000"/>
                        </a:lnSpc>
                        <a:spcAft>
                          <a:spcPts val="0"/>
                        </a:spcAft>
                      </a:pPr>
                      <a:r>
                        <a:rPr lang="en-GB" sz="1400" b="0" dirty="0">
                          <a:effectLst/>
                        </a:rPr>
                        <a:t>Severe / profound</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50% </a:t>
                      </a:r>
                      <a:r>
                        <a:rPr lang="en-GB" sz="1400" dirty="0">
                          <a:effectLst/>
                        </a:rPr>
                        <a:t>(</a:t>
                      </a:r>
                      <a:r>
                        <a:rPr lang="en-GB" sz="1400" dirty="0" smtClean="0">
                          <a:effectLst/>
                        </a:rPr>
                        <a:t>160)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15069">
                <a:tc>
                  <a:txBody>
                    <a:bodyPr/>
                    <a:lstStyle/>
                    <a:p>
                      <a:pPr>
                        <a:lnSpc>
                          <a:spcPct val="107000"/>
                        </a:lnSpc>
                        <a:spcAft>
                          <a:spcPts val="0"/>
                        </a:spcAft>
                      </a:pPr>
                      <a:r>
                        <a:rPr lang="en-GB" sz="1400" dirty="0">
                          <a:effectLst/>
                        </a:rPr>
                        <a:t>Autism</a:t>
                      </a:r>
                      <a:r>
                        <a:rPr lang="en-GB" sz="1400" baseline="0" dirty="0">
                          <a:effectLst/>
                        </a:rPr>
                        <a:t> spectrum condition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62.8% (201)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15069">
                <a:tc>
                  <a:txBody>
                    <a:bodyPr/>
                    <a:lstStyle/>
                    <a:p>
                      <a:pPr>
                        <a:lnSpc>
                          <a:spcPct val="107000"/>
                        </a:lnSpc>
                        <a:spcAft>
                          <a:spcPts val="0"/>
                        </a:spcAft>
                      </a:pPr>
                      <a:r>
                        <a:rPr lang="en-GB" sz="1400">
                          <a:effectLst/>
                        </a:rPr>
                        <a:t>Physical / sensory / health impairment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46.9% </a:t>
                      </a:r>
                      <a:r>
                        <a:rPr lang="en-GB" sz="1400" dirty="0">
                          <a:effectLst/>
                        </a:rPr>
                        <a:t>(</a:t>
                      </a:r>
                      <a:r>
                        <a:rPr lang="en-GB" sz="1400" dirty="0" smtClean="0">
                          <a:effectLst/>
                        </a:rPr>
                        <a:t>150)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15069">
                <a:tc>
                  <a:txBody>
                    <a:bodyPr/>
                    <a:lstStyle/>
                    <a:p>
                      <a:pPr>
                        <a:lnSpc>
                          <a:spcPct val="107000"/>
                        </a:lnSpc>
                        <a:spcAft>
                          <a:spcPts val="0"/>
                        </a:spcAft>
                      </a:pPr>
                      <a:r>
                        <a:rPr lang="en-GB" sz="1400" dirty="0">
                          <a:effectLst/>
                        </a:rPr>
                        <a:t>Challenging behaviour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53.4% </a:t>
                      </a:r>
                      <a:r>
                        <a:rPr lang="en-GB" sz="1400" dirty="0">
                          <a:effectLst/>
                        </a:rPr>
                        <a:t>(</a:t>
                      </a:r>
                      <a:r>
                        <a:rPr lang="en-GB" sz="1400" dirty="0" smtClean="0">
                          <a:effectLst/>
                        </a:rPr>
                        <a:t>171</a:t>
                      </a:r>
                      <a:r>
                        <a:rPr lang="en-GB"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15069">
                <a:tc>
                  <a:txBody>
                    <a:bodyPr/>
                    <a:lstStyle/>
                    <a:p>
                      <a:pPr>
                        <a:lnSpc>
                          <a:spcPct val="107000"/>
                        </a:lnSpc>
                        <a:spcAft>
                          <a:spcPts val="0"/>
                        </a:spcAft>
                      </a:pPr>
                      <a:r>
                        <a:rPr lang="en-GB" sz="1400">
                          <a:effectLst/>
                        </a:rPr>
                        <a:t>Mental health condition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10.6% (</a:t>
                      </a:r>
                      <a:r>
                        <a:rPr lang="en-GB" sz="1400" dirty="0" smtClean="0">
                          <a:effectLst/>
                        </a:rPr>
                        <a:t>34)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15069">
                <a:tc>
                  <a:txBody>
                    <a:bodyPr/>
                    <a:lstStyle/>
                    <a:p>
                      <a:pPr>
                        <a:lnSpc>
                          <a:spcPct val="107000"/>
                        </a:lnSpc>
                        <a:spcAft>
                          <a:spcPts val="0"/>
                        </a:spcAft>
                      </a:pPr>
                      <a:r>
                        <a:rPr lang="en-GB" sz="1400">
                          <a:effectLst/>
                        </a:rPr>
                        <a:t>Looked after status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15069">
                <a:tc>
                  <a:txBody>
                    <a:bodyPr/>
                    <a:lstStyle/>
                    <a:p>
                      <a:pPr marL="288290">
                        <a:lnSpc>
                          <a:spcPct val="107000"/>
                        </a:lnSpc>
                        <a:spcAft>
                          <a:spcPts val="0"/>
                        </a:spcAft>
                      </a:pPr>
                      <a:r>
                        <a:rPr lang="en-GB" sz="1400" b="0">
                          <a:effectLst/>
                        </a:rPr>
                        <a:t>Not looked after</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63.4% </a:t>
                      </a:r>
                      <a:r>
                        <a:rPr lang="en-GB" sz="1400" dirty="0">
                          <a:effectLst/>
                        </a:rPr>
                        <a:t>(</a:t>
                      </a:r>
                      <a:r>
                        <a:rPr lang="en-GB" sz="1400" dirty="0" smtClean="0">
                          <a:effectLst/>
                        </a:rPr>
                        <a:t>203)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15069">
                <a:tc>
                  <a:txBody>
                    <a:bodyPr/>
                    <a:lstStyle/>
                    <a:p>
                      <a:pPr marL="288290">
                        <a:lnSpc>
                          <a:spcPct val="107000"/>
                        </a:lnSpc>
                        <a:spcAft>
                          <a:spcPts val="0"/>
                        </a:spcAft>
                      </a:pPr>
                      <a:r>
                        <a:rPr lang="en-GB" sz="1400" b="0">
                          <a:effectLst/>
                        </a:rPr>
                        <a:t>Accommodated</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26.3% (84)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15069">
                <a:tc>
                  <a:txBody>
                    <a:bodyPr/>
                    <a:lstStyle/>
                    <a:p>
                      <a:pPr marL="288290">
                        <a:lnSpc>
                          <a:spcPct val="107000"/>
                        </a:lnSpc>
                        <a:spcAft>
                          <a:spcPts val="0"/>
                        </a:spcAft>
                      </a:pPr>
                      <a:r>
                        <a:rPr lang="en-GB" sz="1400" b="0" dirty="0">
                          <a:effectLst/>
                        </a:rPr>
                        <a:t>Care order</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7.2% </a:t>
                      </a:r>
                      <a:r>
                        <a:rPr lang="en-GB" sz="1400" dirty="0">
                          <a:effectLst/>
                        </a:rPr>
                        <a:t>(23)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bl>
          </a:graphicData>
        </a:graphic>
      </p:graphicFrame>
      <p:sp>
        <p:nvSpPr>
          <p:cNvPr id="5" name="TextBox 4"/>
          <p:cNvSpPr txBox="1"/>
          <p:nvPr/>
        </p:nvSpPr>
        <p:spPr>
          <a:xfrm>
            <a:off x="574675" y="1352550"/>
            <a:ext cx="817403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320 </a:t>
            </a:r>
            <a:r>
              <a:rPr lang="en-GB" sz="2000" dirty="0"/>
              <a:t>young people, median age 19 at transition (range 16-29)</a:t>
            </a:r>
          </a:p>
        </p:txBody>
      </p:sp>
      <p:sp>
        <p:nvSpPr>
          <p:cNvPr id="3" name="Rectangle 2">
            <a:extLst>
              <a:ext uri="{FF2B5EF4-FFF2-40B4-BE49-F238E27FC236}">
                <a16:creationId xmlns:a16="http://schemas.microsoft.com/office/drawing/2014/main" id="{AF191826-7307-4E9D-A2E9-50A9DB2E2EAD}"/>
              </a:ext>
            </a:extLst>
          </p:cNvPr>
          <p:cNvSpPr/>
          <p:nvPr/>
        </p:nvSpPr>
        <p:spPr bwMode="auto">
          <a:xfrm>
            <a:off x="6047116" y="4119886"/>
            <a:ext cx="1095495" cy="1366513"/>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sp>
        <p:nvSpPr>
          <p:cNvPr id="6" name="Rectangle 5">
            <a:extLst>
              <a:ext uri="{FF2B5EF4-FFF2-40B4-BE49-F238E27FC236}">
                <a16:creationId xmlns:a16="http://schemas.microsoft.com/office/drawing/2014/main" id="{F7D231FF-823D-4AD9-B82E-6052D66696F3}"/>
              </a:ext>
            </a:extLst>
          </p:cNvPr>
          <p:cNvSpPr/>
          <p:nvPr/>
        </p:nvSpPr>
        <p:spPr bwMode="auto">
          <a:xfrm>
            <a:off x="6047116" y="2518863"/>
            <a:ext cx="1095495" cy="471380"/>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740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Residential education placements</a:t>
            </a:r>
          </a:p>
        </p:txBody>
      </p:sp>
      <p:sp>
        <p:nvSpPr>
          <p:cNvPr id="3" name="Content Placeholder 2"/>
          <p:cNvSpPr>
            <a:spLocks noGrp="1"/>
          </p:cNvSpPr>
          <p:nvPr>
            <p:ph idx="1"/>
          </p:nvPr>
        </p:nvSpPr>
        <p:spPr>
          <a:xfrm>
            <a:off x="457199" y="1495425"/>
            <a:ext cx="8458201" cy="4895850"/>
          </a:xfrm>
        </p:spPr>
        <p:txBody>
          <a:bodyPr/>
          <a:lstStyle/>
          <a:p>
            <a:pPr>
              <a:tabLst>
                <a:tab pos="85725" algn="l"/>
              </a:tabLst>
            </a:pPr>
            <a:r>
              <a:rPr lang="en-GB" sz="2000" dirty="0"/>
              <a:t>Young people stayed an average of </a:t>
            </a:r>
            <a:r>
              <a:rPr lang="en-GB" sz="2000" b="1" dirty="0" smtClean="0">
                <a:solidFill>
                  <a:schemeClr val="tx2"/>
                </a:solidFill>
              </a:rPr>
              <a:t>5.3 </a:t>
            </a:r>
            <a:r>
              <a:rPr lang="en-GB" sz="2000" b="1" dirty="0">
                <a:solidFill>
                  <a:schemeClr val="tx2"/>
                </a:solidFill>
              </a:rPr>
              <a:t>years</a:t>
            </a:r>
            <a:r>
              <a:rPr lang="en-GB" sz="2000" dirty="0"/>
              <a:t> at their               residential educational placement (range 0-15 years)</a:t>
            </a:r>
          </a:p>
          <a:p>
            <a:endParaRPr lang="en-GB" sz="2000" dirty="0"/>
          </a:p>
          <a:p>
            <a:endParaRPr lang="en-GB" sz="2000" dirty="0"/>
          </a:p>
          <a:p>
            <a:r>
              <a:rPr lang="en-GB" sz="2000" b="1" dirty="0" smtClean="0">
                <a:solidFill>
                  <a:schemeClr val="tx2"/>
                </a:solidFill>
              </a:rPr>
              <a:t>81.9% </a:t>
            </a:r>
            <a:r>
              <a:rPr lang="en-GB" sz="2000" b="1" dirty="0">
                <a:solidFill>
                  <a:schemeClr val="tx2"/>
                </a:solidFill>
              </a:rPr>
              <a:t>of residential educational placements were out of area</a:t>
            </a:r>
            <a:r>
              <a:rPr lang="en-GB" sz="2000" dirty="0"/>
              <a:t>, a median </a:t>
            </a:r>
            <a:r>
              <a:rPr lang="en-GB" sz="2000" dirty="0" smtClean="0"/>
              <a:t>50 </a:t>
            </a:r>
            <a:r>
              <a:rPr lang="en-GB" sz="2000" dirty="0"/>
              <a:t>miles from home (</a:t>
            </a:r>
            <a:r>
              <a:rPr lang="en-GB" sz="2000" dirty="0" smtClean="0"/>
              <a:t>range OOA: </a:t>
            </a:r>
            <a:r>
              <a:rPr lang="en-GB" sz="2000" dirty="0"/>
              <a:t>7</a:t>
            </a:r>
            <a:r>
              <a:rPr lang="en-GB" sz="2000" dirty="0" smtClean="0"/>
              <a:t>-250 miles)</a:t>
            </a:r>
            <a:endParaRPr lang="en-GB" sz="2000" dirty="0"/>
          </a:p>
          <a:p>
            <a:pPr lvl="1"/>
            <a:r>
              <a:rPr lang="en-GB" sz="1800" dirty="0"/>
              <a:t>Likelihood of being placed out-of-area for education placement was not significantly associated with young person </a:t>
            </a:r>
            <a:r>
              <a:rPr lang="en-GB" sz="1800" dirty="0" smtClean="0"/>
              <a:t>needs</a:t>
            </a:r>
            <a:endParaRPr lang="en-GB" sz="1800" dirty="0"/>
          </a:p>
          <a:p>
            <a:pPr marL="534987" lvl="1" indent="0">
              <a:buNone/>
            </a:pPr>
            <a:endParaRPr lang="en-GB" sz="1800" dirty="0"/>
          </a:p>
          <a:p>
            <a:pPr marL="534987" lvl="1" indent="0">
              <a:buNone/>
            </a:pPr>
            <a:endParaRPr lang="en-GB" sz="1800" dirty="0"/>
          </a:p>
          <a:p>
            <a:pPr marL="534987" lvl="1" indent="0">
              <a:buNone/>
            </a:pPr>
            <a:endParaRPr lang="en-GB" sz="1800" dirty="0"/>
          </a:p>
          <a:p>
            <a:r>
              <a:rPr lang="en-GB" sz="2000" dirty="0"/>
              <a:t>Funding arrangements varied</a:t>
            </a:r>
          </a:p>
          <a:p>
            <a:pPr lvl="1"/>
            <a:r>
              <a:rPr lang="en-GB" sz="1800" b="1" dirty="0" smtClean="0">
                <a:solidFill>
                  <a:schemeClr val="tx2"/>
                </a:solidFill>
              </a:rPr>
              <a:t>45% </a:t>
            </a:r>
            <a:r>
              <a:rPr lang="en-GB" sz="1800" dirty="0"/>
              <a:t>of placements were </a:t>
            </a:r>
            <a:r>
              <a:rPr lang="en-GB" sz="1800" b="1" dirty="0">
                <a:solidFill>
                  <a:schemeClr val="tx2"/>
                </a:solidFill>
              </a:rPr>
              <a:t>joint funded</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t="15639"/>
          <a:stretch/>
        </p:blipFill>
        <p:spPr>
          <a:xfrm>
            <a:off x="7316470" y="365522"/>
            <a:ext cx="1598930" cy="152003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100615080"/>
              </p:ext>
            </p:extLst>
          </p:nvPr>
        </p:nvGraphicFramePr>
        <p:xfrm>
          <a:off x="5788719" y="4843862"/>
          <a:ext cx="3040955" cy="1597981"/>
        </p:xfrm>
        <a:graphic>
          <a:graphicData uri="http://schemas.openxmlformats.org/drawingml/2006/table">
            <a:tbl>
              <a:tblPr firstRow="1" firstCol="1" bandRow="1">
                <a:tableStyleId>{6E25E649-3F16-4E02-A733-19D2CDBF48F0}</a:tableStyleId>
              </a:tblPr>
              <a:tblGrid>
                <a:gridCol w="2330580">
                  <a:extLst>
                    <a:ext uri="{9D8B030D-6E8A-4147-A177-3AD203B41FA5}">
                      <a16:colId xmlns:a16="http://schemas.microsoft.com/office/drawing/2014/main" val="20000"/>
                    </a:ext>
                  </a:extLst>
                </a:gridCol>
                <a:gridCol w="710375">
                  <a:extLst>
                    <a:ext uri="{9D8B030D-6E8A-4147-A177-3AD203B41FA5}">
                      <a16:colId xmlns:a16="http://schemas.microsoft.com/office/drawing/2014/main" val="20001"/>
                    </a:ext>
                  </a:extLst>
                </a:gridCol>
              </a:tblGrid>
              <a:tr h="224824">
                <a:tc>
                  <a:txBody>
                    <a:bodyPr/>
                    <a:lstStyle/>
                    <a:p>
                      <a:pPr algn="l">
                        <a:lnSpc>
                          <a:spcPct val="107000"/>
                        </a:lnSpc>
                        <a:spcAft>
                          <a:spcPts val="0"/>
                        </a:spcAft>
                      </a:pPr>
                      <a:r>
                        <a:rPr lang="en-GB" sz="1400" dirty="0">
                          <a:effectLst/>
                        </a:rPr>
                        <a:t> Funding body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24824">
                <a:tc>
                  <a:txBody>
                    <a:bodyPr/>
                    <a:lstStyle/>
                    <a:p>
                      <a:pPr algn="l">
                        <a:lnSpc>
                          <a:spcPct val="107000"/>
                        </a:lnSpc>
                        <a:spcAft>
                          <a:spcPts val="0"/>
                        </a:spcAft>
                      </a:pPr>
                      <a:r>
                        <a:rPr lang="en-GB" sz="1400" b="0" dirty="0">
                          <a:effectLst/>
                        </a:rPr>
                        <a:t>Education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89.4%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4824">
                <a:tc>
                  <a:txBody>
                    <a:bodyPr/>
                    <a:lstStyle/>
                    <a:p>
                      <a:pPr algn="l">
                        <a:lnSpc>
                          <a:spcPct val="107000"/>
                        </a:lnSpc>
                        <a:spcAft>
                          <a:spcPts val="0"/>
                        </a:spcAft>
                      </a:pPr>
                      <a:r>
                        <a:rPr lang="en-GB" sz="1400" b="0" dirty="0">
                          <a:effectLst/>
                        </a:rPr>
                        <a:t>Social Services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42.8%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24824">
                <a:tc>
                  <a:txBody>
                    <a:bodyPr/>
                    <a:lstStyle/>
                    <a:p>
                      <a:pPr algn="l">
                        <a:lnSpc>
                          <a:spcPct val="107000"/>
                        </a:lnSpc>
                        <a:spcAft>
                          <a:spcPts val="0"/>
                        </a:spcAft>
                      </a:pPr>
                      <a:r>
                        <a:rPr lang="en-GB" sz="1400" b="0" dirty="0">
                          <a:effectLst/>
                        </a:rPr>
                        <a:t>NHS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10.3%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24824">
                <a:tc>
                  <a:txBody>
                    <a:bodyPr/>
                    <a:lstStyle/>
                    <a:p>
                      <a:pPr algn="l">
                        <a:lnSpc>
                          <a:spcPct val="107000"/>
                        </a:lnSpc>
                        <a:spcAft>
                          <a:spcPts val="0"/>
                        </a:spcAft>
                      </a:pPr>
                      <a:r>
                        <a:rPr lang="en-GB" sz="1400" b="0" dirty="0">
                          <a:effectLst/>
                        </a:rPr>
                        <a:t>Skills</a:t>
                      </a:r>
                      <a:r>
                        <a:rPr lang="en-GB" sz="1400" b="0" baseline="0" dirty="0">
                          <a:effectLst/>
                        </a:rPr>
                        <a:t> funding agency</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a:effectLst/>
                        </a:rPr>
                        <a:t>0.3%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24824">
                <a:tc>
                  <a:txBody>
                    <a:bodyPr/>
                    <a:lstStyle/>
                    <a:p>
                      <a:pPr algn="l">
                        <a:lnSpc>
                          <a:spcPct val="107000"/>
                        </a:lnSpc>
                        <a:spcAft>
                          <a:spcPts val="0"/>
                        </a:spcAft>
                      </a:pPr>
                      <a:r>
                        <a:rPr lang="en-GB" sz="1400" b="0" dirty="0">
                          <a:effectLst/>
                        </a:rPr>
                        <a:t>Education</a:t>
                      </a:r>
                      <a:r>
                        <a:rPr lang="en-GB" sz="1400" b="0" baseline="0" dirty="0">
                          <a:effectLst/>
                        </a:rPr>
                        <a:t> funding agency</a:t>
                      </a:r>
                    </a:p>
                  </a:txBody>
                  <a:tcPr marL="68580" marR="68580" marT="0" marB="0"/>
                </a:tc>
                <a:tc>
                  <a:txBody>
                    <a:bodyPr/>
                    <a:lstStyle/>
                    <a:p>
                      <a:pPr algn="ctr">
                        <a:lnSpc>
                          <a:spcPct val="107000"/>
                        </a:lnSpc>
                        <a:spcAft>
                          <a:spcPts val="0"/>
                        </a:spcAft>
                      </a:pPr>
                      <a:r>
                        <a:rPr lang="en-GB" sz="1400" dirty="0" smtClean="0">
                          <a:effectLst/>
                        </a:rPr>
                        <a:t>8.4%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98469">
                <a:tc>
                  <a:txBody>
                    <a:bodyPr/>
                    <a:lstStyle/>
                    <a:p>
                      <a:pPr algn="l">
                        <a:lnSpc>
                          <a:spcPct val="107000"/>
                        </a:lnSpc>
                        <a:spcAft>
                          <a:spcPts val="0"/>
                        </a:spcAft>
                      </a:pPr>
                      <a:r>
                        <a:rPr lang="en-GB" sz="1400" b="0" dirty="0">
                          <a:effectLst/>
                        </a:rPr>
                        <a:t>Private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0.9%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9104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969720"/>
            <a:ext cx="8291513" cy="576263"/>
          </a:xfrm>
        </p:spPr>
        <p:txBody>
          <a:bodyPr/>
          <a:lstStyle/>
          <a:p>
            <a:r>
              <a:rPr lang="en-GB" dirty="0"/>
              <a:t>Where did they go?</a:t>
            </a:r>
          </a:p>
        </p:txBody>
      </p:sp>
      <p:sp>
        <p:nvSpPr>
          <p:cNvPr id="3" name="Content Placeholder 2"/>
          <p:cNvSpPr>
            <a:spLocks noGrp="1"/>
          </p:cNvSpPr>
          <p:nvPr>
            <p:ph idx="1"/>
          </p:nvPr>
        </p:nvSpPr>
        <p:spPr>
          <a:xfrm>
            <a:off x="301791" y="1664318"/>
            <a:ext cx="8602328" cy="4692073"/>
          </a:xfrm>
        </p:spPr>
        <p:txBody>
          <a:bodyPr/>
          <a:lstStyle/>
          <a:p>
            <a:endParaRPr lang="en-GB" sz="1400" b="1" dirty="0" smtClean="0">
              <a:solidFill>
                <a:schemeClr val="tx2"/>
              </a:solidFill>
            </a:endParaRPr>
          </a:p>
          <a:p>
            <a:r>
              <a:rPr lang="en-GB" sz="2000" b="1" dirty="0" smtClean="0">
                <a:solidFill>
                  <a:schemeClr val="tx2"/>
                </a:solidFill>
              </a:rPr>
              <a:t>49.1% were placed out-of-area</a:t>
            </a:r>
            <a:r>
              <a:rPr lang="en-GB" sz="2000" dirty="0"/>
              <a:t>, a median of </a:t>
            </a:r>
            <a:r>
              <a:rPr lang="en-GB" sz="2000" dirty="0" smtClean="0"/>
              <a:t>50 </a:t>
            </a:r>
            <a:r>
              <a:rPr lang="en-GB" sz="2000" dirty="0"/>
              <a:t>miles from home (</a:t>
            </a:r>
            <a:r>
              <a:rPr lang="en-GB" sz="2000" dirty="0" smtClean="0"/>
              <a:t>range OOA: </a:t>
            </a:r>
            <a:r>
              <a:rPr lang="en-GB" sz="2000" dirty="0"/>
              <a:t>0-300 miles</a:t>
            </a:r>
            <a:r>
              <a:rPr lang="en-GB" sz="2000" dirty="0" smtClean="0"/>
              <a:t>). </a:t>
            </a:r>
          </a:p>
          <a:p>
            <a:pPr lvl="1"/>
            <a:r>
              <a:rPr lang="en-GB" dirty="0" smtClean="0"/>
              <a:t>Equivalent to </a:t>
            </a:r>
            <a:r>
              <a:rPr lang="en-GB" b="1" dirty="0" smtClean="0">
                <a:solidFill>
                  <a:schemeClr val="tx2"/>
                </a:solidFill>
              </a:rPr>
              <a:t>594 young people per year</a:t>
            </a:r>
            <a:endParaRPr lang="en-GB" b="1" dirty="0">
              <a:solidFill>
                <a:schemeClr val="tx2"/>
              </a:solidFill>
            </a:endParaRPr>
          </a:p>
          <a:p>
            <a:pPr lvl="1"/>
            <a:r>
              <a:rPr lang="en-GB" dirty="0"/>
              <a:t>More likely </a:t>
            </a:r>
            <a:endParaRPr lang="en-GB" dirty="0" smtClean="0"/>
          </a:p>
          <a:p>
            <a:pPr lvl="2"/>
            <a:r>
              <a:rPr lang="en-GB" dirty="0" smtClean="0"/>
              <a:t>For </a:t>
            </a:r>
            <a:r>
              <a:rPr lang="en-GB" dirty="0"/>
              <a:t>young people with </a:t>
            </a:r>
            <a:r>
              <a:rPr lang="en-GB" i="1" dirty="0" smtClean="0"/>
              <a:t>severe / profound </a:t>
            </a:r>
            <a:r>
              <a:rPr lang="en-GB" i="1" dirty="0"/>
              <a:t>learning </a:t>
            </a:r>
            <a:r>
              <a:rPr lang="en-GB" i="1" dirty="0" smtClean="0"/>
              <a:t>disability</a:t>
            </a:r>
            <a:endParaRPr lang="en-GB" dirty="0" smtClean="0"/>
          </a:p>
          <a:p>
            <a:pPr lvl="3"/>
            <a:r>
              <a:rPr lang="en-GB" sz="1400" dirty="0" smtClean="0"/>
              <a:t>X</a:t>
            </a:r>
            <a:r>
              <a:rPr lang="en-GB" sz="1400" baseline="30000" dirty="0" smtClean="0"/>
              <a:t>2</a:t>
            </a:r>
            <a:r>
              <a:rPr lang="en-GB" sz="1400" dirty="0" smtClean="0"/>
              <a:t>(1</a:t>
            </a:r>
            <a:r>
              <a:rPr lang="en-GB" sz="1400" dirty="0"/>
              <a:t>, N = </a:t>
            </a:r>
            <a:r>
              <a:rPr lang="en-GB" sz="1400" dirty="0" smtClean="0"/>
              <a:t>289) </a:t>
            </a:r>
            <a:r>
              <a:rPr lang="en-GB" sz="1400" dirty="0"/>
              <a:t>= </a:t>
            </a:r>
            <a:r>
              <a:rPr lang="en-GB" sz="1400" dirty="0" smtClean="0"/>
              <a:t>16.119, </a:t>
            </a:r>
            <a:r>
              <a:rPr lang="en-GB" sz="1400" i="1" dirty="0"/>
              <a:t>p &lt; .</a:t>
            </a:r>
            <a:r>
              <a:rPr lang="en-GB" sz="1400" i="1" dirty="0" smtClean="0"/>
              <a:t>001</a:t>
            </a:r>
            <a:r>
              <a:rPr lang="en-GB" sz="1400" dirty="0"/>
              <a:t>, small effect size (</a:t>
            </a:r>
            <a:r>
              <a:rPr lang="en-GB" sz="1400" i="1" dirty="0"/>
              <a:t>phi</a:t>
            </a:r>
            <a:r>
              <a:rPr lang="en-GB" sz="1400" dirty="0"/>
              <a:t> = </a:t>
            </a:r>
            <a:r>
              <a:rPr lang="en-GB" sz="1400" dirty="0" smtClean="0"/>
              <a:t>-.236)</a:t>
            </a:r>
          </a:p>
          <a:p>
            <a:pPr lvl="2"/>
            <a:r>
              <a:rPr lang="en-GB" dirty="0"/>
              <a:t>For young people </a:t>
            </a:r>
            <a:r>
              <a:rPr lang="en-GB" i="1" dirty="0"/>
              <a:t>without a mental health </a:t>
            </a:r>
            <a:r>
              <a:rPr lang="en-GB" i="1" dirty="0" smtClean="0"/>
              <a:t>condition</a:t>
            </a:r>
            <a:endParaRPr lang="en-GB" dirty="0" smtClean="0"/>
          </a:p>
          <a:p>
            <a:pPr lvl="3"/>
            <a:r>
              <a:rPr lang="en-GB" sz="1400" dirty="0" smtClean="0"/>
              <a:t>X</a:t>
            </a:r>
            <a:r>
              <a:rPr lang="en-GB" sz="1400" baseline="30000" dirty="0" smtClean="0"/>
              <a:t>2</a:t>
            </a:r>
            <a:r>
              <a:rPr lang="en-GB" sz="1400" dirty="0" smtClean="0"/>
              <a:t>(1</a:t>
            </a:r>
            <a:r>
              <a:rPr lang="en-GB" sz="1400" dirty="0"/>
              <a:t>, N = 295) = 4.934, </a:t>
            </a:r>
            <a:r>
              <a:rPr lang="en-GB" sz="1400" i="1" dirty="0"/>
              <a:t>p &lt; .05</a:t>
            </a:r>
            <a:r>
              <a:rPr lang="en-GB" sz="1400" dirty="0"/>
              <a:t>, small effect size (</a:t>
            </a:r>
            <a:r>
              <a:rPr lang="en-GB" sz="1400" i="1" dirty="0"/>
              <a:t>phi</a:t>
            </a:r>
            <a:r>
              <a:rPr lang="en-GB" sz="1400" dirty="0"/>
              <a:t> = -.129)</a:t>
            </a:r>
          </a:p>
          <a:p>
            <a:pPr lvl="2"/>
            <a:r>
              <a:rPr lang="en-GB" dirty="0" smtClean="0"/>
              <a:t>If the young person </a:t>
            </a:r>
            <a:r>
              <a:rPr lang="en-GB" i="1" dirty="0" smtClean="0"/>
              <a:t>had not had police involvement for their behaviour</a:t>
            </a:r>
            <a:endParaRPr lang="en-GB" dirty="0" smtClean="0"/>
          </a:p>
          <a:p>
            <a:pPr lvl="3"/>
            <a:r>
              <a:rPr lang="en-GB" sz="1400" dirty="0" smtClean="0"/>
              <a:t>X</a:t>
            </a:r>
            <a:r>
              <a:rPr lang="en-GB" sz="1400" baseline="30000" dirty="0" smtClean="0"/>
              <a:t>2</a:t>
            </a:r>
            <a:r>
              <a:rPr lang="en-GB" sz="1400" dirty="0" smtClean="0"/>
              <a:t>(1, N = 299) = 4.725, </a:t>
            </a:r>
            <a:r>
              <a:rPr lang="en-GB" sz="1400" i="1" dirty="0" smtClean="0"/>
              <a:t>p &lt; .05</a:t>
            </a:r>
            <a:r>
              <a:rPr lang="en-GB" sz="1400" dirty="0" smtClean="0"/>
              <a:t>, small effect size (</a:t>
            </a:r>
            <a:r>
              <a:rPr lang="en-GB" sz="1400" i="1" dirty="0" smtClean="0"/>
              <a:t>phi</a:t>
            </a:r>
            <a:r>
              <a:rPr lang="en-GB" sz="1400" dirty="0" smtClean="0"/>
              <a:t> = -.126)</a:t>
            </a:r>
          </a:p>
          <a:p>
            <a:pPr marL="534987" lvl="1" indent="0">
              <a:buNone/>
            </a:pPr>
            <a:endParaRPr lang="en-GB" sz="1100" dirty="0"/>
          </a:p>
          <a:p>
            <a:r>
              <a:rPr lang="en-GB" sz="2000" b="1" dirty="0">
                <a:solidFill>
                  <a:schemeClr val="tx2"/>
                </a:solidFill>
              </a:rPr>
              <a:t>Significant association between being placed out-of-area for residential educational placement, and subsequently transitioning to an out-of-area placement </a:t>
            </a:r>
          </a:p>
          <a:p>
            <a:pPr lvl="1"/>
            <a:r>
              <a:rPr lang="en-GB" sz="1400" dirty="0"/>
              <a:t>X</a:t>
            </a:r>
            <a:r>
              <a:rPr lang="en-GB" sz="1400" baseline="30000" dirty="0"/>
              <a:t>2</a:t>
            </a:r>
            <a:r>
              <a:rPr lang="en-GB" sz="1400" dirty="0"/>
              <a:t>(1, N = </a:t>
            </a:r>
            <a:r>
              <a:rPr lang="en-GB" sz="1400" dirty="0" smtClean="0"/>
              <a:t>299) </a:t>
            </a:r>
            <a:r>
              <a:rPr lang="en-GB" sz="1400" dirty="0"/>
              <a:t>= </a:t>
            </a:r>
            <a:r>
              <a:rPr lang="en-GB" sz="1400" dirty="0" smtClean="0"/>
              <a:t>5.273, </a:t>
            </a:r>
            <a:r>
              <a:rPr lang="en-GB" sz="1400" i="1" dirty="0"/>
              <a:t>p &lt; .</a:t>
            </a:r>
            <a:r>
              <a:rPr lang="en-GB" sz="1400" i="1" dirty="0" smtClean="0"/>
              <a:t>05</a:t>
            </a:r>
            <a:r>
              <a:rPr lang="en-GB" sz="1400" dirty="0" smtClean="0"/>
              <a:t>, </a:t>
            </a:r>
            <a:r>
              <a:rPr lang="en-GB" sz="1400" dirty="0"/>
              <a:t>small effect size (</a:t>
            </a:r>
            <a:r>
              <a:rPr lang="en-GB" sz="1400" i="1" dirty="0"/>
              <a:t>phi</a:t>
            </a:r>
            <a:r>
              <a:rPr lang="en-GB" sz="1400" dirty="0"/>
              <a:t> = .</a:t>
            </a:r>
            <a:r>
              <a:rPr lang="en-GB" sz="1400" dirty="0" smtClean="0"/>
              <a:t>133)</a:t>
            </a:r>
            <a:endParaRPr lang="en-GB" sz="1400" dirty="0"/>
          </a:p>
          <a:p>
            <a:endParaRPr lang="en-GB" dirty="0"/>
          </a:p>
        </p:txBody>
      </p:sp>
      <p:pic>
        <p:nvPicPr>
          <p:cNvPr id="1026" name="Picture 2" descr="Image result for directi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100000" l="0" r="97083"/>
                    </a14:imgEffect>
                  </a14:imgLayer>
                </a14:imgProps>
              </a:ext>
              <a:ext uri="{28A0092B-C50C-407E-A947-70E740481C1C}">
                <a14:useLocalDpi xmlns:a14="http://schemas.microsoft.com/office/drawing/2010/main" val="0"/>
              </a:ext>
            </a:extLst>
          </a:blip>
          <a:srcRect/>
          <a:stretch>
            <a:fillRect/>
          </a:stretch>
        </p:blipFill>
        <p:spPr bwMode="auto">
          <a:xfrm>
            <a:off x="7100335" y="67703"/>
            <a:ext cx="1803784" cy="180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 of </a:t>
            </a:r>
            <a:r>
              <a:rPr lang="en-GB" dirty="0" smtClean="0"/>
              <a:t>placement</a:t>
            </a:r>
            <a:endParaRPr lang="en-GB" dirty="0"/>
          </a:p>
        </p:txBody>
      </p:sp>
      <p:sp>
        <p:nvSpPr>
          <p:cNvPr id="3" name="Content Placeholder 2"/>
          <p:cNvSpPr>
            <a:spLocks noGrp="1"/>
          </p:cNvSpPr>
          <p:nvPr>
            <p:ph idx="1"/>
          </p:nvPr>
        </p:nvSpPr>
        <p:spPr>
          <a:xfrm>
            <a:off x="752475" y="1484313"/>
            <a:ext cx="7564438" cy="4897437"/>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63305074"/>
              </p:ext>
            </p:extLst>
          </p:nvPr>
        </p:nvGraphicFramePr>
        <p:xfrm>
          <a:off x="376517" y="1237133"/>
          <a:ext cx="3387446" cy="2282830"/>
        </p:xfrm>
        <a:graphic>
          <a:graphicData uri="http://schemas.openxmlformats.org/drawingml/2006/table">
            <a:tbl>
              <a:tblPr firstRow="1" firstCol="1" bandRow="1">
                <a:tableStyleId>{5C22544A-7EE6-4342-B048-85BDC9FD1C3A}</a:tableStyleId>
              </a:tblPr>
              <a:tblGrid>
                <a:gridCol w="1693723">
                  <a:extLst>
                    <a:ext uri="{9D8B030D-6E8A-4147-A177-3AD203B41FA5}">
                      <a16:colId xmlns:a16="http://schemas.microsoft.com/office/drawing/2014/main" val="20000"/>
                    </a:ext>
                  </a:extLst>
                </a:gridCol>
                <a:gridCol w="1693723">
                  <a:extLst>
                    <a:ext uri="{9D8B030D-6E8A-4147-A177-3AD203B41FA5}">
                      <a16:colId xmlns:a16="http://schemas.microsoft.com/office/drawing/2014/main" val="20001"/>
                    </a:ext>
                  </a:extLst>
                </a:gridCol>
              </a:tblGrid>
              <a:tr h="22017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dirty="0" smtClean="0">
                          <a:effectLst/>
                        </a:rPr>
                        <a:t>Placement type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400" b="1" baseline="0" dirty="0" smtClean="0">
                          <a:effectLst/>
                          <a:latin typeface="Calibri" panose="020F0502020204030204" pitchFamily="34" charset="0"/>
                          <a:ea typeface="Calibri" panose="020F0502020204030204" pitchFamily="34" charset="0"/>
                          <a:cs typeface="Times New Roman" panose="02020603050405020304" pitchFamily="18" charset="0"/>
                        </a:rPr>
                        <a:t> (n)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20171">
                <a:tc>
                  <a:txBody>
                    <a:bodyPr/>
                    <a:lstStyle/>
                    <a:p>
                      <a:pPr>
                        <a:lnSpc>
                          <a:spcPct val="107000"/>
                        </a:lnSpc>
                        <a:spcAft>
                          <a:spcPts val="0"/>
                        </a:spcAft>
                      </a:pPr>
                      <a:r>
                        <a:rPr lang="en-GB" sz="1400" b="0" dirty="0">
                          <a:effectLst/>
                        </a:rPr>
                        <a:t>Residential care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27.8% </a:t>
                      </a:r>
                      <a:r>
                        <a:rPr lang="en-GB" sz="1400" dirty="0">
                          <a:effectLst/>
                        </a:rPr>
                        <a:t>(</a:t>
                      </a:r>
                      <a:r>
                        <a:rPr lang="en-GB" sz="1400" dirty="0" smtClean="0">
                          <a:effectLst/>
                        </a:rPr>
                        <a:t>89)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0171">
                <a:tc>
                  <a:txBody>
                    <a:bodyPr/>
                    <a:lstStyle/>
                    <a:p>
                      <a:pPr>
                        <a:lnSpc>
                          <a:spcPct val="107000"/>
                        </a:lnSpc>
                        <a:spcAft>
                          <a:spcPts val="0"/>
                        </a:spcAft>
                      </a:pPr>
                      <a:r>
                        <a:rPr lang="en-GB" sz="1400" b="0" dirty="0">
                          <a:effectLst/>
                        </a:rPr>
                        <a:t>Residential college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24.1% </a:t>
                      </a:r>
                      <a:r>
                        <a:rPr lang="en-GB" sz="1400" dirty="0">
                          <a:effectLst/>
                        </a:rPr>
                        <a:t>(77)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20171">
                <a:tc>
                  <a:txBody>
                    <a:bodyPr/>
                    <a:lstStyle/>
                    <a:p>
                      <a:pPr>
                        <a:lnSpc>
                          <a:spcPct val="107000"/>
                        </a:lnSpc>
                        <a:spcAft>
                          <a:spcPts val="0"/>
                        </a:spcAft>
                      </a:pPr>
                      <a:r>
                        <a:rPr lang="en-GB" sz="1400" b="0" dirty="0">
                          <a:effectLst/>
                        </a:rPr>
                        <a:t>Supported living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20.9% (67)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20171">
                <a:tc>
                  <a:txBody>
                    <a:bodyPr/>
                    <a:lstStyle/>
                    <a:p>
                      <a:pPr>
                        <a:lnSpc>
                          <a:spcPct val="107000"/>
                        </a:lnSpc>
                        <a:spcAft>
                          <a:spcPts val="0"/>
                        </a:spcAft>
                      </a:pPr>
                      <a:r>
                        <a:rPr lang="en-GB" sz="1400" b="0" dirty="0">
                          <a:effectLst/>
                        </a:rPr>
                        <a:t>Prison / secure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0.6%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20171">
                <a:tc>
                  <a:txBody>
                    <a:bodyPr/>
                    <a:lstStyle/>
                    <a:p>
                      <a:pPr>
                        <a:lnSpc>
                          <a:spcPct val="107000"/>
                        </a:lnSpc>
                        <a:spcAft>
                          <a:spcPts val="0"/>
                        </a:spcAft>
                      </a:pPr>
                      <a:r>
                        <a:rPr lang="en-GB" sz="1400" b="0" dirty="0">
                          <a:effectLst/>
                        </a:rPr>
                        <a:t>Residential school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2.2% (7)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20171">
                <a:tc>
                  <a:txBody>
                    <a:bodyPr/>
                    <a:lstStyle/>
                    <a:p>
                      <a:pPr>
                        <a:lnSpc>
                          <a:spcPct val="107000"/>
                        </a:lnSpc>
                        <a:spcAft>
                          <a:spcPts val="0"/>
                        </a:spcAft>
                      </a:pPr>
                      <a:r>
                        <a:rPr lang="en-GB" sz="1400" b="0" dirty="0">
                          <a:effectLst/>
                        </a:rPr>
                        <a:t>Hospital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1.3% (4)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20171">
                <a:tc>
                  <a:txBody>
                    <a:bodyPr/>
                    <a:lstStyle/>
                    <a:p>
                      <a:pPr>
                        <a:lnSpc>
                          <a:spcPct val="107000"/>
                        </a:lnSpc>
                        <a:spcAft>
                          <a:spcPts val="0"/>
                        </a:spcAft>
                      </a:pPr>
                      <a:r>
                        <a:rPr lang="en-GB" sz="1400" b="0" dirty="0">
                          <a:effectLst/>
                        </a:rPr>
                        <a:t>ATU</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0.6%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0171">
                <a:tc>
                  <a:txBody>
                    <a:bodyPr/>
                    <a:lstStyle/>
                    <a:p>
                      <a:pPr>
                        <a:lnSpc>
                          <a:spcPct val="107000"/>
                        </a:lnSpc>
                        <a:spcAft>
                          <a:spcPts val="0"/>
                        </a:spcAft>
                      </a:pPr>
                      <a:r>
                        <a:rPr lang="en-GB" sz="1400" b="0" dirty="0">
                          <a:effectLst/>
                        </a:rPr>
                        <a:t>Family home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23.4% </a:t>
                      </a:r>
                      <a:r>
                        <a:rPr lang="en-GB" sz="1400" dirty="0">
                          <a:effectLst/>
                        </a:rPr>
                        <a:t>(</a:t>
                      </a:r>
                      <a:r>
                        <a:rPr lang="en-GB" sz="1400" dirty="0" smtClean="0">
                          <a:effectLst/>
                        </a:rPr>
                        <a:t>75)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20171">
                <a:tc>
                  <a:txBody>
                    <a:bodyPr/>
                    <a:lstStyle/>
                    <a:p>
                      <a:pPr>
                        <a:lnSpc>
                          <a:spcPct val="107000"/>
                        </a:lnSpc>
                        <a:spcAft>
                          <a:spcPts val="0"/>
                        </a:spcAft>
                      </a:pPr>
                      <a:r>
                        <a:rPr lang="en-GB" sz="1400" b="0" dirty="0">
                          <a:effectLst/>
                        </a:rPr>
                        <a:t>Other</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1.2% (4)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438130"/>
              </p:ext>
            </p:extLst>
          </p:nvPr>
        </p:nvGraphicFramePr>
        <p:xfrm>
          <a:off x="4352925" y="1233118"/>
          <a:ext cx="4339946" cy="2191867"/>
        </p:xfrm>
        <a:graphic>
          <a:graphicData uri="http://schemas.openxmlformats.org/drawingml/2006/table">
            <a:tbl>
              <a:tblPr firstRow="1" firstCol="1" bandRow="1">
                <a:tableStyleId>{5C22544A-7EE6-4342-B048-85BDC9FD1C3A}</a:tableStyleId>
              </a:tblPr>
              <a:tblGrid>
                <a:gridCol w="2456666">
                  <a:extLst>
                    <a:ext uri="{9D8B030D-6E8A-4147-A177-3AD203B41FA5}">
                      <a16:colId xmlns:a16="http://schemas.microsoft.com/office/drawing/2014/main" val="20000"/>
                    </a:ext>
                  </a:extLst>
                </a:gridCol>
                <a:gridCol w="1883280">
                  <a:extLst>
                    <a:ext uri="{9D8B030D-6E8A-4147-A177-3AD203B41FA5}">
                      <a16:colId xmlns:a16="http://schemas.microsoft.com/office/drawing/2014/main" val="20001"/>
                    </a:ext>
                  </a:extLst>
                </a:gridCol>
              </a:tblGrid>
              <a:tr h="24354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dirty="0" smtClean="0">
                          <a:effectLst/>
                        </a:rPr>
                        <a:t>Reported specialism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 (n)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43541">
                <a:tc>
                  <a:txBody>
                    <a:bodyPr/>
                    <a:lstStyle/>
                    <a:p>
                      <a:pPr>
                        <a:lnSpc>
                          <a:spcPct val="107000"/>
                        </a:lnSpc>
                        <a:spcAft>
                          <a:spcPts val="0"/>
                        </a:spcAft>
                      </a:pPr>
                      <a:r>
                        <a:rPr lang="en-GB" sz="1400" b="0" dirty="0">
                          <a:effectLst/>
                        </a:rPr>
                        <a:t>Challenging behaviour</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32.5% (104)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43541">
                <a:tc>
                  <a:txBody>
                    <a:bodyPr/>
                    <a:lstStyle/>
                    <a:p>
                      <a:pPr>
                        <a:lnSpc>
                          <a:spcPct val="107000"/>
                        </a:lnSpc>
                        <a:spcAft>
                          <a:spcPts val="0"/>
                        </a:spcAft>
                      </a:pPr>
                      <a:r>
                        <a:rPr lang="en-GB" sz="1400" b="0" dirty="0">
                          <a:effectLst/>
                        </a:rPr>
                        <a:t>Mental health</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5% </a:t>
                      </a:r>
                      <a:r>
                        <a:rPr lang="en-GB" sz="1400" dirty="0">
                          <a:effectLst/>
                        </a:rPr>
                        <a:t>(</a:t>
                      </a:r>
                      <a:r>
                        <a:rPr lang="en-GB" sz="1400" dirty="0" smtClean="0">
                          <a:effectLst/>
                        </a:rPr>
                        <a:t>16)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7080">
                <a:tc>
                  <a:txBody>
                    <a:bodyPr/>
                    <a:lstStyle/>
                    <a:p>
                      <a:pPr>
                        <a:lnSpc>
                          <a:spcPct val="107000"/>
                        </a:lnSpc>
                        <a:spcAft>
                          <a:spcPts val="0"/>
                        </a:spcAft>
                      </a:pPr>
                      <a:r>
                        <a:rPr lang="en-GB" sz="1400" b="0" dirty="0">
                          <a:effectLst/>
                        </a:rPr>
                        <a:t>Physical / sensory / health impairment</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30% (96)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43541">
                <a:tc>
                  <a:txBody>
                    <a:bodyPr/>
                    <a:lstStyle/>
                    <a:p>
                      <a:pPr>
                        <a:lnSpc>
                          <a:spcPct val="107000"/>
                        </a:lnSpc>
                        <a:spcAft>
                          <a:spcPts val="0"/>
                        </a:spcAft>
                      </a:pPr>
                      <a:r>
                        <a:rPr lang="en-GB" sz="1400" b="0">
                          <a:effectLst/>
                        </a:rPr>
                        <a:t>Forensic</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1.9% (6)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43541">
                <a:tc>
                  <a:txBody>
                    <a:bodyPr/>
                    <a:lstStyle/>
                    <a:p>
                      <a:pPr>
                        <a:lnSpc>
                          <a:spcPct val="107000"/>
                        </a:lnSpc>
                        <a:spcAft>
                          <a:spcPts val="0"/>
                        </a:spcAft>
                      </a:pPr>
                      <a:r>
                        <a:rPr lang="en-GB" sz="1400" b="0">
                          <a:effectLst/>
                        </a:rPr>
                        <a:t>Secure</a:t>
                      </a:r>
                      <a:endParaRPr lang="en-GB"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a:effectLst/>
                        </a:rPr>
                        <a:t>1.6% (5)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43541">
                <a:tc>
                  <a:txBody>
                    <a:bodyPr/>
                    <a:lstStyle/>
                    <a:p>
                      <a:pPr>
                        <a:lnSpc>
                          <a:spcPct val="107000"/>
                        </a:lnSpc>
                        <a:spcAft>
                          <a:spcPts val="0"/>
                        </a:spcAft>
                      </a:pPr>
                      <a:r>
                        <a:rPr lang="en-GB" sz="1400" b="0" dirty="0">
                          <a:effectLst/>
                        </a:rPr>
                        <a:t>Autism spectrum condition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37.8% </a:t>
                      </a:r>
                      <a:r>
                        <a:rPr lang="en-GB" sz="1400" dirty="0">
                          <a:effectLst/>
                        </a:rPr>
                        <a:t>(</a:t>
                      </a:r>
                      <a:r>
                        <a:rPr lang="en-GB" sz="1400" dirty="0" smtClean="0">
                          <a:effectLst/>
                        </a:rPr>
                        <a:t>121)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43541">
                <a:tc>
                  <a:txBody>
                    <a:bodyPr/>
                    <a:lstStyle/>
                    <a:p>
                      <a:pPr>
                        <a:lnSpc>
                          <a:spcPct val="107000"/>
                        </a:lnSpc>
                        <a:spcAft>
                          <a:spcPts val="0"/>
                        </a:spcAft>
                      </a:pPr>
                      <a:r>
                        <a:rPr lang="en-GB" sz="1400" b="0" dirty="0">
                          <a:effectLst/>
                        </a:rPr>
                        <a:t>Not specialist</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400" dirty="0" smtClean="0">
                          <a:effectLst/>
                        </a:rPr>
                        <a:t>34.4% </a:t>
                      </a:r>
                      <a:r>
                        <a:rPr lang="en-GB" sz="1400" dirty="0">
                          <a:effectLst/>
                        </a:rPr>
                        <a:t>(</a:t>
                      </a:r>
                      <a:r>
                        <a:rPr lang="en-GB" sz="1400" dirty="0" smtClean="0">
                          <a:effectLst/>
                        </a:rPr>
                        <a:t>110)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9" name="TextBox 8"/>
          <p:cNvSpPr txBox="1"/>
          <p:nvPr/>
        </p:nvSpPr>
        <p:spPr>
          <a:xfrm>
            <a:off x="752475" y="3695700"/>
            <a:ext cx="7848600" cy="2431435"/>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chemeClr val="tx2"/>
                </a:solidFill>
              </a:rPr>
              <a:t>Only </a:t>
            </a:r>
            <a:r>
              <a:rPr lang="en-GB" sz="2000" b="1" dirty="0" smtClean="0">
                <a:solidFill>
                  <a:schemeClr val="tx2"/>
                </a:solidFill>
              </a:rPr>
              <a:t>22.5% </a:t>
            </a:r>
            <a:r>
              <a:rPr lang="en-GB" sz="2000" b="1" dirty="0">
                <a:solidFill>
                  <a:schemeClr val="tx2"/>
                </a:solidFill>
              </a:rPr>
              <a:t>of placements were jointly funded</a:t>
            </a:r>
            <a:r>
              <a:rPr lang="en-GB" sz="2000" dirty="0"/>
              <a:t>, with most being funded </a:t>
            </a:r>
            <a:r>
              <a:rPr lang="en-GB" sz="2000" dirty="0" smtClean="0"/>
              <a:t>by either education or </a:t>
            </a:r>
            <a:r>
              <a:rPr lang="en-GB" sz="2000" dirty="0"/>
              <a:t>social services</a:t>
            </a:r>
          </a:p>
          <a:p>
            <a:pPr marL="342900" indent="-342900">
              <a:buFont typeface="Arial" panose="020B0604020202020204" pitchFamily="34" charset="0"/>
              <a:buChar char="•"/>
            </a:pPr>
            <a:r>
              <a:rPr lang="en-GB" sz="2000" b="1" dirty="0" smtClean="0">
                <a:solidFill>
                  <a:schemeClr val="tx2"/>
                </a:solidFill>
              </a:rPr>
              <a:t>22.9% </a:t>
            </a:r>
            <a:r>
              <a:rPr lang="en-GB" sz="2000" dirty="0" smtClean="0"/>
              <a:t>of residential </a:t>
            </a:r>
            <a:r>
              <a:rPr lang="en-GB" sz="2000" dirty="0"/>
              <a:t>educational settings </a:t>
            </a:r>
            <a:r>
              <a:rPr lang="en-GB" sz="2000" dirty="0" smtClean="0"/>
              <a:t>had </a:t>
            </a:r>
            <a:r>
              <a:rPr lang="en-GB" sz="2000" b="1" dirty="0" smtClean="0">
                <a:solidFill>
                  <a:schemeClr val="tx2"/>
                </a:solidFill>
              </a:rPr>
              <a:t>a </a:t>
            </a:r>
            <a:r>
              <a:rPr lang="en-GB" sz="2000" b="1" dirty="0">
                <a:solidFill>
                  <a:schemeClr val="tx2"/>
                </a:solidFill>
              </a:rPr>
              <a:t>formal relationship with the young person’s subsequent placement</a:t>
            </a:r>
            <a:endParaRPr lang="en-GB" sz="2000" dirty="0"/>
          </a:p>
          <a:p>
            <a:pPr marL="342900" indent="-342900">
              <a:buFont typeface="Arial" panose="020B0604020202020204" pitchFamily="34" charset="0"/>
              <a:buChar char="•"/>
            </a:pPr>
            <a:r>
              <a:rPr lang="en-GB" sz="2000" dirty="0" smtClean="0"/>
              <a:t>In addition, </a:t>
            </a:r>
            <a:r>
              <a:rPr lang="en-GB" sz="2000" b="1" dirty="0" smtClean="0">
                <a:solidFill>
                  <a:schemeClr val="tx2"/>
                </a:solidFill>
              </a:rPr>
              <a:t>around </a:t>
            </a:r>
            <a:r>
              <a:rPr lang="en-GB" sz="2000" b="1" dirty="0">
                <a:solidFill>
                  <a:schemeClr val="tx2"/>
                </a:solidFill>
              </a:rPr>
              <a:t>40% </a:t>
            </a:r>
            <a:r>
              <a:rPr lang="en-GB" sz="2000" dirty="0"/>
              <a:t>of placements were in settings that the residential educational provider had used “</a:t>
            </a:r>
            <a:r>
              <a:rPr lang="en-GB" sz="2000" b="1" dirty="0">
                <a:solidFill>
                  <a:schemeClr val="tx2"/>
                </a:solidFill>
              </a:rPr>
              <a:t>sometimes” or “often” </a:t>
            </a:r>
            <a:r>
              <a:rPr lang="en-GB" sz="2000" dirty="0"/>
              <a:t>for other young people</a:t>
            </a:r>
          </a:p>
        </p:txBody>
      </p:sp>
    </p:spTree>
    <p:extLst>
      <p:ext uri="{BB962C8B-B14F-4D97-AF65-F5344CB8AC3E}">
        <p14:creationId xmlns:p14="http://schemas.microsoft.com/office/powerpoint/2010/main" val="17243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632" y="799653"/>
            <a:ext cx="8541348" cy="5810250"/>
          </a:xfrm>
        </p:spPr>
        <p:txBody>
          <a:bodyPr/>
          <a:lstStyle/>
          <a:p>
            <a:pPr marL="0" indent="0">
              <a:buNone/>
            </a:pPr>
            <a:r>
              <a:rPr lang="en-GB" sz="2800" b="1" dirty="0" smtClean="0">
                <a:solidFill>
                  <a:schemeClr val="tx2"/>
                </a:solidFill>
              </a:rPr>
              <a:t>Placement changes</a:t>
            </a:r>
          </a:p>
          <a:p>
            <a:endParaRPr lang="en-GB" sz="1200" dirty="0" smtClean="0"/>
          </a:p>
          <a:p>
            <a:r>
              <a:rPr lang="en-GB" sz="2000" dirty="0" smtClean="0"/>
              <a:t>44 </a:t>
            </a:r>
            <a:r>
              <a:rPr lang="en-GB" sz="2000" dirty="0"/>
              <a:t>1</a:t>
            </a:r>
            <a:r>
              <a:rPr lang="en-GB" sz="2000" baseline="30000" dirty="0"/>
              <a:t>st</a:t>
            </a:r>
            <a:r>
              <a:rPr lang="en-GB" sz="2000" dirty="0"/>
              <a:t> placements </a:t>
            </a:r>
            <a:r>
              <a:rPr lang="en-GB" sz="2000" dirty="0" smtClean="0"/>
              <a:t>were known </a:t>
            </a:r>
            <a:r>
              <a:rPr lang="en-GB" sz="2000" dirty="0"/>
              <a:t>to have ended</a:t>
            </a:r>
            <a:r>
              <a:rPr lang="en-GB" sz="2000" dirty="0" smtClean="0"/>
              <a:t>. Where information was available (n=21), young people stayed on average 1 year at their first placement.</a:t>
            </a:r>
          </a:p>
          <a:p>
            <a:r>
              <a:rPr lang="en-GB" sz="2000" dirty="0" smtClean="0"/>
              <a:t>Reasons given for end of placement:</a:t>
            </a:r>
            <a:endParaRPr lang="en-GB" sz="2000" dirty="0"/>
          </a:p>
          <a:p>
            <a:pPr lvl="1"/>
            <a:r>
              <a:rPr lang="en-GB" sz="1800" b="1" dirty="0">
                <a:solidFill>
                  <a:schemeClr val="tx2"/>
                </a:solidFill>
              </a:rPr>
              <a:t>End</a:t>
            </a:r>
            <a:r>
              <a:rPr lang="en-GB" sz="1800" dirty="0">
                <a:solidFill>
                  <a:schemeClr val="tx2"/>
                </a:solidFill>
              </a:rPr>
              <a:t> </a:t>
            </a:r>
            <a:r>
              <a:rPr lang="en-GB" sz="1800" dirty="0"/>
              <a:t>of </a:t>
            </a:r>
            <a:r>
              <a:rPr lang="en-GB" sz="1800" dirty="0" smtClean="0"/>
              <a:t>education course</a:t>
            </a:r>
            <a:r>
              <a:rPr lang="en-GB" sz="1800" dirty="0"/>
              <a:t>, college closed, </a:t>
            </a:r>
            <a:r>
              <a:rPr lang="en-GB" sz="1800" b="1" dirty="0">
                <a:solidFill>
                  <a:schemeClr val="tx2"/>
                </a:solidFill>
              </a:rPr>
              <a:t>lack of renewal </a:t>
            </a:r>
            <a:r>
              <a:rPr lang="en-GB" sz="1800" dirty="0" smtClean="0"/>
              <a:t>of course</a:t>
            </a:r>
            <a:endParaRPr lang="en-GB" sz="1800" dirty="0"/>
          </a:p>
          <a:p>
            <a:pPr lvl="1"/>
            <a:r>
              <a:rPr lang="en-GB" sz="1800" dirty="0"/>
              <a:t>Placement unable to manage </a:t>
            </a:r>
            <a:r>
              <a:rPr lang="en-GB" sz="1800" b="1" dirty="0">
                <a:solidFill>
                  <a:schemeClr val="tx2"/>
                </a:solidFill>
              </a:rPr>
              <a:t>behaviour</a:t>
            </a:r>
          </a:p>
          <a:p>
            <a:pPr lvl="1"/>
            <a:r>
              <a:rPr lang="en-GB" sz="1800" b="1" dirty="0">
                <a:solidFill>
                  <a:schemeClr val="tx2"/>
                </a:solidFill>
              </a:rPr>
              <a:t>Mental health </a:t>
            </a:r>
            <a:r>
              <a:rPr lang="en-GB" sz="1800" dirty="0"/>
              <a:t>difficulties</a:t>
            </a:r>
          </a:p>
          <a:p>
            <a:pPr lvl="1"/>
            <a:r>
              <a:rPr lang="en-GB" sz="1800" b="1" dirty="0">
                <a:solidFill>
                  <a:schemeClr val="tx2"/>
                </a:solidFill>
              </a:rPr>
              <a:t>Lack of activity </a:t>
            </a:r>
            <a:r>
              <a:rPr lang="en-GB" sz="1800" dirty="0"/>
              <a:t>for young person</a:t>
            </a:r>
          </a:p>
          <a:p>
            <a:pPr lvl="1"/>
            <a:r>
              <a:rPr lang="en-GB" sz="1800" b="1" dirty="0">
                <a:solidFill>
                  <a:schemeClr val="tx2"/>
                </a:solidFill>
              </a:rPr>
              <a:t>Transition to other services </a:t>
            </a:r>
            <a:r>
              <a:rPr lang="en-GB" sz="1800" dirty="0"/>
              <a:t>– mainstream settings, supported living, young adult provision, residential care</a:t>
            </a:r>
          </a:p>
          <a:p>
            <a:endParaRPr lang="en-GB" sz="1600" dirty="0" smtClean="0"/>
          </a:p>
          <a:p>
            <a:r>
              <a:rPr lang="en-GB" sz="2000" dirty="0" smtClean="0"/>
              <a:t>Data provided on 24 2</a:t>
            </a:r>
            <a:r>
              <a:rPr lang="en-GB" sz="2000" baseline="30000" dirty="0" smtClean="0"/>
              <a:t>nd</a:t>
            </a:r>
            <a:r>
              <a:rPr lang="en-GB" sz="2000" dirty="0" smtClean="0"/>
              <a:t> placements</a:t>
            </a:r>
          </a:p>
          <a:p>
            <a:pPr lvl="1"/>
            <a:r>
              <a:rPr lang="en-GB" sz="1800" b="1" dirty="0">
                <a:solidFill>
                  <a:schemeClr val="tx2"/>
                </a:solidFill>
              </a:rPr>
              <a:t>8</a:t>
            </a:r>
            <a:r>
              <a:rPr lang="en-GB" sz="1800" b="1" dirty="0" smtClean="0">
                <a:solidFill>
                  <a:schemeClr val="tx2"/>
                </a:solidFill>
              </a:rPr>
              <a:t> (33.3%) young people were placed out of area </a:t>
            </a:r>
            <a:r>
              <a:rPr lang="en-GB" sz="1800" dirty="0" smtClean="0"/>
              <a:t>for their 2</a:t>
            </a:r>
            <a:r>
              <a:rPr lang="en-GB" sz="1800" baseline="30000" dirty="0" smtClean="0"/>
              <a:t>nd</a:t>
            </a:r>
            <a:r>
              <a:rPr lang="en-GB" sz="1800" dirty="0" smtClean="0"/>
              <a:t> placement. Of these, 2 had been placed in their home area for their 1</a:t>
            </a:r>
            <a:r>
              <a:rPr lang="en-GB" sz="1800" baseline="30000" dirty="0" smtClean="0"/>
              <a:t>st</a:t>
            </a:r>
            <a:r>
              <a:rPr lang="en-GB" sz="1800" dirty="0" smtClean="0"/>
              <a:t> placement</a:t>
            </a:r>
          </a:p>
          <a:p>
            <a:pPr lvl="1"/>
            <a:r>
              <a:rPr lang="en-GB" sz="1800" b="1" dirty="0" smtClean="0">
                <a:solidFill>
                  <a:schemeClr val="tx2"/>
                </a:solidFill>
              </a:rPr>
              <a:t>15 (62.5%) young people were placed in their home area </a:t>
            </a:r>
            <a:r>
              <a:rPr lang="en-GB" sz="1800" dirty="0" smtClean="0"/>
              <a:t>for their 2</a:t>
            </a:r>
            <a:r>
              <a:rPr lang="en-GB" sz="1800" baseline="30000" dirty="0" smtClean="0"/>
              <a:t>nd</a:t>
            </a:r>
            <a:r>
              <a:rPr lang="en-GB" sz="1800" dirty="0" smtClean="0"/>
              <a:t> placement, of these 10 had been placed out of area for their 1</a:t>
            </a:r>
            <a:r>
              <a:rPr lang="en-GB" sz="1800" baseline="30000" dirty="0" smtClean="0"/>
              <a:t>st</a:t>
            </a:r>
            <a:r>
              <a:rPr lang="en-GB" sz="1800" dirty="0" smtClean="0"/>
              <a:t> placement</a:t>
            </a:r>
          </a:p>
          <a:p>
            <a:pPr lvl="1"/>
            <a:r>
              <a:rPr lang="en-GB" sz="1800" dirty="0" smtClean="0"/>
              <a:t>Placement types similar to those for placement 1</a:t>
            </a:r>
          </a:p>
        </p:txBody>
      </p:sp>
      <p:pic>
        <p:nvPicPr>
          <p:cNvPr id="2050" name="Picture 2" descr="Image result for cha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945" y="317342"/>
            <a:ext cx="2693035" cy="134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6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94731"/>
            <a:ext cx="7772400" cy="1362075"/>
          </a:xfrm>
        </p:spPr>
        <p:txBody>
          <a:bodyPr/>
          <a:lstStyle/>
          <a:p>
            <a:r>
              <a:rPr lang="en-GB" dirty="0"/>
              <a:t>Disclaimer</a:t>
            </a:r>
          </a:p>
        </p:txBody>
      </p:sp>
      <p:sp>
        <p:nvSpPr>
          <p:cNvPr id="3" name="Text Placeholder 2"/>
          <p:cNvSpPr>
            <a:spLocks noGrp="1"/>
          </p:cNvSpPr>
          <p:nvPr>
            <p:ph type="body" idx="1"/>
          </p:nvPr>
        </p:nvSpPr>
        <p:spPr>
          <a:xfrm>
            <a:off x="722313" y="2906713"/>
            <a:ext cx="7772400" cy="2322512"/>
          </a:xfrm>
        </p:spPr>
        <p:txBody>
          <a:bodyPr>
            <a:normAutofit/>
          </a:bodyPr>
          <a:lstStyle/>
          <a:p>
            <a:r>
              <a:rPr lang="en-GB" cap="none" dirty="0">
                <a:solidFill>
                  <a:schemeClr val="tx1"/>
                </a:solidFill>
              </a:rPr>
              <a:t>This presentation reports on independent research funded by the NIHR School for Social Care Research.</a:t>
            </a:r>
          </a:p>
          <a:p>
            <a:r>
              <a:rPr lang="en-GB" cap="none" dirty="0">
                <a:solidFill>
                  <a:schemeClr val="tx1"/>
                </a:solidFill>
              </a:rPr>
              <a:t> </a:t>
            </a:r>
          </a:p>
          <a:p>
            <a:r>
              <a:rPr lang="en-GB" cap="none" dirty="0">
                <a:solidFill>
                  <a:schemeClr val="tx1"/>
                </a:solidFill>
              </a:rPr>
              <a:t>The views expressed in this presentation are those of the author(s) and not necessarily those of the NIHR SSCR, NHS, the National Institute for Health Research or the Department of Health.</a:t>
            </a:r>
          </a:p>
        </p:txBody>
      </p:sp>
    </p:spTree>
    <p:extLst>
      <p:ext uri="{BB962C8B-B14F-4D97-AF65-F5344CB8AC3E}">
        <p14:creationId xmlns:p14="http://schemas.microsoft.com/office/powerpoint/2010/main" val="1794796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03F7-B352-4FC8-AAFA-FE04C60189F5}"/>
              </a:ext>
            </a:extLst>
          </p:cNvPr>
          <p:cNvSpPr>
            <a:spLocks noGrp="1"/>
          </p:cNvSpPr>
          <p:nvPr>
            <p:ph type="title"/>
          </p:nvPr>
        </p:nvSpPr>
        <p:spPr/>
        <p:txBody>
          <a:bodyPr/>
          <a:lstStyle/>
          <a:p>
            <a:r>
              <a:rPr lang="en-GB" dirty="0"/>
              <a:t>Limitations</a:t>
            </a:r>
          </a:p>
        </p:txBody>
      </p:sp>
      <p:sp>
        <p:nvSpPr>
          <p:cNvPr id="3" name="Content Placeholder 2">
            <a:extLst>
              <a:ext uri="{FF2B5EF4-FFF2-40B4-BE49-F238E27FC236}">
                <a16:creationId xmlns:a16="http://schemas.microsoft.com/office/drawing/2014/main" id="{F10FC4C6-E024-4F09-8F90-A67B8B1296CD}"/>
              </a:ext>
            </a:extLst>
          </p:cNvPr>
          <p:cNvSpPr>
            <a:spLocks noGrp="1"/>
          </p:cNvSpPr>
          <p:nvPr>
            <p:ph idx="1"/>
          </p:nvPr>
        </p:nvSpPr>
        <p:spPr>
          <a:xfrm>
            <a:off x="825623" y="1484313"/>
            <a:ext cx="7491290" cy="4897437"/>
          </a:xfrm>
        </p:spPr>
        <p:txBody>
          <a:bodyPr/>
          <a:lstStyle/>
          <a:p>
            <a:r>
              <a:rPr lang="en-GB" dirty="0"/>
              <a:t>Data reliant on residential educational setting records, which may be incomplete or inaccurate</a:t>
            </a:r>
          </a:p>
          <a:p>
            <a:pPr marL="0" indent="0">
              <a:buNone/>
            </a:pPr>
            <a:r>
              <a:rPr lang="en-GB" dirty="0"/>
              <a:t> </a:t>
            </a:r>
          </a:p>
          <a:p>
            <a:r>
              <a:rPr lang="en-GB" dirty="0"/>
              <a:t>Lack of local authority response so far which makes it difficult to triangulate </a:t>
            </a:r>
            <a:r>
              <a:rPr lang="en-GB" dirty="0" smtClean="0"/>
              <a:t>data</a:t>
            </a:r>
          </a:p>
          <a:p>
            <a:endParaRPr lang="en-GB" dirty="0"/>
          </a:p>
          <a:p>
            <a:r>
              <a:rPr lang="en-GB" dirty="0" smtClean="0"/>
              <a:t>No comparative data on transitions from day schools / colleges</a:t>
            </a:r>
            <a:endParaRPr lang="en-GB" dirty="0"/>
          </a:p>
          <a:p>
            <a:pPr marL="0" indent="0">
              <a:buNone/>
            </a:pPr>
            <a:endParaRPr lang="en-GB" dirty="0"/>
          </a:p>
        </p:txBody>
      </p:sp>
    </p:spTree>
    <p:extLst>
      <p:ext uri="{BB962C8B-B14F-4D97-AF65-F5344CB8AC3E}">
        <p14:creationId xmlns:p14="http://schemas.microsoft.com/office/powerpoint/2010/main" val="137527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E947-2296-4975-AFBC-AC89ABEE09DD}"/>
              </a:ext>
            </a:extLst>
          </p:cNvPr>
          <p:cNvSpPr>
            <a:spLocks noGrp="1"/>
          </p:cNvSpPr>
          <p:nvPr>
            <p:ph type="title"/>
          </p:nvPr>
        </p:nvSpPr>
        <p:spPr/>
        <p:txBody>
          <a:bodyPr/>
          <a:lstStyle/>
          <a:p>
            <a:r>
              <a:rPr lang="en-GB" dirty="0"/>
              <a:t>Conclusions from phase 1</a:t>
            </a:r>
          </a:p>
        </p:txBody>
      </p:sp>
      <p:sp>
        <p:nvSpPr>
          <p:cNvPr id="3" name="Content Placeholder 2">
            <a:extLst>
              <a:ext uri="{FF2B5EF4-FFF2-40B4-BE49-F238E27FC236}">
                <a16:creationId xmlns:a16="http://schemas.microsoft.com/office/drawing/2014/main" id="{1B2ADFBF-151F-411A-87EA-E8E6389E519D}"/>
              </a:ext>
            </a:extLst>
          </p:cNvPr>
          <p:cNvSpPr>
            <a:spLocks noGrp="1"/>
          </p:cNvSpPr>
          <p:nvPr>
            <p:ph idx="1"/>
          </p:nvPr>
        </p:nvSpPr>
        <p:spPr>
          <a:xfrm>
            <a:off x="457199" y="1244168"/>
            <a:ext cx="8291513" cy="4897437"/>
          </a:xfrm>
        </p:spPr>
        <p:txBody>
          <a:bodyPr/>
          <a:lstStyle/>
          <a:p>
            <a:r>
              <a:rPr lang="en-GB" sz="2000" dirty="0"/>
              <a:t>Little is known about </a:t>
            </a:r>
            <a:r>
              <a:rPr lang="en-GB" sz="2000" dirty="0" smtClean="0"/>
              <a:t>the UK </a:t>
            </a:r>
            <a:r>
              <a:rPr lang="en-GB" sz="2000" dirty="0"/>
              <a:t>residential educational sector overall, and reliable information is very difficult to find</a:t>
            </a:r>
          </a:p>
          <a:p>
            <a:endParaRPr lang="en-GB" sz="2000" dirty="0"/>
          </a:p>
          <a:p>
            <a:r>
              <a:rPr lang="en-GB" sz="2000" dirty="0"/>
              <a:t>Estimates vary, but significant number of young people (particularly those with complex needs) attend residential educational </a:t>
            </a:r>
            <a:r>
              <a:rPr lang="en-GB" sz="2000" dirty="0" smtClean="0"/>
              <a:t>settings in England, </a:t>
            </a:r>
            <a:r>
              <a:rPr lang="en-GB" sz="2000" dirty="0"/>
              <a:t>often far from home, and spend a large proportion of their youth / young adulthood in these settings</a:t>
            </a:r>
          </a:p>
          <a:p>
            <a:endParaRPr lang="en-GB" sz="2000" dirty="0"/>
          </a:p>
          <a:p>
            <a:r>
              <a:rPr lang="en-GB" sz="2000" dirty="0"/>
              <a:t>Residential educational </a:t>
            </a:r>
            <a:r>
              <a:rPr lang="en-GB" sz="2000" dirty="0" smtClean="0"/>
              <a:t>settings in England </a:t>
            </a:r>
            <a:r>
              <a:rPr lang="en-GB" sz="2000" dirty="0"/>
              <a:t>appear to feed out-of-area adult placements, with half of young people who attend them transitioning out-of-area when they leave</a:t>
            </a:r>
          </a:p>
          <a:p>
            <a:endParaRPr lang="en-GB" sz="2000" dirty="0"/>
          </a:p>
          <a:p>
            <a:r>
              <a:rPr lang="en-GB" sz="2000" dirty="0"/>
              <a:t>For those who </a:t>
            </a:r>
            <a:r>
              <a:rPr lang="en-GB" sz="2000" dirty="0" smtClean="0"/>
              <a:t>do return </a:t>
            </a:r>
            <a:r>
              <a:rPr lang="en-GB" sz="2000" dirty="0"/>
              <a:t>to their home area, half of these return to the family home</a:t>
            </a:r>
          </a:p>
        </p:txBody>
      </p:sp>
    </p:spTree>
    <p:extLst>
      <p:ext uri="{BB962C8B-B14F-4D97-AF65-F5344CB8AC3E}">
        <p14:creationId xmlns:p14="http://schemas.microsoft.com/office/powerpoint/2010/main" val="7055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706" y="3840482"/>
            <a:ext cx="4819426" cy="2960811"/>
          </a:xfrm>
          <a:prstGeom prst="rect">
            <a:avLst/>
          </a:prstGeom>
          <a:solidFill>
            <a:srgbClr val="002A62"/>
          </a:solidFill>
          <a:ln>
            <a:noFill/>
          </a:ln>
        </p:spPr>
        <p:txBody>
          <a:bodyPr wrap="square" rtlCol="0">
            <a:spAutoFit/>
          </a:bodyPr>
          <a:lstStyle/>
          <a:p>
            <a:r>
              <a:rPr lang="en-GB" sz="2800" u="sng" dirty="0" smtClean="0">
                <a:solidFill>
                  <a:schemeClr val="bg1"/>
                </a:solidFill>
              </a:rPr>
              <a:t>Serena Tomlinson</a:t>
            </a:r>
          </a:p>
          <a:p>
            <a:pPr>
              <a:spcBef>
                <a:spcPts val="0"/>
              </a:spcBef>
            </a:pPr>
            <a:r>
              <a:rPr lang="en-GB" dirty="0" smtClean="0">
                <a:solidFill>
                  <a:schemeClr val="bg1"/>
                </a:solidFill>
              </a:rPr>
              <a:t>s.tomlinson@kent.ac.uk </a:t>
            </a:r>
          </a:p>
          <a:p>
            <a:pPr>
              <a:spcBef>
                <a:spcPts val="0"/>
              </a:spcBef>
            </a:pPr>
            <a:r>
              <a:rPr lang="en-GB" dirty="0" smtClean="0">
                <a:solidFill>
                  <a:schemeClr val="bg1"/>
                </a:solidFill>
              </a:rPr>
              <a:t>+441227 827446</a:t>
            </a:r>
          </a:p>
          <a:p>
            <a:pPr>
              <a:spcBef>
                <a:spcPts val="0"/>
              </a:spcBef>
            </a:pPr>
            <a:endParaRPr lang="en-GB" dirty="0">
              <a:solidFill>
                <a:schemeClr val="bg1"/>
              </a:solidFill>
            </a:endParaRPr>
          </a:p>
          <a:p>
            <a:pPr>
              <a:spcBef>
                <a:spcPts val="0"/>
              </a:spcBef>
            </a:pPr>
            <a:endParaRPr lang="en-GB" dirty="0" smtClean="0">
              <a:solidFill>
                <a:schemeClr val="bg1"/>
              </a:solidFill>
            </a:endParaRPr>
          </a:p>
          <a:p>
            <a:endParaRPr lang="en-GB" dirty="0">
              <a:solidFill>
                <a:schemeClr val="bg1"/>
              </a:solidFill>
            </a:endParaRPr>
          </a:p>
          <a:p>
            <a:endParaRPr lang="en-GB" dirty="0" smtClean="0">
              <a:solidFill>
                <a:schemeClr val="bg1"/>
              </a:solidFill>
            </a:endParaRPr>
          </a:p>
        </p:txBody>
      </p:sp>
      <p:sp>
        <p:nvSpPr>
          <p:cNvPr id="3" name="TextBox 2"/>
          <p:cNvSpPr txBox="1"/>
          <p:nvPr/>
        </p:nvSpPr>
        <p:spPr>
          <a:xfrm>
            <a:off x="2011680" y="5675981"/>
            <a:ext cx="4152452" cy="729430"/>
          </a:xfrm>
          <a:prstGeom prst="rect">
            <a:avLst/>
          </a:prstGeom>
          <a:noFill/>
        </p:spPr>
        <p:txBody>
          <a:bodyPr wrap="square" rtlCol="0">
            <a:spAutoFit/>
          </a:bodyPr>
          <a:lstStyle/>
          <a:p>
            <a:r>
              <a:rPr lang="en-GB" sz="1800" dirty="0" smtClean="0">
                <a:solidFill>
                  <a:schemeClr val="bg1"/>
                </a:solidFill>
              </a:rPr>
              <a:t>@Serena_Brady20    @</a:t>
            </a:r>
            <a:r>
              <a:rPr lang="en-GB" sz="1800" dirty="0" err="1" smtClean="0">
                <a:solidFill>
                  <a:schemeClr val="bg1"/>
                </a:solidFill>
              </a:rPr>
              <a:t>TizardCentre</a:t>
            </a:r>
            <a:endParaRPr lang="en-GB" sz="1800" dirty="0" smtClean="0">
              <a:solidFill>
                <a:schemeClr val="bg1"/>
              </a:solidFill>
            </a:endParaRPr>
          </a:p>
          <a:p>
            <a:endParaRPr lang="en-GB" sz="1800" dirty="0">
              <a:solidFill>
                <a:schemeClr val="bg1"/>
              </a:solidFill>
            </a:endParaRPr>
          </a:p>
        </p:txBody>
      </p:sp>
      <p:pic>
        <p:nvPicPr>
          <p:cNvPr id="4" name="Picture 3" descr="&lt;strong&gt;Twitter&lt;/strong&gt; Considering Increasing Character Count to 10,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972" y="5632860"/>
            <a:ext cx="560708" cy="455575"/>
          </a:xfrm>
          <a:prstGeom prst="rect">
            <a:avLst/>
          </a:prstGeom>
        </p:spPr>
      </p:pic>
    </p:spTree>
    <p:extLst>
      <p:ext uri="{BB962C8B-B14F-4D97-AF65-F5344CB8AC3E}">
        <p14:creationId xmlns:p14="http://schemas.microsoft.com/office/powerpoint/2010/main" val="194138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5C61-2187-4B3A-81A9-06177F9E62F0}"/>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04C621B0-9D84-4146-BA0C-FDD619F8B2B3}"/>
              </a:ext>
            </a:extLst>
          </p:cNvPr>
          <p:cNvSpPr>
            <a:spLocks noGrp="1"/>
          </p:cNvSpPr>
          <p:nvPr>
            <p:ph idx="1"/>
          </p:nvPr>
        </p:nvSpPr>
        <p:spPr>
          <a:xfrm>
            <a:off x="673100" y="1484313"/>
            <a:ext cx="7643813" cy="4897437"/>
          </a:xfrm>
        </p:spPr>
        <p:txBody>
          <a:bodyPr/>
          <a:lstStyle/>
          <a:p>
            <a:r>
              <a:rPr lang="en-GB" sz="2000" dirty="0"/>
              <a:t>Context: the </a:t>
            </a:r>
            <a:r>
              <a:rPr lang="en-GB" sz="2000" b="1" dirty="0">
                <a:solidFill>
                  <a:schemeClr val="tx2"/>
                </a:solidFill>
              </a:rPr>
              <a:t>“Transition to adult social care from residential educational settings” </a:t>
            </a:r>
            <a:r>
              <a:rPr lang="en-GB" sz="2000" dirty="0"/>
              <a:t>project</a:t>
            </a:r>
          </a:p>
          <a:p>
            <a:pPr lvl="1"/>
            <a:r>
              <a:rPr lang="en-GB" sz="1800" dirty="0"/>
              <a:t>Background</a:t>
            </a:r>
          </a:p>
          <a:p>
            <a:pPr lvl="1"/>
            <a:r>
              <a:rPr lang="en-GB" sz="1800" dirty="0"/>
              <a:t>Aims</a:t>
            </a:r>
          </a:p>
          <a:p>
            <a:pPr lvl="1"/>
            <a:r>
              <a:rPr lang="en-GB" sz="1800" dirty="0"/>
              <a:t>Methodology</a:t>
            </a:r>
          </a:p>
          <a:p>
            <a:pPr marL="534987" lvl="1" indent="0">
              <a:buNone/>
            </a:pPr>
            <a:endParaRPr lang="en-GB" sz="1800" dirty="0"/>
          </a:p>
          <a:p>
            <a:pPr marL="534987" lvl="1" indent="0">
              <a:buNone/>
            </a:pPr>
            <a:endParaRPr lang="en-GB" sz="1800" dirty="0"/>
          </a:p>
          <a:p>
            <a:r>
              <a:rPr lang="en-GB" dirty="0"/>
              <a:t>Phase 1 results</a:t>
            </a:r>
          </a:p>
          <a:p>
            <a:pPr lvl="1"/>
            <a:r>
              <a:rPr lang="en-GB" dirty="0"/>
              <a:t>Identifying residential educational settings</a:t>
            </a:r>
          </a:p>
          <a:p>
            <a:pPr lvl="1"/>
            <a:r>
              <a:rPr lang="en-GB" dirty="0"/>
              <a:t>Quantitative survey results - recent transitions</a:t>
            </a:r>
          </a:p>
          <a:p>
            <a:pPr lvl="1"/>
            <a:r>
              <a:rPr lang="en-GB" dirty="0" smtClean="0"/>
              <a:t>Limitations</a:t>
            </a:r>
          </a:p>
          <a:p>
            <a:pPr lvl="1"/>
            <a:r>
              <a:rPr lang="en-GB" dirty="0"/>
              <a:t>Conclusions from phase 1</a:t>
            </a:r>
          </a:p>
          <a:p>
            <a:pPr lvl="1"/>
            <a:endParaRPr lang="en-GB" dirty="0"/>
          </a:p>
          <a:p>
            <a:pPr marL="534987" lvl="1" indent="0">
              <a:buNone/>
            </a:pPr>
            <a:endParaRPr lang="en-GB" dirty="0" smtClean="0"/>
          </a:p>
          <a:p>
            <a:pPr marL="534987" lvl="1" indent="0">
              <a:buNone/>
            </a:pPr>
            <a:endParaRPr lang="en-GB" dirty="0"/>
          </a:p>
        </p:txBody>
      </p:sp>
    </p:spTree>
    <p:extLst>
      <p:ext uri="{BB962C8B-B14F-4D97-AF65-F5344CB8AC3E}">
        <p14:creationId xmlns:p14="http://schemas.microsoft.com/office/powerpoint/2010/main" val="68298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3483708"/>
            <a:ext cx="7772400" cy="1362075"/>
          </a:xfrm>
        </p:spPr>
        <p:txBody>
          <a:bodyPr/>
          <a:lstStyle/>
          <a:p>
            <a:r>
              <a:rPr lang="en-GB" sz="2800" cap="none" dirty="0"/>
              <a:t>The “Transition to adult social care from residential educational settings” project</a:t>
            </a:r>
          </a:p>
        </p:txBody>
      </p:sp>
      <p:sp>
        <p:nvSpPr>
          <p:cNvPr id="8" name="Text Placeholder 7"/>
          <p:cNvSpPr>
            <a:spLocks noGrp="1"/>
          </p:cNvSpPr>
          <p:nvPr>
            <p:ph type="body" idx="1"/>
          </p:nvPr>
        </p:nvSpPr>
        <p:spPr>
          <a:xfrm>
            <a:off x="722313" y="1983521"/>
            <a:ext cx="7772400" cy="1500187"/>
          </a:xfrm>
        </p:spPr>
        <p:txBody>
          <a:bodyPr/>
          <a:lstStyle/>
          <a:p>
            <a:r>
              <a:rPr lang="en-GB" dirty="0"/>
              <a:t>Context</a:t>
            </a:r>
          </a:p>
        </p:txBody>
      </p:sp>
    </p:spTree>
    <p:extLst>
      <p:ext uri="{BB962C8B-B14F-4D97-AF65-F5344CB8AC3E}">
        <p14:creationId xmlns:p14="http://schemas.microsoft.com/office/powerpoint/2010/main" val="3615214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Background – out-of-area adult placements</a:t>
            </a:r>
          </a:p>
        </p:txBody>
      </p:sp>
      <p:sp>
        <p:nvSpPr>
          <p:cNvPr id="7" name="Content Placeholder 6"/>
          <p:cNvSpPr>
            <a:spLocks noGrp="1"/>
          </p:cNvSpPr>
          <p:nvPr>
            <p:ph idx="1"/>
          </p:nvPr>
        </p:nvSpPr>
        <p:spPr>
          <a:xfrm>
            <a:off x="527538" y="1484313"/>
            <a:ext cx="8067822" cy="4897437"/>
          </a:xfrm>
        </p:spPr>
        <p:txBody>
          <a:bodyPr/>
          <a:lstStyle/>
          <a:p>
            <a:r>
              <a:rPr lang="en-GB" dirty="0"/>
              <a:t>Out-of-area residential placements for adults with learning disabilities are receiving increasing </a:t>
            </a:r>
            <a:r>
              <a:rPr lang="en-GB" dirty="0" smtClean="0"/>
              <a:t>scrutiny in the UK</a:t>
            </a:r>
            <a:endParaRPr lang="en-GB" dirty="0"/>
          </a:p>
          <a:p>
            <a:pPr lvl="1"/>
            <a:r>
              <a:rPr lang="en-GB" dirty="0">
                <a:solidFill>
                  <a:schemeClr val="tx2"/>
                </a:solidFill>
              </a:rPr>
              <a:t>National scandals</a:t>
            </a:r>
          </a:p>
          <a:p>
            <a:pPr lvl="1"/>
            <a:r>
              <a:rPr lang="en-GB" dirty="0">
                <a:solidFill>
                  <a:schemeClr val="tx2"/>
                </a:solidFill>
              </a:rPr>
              <a:t>Link to a range of poor outcomes </a:t>
            </a:r>
            <a:r>
              <a:rPr lang="en-GB" sz="1200" dirty="0"/>
              <a:t>(e.g. Beadle-Brown et al., 2006; Barron et al., 2011; Deveau et al., 2015; Emerson &amp; Robertson, 2008)</a:t>
            </a:r>
          </a:p>
          <a:p>
            <a:pPr lvl="1"/>
            <a:r>
              <a:rPr lang="en-GB" dirty="0">
                <a:solidFill>
                  <a:schemeClr val="tx2"/>
                </a:solidFill>
              </a:rPr>
              <a:t>Policy emphasis on their reduction</a:t>
            </a:r>
          </a:p>
          <a:p>
            <a:pPr marL="402336" lvl="1" indent="0">
              <a:buNone/>
            </a:pPr>
            <a:endParaRPr lang="en-GB" dirty="0">
              <a:solidFill>
                <a:schemeClr val="accent1">
                  <a:lumMod val="75000"/>
                </a:schemeClr>
              </a:solidFill>
            </a:endParaRPr>
          </a:p>
          <a:p>
            <a:r>
              <a:rPr lang="en-GB" dirty="0"/>
              <a:t>Reasons for use of out-of-area placements are varied, but the presence of </a:t>
            </a:r>
            <a:r>
              <a:rPr lang="en-GB" b="1" i="1" dirty="0">
                <a:solidFill>
                  <a:schemeClr val="tx2"/>
                </a:solidFill>
              </a:rPr>
              <a:t>challenging behaviour </a:t>
            </a:r>
            <a:r>
              <a:rPr lang="en-GB" dirty="0"/>
              <a:t>is often cited </a:t>
            </a:r>
            <a:r>
              <a:rPr lang="en-GB" sz="1200" dirty="0"/>
              <a:t>(Mansell, 2007; McGill et al., 2010; Perry et al., 2013)</a:t>
            </a:r>
            <a:r>
              <a:rPr lang="en-GB" sz="1600" dirty="0"/>
              <a:t>, </a:t>
            </a:r>
            <a:r>
              <a:rPr lang="en-GB" dirty="0"/>
              <a:t>which is also cited as a key reason for seeking a residential school placement for young people</a:t>
            </a:r>
            <a:endParaRPr lang="en-GB" sz="1400" dirty="0"/>
          </a:p>
          <a:p>
            <a:endParaRPr lang="en-GB" dirty="0"/>
          </a:p>
        </p:txBody>
      </p:sp>
    </p:spTree>
    <p:extLst>
      <p:ext uri="{BB962C8B-B14F-4D97-AF65-F5344CB8AC3E}">
        <p14:creationId xmlns:p14="http://schemas.microsoft.com/office/powerpoint/2010/main" val="4323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 (continued)</a:t>
            </a:r>
          </a:p>
        </p:txBody>
      </p:sp>
      <p:sp>
        <p:nvSpPr>
          <p:cNvPr id="3" name="Content Placeholder 2"/>
          <p:cNvSpPr>
            <a:spLocks noGrp="1"/>
          </p:cNvSpPr>
          <p:nvPr>
            <p:ph idx="1"/>
          </p:nvPr>
        </p:nvSpPr>
        <p:spPr>
          <a:xfrm>
            <a:off x="268348" y="1301262"/>
            <a:ext cx="8669215" cy="5001357"/>
          </a:xfrm>
        </p:spPr>
        <p:txBody>
          <a:bodyPr/>
          <a:lstStyle/>
          <a:p>
            <a:r>
              <a:rPr lang="en-GB" sz="2000" dirty="0"/>
              <a:t>Residential school </a:t>
            </a:r>
            <a:r>
              <a:rPr lang="en-GB" sz="2000" dirty="0" smtClean="0"/>
              <a:t>placements in the UK </a:t>
            </a:r>
            <a:r>
              <a:rPr lang="en-GB" sz="2000" dirty="0"/>
              <a:t>are often located </a:t>
            </a:r>
            <a:r>
              <a:rPr lang="en-GB" sz="2000" b="1" i="1" dirty="0">
                <a:solidFill>
                  <a:schemeClr val="tx2"/>
                </a:solidFill>
              </a:rPr>
              <a:t>out-of-area</a:t>
            </a:r>
          </a:p>
          <a:p>
            <a:pPr lvl="1"/>
            <a:r>
              <a:rPr lang="en-GB" sz="1800" dirty="0">
                <a:solidFill>
                  <a:schemeClr val="tx2"/>
                </a:solidFill>
              </a:rPr>
              <a:t>230/600 children with ID, and 250/700 children with </a:t>
            </a:r>
            <a:r>
              <a:rPr lang="en-GB" sz="1800" dirty="0" smtClean="0">
                <a:solidFill>
                  <a:schemeClr val="tx2"/>
                </a:solidFill>
              </a:rPr>
              <a:t>ASC </a:t>
            </a:r>
            <a:r>
              <a:rPr lang="en-GB" sz="1800" dirty="0">
                <a:solidFill>
                  <a:schemeClr val="tx2"/>
                </a:solidFill>
              </a:rPr>
              <a:t>at residential school were placed out-of-area in 2014 </a:t>
            </a:r>
            <a:r>
              <a:rPr lang="en-GB" sz="1100" dirty="0"/>
              <a:t>(</a:t>
            </a:r>
            <a:r>
              <a:rPr lang="en-GB" sz="1100" dirty="0" err="1"/>
              <a:t>Pinney</a:t>
            </a:r>
            <a:r>
              <a:rPr lang="en-GB" sz="1100" dirty="0"/>
              <a:t>, 2014)</a:t>
            </a:r>
            <a:r>
              <a:rPr lang="en-GB" sz="1800" dirty="0"/>
              <a:t> – </a:t>
            </a:r>
            <a:r>
              <a:rPr lang="en-GB" sz="1800" dirty="0">
                <a:solidFill>
                  <a:schemeClr val="tx2"/>
                </a:solidFill>
              </a:rPr>
              <a:t>likely to be an underestimatio</a:t>
            </a:r>
            <a:r>
              <a:rPr lang="en-GB" sz="1800" dirty="0">
                <a:solidFill>
                  <a:schemeClr val="accent1">
                    <a:lumMod val="75000"/>
                  </a:schemeClr>
                </a:solidFill>
              </a:rPr>
              <a:t>n</a:t>
            </a:r>
          </a:p>
          <a:p>
            <a:r>
              <a:rPr lang="en-GB" sz="2000" dirty="0"/>
              <a:t>Increasing recognition that being placed in an out-of-area residential school is </a:t>
            </a:r>
            <a:r>
              <a:rPr lang="en-GB" sz="2000" b="1" i="1" dirty="0">
                <a:solidFill>
                  <a:schemeClr val="tx2"/>
                </a:solidFill>
              </a:rPr>
              <a:t>linked to being placed out-of-area as an adult</a:t>
            </a:r>
            <a:r>
              <a:rPr lang="en-GB" sz="2000" dirty="0">
                <a:solidFill>
                  <a:schemeClr val="tx2"/>
                </a:solidFill>
              </a:rPr>
              <a:t> </a:t>
            </a:r>
            <a:r>
              <a:rPr lang="en-GB" sz="1100" dirty="0"/>
              <a:t>(LGA &amp; NHS England, 2014; McGill et al., 2010) </a:t>
            </a:r>
          </a:p>
          <a:p>
            <a:r>
              <a:rPr lang="en-GB" sz="2000" dirty="0"/>
              <a:t>Reasons for this unclear – perhaps due to </a:t>
            </a:r>
            <a:r>
              <a:rPr lang="en-GB" sz="2000" b="1" i="1" dirty="0">
                <a:solidFill>
                  <a:schemeClr val="tx2"/>
                </a:solidFill>
              </a:rPr>
              <a:t>transition process?</a:t>
            </a:r>
          </a:p>
          <a:p>
            <a:endParaRPr lang="en-GB" sz="2000" b="1" i="1" dirty="0">
              <a:solidFill>
                <a:schemeClr val="accent1">
                  <a:lumMod val="75000"/>
                </a:schemeClr>
              </a:solidFill>
            </a:endParaRPr>
          </a:p>
          <a:p>
            <a:endParaRPr lang="en-GB" sz="2000" b="1" i="1" dirty="0" smtClean="0">
              <a:solidFill>
                <a:schemeClr val="tx2"/>
              </a:solidFill>
            </a:endParaRPr>
          </a:p>
          <a:p>
            <a:r>
              <a:rPr lang="en-GB" sz="2000" b="1" i="1" dirty="0" smtClean="0">
                <a:solidFill>
                  <a:schemeClr val="tx2"/>
                </a:solidFill>
              </a:rPr>
              <a:t>Existing </a:t>
            </a:r>
            <a:r>
              <a:rPr lang="en-GB" sz="2000" b="1" i="1" dirty="0">
                <a:solidFill>
                  <a:schemeClr val="tx2"/>
                </a:solidFill>
              </a:rPr>
              <a:t>research relating to transition </a:t>
            </a:r>
            <a:r>
              <a:rPr lang="en-GB" sz="1200" dirty="0">
                <a:solidFill>
                  <a:schemeClr val="bg2">
                    <a:lumMod val="25000"/>
                  </a:schemeClr>
                </a:solidFill>
              </a:rPr>
              <a:t>(e.g. </a:t>
            </a:r>
            <a:r>
              <a:rPr lang="en-GB" sz="1200" dirty="0" err="1">
                <a:solidFill>
                  <a:schemeClr val="bg2">
                    <a:lumMod val="25000"/>
                  </a:schemeClr>
                </a:solidFill>
              </a:rPr>
              <a:t>Heslop</a:t>
            </a:r>
            <a:r>
              <a:rPr lang="en-GB" sz="1200" dirty="0">
                <a:solidFill>
                  <a:schemeClr val="bg2">
                    <a:lumMod val="25000"/>
                  </a:schemeClr>
                </a:solidFill>
              </a:rPr>
              <a:t> &amp; Abbott, 2007, 2008) </a:t>
            </a:r>
            <a:r>
              <a:rPr lang="en-GB" sz="2000" dirty="0">
                <a:solidFill>
                  <a:schemeClr val="bg2">
                    <a:lumMod val="25000"/>
                  </a:schemeClr>
                </a:solidFill>
              </a:rPr>
              <a:t>reports </a:t>
            </a:r>
            <a:r>
              <a:rPr lang="en-GB" sz="2000" b="1" i="1" dirty="0">
                <a:solidFill>
                  <a:schemeClr val="tx2"/>
                </a:solidFill>
              </a:rPr>
              <a:t>mixed experiences</a:t>
            </a:r>
            <a:r>
              <a:rPr lang="en-GB" sz="2000" dirty="0">
                <a:solidFill>
                  <a:schemeClr val="bg2">
                    <a:lumMod val="25000"/>
                  </a:schemeClr>
                </a:solidFill>
              </a:rPr>
              <a:t>, with many families reporting that the process was initiated late, involved variable support for the young person and their family, and was often </a:t>
            </a:r>
            <a:r>
              <a:rPr lang="en-GB" sz="2000" b="1" i="1" dirty="0">
                <a:solidFill>
                  <a:schemeClr val="tx2"/>
                </a:solidFill>
              </a:rPr>
              <a:t>exacerbated by the distance </a:t>
            </a:r>
            <a:r>
              <a:rPr lang="en-GB" sz="2000" dirty="0">
                <a:solidFill>
                  <a:schemeClr val="bg2">
                    <a:lumMod val="25000"/>
                  </a:schemeClr>
                </a:solidFill>
              </a:rPr>
              <a:t>between the school and the young person’s home area</a:t>
            </a:r>
            <a:endParaRPr lang="en-GB" sz="2000" b="1" i="1" dirty="0">
              <a:solidFill>
                <a:schemeClr val="bg2">
                  <a:lumMod val="25000"/>
                </a:schemeClr>
              </a:solidFill>
            </a:endParaRPr>
          </a:p>
          <a:p>
            <a:endParaRPr lang="en-GB" sz="2000" dirty="0"/>
          </a:p>
        </p:txBody>
      </p:sp>
    </p:spTree>
    <p:extLst>
      <p:ext uri="{BB962C8B-B14F-4D97-AF65-F5344CB8AC3E}">
        <p14:creationId xmlns:p14="http://schemas.microsoft.com/office/powerpoint/2010/main" val="38358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to adult social care from residential educational settings project</a:t>
            </a:r>
          </a:p>
        </p:txBody>
      </p:sp>
      <p:sp>
        <p:nvSpPr>
          <p:cNvPr id="3" name="Content Placeholder 2"/>
          <p:cNvSpPr>
            <a:spLocks noGrp="1"/>
          </p:cNvSpPr>
          <p:nvPr>
            <p:ph idx="1"/>
          </p:nvPr>
        </p:nvSpPr>
        <p:spPr>
          <a:xfrm>
            <a:off x="609598" y="1514476"/>
            <a:ext cx="8286751" cy="4526888"/>
          </a:xfrm>
        </p:spPr>
        <p:txBody>
          <a:bodyPr/>
          <a:lstStyle/>
          <a:p>
            <a:pPr>
              <a:buSzPct val="100000"/>
            </a:pPr>
            <a:r>
              <a:rPr lang="en-GB" sz="2000" dirty="0"/>
              <a:t>Project funded by NIHR School for Social Care Research </a:t>
            </a:r>
            <a:r>
              <a:rPr lang="en-GB" sz="2000" dirty="0" smtClean="0"/>
              <a:t>at </a:t>
            </a:r>
            <a:r>
              <a:rPr lang="en-GB" sz="2000" dirty="0"/>
              <a:t>the Tizard Centre, University of Kent</a:t>
            </a:r>
          </a:p>
          <a:p>
            <a:pPr>
              <a:buSzPct val="100000"/>
            </a:pPr>
            <a:r>
              <a:rPr lang="en-GB" b="1" dirty="0">
                <a:solidFill>
                  <a:schemeClr val="tx2"/>
                </a:solidFill>
              </a:rPr>
              <a:t>Aims:</a:t>
            </a:r>
          </a:p>
        </p:txBody>
      </p:sp>
      <p:sp>
        <p:nvSpPr>
          <p:cNvPr id="4" name="Rectangle 3"/>
          <p:cNvSpPr/>
          <p:nvPr/>
        </p:nvSpPr>
        <p:spPr>
          <a:xfrm>
            <a:off x="1079172" y="3085801"/>
            <a:ext cx="5742002" cy="12216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Identify the type and location of adult support settings where individuals who have transitioned from a residential educational setting are placed</a:t>
            </a:r>
          </a:p>
        </p:txBody>
      </p:sp>
      <p:sp>
        <p:nvSpPr>
          <p:cNvPr id="5" name="Rectangle 4"/>
          <p:cNvSpPr/>
          <p:nvPr/>
        </p:nvSpPr>
        <p:spPr>
          <a:xfrm>
            <a:off x="2626931" y="4694119"/>
            <a:ext cx="5688632" cy="136815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Examine factors which may lead to a young person being placed in- or out-of-area following transition from a residential educational setting</a:t>
            </a:r>
          </a:p>
        </p:txBody>
      </p:sp>
      <p:sp>
        <p:nvSpPr>
          <p:cNvPr id="9" name="Rectangle 8"/>
          <p:cNvSpPr/>
          <p:nvPr/>
        </p:nvSpPr>
        <p:spPr>
          <a:xfrm>
            <a:off x="228600" y="2979312"/>
            <a:ext cx="758542" cy="1323439"/>
          </a:xfrm>
          <a:prstGeom prst="rect">
            <a:avLst/>
          </a:prstGeom>
          <a:noFill/>
        </p:spPr>
        <p:txBody>
          <a:bodyPr wrap="none" lIns="91440" tIns="45720" rIns="91440" bIns="45720">
            <a:spAutoFit/>
          </a:bodyPr>
          <a:lstStyle/>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p>
        </p:txBody>
      </p:sp>
      <p:sp>
        <p:nvSpPr>
          <p:cNvPr id="10" name="Rectangle 9"/>
          <p:cNvSpPr/>
          <p:nvPr/>
        </p:nvSpPr>
        <p:spPr>
          <a:xfrm>
            <a:off x="1692178" y="4694119"/>
            <a:ext cx="758541"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2529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 – Phase 1</a:t>
            </a:r>
          </a:p>
        </p:txBody>
      </p:sp>
      <p:sp>
        <p:nvSpPr>
          <p:cNvPr id="3" name="Content Placeholder 2"/>
          <p:cNvSpPr>
            <a:spLocks noGrp="1"/>
          </p:cNvSpPr>
          <p:nvPr>
            <p:ph idx="1"/>
          </p:nvPr>
        </p:nvSpPr>
        <p:spPr>
          <a:xfrm>
            <a:off x="457200" y="1781599"/>
            <a:ext cx="7992888" cy="4032448"/>
          </a:xfrm>
        </p:spPr>
        <p:txBody>
          <a:bodyPr>
            <a:normAutofit fontScale="92500" lnSpcReduction="20000"/>
          </a:bodyPr>
          <a:lstStyle/>
          <a:p>
            <a:pPr>
              <a:buSzPct val="100000"/>
              <a:buFont typeface="+mj-lt"/>
              <a:buAutoNum type="arabicPeriod"/>
            </a:pPr>
            <a:r>
              <a:rPr lang="en-GB" dirty="0"/>
              <a:t>Identify all residential educational settings in England</a:t>
            </a:r>
          </a:p>
          <a:p>
            <a:endParaRPr lang="en-GB" dirty="0"/>
          </a:p>
          <a:p>
            <a:pPr>
              <a:buSzPct val="100000"/>
              <a:buFont typeface="+mj-lt"/>
              <a:buAutoNum type="arabicPeriod" startAt="2"/>
            </a:pPr>
            <a:r>
              <a:rPr lang="en-GB" dirty="0"/>
              <a:t>Survey all residential schools &amp; colleges in England</a:t>
            </a:r>
          </a:p>
          <a:p>
            <a:pPr lvl="2"/>
            <a:r>
              <a:rPr lang="en-GB" dirty="0">
                <a:solidFill>
                  <a:schemeClr val="tx2"/>
                </a:solidFill>
              </a:rPr>
              <a:t>Collect brief, anonymous information on all young people with a learning disability or autism who transitioned after the age of 16 in last 3 years (for schools) or last 1 year (for colleges)</a:t>
            </a:r>
          </a:p>
          <a:p>
            <a:pPr lvl="2"/>
            <a:r>
              <a:rPr lang="en-GB" dirty="0">
                <a:solidFill>
                  <a:schemeClr val="tx2"/>
                </a:solidFill>
              </a:rPr>
              <a:t>Collect brief information on the characteristics of the school / college itself, and any transition policies / guidance</a:t>
            </a:r>
          </a:p>
          <a:p>
            <a:pPr lvl="2"/>
            <a:endParaRPr lang="en-GB" dirty="0"/>
          </a:p>
          <a:p>
            <a:pPr>
              <a:buSzPct val="100000"/>
              <a:buFont typeface="+mj-lt"/>
              <a:buAutoNum type="arabicPeriod" startAt="2"/>
            </a:pPr>
            <a:r>
              <a:rPr lang="en-GB" dirty="0"/>
              <a:t>Survey all local authorities in London and the South East of England</a:t>
            </a:r>
          </a:p>
          <a:p>
            <a:pPr lvl="2"/>
            <a:r>
              <a:rPr lang="en-GB" dirty="0">
                <a:solidFill>
                  <a:schemeClr val="tx2"/>
                </a:solidFill>
              </a:rPr>
              <a:t>Collect brief, anonymous information on all young people who transitioned after the age of 16 from a residential school in the past 3 years or residential college in the past 1 year</a:t>
            </a:r>
          </a:p>
        </p:txBody>
      </p:sp>
    </p:spTree>
    <p:extLst>
      <p:ext uri="{BB962C8B-B14F-4D97-AF65-F5344CB8AC3E}">
        <p14:creationId xmlns:p14="http://schemas.microsoft.com/office/powerpoint/2010/main" val="170004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3817816"/>
            <a:ext cx="8008449" cy="1362075"/>
          </a:xfrm>
        </p:spPr>
        <p:txBody>
          <a:bodyPr/>
          <a:lstStyle/>
          <a:p>
            <a:r>
              <a:rPr lang="en-GB" cap="none" dirty="0" smtClean="0"/>
              <a:t>1. Identifying </a:t>
            </a:r>
            <a:r>
              <a:rPr lang="en-GB" cap="none" dirty="0"/>
              <a:t>residential educational settings in England</a:t>
            </a:r>
          </a:p>
        </p:txBody>
      </p:sp>
      <p:sp>
        <p:nvSpPr>
          <p:cNvPr id="5" name="Text Placeholder 4"/>
          <p:cNvSpPr>
            <a:spLocks noGrp="1"/>
          </p:cNvSpPr>
          <p:nvPr>
            <p:ph type="body" idx="1"/>
          </p:nvPr>
        </p:nvSpPr>
        <p:spPr>
          <a:xfrm>
            <a:off x="722312" y="2317629"/>
            <a:ext cx="7772400" cy="1500187"/>
          </a:xfrm>
        </p:spPr>
        <p:txBody>
          <a:bodyPr/>
          <a:lstStyle/>
          <a:p>
            <a:r>
              <a:rPr lang="en-GB" dirty="0"/>
              <a:t>Phase 1 results</a:t>
            </a:r>
          </a:p>
        </p:txBody>
      </p:sp>
    </p:spTree>
    <p:extLst>
      <p:ext uri="{BB962C8B-B14F-4D97-AF65-F5344CB8AC3E}">
        <p14:creationId xmlns:p14="http://schemas.microsoft.com/office/powerpoint/2010/main" val="1947017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JBB new University of Kent template">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attle 2017" id="{8C4F5D3F-8A2B-41A8-A82D-EDD56E4FEFF0}" vid="{4317BB37-C69E-491B-846C-E261573344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Seattle 2017</Template>
  <TotalTime>496</TotalTime>
  <Words>1914</Words>
  <Application>Microsoft Office PowerPoint</Application>
  <PresentationFormat>On-screen Show (4:3)</PresentationFormat>
  <Paragraphs>268</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Schoolbook</vt:lpstr>
      <vt:lpstr>Times New Roman</vt:lpstr>
      <vt:lpstr>JBB new University of Kent template</vt:lpstr>
      <vt:lpstr>PowerPoint Presentation</vt:lpstr>
      <vt:lpstr>Disclaimer</vt:lpstr>
      <vt:lpstr>Overview</vt:lpstr>
      <vt:lpstr>The “Transition to adult social care from residential educational settings” project</vt:lpstr>
      <vt:lpstr>Background – out-of-area adult placements</vt:lpstr>
      <vt:lpstr>Background (continued)</vt:lpstr>
      <vt:lpstr>Transition to adult social care from residential educational settings project</vt:lpstr>
      <vt:lpstr>Methodology – Phase 1</vt:lpstr>
      <vt:lpstr>1. Identifying residential educational settings in England</vt:lpstr>
      <vt:lpstr>Main findings</vt:lpstr>
      <vt:lpstr>PowerPoint Presentation</vt:lpstr>
      <vt:lpstr>2. Quantitative survey with residential schools / colleges</vt:lpstr>
      <vt:lpstr>Methodology</vt:lpstr>
      <vt:lpstr>Sample</vt:lpstr>
      <vt:lpstr>Young person characteristics</vt:lpstr>
      <vt:lpstr>Residential education placements</vt:lpstr>
      <vt:lpstr>Where did they go?</vt:lpstr>
      <vt:lpstr>Type of placement</vt:lpstr>
      <vt:lpstr>PowerPoint Presentation</vt:lpstr>
      <vt:lpstr>Limitations</vt:lpstr>
      <vt:lpstr>Conclusions from phase 1</vt:lpstr>
      <vt:lpstr>PowerPoint Presentation</vt:lpstr>
    </vt:vector>
  </TitlesOfParts>
  <Company>University of Kent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Serena Tomlinson</dc:creator>
  <cp:lastModifiedBy>Serena Tomlinson</cp:lastModifiedBy>
  <cp:revision>49</cp:revision>
  <cp:lastPrinted>2017-12-11T12:05:53Z</cp:lastPrinted>
  <dcterms:created xsi:type="dcterms:W3CDTF">2017-12-13T18:27:42Z</dcterms:created>
  <dcterms:modified xsi:type="dcterms:W3CDTF">2018-07-11T16:09:28Z</dcterms:modified>
</cp:coreProperties>
</file>