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2" r:id="rId4"/>
    <p:sldId id="273" r:id="rId5"/>
    <p:sldId id="274" r:id="rId6"/>
    <p:sldId id="277" r:id="rId7"/>
    <p:sldId id="287" r:id="rId8"/>
    <p:sldId id="280" r:id="rId9"/>
    <p:sldId id="270" r:id="rId10"/>
    <p:sldId id="258" r:id="rId11"/>
    <p:sldId id="283" r:id="rId12"/>
    <p:sldId id="284" r:id="rId13"/>
    <p:sldId id="285" r:id="rId14"/>
    <p:sldId id="290" r:id="rId15"/>
    <p:sldId id="268" r:id="rId16"/>
    <p:sldId id="288" r:id="rId17"/>
    <p:sldId id="291" r:id="rId18"/>
    <p:sldId id="295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8200"/>
    <a:srgbClr val="002A62"/>
    <a:srgbClr val="003184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1971" autoAdjust="0"/>
  </p:normalViewPr>
  <p:slideViewPr>
    <p:cSldViewPr snapToGrid="0">
      <p:cViewPr varScale="1">
        <p:scale>
          <a:sx n="67" d="100"/>
          <a:sy n="67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6E-43FD-A7B9-7500EDA25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6E-43FD-A7B9-7500EDA25A96}"/>
              </c:ext>
            </c:extLst>
          </c:dPt>
          <c:dLbls>
            <c:dLbl>
              <c:idx val="0"/>
              <c:layout>
                <c:manualLayout>
                  <c:x val="0.21707161604799399"/>
                  <c:y val="0.36562799619326347"/>
                </c:manualLayout>
              </c:layout>
              <c:tx>
                <c:rich>
                  <a:bodyPr/>
                  <a:lstStyle/>
                  <a:p>
                    <a:fld id="{87BE70EE-71FD-4CFA-AFB6-8E7CAAAF484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</a:t>
                    </a:r>
                    <a:fld id="{75D2059C-A99B-4D6D-BEFF-10254CE06325}" type="VALUE">
                      <a:rPr lang="en-US" baseline="0"/>
                      <a:pPr/>
                      <a:t>[VALUE]</a:t>
                    </a:fld>
                    <a:r>
                      <a:rPr lang="en-US" baseline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6E-43FD-A7B9-7500EDA25A96}"/>
                </c:ext>
              </c:extLst>
            </c:dLbl>
            <c:dLbl>
              <c:idx val="1"/>
              <c:layout>
                <c:manualLayout>
                  <c:x val="-0.21178358387019805"/>
                  <c:y val="-0.17377107649139079"/>
                </c:manualLayout>
              </c:layout>
              <c:tx>
                <c:rich>
                  <a:bodyPr/>
                  <a:lstStyle/>
                  <a:p>
                    <a:fld id="{D26F0EC9-9837-40CD-97DB-2EC82E2E80EB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, 99%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6E-43FD-A7B9-7500EDA25A96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Sheet1!$A$1:$A$2</c:f>
              <c:strCache>
                <c:ptCount val="2"/>
                <c:pt idx="0">
                  <c:v>Disability</c:v>
                </c:pt>
                <c:pt idx="1">
                  <c:v>No Disability</c:v>
                </c:pt>
              </c:strCache>
            </c:strRef>
          </c:cat>
          <c:val>
            <c:numRef>
              <c:f>Sheet1!$B$1:$B$2</c:f>
              <c:numCache>
                <c:formatCode>0%</c:formatCode>
                <c:ptCount val="2"/>
                <c:pt idx="0">
                  <c:v>0.01</c:v>
                </c:pt>
                <c:pt idx="1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6E-43FD-A7B9-7500EDA25A96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4DD9-B641-42BF-8F6B-4EA9A2A1F720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A886-A876-4898-9D5E-53BC2D8036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5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We can be portrayed as powerless in a world driven by researchers, managers and external agencies and policy drivers.”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A886-A876-4898-9D5E-53BC2D8036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587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4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0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26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4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27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9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5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4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33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01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6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89948-1606-41EC-BB77-F35203407F21}" type="datetimeFigureOut">
              <a:rPr lang="en-GB" smtClean="0"/>
              <a:t>07/10/2021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708C-4C26-42C1-9BEE-9A4A90C55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press.co.uk/products/12320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www.bloomsbury.com/us/embodied-inquiry-9781350118799/" TargetMode="External"/><Relationship Id="rId4" Type="http://schemas.openxmlformats.org/officeDocument/2006/relationships/hyperlink" Target="https://policy.bristoluniversitypress.co.uk/lived-experiences-of-ableism-in-academi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sinki-initiative.org/" TargetMode="External"/><Relationship Id="rId13" Type="http://schemas.openxmlformats.org/officeDocument/2006/relationships/hyperlink" Target="https://kar.kent.ac.uk/view/people/10958.html" TargetMode="External"/><Relationship Id="rId3" Type="http://schemas.openxmlformats.org/officeDocument/2006/relationships/hyperlink" Target="https://www.kent.ac.uk/human-resources/acm/index.html" TargetMode="External"/><Relationship Id="rId7" Type="http://schemas.openxmlformats.org/officeDocument/2006/relationships/hyperlink" Target="https://kar.kent.ac.uk/74301/" TargetMode="External"/><Relationship Id="rId12" Type="http://schemas.openxmlformats.org/officeDocument/2006/relationships/hyperlink" Target="https://kar.kent.ac.uk/83594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oomsbury.com/us/embodied-inquiry-9781350118799/" TargetMode="External"/><Relationship Id="rId11" Type="http://schemas.openxmlformats.org/officeDocument/2006/relationships/hyperlink" Target="https://kar.kent.ac.uk/77488/" TargetMode="External"/><Relationship Id="rId5" Type="http://schemas.openxmlformats.org/officeDocument/2006/relationships/hyperlink" Target="https://www.uclpress.co.uk/products/123203" TargetMode="External"/><Relationship Id="rId10" Type="http://schemas.openxmlformats.org/officeDocument/2006/relationships/hyperlink" Target="https://blogs.kent.ac.uk/osc/2019/07/04/one-of-the-most-welcoming-sustainable-collaborative-and-inclusive-conferences/" TargetMode="External"/><Relationship Id="rId4" Type="http://schemas.openxmlformats.org/officeDocument/2006/relationships/hyperlink" Target="https://blogs.kent.ac.uk/isnews/category/library-news/research-support/accessibility-and-inclusion/" TargetMode="External"/><Relationship Id="rId9" Type="http://schemas.openxmlformats.org/officeDocument/2006/relationships/hyperlink" Target="https://policy.bristoluniversitypress.co.uk/lived-experiences-of-ableism-in-academia" TargetMode="External"/><Relationship Id="rId14" Type="http://schemas.openxmlformats.org/officeDocument/2006/relationships/hyperlink" Target="https://www.kent.ac.uk/guides/responsible-metrics-for-research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ar.kent.ac.uk/89891/" TargetMode="External"/><Relationship Id="rId4" Type="http://schemas.openxmlformats.org/officeDocument/2006/relationships/hyperlink" Target="https://kar.kent.ac.uk/9056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l.ac.uk/cam/sites/cam/files/accessible-events-guidance_ioe-case-study.pdf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ickmancommunications.co.uk/" TargetMode="External"/><Relationship Id="rId5" Type="http://schemas.openxmlformats.org/officeDocument/2006/relationships/hyperlink" Target="https://www.dyslexia-international.org/wp-content/uploads/2016/04/DI-Duke-Report-final-4-29-14.pdf" TargetMode="External"/><Relationship Id="rId4" Type="http://schemas.openxmlformats.org/officeDocument/2006/relationships/hyperlink" Target="https://dev.to/sublimemarch/an-organizers-guide-to-pronoun-buttons-afb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76246"/>
            <a:ext cx="6260123" cy="1308296"/>
          </a:xfrm>
          <a:solidFill>
            <a:srgbClr val="003184"/>
          </a:solidFill>
        </p:spPr>
        <p:txBody>
          <a:bodyPr>
            <a:normAutofit/>
          </a:bodyPr>
          <a:lstStyle/>
          <a:p>
            <a:endParaRPr lang="en-GB" sz="1100" dirty="0" smtClean="0">
              <a:solidFill>
                <a:schemeClr val="bg1"/>
              </a:solidFill>
            </a:endParaRPr>
          </a:p>
          <a:p>
            <a:r>
              <a:rPr lang="en-GB" sz="1800" dirty="0" smtClean="0">
                <a:solidFill>
                  <a:schemeClr val="bg1"/>
                </a:solidFill>
              </a:rPr>
              <a:t>Josie Caplehorne, Office for Scholarly Communication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Dr Jennifer Leigh, Centre for the Study of Higher Education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sz="29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3378"/>
            <a:ext cx="6260123" cy="1842868"/>
          </a:xfrm>
          <a:solidFill>
            <a:srgbClr val="003184"/>
          </a:solidFill>
        </p:spPr>
        <p:txBody>
          <a:bodyPr>
            <a:noAutofit/>
          </a:bodyPr>
          <a:lstStyle/>
          <a:p>
            <a:r>
              <a:rPr lang="en-GB" sz="2700" b="1" dirty="0" smtClean="0">
                <a:solidFill>
                  <a:schemeClr val="bg1"/>
                </a:solidFill>
              </a:rPr>
              <a:t>Ableism and Exclusion: </a:t>
            </a:r>
            <a:r>
              <a:rPr lang="en-GB" sz="2700" dirty="0" smtClean="0">
                <a:solidFill>
                  <a:schemeClr val="bg1"/>
                </a:solidFill>
              </a:rPr>
              <a:t/>
            </a:r>
            <a:br>
              <a:rPr lang="en-GB" sz="2700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Challenging Academic Cultural Norms 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in Research Communication to </a:t>
            </a:r>
            <a:br>
              <a:rPr lang="en-GB" sz="2700" b="1" dirty="0" smtClean="0">
                <a:solidFill>
                  <a:schemeClr val="bg1"/>
                </a:solidFill>
              </a:rPr>
            </a:br>
            <a:r>
              <a:rPr lang="en-GB" sz="2700" b="1" dirty="0" smtClean="0">
                <a:solidFill>
                  <a:schemeClr val="bg1"/>
                </a:solidFill>
              </a:rPr>
              <a:t>Effect Changes in Practice</a:t>
            </a:r>
            <a:endParaRPr lang="en-GB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39" y="1884436"/>
            <a:ext cx="6583680" cy="2940783"/>
          </a:xfrm>
        </p:spPr>
        <p:txBody>
          <a:bodyPr>
            <a:noAutofit/>
          </a:bodyPr>
          <a:lstStyle/>
          <a:p>
            <a:r>
              <a:rPr lang="en-GB" sz="11500" b="1" dirty="0" smtClean="0">
                <a:solidFill>
                  <a:srgbClr val="002060"/>
                </a:solidFill>
              </a:rPr>
              <a:t>Discussion</a:t>
            </a:r>
            <a:endParaRPr lang="en-GB" sz="1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rson sat cross-legged on parquette floor and holding a large black outline drawing of a lighbulb raised above their head. White wall back covered in a variety of black outline illustrations and words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2599"/>
            <a:ext cx="5991226" cy="638079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7" y="722312"/>
            <a:ext cx="5500686" cy="4821238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smtClean="0">
                <a:solidFill>
                  <a:srgbClr val="002060"/>
                </a:solidFill>
              </a:rPr>
              <a:t>Finding solutions</a:t>
            </a:r>
            <a:endParaRPr lang="en-GB" sz="11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708025"/>
            <a:ext cx="7229475" cy="1325563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2060"/>
                </a:solidFill>
              </a:rPr>
              <a:t>From the ground up: </a:t>
            </a:r>
            <a:r>
              <a:rPr lang="en-US" sz="3400" b="1" dirty="0">
                <a:solidFill>
                  <a:srgbClr val="002060"/>
                </a:solidFill>
              </a:rPr>
              <a:t>t</a:t>
            </a:r>
            <a:r>
              <a:rPr lang="en-US" sz="3400" b="1" dirty="0" smtClean="0">
                <a:solidFill>
                  <a:srgbClr val="002060"/>
                </a:solidFill>
              </a:rPr>
              <a:t>owards an accessible </a:t>
            </a:r>
            <a:r>
              <a:rPr lang="en-US" sz="3400" b="1" dirty="0">
                <a:solidFill>
                  <a:srgbClr val="002060"/>
                </a:solidFill>
              </a:rPr>
              <a:t>and </a:t>
            </a:r>
            <a:r>
              <a:rPr lang="en-US" sz="3400" b="1" dirty="0" smtClean="0">
                <a:solidFill>
                  <a:srgbClr val="002060"/>
                </a:solidFill>
              </a:rPr>
              <a:t>inclusive research support culture at Kent</a:t>
            </a:r>
            <a:endParaRPr lang="en-GB" sz="3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2274888"/>
            <a:ext cx="6948487" cy="3825874"/>
          </a:xfrm>
        </p:spPr>
        <p:txBody>
          <a:bodyPr>
            <a:normAutofit/>
          </a:bodyPr>
          <a:lstStyle/>
          <a:p>
            <a:r>
              <a:rPr lang="en-GB" sz="2600" dirty="0" smtClean="0">
                <a:solidFill>
                  <a:srgbClr val="002060"/>
                </a:solidFill>
              </a:rPr>
              <a:t>Scholarly Communication Conference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Responsible metrics and the Academic Career Map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Challenging publication bias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Accessibility request process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Thesis accessibility project</a:t>
            </a:r>
          </a:p>
          <a:p>
            <a:r>
              <a:rPr lang="en-GB" sz="2600" dirty="0" smtClean="0">
                <a:solidFill>
                  <a:srgbClr val="002060"/>
                </a:solidFill>
              </a:rPr>
              <a:t>Helsinki Initiative on Multilingualism in Scholarly Communication </a:t>
            </a:r>
          </a:p>
          <a:p>
            <a:endParaRPr lang="en-GB" dirty="0"/>
          </a:p>
        </p:txBody>
      </p:sp>
      <p:pic>
        <p:nvPicPr>
          <p:cNvPr id="6" name="Content Placeholder 5" descr="Young plant sprouting from the earth being watered from the spout of a can.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468313"/>
            <a:ext cx="4276725" cy="6415088"/>
          </a:xfrm>
        </p:spPr>
      </p:pic>
    </p:spTree>
    <p:extLst>
      <p:ext uri="{BB962C8B-B14F-4D97-AF65-F5344CB8AC3E}">
        <p14:creationId xmlns:p14="http://schemas.microsoft.com/office/powerpoint/2010/main" val="12655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040858" y="2317592"/>
            <a:ext cx="3761935" cy="2990583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Ableism in </a:t>
            </a:r>
            <a:r>
              <a:rPr lang="en-US" dirty="0" smtClean="0">
                <a:hlinkClick r:id="rId3"/>
              </a:rPr>
              <a:t>Academia</a:t>
            </a:r>
            <a:r>
              <a:rPr lang="en-US" dirty="0" smtClean="0"/>
              <a:t> (Open Access)</a:t>
            </a:r>
            <a:endParaRPr lang="en-US" dirty="0"/>
          </a:p>
          <a:p>
            <a:r>
              <a:rPr lang="en-GB" dirty="0" smtClean="0">
                <a:hlinkClick r:id="rId4"/>
              </a:rPr>
              <a:t>Lived experiences of Ableism in Academia</a:t>
            </a:r>
            <a:endParaRPr lang="en-GB" dirty="0"/>
          </a:p>
          <a:p>
            <a:r>
              <a:rPr lang="en-GB" dirty="0" smtClean="0">
                <a:hlinkClick r:id="rId5"/>
              </a:rPr>
              <a:t>Embodied </a:t>
            </a:r>
            <a:r>
              <a:rPr lang="en-GB" dirty="0">
                <a:hlinkClick r:id="rId5"/>
              </a:rPr>
              <a:t>Inquiry</a:t>
            </a:r>
            <a:r>
              <a:rPr lang="en-GB" dirty="0" smtClean="0">
                <a:hlinkClick r:id="rId5"/>
              </a:rPr>
              <a:t>: Research Methods</a:t>
            </a:r>
            <a:endParaRPr lang="en-GB" dirty="0"/>
          </a:p>
          <a:p>
            <a:endParaRPr lang="en-GB" dirty="0"/>
          </a:p>
        </p:txBody>
      </p:sp>
      <p:pic>
        <p:nvPicPr>
          <p:cNvPr id="9" name="Content Placeholder 8" descr="The titles of three books, from left to right: 'Ableism in Academia', 'Lived Experiences of Ableism in Academia', 'Embodied Enquiry'." title="Three book covers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4" y="2130055"/>
            <a:ext cx="7292926" cy="34254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14" y="694517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Research, innovate and share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lose Up Photography of Yellow Green Red and Brown Plastic Cones on White Lined Surface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8" r="10846" b="7507"/>
          <a:stretch/>
        </p:blipFill>
        <p:spPr>
          <a:xfrm>
            <a:off x="6577781" y="500062"/>
            <a:ext cx="5614219" cy="634319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5245" y="1825625"/>
            <a:ext cx="5651090" cy="4351338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Sharing expertise…and challenges (conferences, blogs, mailing lists)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Cross-institutional support (internal and external)</a:t>
            </a:r>
          </a:p>
          <a:p>
            <a:r>
              <a:rPr lang="en-GB" dirty="0">
                <a:solidFill>
                  <a:srgbClr val="002060"/>
                </a:solidFill>
              </a:rPr>
              <a:t>Professional </a:t>
            </a:r>
            <a:r>
              <a:rPr lang="en-GB" dirty="0" smtClean="0">
                <a:solidFill>
                  <a:srgbClr val="002060"/>
                </a:solidFill>
              </a:rPr>
              <a:t>networks (e.g. Publishers Association Accessibility Action Group).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8" y="500062"/>
            <a:ext cx="6061587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Network and communities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7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air of scissors cutting the word impossible into two so that 'im' is seperated from 'possible'." title="Possible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 t="7692" r="3433"/>
          <a:stretch/>
        </p:blipFill>
        <p:spPr>
          <a:xfrm>
            <a:off x="5481823" y="500063"/>
            <a:ext cx="6710178" cy="6357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84" y="764033"/>
            <a:ext cx="4085492" cy="31045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9600" b="1" dirty="0" smtClean="0">
                <a:solidFill>
                  <a:srgbClr val="002060"/>
                </a:solidFill>
              </a:rPr>
              <a:t>Inclusive Culture</a:t>
            </a:r>
            <a:endParaRPr lang="en-GB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690688"/>
            <a:ext cx="11372850" cy="4960938"/>
          </a:xfrm>
        </p:spPr>
        <p:txBody>
          <a:bodyPr>
            <a:normAutofit fontScale="70000" lnSpcReduction="20000"/>
          </a:bodyPr>
          <a:lstStyle/>
          <a:p>
            <a:r>
              <a:rPr lang="en-US" sz="3000" b="1" dirty="0">
                <a:solidFill>
                  <a:srgbClr val="002060"/>
                </a:solidFill>
                <a:hlinkClick r:id="rId3"/>
              </a:rPr>
              <a:t>Academic Career Map </a:t>
            </a:r>
            <a:r>
              <a:rPr lang="en-US" sz="3000" b="1" dirty="0">
                <a:solidFill>
                  <a:srgbClr val="002060"/>
                </a:solidFill>
              </a:rPr>
              <a:t>/ </a:t>
            </a:r>
            <a:r>
              <a:rPr lang="en-US" sz="3000" dirty="0">
                <a:solidFill>
                  <a:srgbClr val="002060"/>
                </a:solidFill>
              </a:rPr>
              <a:t>University of </a:t>
            </a:r>
            <a:r>
              <a:rPr lang="en-US" sz="3000" dirty="0" smtClean="0">
                <a:solidFill>
                  <a:srgbClr val="002060"/>
                </a:solidFill>
              </a:rPr>
              <a:t>Kent</a:t>
            </a:r>
            <a:endParaRPr lang="en-US" sz="3000" b="1" dirty="0" smtClean="0">
              <a:solidFill>
                <a:srgbClr val="002060"/>
              </a:solidFill>
              <a:hlinkClick r:id="rId4"/>
            </a:endParaRPr>
          </a:p>
          <a:p>
            <a:r>
              <a:rPr lang="en-US" sz="3000" b="1" dirty="0" smtClean="0">
                <a:solidFill>
                  <a:srgbClr val="002060"/>
                </a:solidFill>
                <a:hlinkClick r:id="rId4"/>
              </a:rPr>
              <a:t>Accessibility </a:t>
            </a:r>
            <a:r>
              <a:rPr lang="en-US" sz="3000" b="1" dirty="0">
                <a:solidFill>
                  <a:srgbClr val="002060"/>
                </a:solidFill>
                <a:hlinkClick r:id="rId4"/>
              </a:rPr>
              <a:t>and Inclusion News Blog </a:t>
            </a:r>
            <a:r>
              <a:rPr lang="en-US" sz="3000" b="1" dirty="0">
                <a:solidFill>
                  <a:srgbClr val="002060"/>
                </a:solidFill>
              </a:rPr>
              <a:t>/ </a:t>
            </a:r>
            <a:r>
              <a:rPr lang="en-US" sz="3000" dirty="0">
                <a:solidFill>
                  <a:srgbClr val="002060"/>
                </a:solidFill>
              </a:rPr>
              <a:t>Office for Scholarly Communication Research Support </a:t>
            </a:r>
            <a:r>
              <a:rPr lang="en-US" sz="3000" dirty="0" smtClean="0">
                <a:solidFill>
                  <a:srgbClr val="002060"/>
                </a:solidFill>
              </a:rPr>
              <a:t>Team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5"/>
              </a:rPr>
              <a:t>Ableism in Academia 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Jennifer Leigh and Nicole Brown</a:t>
            </a:r>
          </a:p>
          <a:p>
            <a:r>
              <a:rPr lang="en-US" sz="3000" b="1" dirty="0">
                <a:solidFill>
                  <a:srgbClr val="002060"/>
                </a:solidFill>
                <a:hlinkClick r:id="rId6"/>
              </a:rPr>
              <a:t>Embodied Inquiry: Research Methods </a:t>
            </a:r>
            <a:r>
              <a:rPr lang="en-US" sz="3000" b="1" dirty="0">
                <a:solidFill>
                  <a:srgbClr val="002060"/>
                </a:solidFill>
              </a:rPr>
              <a:t>/ </a:t>
            </a:r>
            <a:r>
              <a:rPr lang="en-US" sz="3000" dirty="0">
                <a:solidFill>
                  <a:srgbClr val="002060"/>
                </a:solidFill>
              </a:rPr>
              <a:t>Jennifer Leigh and Nicole </a:t>
            </a:r>
            <a:r>
              <a:rPr lang="en-US" sz="3000" dirty="0" smtClean="0">
                <a:solidFill>
                  <a:srgbClr val="002060"/>
                </a:solidFill>
              </a:rPr>
              <a:t>Brown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7"/>
              </a:rPr>
              <a:t>Engaging practice researchers in open repositories / </a:t>
            </a:r>
            <a:r>
              <a:rPr lang="en-US" sz="3000" dirty="0" smtClean="0">
                <a:solidFill>
                  <a:srgbClr val="002060"/>
                </a:solidFill>
              </a:rPr>
              <a:t>Helen Cooper and Josie Caplehorne</a:t>
            </a:r>
          </a:p>
          <a:p>
            <a:r>
              <a:rPr lang="en-GB" sz="3000" b="1" dirty="0">
                <a:solidFill>
                  <a:srgbClr val="002060"/>
                </a:solidFill>
                <a:hlinkClick r:id="rId8"/>
              </a:rPr>
              <a:t>Helsinki Initiative on Multilingualism in Scholarly </a:t>
            </a:r>
            <a:r>
              <a:rPr lang="en-GB" sz="3000" b="1" dirty="0" smtClean="0">
                <a:solidFill>
                  <a:srgbClr val="002060"/>
                </a:solidFill>
                <a:hlinkClick r:id="rId8"/>
              </a:rPr>
              <a:t>Communication </a:t>
            </a:r>
            <a:r>
              <a:rPr lang="en-GB" sz="3000" b="1" dirty="0" smtClean="0">
                <a:solidFill>
                  <a:srgbClr val="002060"/>
                </a:solidFill>
              </a:rPr>
              <a:t>/ </a:t>
            </a:r>
            <a:r>
              <a:rPr lang="en-GB" sz="3000" dirty="0" smtClean="0">
                <a:solidFill>
                  <a:srgbClr val="002060"/>
                </a:solidFill>
              </a:rPr>
              <a:t>Helsinki Initiative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b="1" dirty="0" smtClean="0">
                <a:solidFill>
                  <a:srgbClr val="002060"/>
                </a:solidFill>
                <a:hlinkClick r:id="rId9"/>
              </a:rPr>
              <a:t>Lived experiences of ableism in academia 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Nicole Brown 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10"/>
              </a:rPr>
              <a:t>“</a:t>
            </a:r>
            <a:r>
              <a:rPr lang="en-US" sz="3000" b="1" dirty="0">
                <a:solidFill>
                  <a:srgbClr val="002060"/>
                </a:solidFill>
                <a:hlinkClick r:id="rId10"/>
              </a:rPr>
              <a:t>One of the most welcoming, sustainable, collaborative and inclusive conferences</a:t>
            </a:r>
            <a:r>
              <a:rPr lang="en-US" sz="3000" b="1" dirty="0" smtClean="0">
                <a:solidFill>
                  <a:srgbClr val="002060"/>
                </a:solidFill>
                <a:hlinkClick r:id="rId10"/>
              </a:rPr>
              <a:t>….”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Office for Scholarly Communication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11"/>
              </a:rPr>
              <a:t>Open Accessibility 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Ben Watson and Josie Caplehorne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12"/>
              </a:rPr>
              <a:t>Open or ajar? And how we can blow the b****y doors off!</a:t>
            </a:r>
            <a:r>
              <a:rPr lang="en-US" sz="3000" b="1" dirty="0" smtClean="0">
                <a:solidFill>
                  <a:srgbClr val="002060"/>
                </a:solidFill>
              </a:rPr>
              <a:t> / </a:t>
            </a:r>
            <a:r>
              <a:rPr lang="en-US" sz="3000" dirty="0" smtClean="0">
                <a:solidFill>
                  <a:srgbClr val="002060"/>
                </a:solidFill>
              </a:rPr>
              <a:t>Ben Watson and Josie Caplehorne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13"/>
              </a:rPr>
              <a:t>Publications by Jennifer Leigh 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Kent Academic Repository</a:t>
            </a:r>
          </a:p>
          <a:p>
            <a:r>
              <a:rPr lang="en-US" sz="3000" b="1" dirty="0" smtClean="0">
                <a:solidFill>
                  <a:srgbClr val="002060"/>
                </a:solidFill>
                <a:hlinkClick r:id="rId14"/>
              </a:rPr>
              <a:t>Responsible metrics at the University of Kent </a:t>
            </a:r>
            <a:r>
              <a:rPr lang="en-US" sz="3000" b="1" dirty="0" smtClean="0">
                <a:solidFill>
                  <a:srgbClr val="002060"/>
                </a:solidFill>
              </a:rPr>
              <a:t>/ </a:t>
            </a:r>
            <a:r>
              <a:rPr lang="en-US" sz="3000" dirty="0" smtClean="0">
                <a:solidFill>
                  <a:srgbClr val="002060"/>
                </a:solidFill>
              </a:rPr>
              <a:t>Office for Scholarly Communication</a:t>
            </a:r>
          </a:p>
          <a:p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526" y="581576"/>
            <a:ext cx="10515600" cy="1109112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Resources and further reading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8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irl looking at laptop screen and clenching a yellow pencil between her teeth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1"/>
          <a:stretch/>
        </p:blipFill>
        <p:spPr>
          <a:xfrm flipH="1">
            <a:off x="6259661" y="1017072"/>
            <a:ext cx="5573657" cy="458362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911350"/>
            <a:ext cx="5838825" cy="4132263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2060"/>
                </a:solidFill>
                <a:hlinkClick r:id="rId4"/>
              </a:rPr>
              <a:t>Ableism and </a:t>
            </a:r>
            <a:r>
              <a:rPr lang="en-GB" b="1" dirty="0" smtClean="0">
                <a:solidFill>
                  <a:srgbClr val="002060"/>
                </a:solidFill>
                <a:hlinkClick r:id="rId4"/>
              </a:rPr>
              <a:t>Exclusion: Challenging academic cultural norms in research communication </a:t>
            </a:r>
            <a:r>
              <a:rPr lang="en-GB" b="1" dirty="0" smtClean="0">
                <a:solidFill>
                  <a:srgbClr val="002060"/>
                </a:solidFill>
              </a:rPr>
              <a:t>/ </a:t>
            </a:r>
            <a:r>
              <a:rPr lang="en-GB" dirty="0" smtClean="0">
                <a:solidFill>
                  <a:srgbClr val="002060"/>
                </a:solidFill>
              </a:rPr>
              <a:t>Slowe, Leigh, Caplehorne </a:t>
            </a:r>
          </a:p>
          <a:p>
            <a:pPr marL="0" indent="0">
              <a:buNone/>
            </a:pPr>
            <a:endParaRPr lang="en-US" sz="1050" b="1" dirty="0" smtClean="0">
              <a:solidFill>
                <a:srgbClr val="002060"/>
              </a:solidFill>
              <a:hlinkClick r:id="rId5"/>
            </a:endParaRPr>
          </a:p>
          <a:p>
            <a:r>
              <a:rPr lang="en-US" b="1" dirty="0" smtClean="0">
                <a:solidFill>
                  <a:srgbClr val="002060"/>
                </a:solidFill>
                <a:hlinkClick r:id="rId5"/>
              </a:rPr>
              <a:t>Embedding </a:t>
            </a:r>
            <a:r>
              <a:rPr lang="en-US" b="1" dirty="0">
                <a:solidFill>
                  <a:srgbClr val="002060"/>
                </a:solidFill>
                <a:hlinkClick r:id="rId5"/>
              </a:rPr>
              <a:t>accessibility in research support and scholarly communication systems and processes: a reflective case </a:t>
            </a:r>
            <a:r>
              <a:rPr lang="en-US" b="1" dirty="0" smtClean="0">
                <a:solidFill>
                  <a:srgbClr val="002060"/>
                </a:solidFill>
                <a:hlinkClick r:id="rId5"/>
              </a:rPr>
              <a:t>study / </a:t>
            </a:r>
            <a:r>
              <a:rPr lang="en-GB" dirty="0" smtClean="0">
                <a:solidFill>
                  <a:srgbClr val="002060"/>
                </a:solidFill>
              </a:rPr>
              <a:t>Caplehorne,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dirty="0" smtClean="0">
                <a:solidFill>
                  <a:srgbClr val="002060"/>
                </a:solidFill>
              </a:rPr>
              <a:t>Bass,</a:t>
            </a:r>
            <a:r>
              <a:rPr lang="en-GB" dirty="0">
                <a:solidFill>
                  <a:srgbClr val="002060"/>
                </a:solidFill>
              </a:rPr>
              <a:t> Cooper, </a:t>
            </a:r>
            <a:r>
              <a:rPr lang="en-GB" dirty="0" smtClean="0">
                <a:solidFill>
                  <a:srgbClr val="002060"/>
                </a:solidFill>
              </a:rPr>
              <a:t>Duffy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</a:rPr>
              <a:t>Green-Hughes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85787"/>
            <a:ext cx="5838825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Forthcoming publications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1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722312"/>
            <a:ext cx="5634038" cy="1325563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rgbClr val="002060"/>
                </a:solidFill>
              </a:rPr>
              <a:t>With thanks to…</a:t>
            </a:r>
            <a:endParaRPr lang="en-GB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2047875"/>
            <a:ext cx="594836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Nicole </a:t>
            </a:r>
            <a:r>
              <a:rPr lang="en-US" dirty="0">
                <a:solidFill>
                  <a:srgbClr val="002060"/>
                </a:solidFill>
              </a:rPr>
              <a:t>Brown and Paul Thompson, University College London, for ‘</a:t>
            </a:r>
            <a:r>
              <a:rPr lang="en-US" dirty="0">
                <a:hlinkClick r:id="rId3"/>
              </a:rPr>
              <a:t>Making events accessible</a:t>
            </a:r>
            <a:r>
              <a:rPr lang="en-US" dirty="0" smtClean="0">
                <a:solidFill>
                  <a:srgbClr val="002060"/>
                </a:solidFill>
              </a:rPr>
              <a:t>’.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Fen </a:t>
            </a:r>
            <a:r>
              <a:rPr lang="en-US" dirty="0">
                <a:solidFill>
                  <a:srgbClr val="002060"/>
                </a:solidFill>
              </a:rPr>
              <a:t>Slattery for ‘</a:t>
            </a:r>
            <a:r>
              <a:rPr lang="en-US" dirty="0">
                <a:hlinkClick r:id="rId4"/>
              </a:rPr>
              <a:t>An organizer’s guide to pronoun buttons</a:t>
            </a:r>
            <a:r>
              <a:rPr lang="en-US" dirty="0" smtClean="0">
                <a:solidFill>
                  <a:srgbClr val="002060"/>
                </a:solidFill>
              </a:rPr>
              <a:t>’.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Eddy </a:t>
            </a:r>
            <a:r>
              <a:rPr lang="en-US" dirty="0">
                <a:solidFill>
                  <a:srgbClr val="002060"/>
                </a:solidFill>
              </a:rPr>
              <a:t>Ng, PhD, Professor and F.C. Manning Chair in Economics and Business, Dalhousie </a:t>
            </a:r>
            <a:r>
              <a:rPr lang="en-US" dirty="0" smtClean="0">
                <a:solidFill>
                  <a:srgbClr val="002060"/>
                </a:solidFill>
              </a:rPr>
              <a:t>University.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Jennifer </a:t>
            </a:r>
            <a:r>
              <a:rPr lang="en-US" dirty="0">
                <a:solidFill>
                  <a:srgbClr val="002060"/>
                </a:solidFill>
              </a:rPr>
              <a:t>Leigh, Lecturer in Higher Education and Academic Practice, Academic Practice Team Ableism in </a:t>
            </a:r>
            <a:r>
              <a:rPr lang="en-US" dirty="0" smtClean="0">
                <a:solidFill>
                  <a:srgbClr val="002060"/>
                </a:solidFill>
              </a:rPr>
              <a:t>Academia.</a:t>
            </a:r>
          </a:p>
          <a:p>
            <a:r>
              <a:rPr lang="en-US" u="sng" dirty="0" smtClean="0">
                <a:hlinkClick r:id="rId5" tooltip="https://www.dyslexia-international.org/wp-content/uploads/2016/04/di-duke-report-final-4-29-14.pdf"/>
              </a:rPr>
              <a:t>Duke</a:t>
            </a:r>
            <a:r>
              <a:rPr lang="en-US" i="1" u="sng" dirty="0">
                <a:hlinkClick r:id="rId5" tooltip="https://www.dyslexia-international.org/wp-content/uploads/2016/04/di-duke-report-final-4-29-14.pdf"/>
              </a:rPr>
              <a:t> Report</a:t>
            </a:r>
            <a:r>
              <a:rPr lang="en-US" dirty="0">
                <a:solidFill>
                  <a:srgbClr val="002060"/>
                </a:solidFill>
              </a:rPr>
              <a:t>, Dyslexia </a:t>
            </a:r>
            <a:r>
              <a:rPr lang="en-US" dirty="0" smtClean="0">
                <a:solidFill>
                  <a:srgbClr val="002060"/>
                </a:solidFill>
              </a:rPr>
              <a:t>International</a:t>
            </a:r>
          </a:p>
          <a:p>
            <a:r>
              <a:rPr lang="en-US" dirty="0" smtClean="0">
                <a:hlinkClick r:id="rId6" tooltip="https://stickmancommunications.co.uk/"/>
              </a:rPr>
              <a:t>Stickman </a:t>
            </a:r>
            <a:r>
              <a:rPr lang="en-US" dirty="0">
                <a:hlinkClick r:id="rId6" tooltip="https://stickmancommunications.co.uk/"/>
              </a:rPr>
              <a:t>Communications</a:t>
            </a:r>
            <a:endParaRPr lang="en-US" dirty="0"/>
          </a:p>
          <a:p>
            <a:endParaRPr lang="en-GB" dirty="0"/>
          </a:p>
        </p:txBody>
      </p:sp>
      <p:pic>
        <p:nvPicPr>
          <p:cNvPr id="6" name="Content Placeholder 5" descr="Dog holding a thank you card.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5290" r="3410" b="4438"/>
          <a:stretch/>
        </p:blipFill>
        <p:spPr>
          <a:xfrm>
            <a:off x="7429500" y="507999"/>
            <a:ext cx="4762500" cy="6350001"/>
          </a:xfrm>
        </p:spPr>
      </p:pic>
    </p:spTree>
    <p:extLst>
      <p:ext uri="{BB962C8B-B14F-4D97-AF65-F5344CB8AC3E}">
        <p14:creationId xmlns:p14="http://schemas.microsoft.com/office/powerpoint/2010/main" val="4134609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75249" y="1186218"/>
            <a:ext cx="4366727" cy="3479088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UK’s </a:t>
            </a:r>
            <a:b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b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rgbClr val="AE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en-GB" sz="7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03309" y="5113175"/>
            <a:ext cx="8268479" cy="1007804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AE8200"/>
                </a:solidFill>
              </a:rPr>
              <a:t>Josie Caplehorne, j.caplehrone@kent.ac.uk, </a:t>
            </a:r>
            <a:r>
              <a:rPr lang="en-GB">
                <a:solidFill>
                  <a:srgbClr val="AE8200"/>
                </a:solidFill>
              </a:rPr>
              <a:t>@</a:t>
            </a:r>
            <a:r>
              <a:rPr lang="en-GB" smtClean="0">
                <a:solidFill>
                  <a:srgbClr val="AE8200"/>
                </a:solidFill>
              </a:rPr>
              <a:t>JosieCaplehorne</a:t>
            </a:r>
            <a:endParaRPr lang="en-GB" dirty="0" smtClean="0">
              <a:solidFill>
                <a:srgbClr val="AE8200"/>
              </a:solidFill>
            </a:endParaRPr>
          </a:p>
          <a:p>
            <a:r>
              <a:rPr lang="en-GB" dirty="0" smtClean="0">
                <a:solidFill>
                  <a:srgbClr val="AE8200"/>
                </a:solidFill>
              </a:rPr>
              <a:t>Dr Jennifer Leigh, j.s.leigh@kent.ac.uk, @</a:t>
            </a:r>
            <a:r>
              <a:rPr lang="en-GB" dirty="0" err="1" smtClean="0">
                <a:solidFill>
                  <a:srgbClr val="AE8200"/>
                </a:solidFill>
              </a:rPr>
              <a:t>DrSchniff</a:t>
            </a:r>
            <a:endParaRPr lang="en-GB" dirty="0" smtClean="0">
              <a:solidFill>
                <a:srgbClr val="AE8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3758" y="2030877"/>
            <a:ext cx="10626970" cy="370139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Increased awareness of exclusionary practices due to Athena Swan, Race </a:t>
            </a:r>
            <a:r>
              <a:rPr lang="en-US" sz="2400" dirty="0">
                <a:solidFill>
                  <a:srgbClr val="002060"/>
                </a:solidFill>
              </a:rPr>
              <a:t>Equality </a:t>
            </a:r>
            <a:r>
              <a:rPr lang="en-US" sz="2400" dirty="0" smtClean="0">
                <a:solidFill>
                  <a:srgbClr val="002060"/>
                </a:solidFill>
              </a:rPr>
              <a:t>Charter and #BlackLivesMatter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Statistics </a:t>
            </a:r>
            <a:r>
              <a:rPr lang="en-US" sz="2400" dirty="0">
                <a:solidFill>
                  <a:srgbClr val="002060"/>
                </a:solidFill>
              </a:rPr>
              <a:t>on disability highlight serious issues around disclosure rates for staff: 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16</a:t>
            </a:r>
            <a:r>
              <a:rPr lang="en-US" dirty="0">
                <a:solidFill>
                  <a:srgbClr val="002060"/>
                </a:solidFill>
              </a:rPr>
              <a:t>% of working age public disclose a disability, neurodivergence or chronic </a:t>
            </a:r>
            <a:r>
              <a:rPr lang="en-US" dirty="0" smtClean="0">
                <a:solidFill>
                  <a:srgbClr val="002060"/>
                </a:solidFill>
              </a:rPr>
              <a:t>illness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Less than 4% of academics </a:t>
            </a:r>
            <a:r>
              <a:rPr lang="en-US" dirty="0">
                <a:solidFill>
                  <a:srgbClr val="002060"/>
                </a:solidFill>
              </a:rPr>
              <a:t>working in HE (Brown and Leigh, </a:t>
            </a:r>
            <a:r>
              <a:rPr lang="en-US" dirty="0" smtClean="0">
                <a:solidFill>
                  <a:srgbClr val="002060"/>
                </a:solidFill>
              </a:rPr>
              <a:t>2018)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We know staff report being stigmatised, challenged and questioned.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Some have been told not to pursue a career in academia as they would fail anyway. In this environment.</a:t>
            </a:r>
            <a:endParaRPr lang="en-GB" sz="2400" dirty="0" smtClean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519870"/>
            <a:ext cx="1187313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2060"/>
                </a:solidFill>
              </a:rPr>
              <a:t>Equality and Inclusion landscape in Higher Education</a:t>
            </a:r>
            <a:endParaRPr lang="en-GB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Pie chart. 1% disability compared to 99% with no disability." title="Disability versus non disability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98025"/>
              </p:ext>
            </p:extLst>
          </p:nvPr>
        </p:nvGraphicFramePr>
        <p:xfrm>
          <a:off x="1594338" y="1592215"/>
          <a:ext cx="9003323" cy="4514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7667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Damning data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6383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>
                <a:solidFill>
                  <a:srgbClr val="002060"/>
                </a:solidFill>
              </a:rPr>
              <a:t>Personal factors that affect disclosure</a:t>
            </a:r>
            <a:endParaRPr lang="en-GB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Visulisation of words that are core to ableism and exclusion challenges in academia. Metrics is the largest of teh words, closley followed by business, measurement and performance.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6" b="13091"/>
          <a:stretch/>
        </p:blipFill>
        <p:spPr>
          <a:xfrm>
            <a:off x="1858319" y="2097741"/>
            <a:ext cx="8475361" cy="40015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440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 smtClean="0">
                <a:solidFill>
                  <a:srgbClr val="002060"/>
                </a:solidFill>
              </a:rPr>
              <a:t>Institutional factors that affect disclosure</a:t>
            </a:r>
            <a:endParaRPr lang="en-GB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5043"/>
            <a:ext cx="12191999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>Political factors that affect disclosure</a:t>
            </a:r>
            <a:endParaRPr lang="en-GB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n with beard, warning yellow shorts, white top and navy blazer, walks down concrete steps. He has a laptop under his right arm and a prosthetic right leg.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/>
          <a:stretch/>
        </p:blipFill>
        <p:spPr>
          <a:xfrm>
            <a:off x="7643813" y="490544"/>
            <a:ext cx="4548187" cy="638333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162" y="2843212"/>
            <a:ext cx="6391275" cy="2733675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San Francisco Declaration of Research Assessment (DORA)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Leiden Manifesto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Public </a:t>
            </a:r>
            <a:r>
              <a:rPr lang="en-US" dirty="0">
                <a:solidFill>
                  <a:srgbClr val="002060"/>
                </a:solidFill>
              </a:rPr>
              <a:t>Sector Bodies (Websites and Mobile Applications) Accessibility Regulations (2018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862" y="828676"/>
            <a:ext cx="6805613" cy="15906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From the top down: towards </a:t>
            </a:r>
            <a:r>
              <a:rPr lang="en-US" b="1" dirty="0">
                <a:solidFill>
                  <a:srgbClr val="002060"/>
                </a:solidFill>
              </a:rPr>
              <a:t>an accessible and inclusive research support </a:t>
            </a:r>
            <a:r>
              <a:rPr lang="en-US" b="1" dirty="0" smtClean="0">
                <a:solidFill>
                  <a:srgbClr val="002060"/>
                </a:solidFill>
              </a:rPr>
              <a:t>culture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794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GB" b="1" dirty="0" smtClean="0">
                <a:solidFill>
                  <a:srgbClr val="003184"/>
                </a:solidFill>
              </a:rPr>
              <a:t>Challenges for professional services</a:t>
            </a:r>
            <a:endParaRPr lang="en-GB" b="1" dirty="0">
              <a:solidFill>
                <a:srgbClr val="003184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23862" y="1954212"/>
            <a:ext cx="5181600" cy="38897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003184"/>
                </a:solidFill>
              </a:rPr>
              <a:t>“As </a:t>
            </a:r>
            <a:r>
              <a:rPr lang="en-GB" sz="3600" dirty="0">
                <a:solidFill>
                  <a:srgbClr val="003184"/>
                </a:solidFill>
              </a:rPr>
              <a:t>professional research support managers and administrators, recognising the need for systemic change and being able to make the change are worlds apart</a:t>
            </a:r>
            <a:r>
              <a:rPr lang="en-GB" sz="3600" dirty="0" smtClean="0">
                <a:solidFill>
                  <a:srgbClr val="003184"/>
                </a:solidFill>
              </a:rPr>
              <a:t>.”</a:t>
            </a:r>
            <a:endParaRPr lang="en-GB" sz="3600" dirty="0"/>
          </a:p>
        </p:txBody>
      </p:sp>
      <p:pic>
        <p:nvPicPr>
          <p:cNvPr id="6" name="Content Placeholder 5" descr="Collection of wood figures of people showing concept of resistance.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915026" y="1954212"/>
            <a:ext cx="5710237" cy="3777823"/>
          </a:xfrm>
        </p:spPr>
      </p:pic>
    </p:spTree>
    <p:extLst>
      <p:ext uri="{BB962C8B-B14F-4D97-AF65-F5344CB8AC3E}">
        <p14:creationId xmlns:p14="http://schemas.microsoft.com/office/powerpoint/2010/main" val="17891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53612" y="1266555"/>
            <a:ext cx="10247801" cy="437568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In this environment how can research managers and administrators be agents of change, raise awareness, and empower academics to ask for and gain adjustments to support their work?</a:t>
            </a:r>
            <a:endParaRPr lang="en-GB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668</Words>
  <Application>Microsoft Office PowerPoint</Application>
  <PresentationFormat>Widescreen</PresentationFormat>
  <Paragraphs>72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Ableism and Exclusion:  Challenging Academic Cultural Norms  in Research Communication to  Effect Changes in Practice</vt:lpstr>
      <vt:lpstr>Equality and Inclusion landscape in Higher Education</vt:lpstr>
      <vt:lpstr>Damning data</vt:lpstr>
      <vt:lpstr>Personal factors that affect disclosure</vt:lpstr>
      <vt:lpstr>Institutional factors that affect disclosure</vt:lpstr>
      <vt:lpstr>Political factors that affect disclosure</vt:lpstr>
      <vt:lpstr>From the top down: towards an accessible and inclusive research support culture</vt:lpstr>
      <vt:lpstr>Challenges for professional services</vt:lpstr>
      <vt:lpstr>In this environment how can research managers and administrators be agents of change, raise awareness, and empower academics to ask for and gain adjustments to support their work?</vt:lpstr>
      <vt:lpstr>Discussion</vt:lpstr>
      <vt:lpstr>Finding solutions</vt:lpstr>
      <vt:lpstr>From the ground up: towards an accessible and inclusive research support culture at Kent</vt:lpstr>
      <vt:lpstr>Research, innovate and share</vt:lpstr>
      <vt:lpstr>Network and communities</vt:lpstr>
      <vt:lpstr>Inclusive Culture</vt:lpstr>
      <vt:lpstr>Resources and further reading</vt:lpstr>
      <vt:lpstr>Forthcoming publications</vt:lpstr>
      <vt:lpstr>With thanks to…</vt:lpstr>
      <vt:lpstr>The UK’s  European  University</vt:lpstr>
    </vt:vector>
  </TitlesOfParts>
  <Company>University of Kent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Ableism and Exclusion: Challening Academic Cultural Norms in Research Communication to Effect Changes in Practice</dc:title>
  <dc:creator>Josie Caplehorne</dc:creator>
  <cp:lastModifiedBy>Josie Caplehorne</cp:lastModifiedBy>
  <cp:revision>63</cp:revision>
  <dcterms:created xsi:type="dcterms:W3CDTF">2021-09-24T10:38:12Z</dcterms:created>
  <dcterms:modified xsi:type="dcterms:W3CDTF">2021-10-07T15:04:59Z</dcterms:modified>
</cp:coreProperties>
</file>