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handoutMasterIdLst>
    <p:handoutMasterId r:id="rId21"/>
  </p:handoutMasterIdLst>
  <p:sldIdLst>
    <p:sldId id="402" r:id="rId2"/>
    <p:sldId id="367" r:id="rId3"/>
    <p:sldId id="378" r:id="rId4"/>
    <p:sldId id="355" r:id="rId5"/>
    <p:sldId id="390" r:id="rId6"/>
    <p:sldId id="337" r:id="rId7"/>
    <p:sldId id="389" r:id="rId8"/>
    <p:sldId id="352" r:id="rId9"/>
    <p:sldId id="338" r:id="rId10"/>
    <p:sldId id="391" r:id="rId11"/>
    <p:sldId id="398" r:id="rId12"/>
    <p:sldId id="399" r:id="rId13"/>
    <p:sldId id="400" r:id="rId14"/>
    <p:sldId id="401" r:id="rId15"/>
    <p:sldId id="379" r:id="rId16"/>
    <p:sldId id="371" r:id="rId17"/>
    <p:sldId id="340" r:id="rId18"/>
    <p:sldId id="308" r:id="rId19"/>
  </p:sldIdLst>
  <p:sldSz cx="9144000" cy="6858000" type="screen4x3"/>
  <p:notesSz cx="7102475" cy="9369425"/>
  <p:defaultTextStyle>
    <a:defPPr>
      <a:defRPr lang="en-GB"/>
    </a:defPPr>
    <a:lvl1pPr algn="l" rtl="0" fontAlgn="b">
      <a:spcBef>
        <a:spcPct val="30000"/>
      </a:spcBef>
      <a:spcAft>
        <a:spcPct val="0"/>
      </a:spcAft>
      <a:defRPr sz="2400" kern="1200">
        <a:solidFill>
          <a:schemeClr val="tx1"/>
        </a:solidFill>
        <a:latin typeface="Arial" charset="0"/>
        <a:ea typeface="+mn-ea"/>
        <a:cs typeface="Arial" charset="0"/>
      </a:defRPr>
    </a:lvl1pPr>
    <a:lvl2pPr marL="457200" algn="l" rtl="0" fontAlgn="b">
      <a:spcBef>
        <a:spcPct val="30000"/>
      </a:spcBef>
      <a:spcAft>
        <a:spcPct val="0"/>
      </a:spcAft>
      <a:defRPr sz="2400" kern="1200">
        <a:solidFill>
          <a:schemeClr val="tx1"/>
        </a:solidFill>
        <a:latin typeface="Arial" charset="0"/>
        <a:ea typeface="+mn-ea"/>
        <a:cs typeface="Arial" charset="0"/>
      </a:defRPr>
    </a:lvl2pPr>
    <a:lvl3pPr marL="914400" algn="l" rtl="0" fontAlgn="b">
      <a:spcBef>
        <a:spcPct val="30000"/>
      </a:spcBef>
      <a:spcAft>
        <a:spcPct val="0"/>
      </a:spcAft>
      <a:defRPr sz="2400" kern="1200">
        <a:solidFill>
          <a:schemeClr val="tx1"/>
        </a:solidFill>
        <a:latin typeface="Arial" charset="0"/>
        <a:ea typeface="+mn-ea"/>
        <a:cs typeface="Arial" charset="0"/>
      </a:defRPr>
    </a:lvl3pPr>
    <a:lvl4pPr marL="1371600" algn="l" rtl="0" fontAlgn="b">
      <a:spcBef>
        <a:spcPct val="30000"/>
      </a:spcBef>
      <a:spcAft>
        <a:spcPct val="0"/>
      </a:spcAft>
      <a:defRPr sz="2400" kern="1200">
        <a:solidFill>
          <a:schemeClr val="tx1"/>
        </a:solidFill>
        <a:latin typeface="Arial" charset="0"/>
        <a:ea typeface="+mn-ea"/>
        <a:cs typeface="Arial" charset="0"/>
      </a:defRPr>
    </a:lvl4pPr>
    <a:lvl5pPr marL="1828800" algn="l" rtl="0" fontAlgn="b">
      <a:spcBef>
        <a:spcPct val="3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0"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ali Barnoux" initials="MB" lastIdx="8" clrIdx="0">
    <p:extLst>
      <p:ext uri="{19B8F6BF-5375-455C-9EA6-DF929625EA0E}">
        <p15:presenceInfo xmlns:p15="http://schemas.microsoft.com/office/powerpoint/2012/main" userId="S-1-5-21-116143283-1862434482-632688529-279879" providerId="AD"/>
      </p:ext>
    </p:extLst>
  </p:cmAuthor>
  <p:cmAuthor id="2" name="Josie Collins" initials="JC" lastIdx="1" clrIdx="1">
    <p:extLst>
      <p:ext uri="{19B8F6BF-5375-455C-9EA6-DF929625EA0E}">
        <p15:presenceInfo xmlns:p15="http://schemas.microsoft.com/office/powerpoint/2012/main" userId="5c4468a33a6170b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852"/>
    <a:srgbClr val="FABE00"/>
    <a:srgbClr val="D6A300"/>
    <a:srgbClr val="A47D00"/>
    <a:srgbClr val="A8034F"/>
    <a:srgbClr val="FFFFFF"/>
    <a:srgbClr val="A8B50A"/>
    <a:srgbClr val="007A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83291" autoAdjust="0"/>
  </p:normalViewPr>
  <p:slideViewPr>
    <p:cSldViewPr snapToGrid="0">
      <p:cViewPr varScale="1">
        <p:scale>
          <a:sx n="57" d="100"/>
          <a:sy n="57" d="100"/>
        </p:scale>
        <p:origin x="1664" y="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3366" y="-108"/>
      </p:cViewPr>
      <p:guideLst>
        <p:guide orient="horz" pos="2950"/>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9CF7B0-02A3-45D7-8182-5C64B48A6C5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6AABFD0A-4435-4A16-A0FB-670D2E65B2C1}">
      <dgm:prSet phldrT="[Text]"/>
      <dgm:spPr/>
      <dgm:t>
        <a:bodyPr/>
        <a:lstStyle/>
        <a:p>
          <a:r>
            <a:rPr lang="en-US" dirty="0"/>
            <a:t>Arson</a:t>
          </a:r>
          <a:endParaRPr lang="en-GB" dirty="0"/>
        </a:p>
      </dgm:t>
    </dgm:pt>
    <dgm:pt modelId="{1C121B89-71C1-4E34-B259-174A649D961D}" type="parTrans" cxnId="{F7E08CCF-6FC9-485B-AA08-EE7A7ADB7C73}">
      <dgm:prSet/>
      <dgm:spPr/>
      <dgm:t>
        <a:bodyPr/>
        <a:lstStyle/>
        <a:p>
          <a:endParaRPr lang="en-GB"/>
        </a:p>
      </dgm:t>
    </dgm:pt>
    <dgm:pt modelId="{9E2414FB-1E7E-45CF-B651-6BF11191E399}" type="sibTrans" cxnId="{F7E08CCF-6FC9-485B-AA08-EE7A7ADB7C73}">
      <dgm:prSet/>
      <dgm:spPr/>
      <dgm:t>
        <a:bodyPr/>
        <a:lstStyle/>
        <a:p>
          <a:endParaRPr lang="en-GB"/>
        </a:p>
      </dgm:t>
    </dgm:pt>
    <dgm:pt modelId="{5A490229-5185-4984-9578-67BA261DFB9C}">
      <dgm:prSet phldrT="[Text]"/>
      <dgm:spPr/>
      <dgm:t>
        <a:bodyPr/>
        <a:lstStyle/>
        <a:p>
          <a:r>
            <a:rPr lang="en-US" dirty="0"/>
            <a:t>Intentional/reckless</a:t>
          </a:r>
          <a:endParaRPr lang="en-GB" dirty="0"/>
        </a:p>
      </dgm:t>
    </dgm:pt>
    <dgm:pt modelId="{7890B53F-49B1-4DF0-8A99-65D6560641B0}" type="parTrans" cxnId="{6436DFED-D855-4B20-8F49-14E5F7CD14C3}">
      <dgm:prSet/>
      <dgm:spPr/>
      <dgm:t>
        <a:bodyPr/>
        <a:lstStyle/>
        <a:p>
          <a:endParaRPr lang="en-GB"/>
        </a:p>
      </dgm:t>
    </dgm:pt>
    <dgm:pt modelId="{B360A17D-0B77-4ED3-83F2-7095E085E7F4}" type="sibTrans" cxnId="{6436DFED-D855-4B20-8F49-14E5F7CD14C3}">
      <dgm:prSet/>
      <dgm:spPr/>
      <dgm:t>
        <a:bodyPr/>
        <a:lstStyle/>
        <a:p>
          <a:endParaRPr lang="en-GB"/>
        </a:p>
      </dgm:t>
    </dgm:pt>
    <dgm:pt modelId="{1DFCA040-78CC-4EA1-9406-89503FA0B744}">
      <dgm:prSet phldrT="[Text]"/>
      <dgm:spPr/>
      <dgm:t>
        <a:bodyPr/>
        <a:lstStyle/>
        <a:p>
          <a:r>
            <a:rPr lang="en-US" dirty="0"/>
            <a:t>To destroy/damage property</a:t>
          </a:r>
          <a:endParaRPr lang="en-GB" dirty="0"/>
        </a:p>
      </dgm:t>
    </dgm:pt>
    <dgm:pt modelId="{18267ECB-FD17-4426-AEBF-E12A44026F1B}" type="parTrans" cxnId="{43E83B5D-96E6-4F71-906B-AD893FA28F7D}">
      <dgm:prSet/>
      <dgm:spPr/>
      <dgm:t>
        <a:bodyPr/>
        <a:lstStyle/>
        <a:p>
          <a:endParaRPr lang="en-GB"/>
        </a:p>
      </dgm:t>
    </dgm:pt>
    <dgm:pt modelId="{776E2E53-8825-4CD5-93BF-0970F7C3E648}" type="sibTrans" cxnId="{43E83B5D-96E6-4F71-906B-AD893FA28F7D}">
      <dgm:prSet/>
      <dgm:spPr/>
      <dgm:t>
        <a:bodyPr/>
        <a:lstStyle/>
        <a:p>
          <a:endParaRPr lang="en-GB"/>
        </a:p>
      </dgm:t>
    </dgm:pt>
    <dgm:pt modelId="{D7FDAA63-5636-4B1E-89FD-37B4E8F81677}">
      <dgm:prSet phldrT="[Text]"/>
      <dgm:spPr/>
      <dgm:t>
        <a:bodyPr/>
        <a:lstStyle/>
        <a:p>
          <a:r>
            <a:rPr lang="en-US" dirty="0"/>
            <a:t>Pyromania</a:t>
          </a:r>
          <a:endParaRPr lang="en-GB" dirty="0"/>
        </a:p>
      </dgm:t>
    </dgm:pt>
    <dgm:pt modelId="{2CBC2237-E5A2-4BA1-BDC1-D9DAD6C530A8}" type="parTrans" cxnId="{BCC7C689-E447-4F5F-AFC5-63D9A4C0BC4A}">
      <dgm:prSet/>
      <dgm:spPr/>
      <dgm:t>
        <a:bodyPr/>
        <a:lstStyle/>
        <a:p>
          <a:endParaRPr lang="en-GB"/>
        </a:p>
      </dgm:t>
    </dgm:pt>
    <dgm:pt modelId="{1166842D-7421-44D2-A2C9-5463DE1E4300}" type="sibTrans" cxnId="{BCC7C689-E447-4F5F-AFC5-63D9A4C0BC4A}">
      <dgm:prSet/>
      <dgm:spPr/>
      <dgm:t>
        <a:bodyPr/>
        <a:lstStyle/>
        <a:p>
          <a:endParaRPr lang="en-GB"/>
        </a:p>
      </dgm:t>
    </dgm:pt>
    <dgm:pt modelId="{6DC853E3-5B31-4779-91B0-6ACBBD938E61}">
      <dgm:prSet phldrT="[Text]"/>
      <dgm:spPr/>
      <dgm:t>
        <a:bodyPr/>
        <a:lstStyle/>
        <a:p>
          <a:r>
            <a:rPr lang="en-US" dirty="0"/>
            <a:t>Clinical diagnosis</a:t>
          </a:r>
          <a:endParaRPr lang="en-GB" dirty="0"/>
        </a:p>
      </dgm:t>
    </dgm:pt>
    <dgm:pt modelId="{C10789DF-0A78-4CB2-A13E-FD0BD4BFF19D}" type="parTrans" cxnId="{B5D64E14-8A1A-4EC7-B508-06E1C14A4011}">
      <dgm:prSet/>
      <dgm:spPr/>
      <dgm:t>
        <a:bodyPr/>
        <a:lstStyle/>
        <a:p>
          <a:endParaRPr lang="en-GB"/>
        </a:p>
      </dgm:t>
    </dgm:pt>
    <dgm:pt modelId="{01357356-FE2D-4182-B6A8-46F3BF21FB46}" type="sibTrans" cxnId="{B5D64E14-8A1A-4EC7-B508-06E1C14A4011}">
      <dgm:prSet/>
      <dgm:spPr/>
      <dgm:t>
        <a:bodyPr/>
        <a:lstStyle/>
        <a:p>
          <a:endParaRPr lang="en-GB"/>
        </a:p>
      </dgm:t>
    </dgm:pt>
    <dgm:pt modelId="{90F12516-47EB-4BA5-80F5-6A8A0A6F9A13}">
      <dgm:prSet phldrT="[Text]"/>
      <dgm:spPr/>
      <dgm:t>
        <a:bodyPr/>
        <a:lstStyle/>
        <a:p>
          <a:r>
            <a:rPr lang="en-US" dirty="0"/>
            <a:t>Impulse control disorder</a:t>
          </a:r>
          <a:endParaRPr lang="en-GB" dirty="0"/>
        </a:p>
      </dgm:t>
    </dgm:pt>
    <dgm:pt modelId="{473EDBA3-EFA8-49B9-AE2C-5D1E2041B671}" type="parTrans" cxnId="{C423D083-EA04-4F96-A569-C8D22814C453}">
      <dgm:prSet/>
      <dgm:spPr/>
      <dgm:t>
        <a:bodyPr/>
        <a:lstStyle/>
        <a:p>
          <a:endParaRPr lang="en-GB"/>
        </a:p>
      </dgm:t>
    </dgm:pt>
    <dgm:pt modelId="{339BD681-7C2D-465B-8A4B-7E5B508943C1}" type="sibTrans" cxnId="{C423D083-EA04-4F96-A569-C8D22814C453}">
      <dgm:prSet/>
      <dgm:spPr/>
      <dgm:t>
        <a:bodyPr/>
        <a:lstStyle/>
        <a:p>
          <a:endParaRPr lang="en-GB"/>
        </a:p>
      </dgm:t>
    </dgm:pt>
    <dgm:pt modelId="{BE69433B-AD71-44F7-8731-749ADB374ABB}">
      <dgm:prSet phldrT="[Text]"/>
      <dgm:spPr/>
      <dgm:t>
        <a:bodyPr/>
        <a:lstStyle/>
        <a:p>
          <a:r>
            <a:rPr lang="en-US" dirty="0"/>
            <a:t>Firesetting</a:t>
          </a:r>
          <a:endParaRPr lang="en-GB" dirty="0"/>
        </a:p>
      </dgm:t>
    </dgm:pt>
    <dgm:pt modelId="{E822CFE0-67E8-4A91-A94E-ECE89F63F82A}" type="parTrans" cxnId="{3E396BCB-5062-47C9-AE96-6EBE6969DBFA}">
      <dgm:prSet/>
      <dgm:spPr/>
      <dgm:t>
        <a:bodyPr/>
        <a:lstStyle/>
        <a:p>
          <a:endParaRPr lang="en-GB"/>
        </a:p>
      </dgm:t>
    </dgm:pt>
    <dgm:pt modelId="{E6588B32-A1AF-4894-8C8D-B345EB1E892E}" type="sibTrans" cxnId="{3E396BCB-5062-47C9-AE96-6EBE6969DBFA}">
      <dgm:prSet/>
      <dgm:spPr/>
      <dgm:t>
        <a:bodyPr/>
        <a:lstStyle/>
        <a:p>
          <a:endParaRPr lang="en-GB"/>
        </a:p>
      </dgm:t>
    </dgm:pt>
    <dgm:pt modelId="{E4DB72E1-C509-42D1-8D0A-B0275EB5FC6B}">
      <dgm:prSet phldrT="[Text]"/>
      <dgm:spPr/>
      <dgm:t>
        <a:bodyPr/>
        <a:lstStyle/>
        <a:p>
          <a:r>
            <a:rPr lang="en-US" dirty="0"/>
            <a:t>All acts of intentionally setting a fire</a:t>
          </a:r>
          <a:endParaRPr lang="en-GB" dirty="0"/>
        </a:p>
      </dgm:t>
    </dgm:pt>
    <dgm:pt modelId="{011C31C6-087E-426C-A552-2826707D639B}" type="parTrans" cxnId="{A34E4E8F-375D-4AD7-8DD7-4FE18DD70DE1}">
      <dgm:prSet/>
      <dgm:spPr/>
      <dgm:t>
        <a:bodyPr/>
        <a:lstStyle/>
        <a:p>
          <a:endParaRPr lang="en-GB"/>
        </a:p>
      </dgm:t>
    </dgm:pt>
    <dgm:pt modelId="{4678D24D-3A64-485C-B81E-09F51180B391}" type="sibTrans" cxnId="{A34E4E8F-375D-4AD7-8DD7-4FE18DD70DE1}">
      <dgm:prSet/>
      <dgm:spPr/>
      <dgm:t>
        <a:bodyPr/>
        <a:lstStyle/>
        <a:p>
          <a:endParaRPr lang="en-GB"/>
        </a:p>
      </dgm:t>
    </dgm:pt>
    <dgm:pt modelId="{0B6FEDA0-C740-44BA-89B4-E83DB7A69C22}" type="pres">
      <dgm:prSet presAssocID="{359CF7B0-02A3-45D7-8182-5C64B48A6C5C}" presName="Name0" presStyleCnt="0">
        <dgm:presLayoutVars>
          <dgm:dir/>
          <dgm:animLvl val="lvl"/>
          <dgm:resizeHandles val="exact"/>
        </dgm:presLayoutVars>
      </dgm:prSet>
      <dgm:spPr/>
      <dgm:t>
        <a:bodyPr/>
        <a:lstStyle/>
        <a:p>
          <a:endParaRPr lang="en-US"/>
        </a:p>
      </dgm:t>
    </dgm:pt>
    <dgm:pt modelId="{D22C047B-2C97-4A9D-B30A-68BE3AF31923}" type="pres">
      <dgm:prSet presAssocID="{6AABFD0A-4435-4A16-A0FB-670D2E65B2C1}" presName="composite" presStyleCnt="0"/>
      <dgm:spPr/>
    </dgm:pt>
    <dgm:pt modelId="{B389DA2B-6615-417C-9F8F-F59A2BE854EC}" type="pres">
      <dgm:prSet presAssocID="{6AABFD0A-4435-4A16-A0FB-670D2E65B2C1}" presName="parTx" presStyleLbl="alignNode1" presStyleIdx="0" presStyleCnt="3">
        <dgm:presLayoutVars>
          <dgm:chMax val="0"/>
          <dgm:chPref val="0"/>
          <dgm:bulletEnabled val="1"/>
        </dgm:presLayoutVars>
      </dgm:prSet>
      <dgm:spPr/>
      <dgm:t>
        <a:bodyPr/>
        <a:lstStyle/>
        <a:p>
          <a:endParaRPr lang="en-US"/>
        </a:p>
      </dgm:t>
    </dgm:pt>
    <dgm:pt modelId="{1E0FB317-1091-4CB0-847E-7353ACC5425D}" type="pres">
      <dgm:prSet presAssocID="{6AABFD0A-4435-4A16-A0FB-670D2E65B2C1}" presName="desTx" presStyleLbl="alignAccFollowNode1" presStyleIdx="0" presStyleCnt="3">
        <dgm:presLayoutVars>
          <dgm:bulletEnabled val="1"/>
        </dgm:presLayoutVars>
      </dgm:prSet>
      <dgm:spPr/>
      <dgm:t>
        <a:bodyPr/>
        <a:lstStyle/>
        <a:p>
          <a:endParaRPr lang="en-US"/>
        </a:p>
      </dgm:t>
    </dgm:pt>
    <dgm:pt modelId="{2FAD6AE6-C855-4129-8F3F-74588021F158}" type="pres">
      <dgm:prSet presAssocID="{9E2414FB-1E7E-45CF-B651-6BF11191E399}" presName="space" presStyleCnt="0"/>
      <dgm:spPr/>
    </dgm:pt>
    <dgm:pt modelId="{62781FB2-22BD-4AD0-B2A0-E001D4305E0B}" type="pres">
      <dgm:prSet presAssocID="{D7FDAA63-5636-4B1E-89FD-37B4E8F81677}" presName="composite" presStyleCnt="0"/>
      <dgm:spPr/>
    </dgm:pt>
    <dgm:pt modelId="{2FE10ECD-BFC1-4D3E-A4BF-1DB08C8B7A24}" type="pres">
      <dgm:prSet presAssocID="{D7FDAA63-5636-4B1E-89FD-37B4E8F81677}" presName="parTx" presStyleLbl="alignNode1" presStyleIdx="1" presStyleCnt="3">
        <dgm:presLayoutVars>
          <dgm:chMax val="0"/>
          <dgm:chPref val="0"/>
          <dgm:bulletEnabled val="1"/>
        </dgm:presLayoutVars>
      </dgm:prSet>
      <dgm:spPr/>
      <dgm:t>
        <a:bodyPr/>
        <a:lstStyle/>
        <a:p>
          <a:endParaRPr lang="en-US"/>
        </a:p>
      </dgm:t>
    </dgm:pt>
    <dgm:pt modelId="{7755B231-8122-4F48-8C5E-F8C222A695F5}" type="pres">
      <dgm:prSet presAssocID="{D7FDAA63-5636-4B1E-89FD-37B4E8F81677}" presName="desTx" presStyleLbl="alignAccFollowNode1" presStyleIdx="1" presStyleCnt="3">
        <dgm:presLayoutVars>
          <dgm:bulletEnabled val="1"/>
        </dgm:presLayoutVars>
      </dgm:prSet>
      <dgm:spPr/>
      <dgm:t>
        <a:bodyPr/>
        <a:lstStyle/>
        <a:p>
          <a:endParaRPr lang="en-US"/>
        </a:p>
      </dgm:t>
    </dgm:pt>
    <dgm:pt modelId="{A0F1B944-BFB3-4963-A750-5E16D504AFC7}" type="pres">
      <dgm:prSet presAssocID="{1166842D-7421-44D2-A2C9-5463DE1E4300}" presName="space" presStyleCnt="0"/>
      <dgm:spPr/>
    </dgm:pt>
    <dgm:pt modelId="{EF9883DC-DEA3-4A5A-AB4D-165229DB9A50}" type="pres">
      <dgm:prSet presAssocID="{BE69433B-AD71-44F7-8731-749ADB374ABB}" presName="composite" presStyleCnt="0"/>
      <dgm:spPr/>
    </dgm:pt>
    <dgm:pt modelId="{D5E77C43-18EB-4BBA-8F27-AE78E85F7FA3}" type="pres">
      <dgm:prSet presAssocID="{BE69433B-AD71-44F7-8731-749ADB374ABB}" presName="parTx" presStyleLbl="alignNode1" presStyleIdx="2" presStyleCnt="3">
        <dgm:presLayoutVars>
          <dgm:chMax val="0"/>
          <dgm:chPref val="0"/>
          <dgm:bulletEnabled val="1"/>
        </dgm:presLayoutVars>
      </dgm:prSet>
      <dgm:spPr/>
      <dgm:t>
        <a:bodyPr/>
        <a:lstStyle/>
        <a:p>
          <a:endParaRPr lang="en-US"/>
        </a:p>
      </dgm:t>
    </dgm:pt>
    <dgm:pt modelId="{93F07854-0E0A-4C87-993B-56F4FA7EFE8A}" type="pres">
      <dgm:prSet presAssocID="{BE69433B-AD71-44F7-8731-749ADB374ABB}" presName="desTx" presStyleLbl="alignAccFollowNode1" presStyleIdx="2" presStyleCnt="3">
        <dgm:presLayoutVars>
          <dgm:bulletEnabled val="1"/>
        </dgm:presLayoutVars>
      </dgm:prSet>
      <dgm:spPr/>
      <dgm:t>
        <a:bodyPr/>
        <a:lstStyle/>
        <a:p>
          <a:endParaRPr lang="en-US"/>
        </a:p>
      </dgm:t>
    </dgm:pt>
  </dgm:ptLst>
  <dgm:cxnLst>
    <dgm:cxn modelId="{B5794296-F7D6-46BF-86AF-8C4C27FFE5A6}" type="presOf" srcId="{E4DB72E1-C509-42D1-8D0A-B0275EB5FC6B}" destId="{93F07854-0E0A-4C87-993B-56F4FA7EFE8A}" srcOrd="0" destOrd="0" presId="urn:microsoft.com/office/officeart/2005/8/layout/hList1"/>
    <dgm:cxn modelId="{B5D64E14-8A1A-4EC7-B508-06E1C14A4011}" srcId="{D7FDAA63-5636-4B1E-89FD-37B4E8F81677}" destId="{6DC853E3-5B31-4779-91B0-6ACBBD938E61}" srcOrd="0" destOrd="0" parTransId="{C10789DF-0A78-4CB2-A13E-FD0BD4BFF19D}" sibTransId="{01357356-FE2D-4182-B6A8-46F3BF21FB46}"/>
    <dgm:cxn modelId="{C423D083-EA04-4F96-A569-C8D22814C453}" srcId="{D7FDAA63-5636-4B1E-89FD-37B4E8F81677}" destId="{90F12516-47EB-4BA5-80F5-6A8A0A6F9A13}" srcOrd="1" destOrd="0" parTransId="{473EDBA3-EFA8-49B9-AE2C-5D1E2041B671}" sibTransId="{339BD681-7C2D-465B-8A4B-7E5B508943C1}"/>
    <dgm:cxn modelId="{F7E08CCF-6FC9-485B-AA08-EE7A7ADB7C73}" srcId="{359CF7B0-02A3-45D7-8182-5C64B48A6C5C}" destId="{6AABFD0A-4435-4A16-A0FB-670D2E65B2C1}" srcOrd="0" destOrd="0" parTransId="{1C121B89-71C1-4E34-B259-174A649D961D}" sibTransId="{9E2414FB-1E7E-45CF-B651-6BF11191E399}"/>
    <dgm:cxn modelId="{382E2665-FBC7-48B3-83EB-1F31E91C5104}" type="presOf" srcId="{5A490229-5185-4984-9578-67BA261DFB9C}" destId="{1E0FB317-1091-4CB0-847E-7353ACC5425D}" srcOrd="0" destOrd="0" presId="urn:microsoft.com/office/officeart/2005/8/layout/hList1"/>
    <dgm:cxn modelId="{3E396BCB-5062-47C9-AE96-6EBE6969DBFA}" srcId="{359CF7B0-02A3-45D7-8182-5C64B48A6C5C}" destId="{BE69433B-AD71-44F7-8731-749ADB374ABB}" srcOrd="2" destOrd="0" parTransId="{E822CFE0-67E8-4A91-A94E-ECE89F63F82A}" sibTransId="{E6588B32-A1AF-4894-8C8D-B345EB1E892E}"/>
    <dgm:cxn modelId="{BCC7C689-E447-4F5F-AFC5-63D9A4C0BC4A}" srcId="{359CF7B0-02A3-45D7-8182-5C64B48A6C5C}" destId="{D7FDAA63-5636-4B1E-89FD-37B4E8F81677}" srcOrd="1" destOrd="0" parTransId="{2CBC2237-E5A2-4BA1-BDC1-D9DAD6C530A8}" sibTransId="{1166842D-7421-44D2-A2C9-5463DE1E4300}"/>
    <dgm:cxn modelId="{43E83B5D-96E6-4F71-906B-AD893FA28F7D}" srcId="{6AABFD0A-4435-4A16-A0FB-670D2E65B2C1}" destId="{1DFCA040-78CC-4EA1-9406-89503FA0B744}" srcOrd="1" destOrd="0" parTransId="{18267ECB-FD17-4426-AEBF-E12A44026F1B}" sibTransId="{776E2E53-8825-4CD5-93BF-0970F7C3E648}"/>
    <dgm:cxn modelId="{6436DFED-D855-4B20-8F49-14E5F7CD14C3}" srcId="{6AABFD0A-4435-4A16-A0FB-670D2E65B2C1}" destId="{5A490229-5185-4984-9578-67BA261DFB9C}" srcOrd="0" destOrd="0" parTransId="{7890B53F-49B1-4DF0-8A99-65D6560641B0}" sibTransId="{B360A17D-0B77-4ED3-83F2-7095E085E7F4}"/>
    <dgm:cxn modelId="{A34E4E8F-375D-4AD7-8DD7-4FE18DD70DE1}" srcId="{BE69433B-AD71-44F7-8731-749ADB374ABB}" destId="{E4DB72E1-C509-42D1-8D0A-B0275EB5FC6B}" srcOrd="0" destOrd="0" parTransId="{011C31C6-087E-426C-A552-2826707D639B}" sibTransId="{4678D24D-3A64-485C-B81E-09F51180B391}"/>
    <dgm:cxn modelId="{999F6151-4269-45DF-861A-2E5706421EA7}" type="presOf" srcId="{90F12516-47EB-4BA5-80F5-6A8A0A6F9A13}" destId="{7755B231-8122-4F48-8C5E-F8C222A695F5}" srcOrd="0" destOrd="1" presId="urn:microsoft.com/office/officeart/2005/8/layout/hList1"/>
    <dgm:cxn modelId="{B0CBA084-D4E4-499A-9006-DEEEDE32AEDF}" type="presOf" srcId="{D7FDAA63-5636-4B1E-89FD-37B4E8F81677}" destId="{2FE10ECD-BFC1-4D3E-A4BF-1DB08C8B7A24}" srcOrd="0" destOrd="0" presId="urn:microsoft.com/office/officeart/2005/8/layout/hList1"/>
    <dgm:cxn modelId="{D820F714-B944-427A-8C76-3C2049DF940C}" type="presOf" srcId="{6AABFD0A-4435-4A16-A0FB-670D2E65B2C1}" destId="{B389DA2B-6615-417C-9F8F-F59A2BE854EC}" srcOrd="0" destOrd="0" presId="urn:microsoft.com/office/officeart/2005/8/layout/hList1"/>
    <dgm:cxn modelId="{83C3572E-9532-41CE-B95B-21BD2E152A15}" type="presOf" srcId="{6DC853E3-5B31-4779-91B0-6ACBBD938E61}" destId="{7755B231-8122-4F48-8C5E-F8C222A695F5}" srcOrd="0" destOrd="0" presId="urn:microsoft.com/office/officeart/2005/8/layout/hList1"/>
    <dgm:cxn modelId="{7E6FD67D-2292-4208-B936-ADADDFD01173}" type="presOf" srcId="{BE69433B-AD71-44F7-8731-749ADB374ABB}" destId="{D5E77C43-18EB-4BBA-8F27-AE78E85F7FA3}" srcOrd="0" destOrd="0" presId="urn:microsoft.com/office/officeart/2005/8/layout/hList1"/>
    <dgm:cxn modelId="{E61123CA-85D0-4AC2-9922-944DB6EDC469}" type="presOf" srcId="{359CF7B0-02A3-45D7-8182-5C64B48A6C5C}" destId="{0B6FEDA0-C740-44BA-89B4-E83DB7A69C22}" srcOrd="0" destOrd="0" presId="urn:microsoft.com/office/officeart/2005/8/layout/hList1"/>
    <dgm:cxn modelId="{28109CB1-A93B-44E1-AF78-F7DF980B77EC}" type="presOf" srcId="{1DFCA040-78CC-4EA1-9406-89503FA0B744}" destId="{1E0FB317-1091-4CB0-847E-7353ACC5425D}" srcOrd="0" destOrd="1" presId="urn:microsoft.com/office/officeart/2005/8/layout/hList1"/>
    <dgm:cxn modelId="{6570AB76-CED7-4A21-8B53-4AD65016DABA}" type="presParOf" srcId="{0B6FEDA0-C740-44BA-89B4-E83DB7A69C22}" destId="{D22C047B-2C97-4A9D-B30A-68BE3AF31923}" srcOrd="0" destOrd="0" presId="urn:microsoft.com/office/officeart/2005/8/layout/hList1"/>
    <dgm:cxn modelId="{7F220317-4C75-48EB-9178-7239447E3C34}" type="presParOf" srcId="{D22C047B-2C97-4A9D-B30A-68BE3AF31923}" destId="{B389DA2B-6615-417C-9F8F-F59A2BE854EC}" srcOrd="0" destOrd="0" presId="urn:microsoft.com/office/officeart/2005/8/layout/hList1"/>
    <dgm:cxn modelId="{0A29E270-CEF0-4438-86EF-8895C4827BA0}" type="presParOf" srcId="{D22C047B-2C97-4A9D-B30A-68BE3AF31923}" destId="{1E0FB317-1091-4CB0-847E-7353ACC5425D}" srcOrd="1" destOrd="0" presId="urn:microsoft.com/office/officeart/2005/8/layout/hList1"/>
    <dgm:cxn modelId="{80ECB642-7C2E-43DD-AC3C-096977B4DA91}" type="presParOf" srcId="{0B6FEDA0-C740-44BA-89B4-E83DB7A69C22}" destId="{2FAD6AE6-C855-4129-8F3F-74588021F158}" srcOrd="1" destOrd="0" presId="urn:microsoft.com/office/officeart/2005/8/layout/hList1"/>
    <dgm:cxn modelId="{41B17E42-EFCE-4B3B-9E44-2A795AA363D3}" type="presParOf" srcId="{0B6FEDA0-C740-44BA-89B4-E83DB7A69C22}" destId="{62781FB2-22BD-4AD0-B2A0-E001D4305E0B}" srcOrd="2" destOrd="0" presId="urn:microsoft.com/office/officeart/2005/8/layout/hList1"/>
    <dgm:cxn modelId="{651B7E96-A1BD-4C92-A641-DC911D295DFC}" type="presParOf" srcId="{62781FB2-22BD-4AD0-B2A0-E001D4305E0B}" destId="{2FE10ECD-BFC1-4D3E-A4BF-1DB08C8B7A24}" srcOrd="0" destOrd="0" presId="urn:microsoft.com/office/officeart/2005/8/layout/hList1"/>
    <dgm:cxn modelId="{D2B5D029-F664-4B21-A3F1-7B3793B9D5DC}" type="presParOf" srcId="{62781FB2-22BD-4AD0-B2A0-E001D4305E0B}" destId="{7755B231-8122-4F48-8C5E-F8C222A695F5}" srcOrd="1" destOrd="0" presId="urn:microsoft.com/office/officeart/2005/8/layout/hList1"/>
    <dgm:cxn modelId="{3AC407F5-C96B-4821-8A73-5A25F83FC848}" type="presParOf" srcId="{0B6FEDA0-C740-44BA-89B4-E83DB7A69C22}" destId="{A0F1B944-BFB3-4963-A750-5E16D504AFC7}" srcOrd="3" destOrd="0" presId="urn:microsoft.com/office/officeart/2005/8/layout/hList1"/>
    <dgm:cxn modelId="{74E78491-FDE4-4EE8-AA1B-1159C1A4943B}" type="presParOf" srcId="{0B6FEDA0-C740-44BA-89B4-E83DB7A69C22}" destId="{EF9883DC-DEA3-4A5A-AB4D-165229DB9A50}" srcOrd="4" destOrd="0" presId="urn:microsoft.com/office/officeart/2005/8/layout/hList1"/>
    <dgm:cxn modelId="{E58E3466-8660-42DB-9AF4-CD9660AF0A04}" type="presParOf" srcId="{EF9883DC-DEA3-4A5A-AB4D-165229DB9A50}" destId="{D5E77C43-18EB-4BBA-8F27-AE78E85F7FA3}" srcOrd="0" destOrd="0" presId="urn:microsoft.com/office/officeart/2005/8/layout/hList1"/>
    <dgm:cxn modelId="{518DDE54-1551-4CDD-BAFD-C7C3B3C0303D}" type="presParOf" srcId="{EF9883DC-DEA3-4A5A-AB4D-165229DB9A50}" destId="{93F07854-0E0A-4C87-993B-56F4FA7EFE8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9DA2B-6615-417C-9F8F-F59A2BE854EC}">
      <dsp:nvSpPr>
        <dsp:cNvPr id="0" name=""/>
        <dsp:cNvSpPr/>
      </dsp:nvSpPr>
      <dsp:spPr>
        <a:xfrm>
          <a:off x="2629" y="1371010"/>
          <a:ext cx="2563770"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a:t>Arson</a:t>
          </a:r>
          <a:endParaRPr lang="en-GB" sz="1900" kern="1200" dirty="0"/>
        </a:p>
      </dsp:txBody>
      <dsp:txXfrm>
        <a:off x="2629" y="1371010"/>
        <a:ext cx="2563770" cy="547200"/>
      </dsp:txXfrm>
    </dsp:sp>
    <dsp:sp modelId="{1E0FB317-1091-4CB0-847E-7353ACC5425D}">
      <dsp:nvSpPr>
        <dsp:cNvPr id="0" name=""/>
        <dsp:cNvSpPr/>
      </dsp:nvSpPr>
      <dsp:spPr>
        <a:xfrm>
          <a:off x="2629" y="1918210"/>
          <a:ext cx="2563770" cy="106917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Intentional/reckless</a:t>
          </a:r>
          <a:endParaRPr lang="en-GB" sz="1900" kern="1200" dirty="0"/>
        </a:p>
        <a:p>
          <a:pPr marL="171450" lvl="1" indent="-171450" algn="l" defTabSz="844550">
            <a:lnSpc>
              <a:spcPct val="90000"/>
            </a:lnSpc>
            <a:spcBef>
              <a:spcPct val="0"/>
            </a:spcBef>
            <a:spcAft>
              <a:spcPct val="15000"/>
            </a:spcAft>
            <a:buChar char="••"/>
          </a:pPr>
          <a:r>
            <a:rPr lang="en-US" sz="1900" kern="1200" dirty="0"/>
            <a:t>To destroy/damage property</a:t>
          </a:r>
          <a:endParaRPr lang="en-GB" sz="1900" kern="1200" dirty="0"/>
        </a:p>
      </dsp:txBody>
      <dsp:txXfrm>
        <a:off x="2629" y="1918210"/>
        <a:ext cx="2563770" cy="1069177"/>
      </dsp:txXfrm>
    </dsp:sp>
    <dsp:sp modelId="{2FE10ECD-BFC1-4D3E-A4BF-1DB08C8B7A24}">
      <dsp:nvSpPr>
        <dsp:cNvPr id="0" name=""/>
        <dsp:cNvSpPr/>
      </dsp:nvSpPr>
      <dsp:spPr>
        <a:xfrm>
          <a:off x="2925327" y="1371010"/>
          <a:ext cx="2563770"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a:t>Pyromania</a:t>
          </a:r>
          <a:endParaRPr lang="en-GB" sz="1900" kern="1200" dirty="0"/>
        </a:p>
      </dsp:txBody>
      <dsp:txXfrm>
        <a:off x="2925327" y="1371010"/>
        <a:ext cx="2563770" cy="547200"/>
      </dsp:txXfrm>
    </dsp:sp>
    <dsp:sp modelId="{7755B231-8122-4F48-8C5E-F8C222A695F5}">
      <dsp:nvSpPr>
        <dsp:cNvPr id="0" name=""/>
        <dsp:cNvSpPr/>
      </dsp:nvSpPr>
      <dsp:spPr>
        <a:xfrm>
          <a:off x="2925327" y="1918210"/>
          <a:ext cx="2563770" cy="106917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Clinical diagnosis</a:t>
          </a:r>
          <a:endParaRPr lang="en-GB" sz="1900" kern="1200" dirty="0"/>
        </a:p>
        <a:p>
          <a:pPr marL="171450" lvl="1" indent="-171450" algn="l" defTabSz="844550">
            <a:lnSpc>
              <a:spcPct val="90000"/>
            </a:lnSpc>
            <a:spcBef>
              <a:spcPct val="0"/>
            </a:spcBef>
            <a:spcAft>
              <a:spcPct val="15000"/>
            </a:spcAft>
            <a:buChar char="••"/>
          </a:pPr>
          <a:r>
            <a:rPr lang="en-US" sz="1900" kern="1200" dirty="0"/>
            <a:t>Impulse control disorder</a:t>
          </a:r>
          <a:endParaRPr lang="en-GB" sz="1900" kern="1200" dirty="0"/>
        </a:p>
      </dsp:txBody>
      <dsp:txXfrm>
        <a:off x="2925327" y="1918210"/>
        <a:ext cx="2563770" cy="1069177"/>
      </dsp:txXfrm>
    </dsp:sp>
    <dsp:sp modelId="{D5E77C43-18EB-4BBA-8F27-AE78E85F7FA3}">
      <dsp:nvSpPr>
        <dsp:cNvPr id="0" name=""/>
        <dsp:cNvSpPr/>
      </dsp:nvSpPr>
      <dsp:spPr>
        <a:xfrm>
          <a:off x="5848026" y="1371010"/>
          <a:ext cx="2563770"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a:t>Firesetting</a:t>
          </a:r>
          <a:endParaRPr lang="en-GB" sz="1900" kern="1200" dirty="0"/>
        </a:p>
      </dsp:txBody>
      <dsp:txXfrm>
        <a:off x="5848026" y="1371010"/>
        <a:ext cx="2563770" cy="547200"/>
      </dsp:txXfrm>
    </dsp:sp>
    <dsp:sp modelId="{93F07854-0E0A-4C87-993B-56F4FA7EFE8A}">
      <dsp:nvSpPr>
        <dsp:cNvPr id="0" name=""/>
        <dsp:cNvSpPr/>
      </dsp:nvSpPr>
      <dsp:spPr>
        <a:xfrm>
          <a:off x="5848026" y="1918210"/>
          <a:ext cx="2563770" cy="106917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All acts of intentionally setting a fire</a:t>
          </a:r>
          <a:endParaRPr lang="en-GB" sz="1900" kern="1200" dirty="0"/>
        </a:p>
      </dsp:txBody>
      <dsp:txXfrm>
        <a:off x="5848026" y="1918210"/>
        <a:ext cx="2563770" cy="106917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0"/>
            <a:ext cx="3078513" cy="468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70" tIns="46135" rIns="92270" bIns="46135" numCol="1" anchor="t" anchorCtr="0" compatLnSpc="1">
            <a:prstTxWarp prst="textNoShape">
              <a:avLst/>
            </a:prstTxWarp>
          </a:bodyPr>
          <a:lstStyle>
            <a:lvl1pPr fontAlgn="base">
              <a:spcBef>
                <a:spcPct val="0"/>
              </a:spcBef>
              <a:defRPr sz="1200"/>
            </a:lvl1pPr>
          </a:lstStyle>
          <a:p>
            <a:endParaRPr lang="en-GB"/>
          </a:p>
        </p:txBody>
      </p:sp>
      <p:sp>
        <p:nvSpPr>
          <p:cNvPr id="36867" name="Rectangle 3"/>
          <p:cNvSpPr>
            <a:spLocks noGrp="1" noChangeArrowheads="1"/>
          </p:cNvSpPr>
          <p:nvPr>
            <p:ph type="dt" sz="quarter" idx="1"/>
          </p:nvPr>
        </p:nvSpPr>
        <p:spPr bwMode="auto">
          <a:xfrm>
            <a:off x="4022305" y="0"/>
            <a:ext cx="3078513" cy="468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70" tIns="46135" rIns="92270" bIns="46135" numCol="1" anchor="t" anchorCtr="0" compatLnSpc="1">
            <a:prstTxWarp prst="textNoShape">
              <a:avLst/>
            </a:prstTxWarp>
          </a:bodyPr>
          <a:lstStyle>
            <a:lvl1pPr algn="r" fontAlgn="base">
              <a:spcBef>
                <a:spcPct val="0"/>
              </a:spcBef>
              <a:defRPr sz="1200"/>
            </a:lvl1pPr>
          </a:lstStyle>
          <a:p>
            <a:endParaRPr lang="en-GB"/>
          </a:p>
        </p:txBody>
      </p:sp>
      <p:sp>
        <p:nvSpPr>
          <p:cNvPr id="36868" name="Rectangle 4"/>
          <p:cNvSpPr>
            <a:spLocks noGrp="1" noChangeArrowheads="1"/>
          </p:cNvSpPr>
          <p:nvPr>
            <p:ph type="ftr" sz="quarter" idx="2"/>
          </p:nvPr>
        </p:nvSpPr>
        <p:spPr bwMode="auto">
          <a:xfrm>
            <a:off x="1" y="8898933"/>
            <a:ext cx="3078513" cy="468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70" tIns="46135" rIns="92270" bIns="46135" numCol="1" anchor="b" anchorCtr="0" compatLnSpc="1">
            <a:prstTxWarp prst="textNoShape">
              <a:avLst/>
            </a:prstTxWarp>
          </a:bodyPr>
          <a:lstStyle>
            <a:lvl1pPr fontAlgn="base">
              <a:spcBef>
                <a:spcPct val="0"/>
              </a:spcBef>
              <a:defRPr sz="1200"/>
            </a:lvl1pPr>
          </a:lstStyle>
          <a:p>
            <a:endParaRPr lang="en-GB"/>
          </a:p>
        </p:txBody>
      </p:sp>
      <p:sp>
        <p:nvSpPr>
          <p:cNvPr id="36869" name="Rectangle 5"/>
          <p:cNvSpPr>
            <a:spLocks noGrp="1" noChangeArrowheads="1"/>
          </p:cNvSpPr>
          <p:nvPr>
            <p:ph type="sldNum" sz="quarter" idx="3"/>
          </p:nvPr>
        </p:nvSpPr>
        <p:spPr bwMode="auto">
          <a:xfrm>
            <a:off x="4022305" y="8898933"/>
            <a:ext cx="3078513" cy="468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70" tIns="46135" rIns="92270" bIns="46135" numCol="1" anchor="b" anchorCtr="0" compatLnSpc="1">
            <a:prstTxWarp prst="textNoShape">
              <a:avLst/>
            </a:prstTxWarp>
          </a:bodyPr>
          <a:lstStyle>
            <a:lvl1pPr algn="r" fontAlgn="base">
              <a:spcBef>
                <a:spcPct val="0"/>
              </a:spcBef>
              <a:defRPr sz="1200"/>
            </a:lvl1pPr>
          </a:lstStyle>
          <a:p>
            <a:fld id="{44AF512D-E224-4E93-B1D1-FE2471EDF047}" type="slidenum">
              <a:rPr lang="en-GB"/>
              <a:pPr/>
              <a:t>‹#›</a:t>
            </a:fld>
            <a:endParaRPr lang="en-GB"/>
          </a:p>
        </p:txBody>
      </p:sp>
    </p:spTree>
    <p:extLst>
      <p:ext uri="{BB962C8B-B14F-4D97-AF65-F5344CB8AC3E}">
        <p14:creationId xmlns:p14="http://schemas.microsoft.com/office/powerpoint/2010/main" val="130538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1" y="0"/>
            <a:ext cx="3078513" cy="468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70" tIns="46135" rIns="92270" bIns="46135" numCol="1" anchor="t" anchorCtr="0" compatLnSpc="1">
            <a:prstTxWarp prst="textNoShape">
              <a:avLst/>
            </a:prstTxWarp>
          </a:bodyPr>
          <a:lstStyle>
            <a:lvl1pPr fontAlgn="base">
              <a:spcBef>
                <a:spcPct val="0"/>
              </a:spcBef>
              <a:defRPr sz="1200"/>
            </a:lvl1pPr>
          </a:lstStyle>
          <a:p>
            <a:endParaRPr lang="en-GB"/>
          </a:p>
        </p:txBody>
      </p:sp>
      <p:sp>
        <p:nvSpPr>
          <p:cNvPr id="16387" name="Rectangle 3"/>
          <p:cNvSpPr>
            <a:spLocks noGrp="1" noChangeArrowheads="1"/>
          </p:cNvSpPr>
          <p:nvPr>
            <p:ph type="dt" idx="1"/>
          </p:nvPr>
        </p:nvSpPr>
        <p:spPr bwMode="auto">
          <a:xfrm>
            <a:off x="4022305" y="0"/>
            <a:ext cx="3078513" cy="468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70" tIns="46135" rIns="92270" bIns="46135" numCol="1" anchor="t" anchorCtr="0" compatLnSpc="1">
            <a:prstTxWarp prst="textNoShape">
              <a:avLst/>
            </a:prstTxWarp>
          </a:bodyPr>
          <a:lstStyle>
            <a:lvl1pPr algn="r" fontAlgn="base">
              <a:spcBef>
                <a:spcPct val="0"/>
              </a:spcBef>
              <a:defRPr sz="1200"/>
            </a:lvl1pPr>
          </a:lstStyle>
          <a:p>
            <a:endParaRPr lang="en-GB"/>
          </a:p>
        </p:txBody>
      </p:sp>
      <p:sp>
        <p:nvSpPr>
          <p:cNvPr id="16388" name="Rectangle 4"/>
          <p:cNvSpPr>
            <a:spLocks noGrp="1" noRot="1" noChangeAspect="1" noChangeArrowheads="1" noTextEdit="1"/>
          </p:cNvSpPr>
          <p:nvPr>
            <p:ph type="sldImg" idx="2"/>
          </p:nvPr>
        </p:nvSpPr>
        <p:spPr bwMode="auto">
          <a:xfrm>
            <a:off x="1209675" y="701675"/>
            <a:ext cx="4683125" cy="35131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709919" y="4450215"/>
            <a:ext cx="5682643" cy="4216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70" tIns="46135" rIns="92270" bIns="46135"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390" name="Rectangle 6"/>
          <p:cNvSpPr>
            <a:spLocks noGrp="1" noChangeArrowheads="1"/>
          </p:cNvSpPr>
          <p:nvPr>
            <p:ph type="ftr" sz="quarter" idx="4"/>
          </p:nvPr>
        </p:nvSpPr>
        <p:spPr bwMode="auto">
          <a:xfrm>
            <a:off x="1" y="8898933"/>
            <a:ext cx="3078513" cy="468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70" tIns="46135" rIns="92270" bIns="46135" numCol="1" anchor="b" anchorCtr="0" compatLnSpc="1">
            <a:prstTxWarp prst="textNoShape">
              <a:avLst/>
            </a:prstTxWarp>
          </a:bodyPr>
          <a:lstStyle>
            <a:lvl1pPr fontAlgn="base">
              <a:spcBef>
                <a:spcPct val="0"/>
              </a:spcBef>
              <a:defRPr sz="1200"/>
            </a:lvl1pPr>
          </a:lstStyle>
          <a:p>
            <a:endParaRPr lang="en-GB"/>
          </a:p>
        </p:txBody>
      </p:sp>
      <p:sp>
        <p:nvSpPr>
          <p:cNvPr id="16391" name="Rectangle 7"/>
          <p:cNvSpPr>
            <a:spLocks noGrp="1" noChangeArrowheads="1"/>
          </p:cNvSpPr>
          <p:nvPr>
            <p:ph type="sldNum" sz="quarter" idx="5"/>
          </p:nvPr>
        </p:nvSpPr>
        <p:spPr bwMode="auto">
          <a:xfrm>
            <a:off x="4022305" y="8898933"/>
            <a:ext cx="3078513" cy="468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70" tIns="46135" rIns="92270" bIns="46135" numCol="1" anchor="b" anchorCtr="0" compatLnSpc="1">
            <a:prstTxWarp prst="textNoShape">
              <a:avLst/>
            </a:prstTxWarp>
          </a:bodyPr>
          <a:lstStyle>
            <a:lvl1pPr algn="r" fontAlgn="base">
              <a:spcBef>
                <a:spcPct val="0"/>
              </a:spcBef>
              <a:defRPr sz="1200"/>
            </a:lvl1pPr>
          </a:lstStyle>
          <a:p>
            <a:fld id="{164B663F-FE7E-487F-B07F-3A770B0BE146}" type="slidenum">
              <a:rPr lang="en-GB"/>
              <a:pPr/>
              <a:t>‹#›</a:t>
            </a:fld>
            <a:endParaRPr lang="en-GB"/>
          </a:p>
        </p:txBody>
      </p:sp>
    </p:spTree>
    <p:extLst>
      <p:ext uri="{BB962C8B-B14F-4D97-AF65-F5344CB8AC3E}">
        <p14:creationId xmlns:p14="http://schemas.microsoft.com/office/powerpoint/2010/main" val="123106373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My name is Josie and I am a Postgraduate Researcher at the Tizard Centre, University of Kent. Today I am going to be presenting the findings of a systematic review focusing on autistic adults and adults with intellectual disabilities who have deliberately set fires. </a:t>
            </a:r>
          </a:p>
        </p:txBody>
      </p:sp>
      <p:sp>
        <p:nvSpPr>
          <p:cNvPr id="4" name="Slide Number Placeholder 3"/>
          <p:cNvSpPr>
            <a:spLocks noGrp="1"/>
          </p:cNvSpPr>
          <p:nvPr>
            <p:ph type="sldNum" sz="quarter" idx="10"/>
          </p:nvPr>
        </p:nvSpPr>
        <p:spPr/>
        <p:txBody>
          <a:bodyPr/>
          <a:lstStyle/>
          <a:p>
            <a:fld id="{164B663F-FE7E-487F-B07F-3A770B0BE146}" type="slidenum">
              <a:rPr lang="en-GB" smtClean="0"/>
              <a:pPr/>
              <a:t>1</a:t>
            </a:fld>
            <a:endParaRPr lang="en-GB"/>
          </a:p>
        </p:txBody>
      </p:sp>
    </p:spTree>
    <p:extLst>
      <p:ext uri="{BB962C8B-B14F-4D97-AF65-F5344CB8AC3E}">
        <p14:creationId xmlns:p14="http://schemas.microsoft.com/office/powerpoint/2010/main" val="109022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0351"/>
            <a:r>
              <a:rPr lang="en-US" dirty="0"/>
              <a:t>The systematic review intended to answer the following research question: What</a:t>
            </a:r>
            <a:r>
              <a:rPr lang="en-GB" sz="1200" dirty="0">
                <a:effectLst/>
                <a:latin typeface="Arial" panose="020B0604020202020204" pitchFamily="34" charset="0"/>
                <a:ea typeface="Calibri" panose="020F0502020204030204" pitchFamily="34" charset="0"/>
              </a:rPr>
              <a:t> does the evidence tell us about autistic adults and adults with intellectual disabilities who set fires? </a:t>
            </a:r>
          </a:p>
          <a:p>
            <a:pPr defTabSz="890351"/>
            <a:r>
              <a:rPr lang="en-GB" sz="1200" dirty="0">
                <a:effectLst/>
                <a:latin typeface="Arial" panose="020B0604020202020204" pitchFamily="34" charset="0"/>
              </a:rPr>
              <a:t>Studies included in the review were mainly non-randomized comparison studies that recruited predominantly adult males from psychiatric services in the UK. Most authors used purposive sampling and secondary data. Studies were generally of poor methodological quality with only 29% being rated between 4-5*. 31 of the 100 studies were descriptive leading to a higher risk of researcher bias affecting study outcomes.</a:t>
            </a:r>
          </a:p>
        </p:txBody>
      </p:sp>
      <p:sp>
        <p:nvSpPr>
          <p:cNvPr id="4" name="Slide Number Placeholder 3"/>
          <p:cNvSpPr>
            <a:spLocks noGrp="1"/>
          </p:cNvSpPr>
          <p:nvPr>
            <p:ph type="sldNum" sz="quarter" idx="5"/>
          </p:nvPr>
        </p:nvSpPr>
        <p:spPr/>
        <p:txBody>
          <a:bodyPr/>
          <a:lstStyle/>
          <a:p>
            <a:fld id="{164B663F-FE7E-487F-B07F-3A770B0BE146}" type="slidenum">
              <a:rPr lang="en-GB" smtClean="0"/>
              <a:pPr/>
              <a:t>10</a:t>
            </a:fld>
            <a:endParaRPr lang="en-GB"/>
          </a:p>
        </p:txBody>
      </p:sp>
    </p:spTree>
    <p:extLst>
      <p:ext uri="{BB962C8B-B14F-4D97-AF65-F5344CB8AC3E}">
        <p14:creationId xmlns:p14="http://schemas.microsoft.com/office/powerpoint/2010/main" val="2302246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0351"/>
            <a:r>
              <a:rPr lang="en-US" sz="1200" dirty="0"/>
              <a:t>The main findings of the review can be summarized under the four main aims. The first aim being to identify the prevalence of autistic adults and adults with intellectual disabilities who set fires, whereby prevalence means how common firesetting behaviour is among the population. Do autistic people and people with intellectual disabilities set fires?</a:t>
            </a:r>
          </a:p>
          <a:p>
            <a:pPr defTabSz="890351"/>
            <a:endParaRPr lang="en-US" sz="1200" dirty="0"/>
          </a:p>
          <a:p>
            <a:pPr defTabSz="890351"/>
            <a:r>
              <a:rPr lang="en-US" sz="1200" dirty="0"/>
              <a:t>We also looked at many autistic adults and adults with intellectual disabilities there are within samples of people who set fires. Such statistics help to determine whether for example autistic adults or adults with intellectual disabilities are more or less likely to set fires compared to other populations. Do autistic people and people with intellectual disabilities make up the majority of the people who set fires as historically suggested?</a:t>
            </a:r>
          </a:p>
          <a:p>
            <a:pPr defTabSz="890351"/>
            <a:endParaRPr lang="en-US" sz="1200" dirty="0"/>
          </a:p>
          <a:p>
            <a:pPr defTabSz="890351"/>
            <a:r>
              <a:rPr lang="en-GB" sz="1200" dirty="0">
                <a:latin typeface="Arial" panose="020B0604020202020204" pitchFamily="34" charset="0"/>
                <a:ea typeface="Calibri" panose="020F0502020204030204" pitchFamily="34" charset="0"/>
                <a:cs typeface="Times New Roman" panose="02020603050405020304" pitchFamily="18" charset="0"/>
              </a:rPr>
              <a:t>For the results and the statistics to be reliable, the identification of autistic adults and adults with intellectual disabilities should entail a reliable and valid assessment of cognitive functioning, autism screening tools and a developmental interview. However, many studies did not. Consequently, prevalence data varied widely according to study designs and recruitment strategies. For example, study samples were predominantly made up of males, prison or psychiatric inpatients, and adults with a conviction of Arson, which is likely to adversely impact the accuracy of research outcomes by decreasing generalisability, leading to an over or under-estimation of prevalence. For statistics to be truly reliable a whole population would need to be sampled.</a:t>
            </a:r>
            <a:endParaRPr lang="en-US" sz="1200" dirty="0"/>
          </a:p>
          <a:p>
            <a:pPr defTabSz="890351"/>
            <a:endParaRPr lang="en-US" sz="1200" dirty="0"/>
          </a:p>
          <a:p>
            <a:pPr defTabSz="890351"/>
            <a:r>
              <a:rPr lang="en-GB" sz="1200" dirty="0"/>
              <a:t>Nevertheless, current evidence suggests the prevalence rate of autistic adults and adults with intellectual disabilities among people who set fires was 7.9%. </a:t>
            </a:r>
            <a:r>
              <a:rPr lang="en-GB" sz="1200" dirty="0">
                <a:effectLst/>
                <a:latin typeface="Arial" panose="020B0604020202020204" pitchFamily="34" charset="0"/>
                <a:ea typeface="Calibri" panose="020F0502020204030204" pitchFamily="34" charset="0"/>
              </a:rPr>
              <a:t>However, the prevalence rates reported showed a great deal of variation from 0.4% in a sample of detained adults with a conviction for Arson (e.g. Richie &amp; Huff, 1999) up to 50% for mild or borderline ‘mental retardation’ among a sample of forensic inpatients with a history of firesetting (Rice &amp; Chaplin, 1979). </a:t>
            </a:r>
          </a:p>
          <a:p>
            <a:pPr defTabSz="890351"/>
            <a:endParaRPr lang="en-GB" sz="1200" dirty="0">
              <a:effectLst/>
              <a:latin typeface="Arial" panose="020B0604020202020204" pitchFamily="34" charset="0"/>
            </a:endParaRPr>
          </a:p>
          <a:p>
            <a:pPr defTabSz="890351"/>
            <a:r>
              <a:rPr lang="en-GB" sz="1200" dirty="0"/>
              <a:t>The prevalence rate of firesetting among autistic adults and adults with intellectual disabilities was 10.1%.</a:t>
            </a:r>
            <a:r>
              <a:rPr lang="en-GB" sz="1200" dirty="0">
                <a:latin typeface="Arial" panose="020B0604020202020204" pitchFamily="34" charset="0"/>
                <a:ea typeface="Calibri" panose="020F0502020204030204" pitchFamily="34" charset="0"/>
                <a:cs typeface="Times New Roman" panose="02020603050405020304" pitchFamily="18" charset="0"/>
              </a:rPr>
              <a:t> </a:t>
            </a:r>
            <a:r>
              <a:rPr lang="en-GB" sz="1200" dirty="0">
                <a:effectLst/>
                <a:latin typeface="Arial" panose="020B0604020202020204" pitchFamily="34" charset="0"/>
                <a:ea typeface="Calibri" panose="020F0502020204030204" pitchFamily="34" charset="0"/>
              </a:rPr>
              <a:t>However, the prevalence rates reported showed a great deal of variation from 1.4% among a sample of adults recruited from a psychiatric in-patient and community learning disability service (e.g. </a:t>
            </a:r>
            <a:r>
              <a:rPr lang="en-GB" sz="1200" dirty="0" err="1">
                <a:effectLst/>
                <a:latin typeface="Arial" panose="020B0604020202020204" pitchFamily="34" charset="0"/>
                <a:ea typeface="Calibri" panose="020F0502020204030204" pitchFamily="34" charset="0"/>
              </a:rPr>
              <a:t>Devapriam</a:t>
            </a:r>
            <a:r>
              <a:rPr lang="en-GB" sz="1200" dirty="0">
                <a:effectLst/>
                <a:latin typeface="Arial" panose="020B0604020202020204" pitchFamily="34" charset="0"/>
                <a:ea typeface="Calibri" panose="020F0502020204030204" pitchFamily="34" charset="0"/>
              </a:rPr>
              <a:t> et al., 2007) to up to 66.6% in a sample of three in-patients with mild learning disabilities (Burns et al., 2003). </a:t>
            </a:r>
          </a:p>
          <a:p>
            <a:pPr defTabSz="890351"/>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defTabSz="890351"/>
            <a:r>
              <a:rPr lang="en-GB" sz="1200" dirty="0">
                <a:latin typeface="Arial" panose="020B0604020202020204" pitchFamily="34" charset="0"/>
                <a:ea typeface="Calibri" panose="020F0502020204030204" pitchFamily="34" charset="0"/>
                <a:cs typeface="Times New Roman" panose="02020603050405020304" pitchFamily="18" charset="0"/>
              </a:rPr>
              <a:t>Findings also suggested adults with intellectual disabilities are more likely to set a fire compared to autistic adults, although more participants with intellectual disabilities were recruited to studies overall. </a:t>
            </a:r>
            <a:r>
              <a:rPr lang="en-GB" sz="1200" dirty="0">
                <a:effectLst/>
                <a:latin typeface="Arial" panose="020B0604020202020204" pitchFamily="34" charset="0"/>
                <a:ea typeface="Times New Roman" panose="02020603050405020304" pitchFamily="18" charset="0"/>
              </a:rPr>
              <a:t>Across all 100 studies, 1,101 adults who set fires were reported to have intellectual disabilities (94.7%), 58 adults who set fires had autism (5%), and the remaining participants were diagnosed with both an intellectual disability and autism (0.3%).</a:t>
            </a:r>
          </a:p>
          <a:p>
            <a:pPr defTabSz="890351"/>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defTabSz="890351"/>
            <a:r>
              <a:rPr lang="en-GB" sz="1800" dirty="0">
                <a:effectLst/>
                <a:latin typeface="Arial" panose="020B0604020202020204" pitchFamily="34" charset="0"/>
                <a:ea typeface="Calibri" panose="020F0502020204030204" pitchFamily="34" charset="0"/>
              </a:rPr>
              <a:t>Lastly, authors of eighteen of the 100 studies recruited males and authors of 12 studies recruited females with intellectual disabilities and/or autism.  The percentage of women with intellectual disabilities and/or autism who set fires was higher than that reported for men. Data suggested 17.4% of the women who set fires also had intellectual disabilities and/or autism (n=86). In comparison 11.2% of men who set fires had intellectual disabilities and autism (n=182). Although again, recruitment and sampling strategies bias these findings. Substantially more men were recruited to studies overall.</a:t>
            </a:r>
            <a:endParaRPr lang="en-GB" sz="120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64B663F-FE7E-487F-B07F-3A770B0BE146}" type="slidenum">
              <a:rPr lang="en-GB" smtClean="0"/>
              <a:pPr/>
              <a:t>11</a:t>
            </a:fld>
            <a:endParaRPr lang="en-GB"/>
          </a:p>
        </p:txBody>
      </p:sp>
    </p:spTree>
    <p:extLst>
      <p:ext uri="{BB962C8B-B14F-4D97-AF65-F5344CB8AC3E}">
        <p14:creationId xmlns:p14="http://schemas.microsoft.com/office/powerpoint/2010/main" val="3596579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latin typeface="Arial" panose="020B0604020202020204" pitchFamily="34" charset="0"/>
                <a:ea typeface="Calibri" panose="020F0502020204030204" pitchFamily="34" charset="0"/>
                <a:cs typeface="Times New Roman" panose="02020603050405020304" pitchFamily="18" charset="0"/>
              </a:rPr>
              <a:t>The characteristics of autistic adults and adults with intellectual disabilities who set fires do appear similar to non-autistic adults and adults without intellectual disabilities who set fires in a number of ways, for example their demographic features, including age, gender, ethnicity. For example, 23 out of the 100 studies reported the age range of autistic adults and adults with intellectual disabilities who had set a fire. Their ages ranged from 17-77 years. Only 4 of the 100 studies reported the ethnicity of the population, which was predominantly Caucasian. Other ethnicities did include White British, Black African and South Asian, although these samples were not representative. In addition, the majority of the population were reported to be male.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dirty="0">
                <a:effectLst/>
                <a:latin typeface="Arial" panose="020B0604020202020204" pitchFamily="34" charset="0"/>
                <a:ea typeface="Calibri" panose="020F0502020204030204" pitchFamily="34" charset="0"/>
              </a:rPr>
              <a:t>Only 16 of 100 authors referred to a formal assessment of intelligence and authors of o</a:t>
            </a:r>
            <a:r>
              <a:rPr lang="en-GB" sz="1800" dirty="0">
                <a:effectLst/>
                <a:latin typeface="Arial" panose="020B0604020202020204" pitchFamily="34" charset="0"/>
                <a:ea typeface="Times New Roman" panose="02020603050405020304" pitchFamily="18" charset="0"/>
              </a:rPr>
              <a:t>nly five of the 100 studies reported IQ scores for autistic adults and adults with intellectual disabilities that were included in the study sample.</a:t>
            </a:r>
            <a:r>
              <a:rPr lang="en-GB" sz="1800" dirty="0">
                <a:effectLst/>
                <a:latin typeface="Arial" panose="020B0604020202020204" pitchFamily="34" charset="0"/>
                <a:ea typeface="Calibri" panose="020F0502020204030204" pitchFamily="34" charset="0"/>
              </a:rPr>
              <a:t> </a:t>
            </a:r>
            <a:r>
              <a:rPr lang="en-GB" dirty="0">
                <a:latin typeface="Arial" panose="020B0604020202020204" pitchFamily="34" charset="0"/>
                <a:ea typeface="Calibri" panose="020F0502020204030204" pitchFamily="34" charset="0"/>
                <a:cs typeface="Times New Roman" panose="02020603050405020304" pitchFamily="18" charset="0"/>
              </a:rPr>
              <a:t>The majority of participants were reported to have mild intellectual disabilities, with few studies recruiting adults with more severe intellectual disabilities. This is perhaps unsurprising given the ethical challenges associate with recruiting this client group. Similarly, </a:t>
            </a:r>
            <a:r>
              <a:rPr lang="en-GB" sz="1800" dirty="0">
                <a:effectLst/>
                <a:latin typeface="Arial" panose="020B0604020202020204" pitchFamily="34" charset="0"/>
                <a:ea typeface="Calibri" panose="020F0502020204030204" pitchFamily="34" charset="0"/>
                <a:cs typeface="Times New Roman" panose="02020603050405020304" pitchFamily="18" charset="0"/>
              </a:rPr>
              <a:t>o</a:t>
            </a:r>
            <a:r>
              <a:rPr lang="en-GB" sz="1800" dirty="0">
                <a:effectLst/>
                <a:latin typeface="Arial" panose="020B0604020202020204" pitchFamily="34" charset="0"/>
                <a:ea typeface="Times New Roman" panose="02020603050405020304" pitchFamily="18" charset="0"/>
              </a:rPr>
              <a:t>f the 100 studies, only five authors referred to an assessment of Autism.</a:t>
            </a:r>
            <a:endParaRPr lang="en-GB" dirty="0">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latin typeface="Arial" panose="020B0604020202020204" pitchFamily="34" charset="0"/>
                <a:ea typeface="Calibri" panose="020F0502020204030204" pitchFamily="34" charset="0"/>
                <a:cs typeface="Times New Roman" panose="02020603050405020304" pitchFamily="18" charset="0"/>
              </a:rPr>
              <a:t>Autistic adults and adults with intellectual disabilities commonly experienced trauma, and childhood abuse. Psychological traits such as aggression and impulsivity were identified, and the presence of relationship difficulties and early behavioural difficulties were common.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latin typeface="Arial" panose="020B0604020202020204" pitchFamily="34" charset="0"/>
                <a:ea typeface="Calibri" panose="020F0502020204030204" pitchFamily="34" charset="0"/>
                <a:cs typeface="Times New Roman" panose="02020603050405020304" pitchFamily="18" charset="0"/>
              </a:rPr>
              <a:t>Unique features among the population included poor self-care, difficulties communicating with others, lack of appropriate support, significantly lower self-esteem, difficulties with assertiveness skills, poor parental health, and feelings of perceived abandonment or rejection prior to setting a fire. Comorbidity was common with mental illnesses such as anxiety, depression and psychosis being frequently reported with findings suggesting autistic adults and adults with intellectual disabilities might share some similarities to people with a mental disorder who set fires, although these conclusions cannot be drawn from the current review.</a:t>
            </a:r>
            <a:endParaRPr lang="en-GB" dirty="0"/>
          </a:p>
        </p:txBody>
      </p:sp>
      <p:sp>
        <p:nvSpPr>
          <p:cNvPr id="4" name="Slide Number Placeholder 3"/>
          <p:cNvSpPr>
            <a:spLocks noGrp="1"/>
          </p:cNvSpPr>
          <p:nvPr>
            <p:ph type="sldNum" sz="quarter" idx="5"/>
          </p:nvPr>
        </p:nvSpPr>
        <p:spPr/>
        <p:txBody>
          <a:bodyPr/>
          <a:lstStyle/>
          <a:p>
            <a:fld id="{164B663F-FE7E-487F-B07F-3A770B0BE146}" type="slidenum">
              <a:rPr lang="en-GB" smtClean="0"/>
              <a:pPr/>
              <a:t>12</a:t>
            </a:fld>
            <a:endParaRPr lang="en-GB"/>
          </a:p>
        </p:txBody>
      </p:sp>
    </p:spTree>
    <p:extLst>
      <p:ext uri="{BB962C8B-B14F-4D97-AF65-F5344CB8AC3E}">
        <p14:creationId xmlns:p14="http://schemas.microsoft.com/office/powerpoint/2010/main" val="2516849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0351" rtl="0" eaLnBrk="1" fontAlgn="base" latinLnBrk="0" hangingPunct="1">
              <a:lnSpc>
                <a:spcPct val="100000"/>
              </a:lnSpc>
              <a:spcBef>
                <a:spcPct val="30000"/>
              </a:spcBef>
              <a:spcAft>
                <a:spcPct val="0"/>
              </a:spcAft>
              <a:buClrTx/>
              <a:buSzTx/>
              <a:buFontTx/>
              <a:buNone/>
              <a:tabLst/>
              <a:defRPr/>
            </a:pPr>
            <a:r>
              <a:rPr lang="en-GB" dirty="0">
                <a:latin typeface="Arial" panose="020B0604020202020204" pitchFamily="34" charset="0"/>
                <a:ea typeface="Calibri" panose="020F0502020204030204" pitchFamily="34" charset="0"/>
                <a:cs typeface="Times New Roman" panose="02020603050405020304" pitchFamily="18" charset="0"/>
              </a:rPr>
              <a:t>Some of the offence related characteristics were also similar for both populations, for example revenge or anger was a common motivation for setting a fire. </a:t>
            </a:r>
          </a:p>
          <a:p>
            <a:pPr defTabSz="890351">
              <a:defRPr/>
            </a:pPr>
            <a:endParaRPr lang="en-GB" dirty="0">
              <a:latin typeface="Arial" panose="020B0604020202020204" pitchFamily="34" charset="0"/>
              <a:ea typeface="Calibri" panose="020F0502020204030204" pitchFamily="34" charset="0"/>
              <a:cs typeface="Times New Roman" panose="02020603050405020304" pitchFamily="18" charset="0"/>
            </a:endParaRPr>
          </a:p>
          <a:p>
            <a:pPr defTabSz="890351">
              <a:defRPr/>
            </a:pPr>
            <a:r>
              <a:rPr lang="en-GB" dirty="0">
                <a:latin typeface="Arial" panose="020B0604020202020204" pitchFamily="34" charset="0"/>
                <a:ea typeface="AdvP515E"/>
                <a:cs typeface="Times New Roman" panose="02020603050405020304" pitchFamily="18" charset="0"/>
              </a:rPr>
              <a:t>In addition, autistic adults and adults with intellectual disabilities felt</a:t>
            </a:r>
            <a:r>
              <a:rPr lang="en-GB" dirty="0">
                <a:latin typeface="Arial" panose="020B0604020202020204" pitchFamily="34" charset="0"/>
                <a:ea typeface="Calibri" panose="020F0502020204030204" pitchFamily="34" charset="0"/>
                <a:cs typeface="Times New Roman" panose="02020603050405020304" pitchFamily="18" charset="0"/>
              </a:rPr>
              <a:t> overwhelmed or unable to cope, desperation, disempowerment, mistreated, unsupported and not listened to. Evidence suggested that fire setting may be motivated by a desire to express emotions, either positive or negative, a desire to reduce emotional and physiological arousal, for example feelings of distress, a desire to connect or communicate with others, a desire to enforce change, for example move accommodation or prevent change, and a desire to enable positive emotional experiences such as intense sensory stimulation, or feel in control of a situation or their environment.</a:t>
            </a:r>
          </a:p>
          <a:p>
            <a:pPr defTabSz="890351">
              <a:defRPr/>
            </a:pPr>
            <a:endParaRPr lang="en-GB" dirty="0">
              <a:latin typeface="Arial" panose="020B0604020202020204" pitchFamily="34" charset="0"/>
              <a:ea typeface="Calibri" panose="020F0502020204030204" pitchFamily="34" charset="0"/>
              <a:cs typeface="Times New Roman" panose="02020603050405020304" pitchFamily="18" charset="0"/>
            </a:endParaRPr>
          </a:p>
          <a:p>
            <a:pPr defTabSz="890351">
              <a:defRPr/>
            </a:pPr>
            <a:r>
              <a:rPr lang="en-GB" dirty="0">
                <a:latin typeface="Arial" panose="020B0604020202020204" pitchFamily="34" charset="0"/>
                <a:ea typeface="Calibri" panose="020F0502020204030204" pitchFamily="34" charset="0"/>
                <a:cs typeface="Times New Roman" panose="02020603050405020304" pitchFamily="18" charset="0"/>
              </a:rPr>
              <a:t>Unlike non autistic adults and adults without an intellectual disabilities, a sub-sample of</a:t>
            </a:r>
            <a:r>
              <a:rPr lang="en-GB" dirty="0">
                <a:latin typeface="Arial" panose="020B0604020202020204" pitchFamily="34" charset="0"/>
                <a:ea typeface="AdvP515E"/>
                <a:cs typeface="Times New Roman" panose="02020603050405020304" pitchFamily="18" charset="0"/>
              </a:rPr>
              <a:t> autistic adults and adults with intellectual disabilities who set fires actually had no offending history, particularly amongst autistic adults with average or above average IQ (</a:t>
            </a:r>
            <a:r>
              <a:rPr lang="en-GB" dirty="0" err="1">
                <a:latin typeface="Arial" panose="020B0604020202020204" pitchFamily="34" charset="0"/>
                <a:ea typeface="AdvP515E"/>
                <a:cs typeface="Times New Roman" panose="02020603050405020304" pitchFamily="18" charset="0"/>
              </a:rPr>
              <a:t>Mouridsen</a:t>
            </a:r>
            <a:r>
              <a:rPr lang="en-GB" dirty="0">
                <a:latin typeface="Arial" panose="020B0604020202020204" pitchFamily="34" charset="0"/>
                <a:ea typeface="AdvP515E"/>
                <a:cs typeface="Times New Roman" panose="02020603050405020304" pitchFamily="18" charset="0"/>
              </a:rPr>
              <a:t> et al., 2008), and instead appeared motivated </a:t>
            </a:r>
            <a:r>
              <a:rPr lang="en-GB" dirty="0">
                <a:latin typeface="Arial" panose="020B0604020202020204" pitchFamily="34" charset="0"/>
                <a:ea typeface="Calibri" panose="020F0502020204030204" pitchFamily="34" charset="0"/>
                <a:cs typeface="Times New Roman" panose="02020603050405020304" pitchFamily="18" charset="0"/>
              </a:rPr>
              <a:t>by a special interest </a:t>
            </a:r>
            <a:r>
              <a:rPr lang="en-GB" dirty="0">
                <a:latin typeface="Arial" panose="020B0604020202020204" pitchFamily="34" charset="0"/>
                <a:ea typeface="AdvP515E"/>
                <a:cs typeface="Times New Roman" panose="02020603050405020304" pitchFamily="18" charset="0"/>
              </a:rPr>
              <a:t>in fire (Barry-Walsh &amp; Mullen, 2004; Hare et al., 1999; </a:t>
            </a:r>
            <a:r>
              <a:rPr lang="en-GB" dirty="0" err="1">
                <a:latin typeface="Arial" panose="020B0604020202020204" pitchFamily="34" charset="0"/>
                <a:ea typeface="AdvP515E"/>
                <a:cs typeface="Times New Roman" panose="02020603050405020304" pitchFamily="18" charset="0"/>
              </a:rPr>
              <a:t>Murrie</a:t>
            </a:r>
            <a:r>
              <a:rPr lang="en-GB" dirty="0">
                <a:latin typeface="Arial" panose="020B0604020202020204" pitchFamily="34" charset="0"/>
                <a:ea typeface="AdvP515E"/>
                <a:cs typeface="Times New Roman" panose="02020603050405020304" pitchFamily="18" charset="0"/>
              </a:rPr>
              <a:t> et al., 2002; Palermo, 2004; Radley &amp; </a:t>
            </a:r>
            <a:r>
              <a:rPr lang="en-GB" dirty="0" err="1">
                <a:latin typeface="Arial" panose="020B0604020202020204" pitchFamily="34" charset="0"/>
                <a:ea typeface="AdvP515E"/>
                <a:cs typeface="Times New Roman" panose="02020603050405020304" pitchFamily="18" charset="0"/>
              </a:rPr>
              <a:t>Shaherbano</a:t>
            </a:r>
            <a:r>
              <a:rPr lang="en-GB" dirty="0">
                <a:latin typeface="Arial" panose="020B0604020202020204" pitchFamily="34" charset="0"/>
                <a:ea typeface="AdvP515E"/>
                <a:cs typeface="Times New Roman" panose="02020603050405020304" pitchFamily="18" charset="0"/>
              </a:rPr>
              <a:t>, 2011). For example, a participant with reported Asperger Syndrome</a:t>
            </a:r>
            <a:r>
              <a:rPr lang="en-GB" dirty="0">
                <a:latin typeface="Arial" panose="020B0604020202020204" pitchFamily="34" charset="0"/>
                <a:ea typeface="Calibri" panose="020F0502020204030204" pitchFamily="34" charset="0"/>
                <a:cs typeface="Times New Roman" panose="02020603050405020304" pitchFamily="18" charset="0"/>
              </a:rPr>
              <a:t> showed</a:t>
            </a:r>
            <a:r>
              <a:rPr lang="en-GB" dirty="0">
                <a:latin typeface="Arial" panose="020B0604020202020204" pitchFamily="34" charset="0"/>
                <a:ea typeface="AdvP515E"/>
                <a:cs typeface="Times New Roman" panose="02020603050405020304" pitchFamily="18" charset="0"/>
              </a:rPr>
              <a:t> a special interest in the pilot flame of a gas heater for long periods of time prior to his fire setting offence (Barry-Walsh &amp; Mullen, 2004). </a:t>
            </a:r>
          </a:p>
          <a:p>
            <a:pPr defTabSz="890351">
              <a:defRPr/>
            </a:pPr>
            <a:endParaRPr lang="en-GB" dirty="0">
              <a:latin typeface="Arial" panose="020B0604020202020204" pitchFamily="34" charset="0"/>
              <a:ea typeface="Calibri" panose="020F0502020204030204" pitchFamily="34" charset="0"/>
              <a:cs typeface="Times New Roman" panose="02020603050405020304" pitchFamily="18" charset="0"/>
            </a:endParaRPr>
          </a:p>
          <a:p>
            <a:pPr defTabSz="890351">
              <a:defRPr/>
            </a:pPr>
            <a:r>
              <a:rPr lang="en-GB" dirty="0">
                <a:latin typeface="Arial" panose="020B0604020202020204" pitchFamily="34" charset="0"/>
                <a:ea typeface="Calibri" panose="020F0502020204030204" pitchFamily="34" charset="0"/>
                <a:cs typeface="Times New Roman" panose="02020603050405020304" pitchFamily="18" charset="0"/>
              </a:rPr>
              <a:t>Lastly, autistic adults and adults with intellectual disabilities were reported to set fires to property or land rather than themselves or others. They were not motivated by a desire to hurt or kill another person, or by a desire to gain financially or conceal a crime but rather motivated by the factors previously mentioned.</a:t>
            </a:r>
          </a:p>
          <a:p>
            <a:endParaRPr lang="en-GB" dirty="0"/>
          </a:p>
        </p:txBody>
      </p:sp>
      <p:sp>
        <p:nvSpPr>
          <p:cNvPr id="4" name="Slide Number Placeholder 3"/>
          <p:cNvSpPr>
            <a:spLocks noGrp="1"/>
          </p:cNvSpPr>
          <p:nvPr>
            <p:ph type="sldNum" sz="quarter" idx="5"/>
          </p:nvPr>
        </p:nvSpPr>
        <p:spPr/>
        <p:txBody>
          <a:bodyPr/>
          <a:lstStyle/>
          <a:p>
            <a:fld id="{164B663F-FE7E-487F-B07F-3A770B0BE146}" type="slidenum">
              <a:rPr lang="en-GB" smtClean="0"/>
              <a:pPr/>
              <a:t>13</a:t>
            </a:fld>
            <a:endParaRPr lang="en-GB"/>
          </a:p>
        </p:txBody>
      </p:sp>
    </p:spTree>
    <p:extLst>
      <p:ext uri="{BB962C8B-B14F-4D97-AF65-F5344CB8AC3E}">
        <p14:creationId xmlns:p14="http://schemas.microsoft.com/office/powerpoint/2010/main" val="2487991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ea typeface="Calibri" panose="020F0502020204030204" pitchFamily="34" charset="0"/>
                <a:cs typeface="Arial" panose="020B0604020202020204" pitchFamily="34" charset="0"/>
              </a:rPr>
              <a:t>The authors of four of the 100 studies used fire specific tools to assess autistic adults and adults with intellectual disabilities who set fires. In total these four studies recruited 25 autistic adults and adults with intellectual disabilities. Assessments used by authors of these studied included the Fire Assessment Interview developed by Murphy in 1990, the Firesetting Assessment Schedule developed by </a:t>
            </a:r>
            <a:r>
              <a:rPr lang="en-GB" sz="1200" dirty="0" err="1">
                <a:latin typeface="Arial" panose="020B0604020202020204" pitchFamily="34" charset="0"/>
                <a:ea typeface="Calibri" panose="020F0502020204030204" pitchFamily="34" charset="0"/>
                <a:cs typeface="Arial" panose="020B0604020202020204" pitchFamily="34" charset="0"/>
              </a:rPr>
              <a:t>Muckley</a:t>
            </a:r>
            <a:r>
              <a:rPr lang="en-GB" sz="1200" dirty="0">
                <a:latin typeface="Arial" panose="020B0604020202020204" pitchFamily="34" charset="0"/>
                <a:ea typeface="Calibri" panose="020F0502020204030204" pitchFamily="34" charset="0"/>
                <a:cs typeface="Arial" panose="020B0604020202020204" pitchFamily="34" charset="0"/>
              </a:rPr>
              <a:t> in 1997, the Fire Interest Rating Scale developed by </a:t>
            </a:r>
            <a:r>
              <a:rPr lang="en-GB" sz="1200" dirty="0" err="1">
                <a:latin typeface="Arial" panose="020B0604020202020204" pitchFamily="34" charset="0"/>
                <a:ea typeface="Calibri" panose="020F0502020204030204" pitchFamily="34" charset="0"/>
                <a:cs typeface="Arial" panose="020B0604020202020204" pitchFamily="34" charset="0"/>
              </a:rPr>
              <a:t>Mouridsen</a:t>
            </a:r>
            <a:r>
              <a:rPr lang="en-GB" sz="1200" dirty="0">
                <a:latin typeface="Arial" panose="020B0604020202020204" pitchFamily="34" charset="0"/>
                <a:ea typeface="Calibri" panose="020F0502020204030204" pitchFamily="34" charset="0"/>
                <a:cs typeface="Arial" panose="020B0604020202020204" pitchFamily="34" charset="0"/>
              </a:rPr>
              <a:t> and colleagues in 2008, and lastly the St Andrew’s Fire and Arson Risk Instrument developed by Long and colleagues in 2014. However, none of these tools have been validated for use with this population.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ea typeface="Calibri" panose="020F0502020204030204" pitchFamily="34" charset="0"/>
                <a:cs typeface="Arial" panose="020B0604020202020204" pitchFamily="34" charset="0"/>
              </a:rPr>
              <a:t>Recognising the need for specialised interventions for offenders with deliberate fire setting behaviour, Taylor et al. (2002; 2006) implemented a group-based fire setting intervention with male (n=8) and female (n=6) adults with intellectual disabilities who set fires within a forensic mental health low secure unit. The programme was run weekly over a period of 40 weeks covering modules on fire education, offending behaviour, coping strategies, family relationships, and relapse prevention. </a:t>
            </a:r>
            <a:r>
              <a:rPr lang="en-GB" sz="1800" dirty="0">
                <a:effectLst/>
                <a:latin typeface="Arial" panose="020B0604020202020204" pitchFamily="34" charset="0"/>
                <a:ea typeface="Calibri" panose="020F0502020204030204" pitchFamily="34" charset="0"/>
              </a:rPr>
              <a:t>Taylor et al. reported significant treatment gains for fire interest, fire attitudes, goal attainment, anger, self-esteem, but not for depression. </a:t>
            </a:r>
            <a:r>
              <a:rPr lang="en-GB" sz="1200" dirty="0">
                <a:latin typeface="Arial" panose="020B0604020202020204" pitchFamily="34" charset="0"/>
                <a:ea typeface="Calibri" panose="020F0502020204030204" pitchFamily="34" charset="0"/>
                <a:cs typeface="Arial" panose="020B0604020202020204" pitchFamily="34" charset="0"/>
              </a:rPr>
              <a:t>However, the programme nor the assessments used to evaluate the programme had been standardised or validated with a sample of autistic adults and adults with intellectual disabilities making the treatment gains reported unreliable.</a:t>
            </a:r>
          </a:p>
          <a:p>
            <a:endParaRPr lang="en-GB" sz="12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The authors of only two of the 11 intervention studies reported on recidivism of autistic adults and adults with intellectual disabilities who set fires and who had engaged in treatment. Day (1988) delivered a socialisation-based treatment programme to a group of 20 men with intellectual disabilities, including 2 men who had a history of setting fires, 1 of whom was discharged and committed several further offences, including Arson. Secondly, Clare et al. (1992) delivered an individualised package of treatment to a male with intellectual disabilities who had set a fire, which included facial surgery, progressive muscle relaxation (Bernstein &amp;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Borkovec</a:t>
            </a:r>
            <a:r>
              <a:rPr lang="en-GB" sz="1800" dirty="0">
                <a:effectLst/>
                <a:latin typeface="Arial" panose="020B0604020202020204" pitchFamily="34" charset="0"/>
                <a:ea typeface="Calibri" panose="020F0502020204030204" pitchFamily="34" charset="0"/>
                <a:cs typeface="Times New Roman" panose="02020603050405020304" pitchFamily="18" charset="0"/>
              </a:rPr>
              <a:t>, 1973), social skills training (Fox &amp; McMorrow, 1983), coping skills training, assertiveness training, and assisted covert sensitisation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Maletsky</a:t>
            </a:r>
            <a:r>
              <a:rPr lang="en-GB" sz="1800" dirty="0">
                <a:effectLst/>
                <a:latin typeface="Arial" panose="020B0604020202020204" pitchFamily="34" charset="0"/>
                <a:ea typeface="Calibri" panose="020F0502020204030204" pitchFamily="34" charset="0"/>
                <a:cs typeface="Times New Roman" panose="02020603050405020304" pitchFamily="18" charset="0"/>
              </a:rPr>
              <a:t>, 1974). The participant showed no evidence of setting further fires or making hoax calls to the fire brigade 48 months after moving to an environment, which was not secure (Clare et al., 1992). However, sample sizes are small and assessment of recidivism is limited as authors relied on self-report data collection strategies.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dirty="0">
              <a:latin typeface="Arial" panose="020B0604020202020204" pitchFamily="34" charset="0"/>
              <a:cs typeface="Arial" panose="020B0604020202020204" pitchFamily="34" charset="0"/>
            </a:endParaRPr>
          </a:p>
          <a:p>
            <a:pPr defTabSz="890351"/>
            <a:r>
              <a:rPr lang="en-GB" sz="1200" dirty="0">
                <a:latin typeface="Arial" panose="020B0604020202020204" pitchFamily="34" charset="0"/>
                <a:ea typeface="Calibri" panose="020F0502020204030204" pitchFamily="34" charset="0"/>
                <a:cs typeface="Arial" panose="020B0604020202020204" pitchFamily="34" charset="0"/>
              </a:rPr>
              <a:t>The authors of five of the 100 studies reported on the length of stay in hospital for autistic adults and adults with intellectual disabilities who set fires (n=51). Taylor et al (2002) reported that the mean length of stay for 14 adults with a conviction for Arson was 1725 days. Rice and Chaplin (1979) reported that the average length of stay in hospital for a sample of five adults with intellectual disabilities and a history of firesetting was 1247.1 days. </a:t>
            </a:r>
          </a:p>
          <a:p>
            <a:pPr defTabSz="890351"/>
            <a:endParaRPr lang="en-GB" sz="1200" dirty="0">
              <a:latin typeface="Arial" panose="020B0604020202020204" pitchFamily="34" charset="0"/>
              <a:ea typeface="Calibri" panose="020F0502020204030204" pitchFamily="34" charset="0"/>
              <a:cs typeface="Arial" panose="020B0604020202020204" pitchFamily="34" charset="0"/>
            </a:endParaRPr>
          </a:p>
          <a:p>
            <a:pPr defTabSz="890351"/>
            <a:r>
              <a:rPr lang="en-GB" sz="1200" dirty="0">
                <a:latin typeface="Arial" panose="020B0604020202020204" pitchFamily="34" charset="0"/>
                <a:ea typeface="Calibri" panose="020F0502020204030204" pitchFamily="34" charset="0"/>
                <a:cs typeface="Arial" panose="020B0604020202020204" pitchFamily="34" charset="0"/>
              </a:rPr>
              <a:t>Interestingly, Alexander et al. (2015) reported that service-users with a history of fire setting who had been discharged had a shorter length of stay (M=950.4 days, SD= 534.8), than service-users without a history of fire setting who had been discharged (M=1451.6 days, SD=1051.9). However, there were no significant difference between the length of stay for service-users with a history of fire setting (M=950.4 days, SD= 534.8), and those without a history of fire setting who had not been discharged (M=1451.6 days, SD=1051.9).  However, this is a small body of research and there are many confounding variables (e.g. mental health, treatment completed, previous offending history) not accounted for within the limited data on length of stay available.</a:t>
            </a:r>
          </a:p>
          <a:p>
            <a:endParaRPr lang="en-GB" dirty="0"/>
          </a:p>
        </p:txBody>
      </p:sp>
      <p:sp>
        <p:nvSpPr>
          <p:cNvPr id="4" name="Slide Number Placeholder 3"/>
          <p:cNvSpPr>
            <a:spLocks noGrp="1"/>
          </p:cNvSpPr>
          <p:nvPr>
            <p:ph type="sldNum" sz="quarter" idx="5"/>
          </p:nvPr>
        </p:nvSpPr>
        <p:spPr/>
        <p:txBody>
          <a:bodyPr/>
          <a:lstStyle/>
          <a:p>
            <a:fld id="{164B663F-FE7E-487F-B07F-3A770B0BE146}" type="slidenum">
              <a:rPr lang="en-GB" smtClean="0"/>
              <a:pPr/>
              <a:t>14</a:t>
            </a:fld>
            <a:endParaRPr lang="en-GB"/>
          </a:p>
        </p:txBody>
      </p:sp>
    </p:spTree>
    <p:extLst>
      <p:ext uri="{BB962C8B-B14F-4D97-AF65-F5344CB8AC3E}">
        <p14:creationId xmlns:p14="http://schemas.microsoft.com/office/powerpoint/2010/main" val="456174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 autistic adults and adults with intellectual disabilities are similar to adults without these diagnosis in a number of ways, however, there is tentative evidence to suggest unique factors contribute towards their offending behaviour. However, our understanding of such factors is impeded by the methodological quality of research in the area including small, ungeneralizable samples, and a lack of appropriate measures used to collect data. Our current understanding of this population is based on evidence related to adults without these differences or difficulties. Our knowledge of the population is therefore impacted by a lack of validated theory, validated fire specific assessment tools, and validated interventions leading to a deficiency in</a:t>
            </a:r>
            <a:r>
              <a:rPr lang="en-GB" dirty="0"/>
              <a:t> understanding of the similarities and differences between autistic </a:t>
            </a:r>
            <a:r>
              <a:rPr lang="en-US" dirty="0"/>
              <a:t>adults and adults with intellectual </a:t>
            </a:r>
            <a:r>
              <a:rPr lang="en-GB" dirty="0"/>
              <a:t>and other types of offenders in contact with the Criminal Justice System.</a:t>
            </a:r>
          </a:p>
          <a:p>
            <a:endParaRPr lang="en-GB" dirty="0"/>
          </a:p>
          <a:p>
            <a:r>
              <a:rPr lang="en-GB" dirty="0"/>
              <a:t>There is no clear evidence to underpin current clinical practice.</a:t>
            </a:r>
          </a:p>
        </p:txBody>
      </p:sp>
      <p:sp>
        <p:nvSpPr>
          <p:cNvPr id="4" name="Slide Number Placeholder 3"/>
          <p:cNvSpPr>
            <a:spLocks noGrp="1"/>
          </p:cNvSpPr>
          <p:nvPr>
            <p:ph type="sldNum" sz="quarter" idx="5"/>
          </p:nvPr>
        </p:nvSpPr>
        <p:spPr/>
        <p:txBody>
          <a:bodyPr/>
          <a:lstStyle/>
          <a:p>
            <a:fld id="{164B663F-FE7E-487F-B07F-3A770B0BE146}" type="slidenum">
              <a:rPr lang="en-GB" smtClean="0"/>
              <a:pPr/>
              <a:t>15</a:t>
            </a:fld>
            <a:endParaRPr lang="en-GB"/>
          </a:p>
        </p:txBody>
      </p:sp>
    </p:spTree>
    <p:extLst>
      <p:ext uri="{BB962C8B-B14F-4D97-AF65-F5344CB8AC3E}">
        <p14:creationId xmlns:p14="http://schemas.microsoft.com/office/powerpoint/2010/main" val="371931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0351" rtl="0" eaLnBrk="1" fontAlgn="base" latinLnBrk="0" hangingPunct="1">
              <a:lnSpc>
                <a:spcPct val="100000"/>
              </a:lnSpc>
              <a:spcBef>
                <a:spcPct val="30000"/>
              </a:spcBef>
              <a:spcAft>
                <a:spcPct val="0"/>
              </a:spcAft>
              <a:buClrTx/>
              <a:buSzTx/>
              <a:buFontTx/>
              <a:buNone/>
              <a:tabLst/>
              <a:defRPr/>
            </a:pPr>
            <a:r>
              <a:rPr lang="en-US" sz="1200" dirty="0"/>
              <a:t>As briefly already mentioned, the limitations of the current evidence base included the fact that autistic adults and adults with intellectual disabilities </a:t>
            </a:r>
            <a:r>
              <a:rPr lang="en-GB" dirty="0">
                <a:latin typeface="Arial" panose="020B0604020202020204" pitchFamily="34" charset="0"/>
                <a:ea typeface="Calibri" panose="020F0502020204030204" pitchFamily="34" charset="0"/>
                <a:cs typeface="Times New Roman" panose="02020603050405020304" pitchFamily="18" charset="0"/>
              </a:rPr>
              <a:t>were often not differentiated from adults without these differences in the analysis or reporting of findings. Current evidence is biased towards adults in prisons or psychiatric hospitals, and generated from studies of poor methodological quality. Studies are dated, there are often no comparison groups, small samples, inadequate follow-up, lack of structured risk assessment tools used, and an over-reliance on secondary data. This impacts upon the validity and reliability of conclusions that can be drawn. </a:t>
            </a:r>
            <a:r>
              <a:rPr lang="en-US" sz="1200" dirty="0">
                <a:latin typeface="Arial" panose="020B0604020202020204" pitchFamily="34" charset="0"/>
                <a:ea typeface="Calibri" panose="020F0502020204030204" pitchFamily="34" charset="0"/>
                <a:cs typeface="Times New Roman" panose="02020603050405020304" pitchFamily="18" charset="0"/>
              </a:rPr>
              <a:t>T</a:t>
            </a:r>
            <a:r>
              <a:rPr lang="en-US" sz="1200" dirty="0"/>
              <a:t>he </a:t>
            </a:r>
            <a:r>
              <a:rPr lang="en-GB" sz="1200" dirty="0"/>
              <a:t>majority of studies did not assess IQ/ASD using a valid and reliable tool, and different definitions of key terms make study outcomes difficult to compare.</a:t>
            </a:r>
          </a:p>
          <a:p>
            <a:endParaRPr lang="en-GB" sz="1200" dirty="0"/>
          </a:p>
          <a:p>
            <a:r>
              <a:rPr lang="en-GB" sz="1200" dirty="0"/>
              <a:t>Limitations of the review itself were the poor quality of research included, however authors felt this was important as where the research in a field is limited descriptive case studies for example offer a detailed perspective on a small number of participants which although may not be generalisable on their own provide a useful resource. Secondly, although the grey literature was searched publication bias could have been an issue with few unpublished articles included. </a:t>
            </a:r>
          </a:p>
        </p:txBody>
      </p:sp>
      <p:sp>
        <p:nvSpPr>
          <p:cNvPr id="4" name="Slide Number Placeholder 3"/>
          <p:cNvSpPr>
            <a:spLocks noGrp="1"/>
          </p:cNvSpPr>
          <p:nvPr>
            <p:ph type="sldNum" sz="quarter" idx="5"/>
          </p:nvPr>
        </p:nvSpPr>
        <p:spPr/>
        <p:txBody>
          <a:bodyPr/>
          <a:lstStyle/>
          <a:p>
            <a:fld id="{164B663F-FE7E-487F-B07F-3A770B0BE146}" type="slidenum">
              <a:rPr lang="en-GB" smtClean="0"/>
              <a:pPr/>
              <a:t>16</a:t>
            </a:fld>
            <a:endParaRPr lang="en-GB"/>
          </a:p>
        </p:txBody>
      </p:sp>
    </p:spTree>
    <p:extLst>
      <p:ext uri="{BB962C8B-B14F-4D97-AF65-F5344CB8AC3E}">
        <p14:creationId xmlns:p14="http://schemas.microsoft.com/office/powerpoint/2010/main" val="1311661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0351"/>
            <a:r>
              <a:rPr lang="en-GB" sz="1200" dirty="0">
                <a:latin typeface="Arial" panose="020B0604020202020204" pitchFamily="34" charset="0"/>
                <a:ea typeface="Calibri" panose="020F0502020204030204" pitchFamily="34" charset="0"/>
                <a:cs typeface="Times New Roman" panose="02020603050405020304" pitchFamily="18" charset="0"/>
              </a:rPr>
              <a:t>There is tentative evidence to suggest a minority of autistic adults and adults with intellectual disabilities do set fires. Furthermore, current evidence suggests autistic adults and adults with intellectual disabilities face additional challenges compared to other adults who offend. These findings have implications for assessment, formulation and treatment. There are no robust or evidence-based treatment programmes designed specifically for autistic adults or adults with intellectual disabilities who set fires, and considering the additional challenges faced by this population, caution should be exercised when adapting programmes for use with this population. Further, the differences between autistic adults and adults who set fires with severe, moderate and mild intellectual disabilities are not considered within current research. It may be suggested that autistic adults have unique characteristics that are different from those with intellectual disabilities. While this may be, there is very limited research in the field to support such assertions. </a:t>
            </a:r>
          </a:p>
          <a:p>
            <a:pPr defTabSz="890351"/>
            <a:endParaRPr lang="en-GB" sz="1200" dirty="0">
              <a:latin typeface="Arial" panose="020B0604020202020204" pitchFamily="34" charset="0"/>
              <a:cs typeface="Times New Roman" panose="02020603050405020304" pitchFamily="18" charset="0"/>
            </a:endParaRPr>
          </a:p>
          <a:p>
            <a:pPr defTabSz="890351"/>
            <a:r>
              <a:rPr lang="en-GB" sz="1200" dirty="0">
                <a:latin typeface="Arial" panose="020B0604020202020204" pitchFamily="34" charset="0"/>
                <a:cs typeface="Times New Roman" panose="02020603050405020304" pitchFamily="18" charset="0"/>
              </a:rPr>
              <a:t>Continued research in the field of offending behaviour perpetuated by autistic adults and adults with intellectual disabilities is key, in particularly, a greater understanding of individuals who set fires is required in order to fully understand the unique needs of this population. Future research should lead to the development of evidence based assessment and treatment tools to aid clinicians working with this population in the community and in secure services with the overall aim to reduce incident of firesetting behaviour, which have such a devastating impact for all those involved.</a:t>
            </a:r>
            <a:endParaRPr lang="en-GB" sz="1200" dirty="0"/>
          </a:p>
        </p:txBody>
      </p:sp>
      <p:sp>
        <p:nvSpPr>
          <p:cNvPr id="4" name="Slide Number Placeholder 3"/>
          <p:cNvSpPr>
            <a:spLocks noGrp="1"/>
          </p:cNvSpPr>
          <p:nvPr>
            <p:ph type="sldNum" sz="quarter" idx="5"/>
          </p:nvPr>
        </p:nvSpPr>
        <p:spPr/>
        <p:txBody>
          <a:bodyPr/>
          <a:lstStyle/>
          <a:p>
            <a:fld id="{164B663F-FE7E-487F-B07F-3A770B0BE146}" type="slidenum">
              <a:rPr lang="en-GB" smtClean="0"/>
              <a:pPr/>
              <a:t>17</a:t>
            </a:fld>
            <a:endParaRPr lang="en-GB"/>
          </a:p>
        </p:txBody>
      </p:sp>
    </p:spTree>
    <p:extLst>
      <p:ext uri="{BB962C8B-B14F-4D97-AF65-F5344CB8AC3E}">
        <p14:creationId xmlns:p14="http://schemas.microsoft.com/office/powerpoint/2010/main" val="2324904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4B663F-FE7E-487F-B07F-3A770B0BE146}" type="slidenum">
              <a:rPr lang="en-GB" smtClean="0"/>
              <a:pPr/>
              <a:t>18</a:t>
            </a:fld>
            <a:endParaRPr lang="en-GB"/>
          </a:p>
        </p:txBody>
      </p:sp>
    </p:spTree>
    <p:extLst>
      <p:ext uri="{BB962C8B-B14F-4D97-AF65-F5344CB8AC3E}">
        <p14:creationId xmlns:p14="http://schemas.microsoft.com/office/powerpoint/2010/main" val="2445983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before providing an overview of what the current evidence tells us about adults who set fires, it is important to address differences in key terms. Individuals who set fires are described in various ways. Arson is the legal term used in England and Wales and as reported in the Criminal Damages Act 1971 is used to describe the crime of either intentionally or recklessly starting a fire in order to destroy or damage property. However, not every incident of deliberate firesetting results in a conviction for Arson. For example, some of the most serious incidents will result in a murder conviction as the sentence for this is higher than that of Arson. For autistic people and individuals with intellectual disabilities, deliberate firesetting might be perceived as challenging behaviour or may result in a hospital order for treatment due to comorbid diagnosis. </a:t>
            </a:r>
          </a:p>
          <a:p>
            <a:endParaRPr lang="en-GB" dirty="0"/>
          </a:p>
          <a:p>
            <a:r>
              <a:rPr lang="en-GB" dirty="0"/>
              <a:t>Pyromania is the clinical diagnosis as described within version five of the Diagnostic and Statistical Manual of Mental Disorders. Pyromania is classified as an impulse control disorder. Individuals diagnosed with pyromania are those considered to repeatedly set deliberate fires to either relieve tension or affective arousal, or to experience instant gratification. A diagnosis of pyromania excludes those individuals who set fires for financial gain, revenge, political protest, crime concealment, to change living circumstances, and those who set fires as a result of substance abuse or certain mental disorders (Gannon &amp; Pina, 2010). Pyromania </a:t>
            </a:r>
            <a:r>
              <a:rPr lang="en-US" dirty="0"/>
              <a:t>has been reported in 3-10% of samples and </a:t>
            </a:r>
            <a:r>
              <a:rPr lang="en-GB" dirty="0"/>
              <a:t>is too restrictive to encompass the wide range of individuals who set fires. </a:t>
            </a:r>
          </a:p>
          <a:p>
            <a:endParaRPr lang="en-GB" dirty="0"/>
          </a:p>
          <a:p>
            <a:r>
              <a:rPr lang="en-GB" dirty="0"/>
              <a:t>Lastly, firesetting is the term widely adopted within the literature to include all acts of intentionally setting fire to property, land, other people and the individuals themselves (e.g., Gannon &amp; Pina, 2010). For example, whereby firesetting is used as a means to self harm or attempt suicide.  Firesetting is therefore a broader term used to encompass a range of individuals including those with and without a conviction of Arson and those with a diagnosis of Pyromania.</a:t>
            </a:r>
          </a:p>
        </p:txBody>
      </p:sp>
      <p:sp>
        <p:nvSpPr>
          <p:cNvPr id="4" name="Slide Number Placeholder 3"/>
          <p:cNvSpPr>
            <a:spLocks noGrp="1"/>
          </p:cNvSpPr>
          <p:nvPr>
            <p:ph type="sldNum" sz="quarter" idx="5"/>
          </p:nvPr>
        </p:nvSpPr>
        <p:spPr/>
        <p:txBody>
          <a:bodyPr/>
          <a:lstStyle/>
          <a:p>
            <a:fld id="{164B663F-FE7E-487F-B07F-3A770B0BE146}" type="slidenum">
              <a:rPr lang="en-GB" smtClean="0"/>
              <a:pPr/>
              <a:t>2</a:t>
            </a:fld>
            <a:endParaRPr lang="en-GB"/>
          </a:p>
        </p:txBody>
      </p:sp>
    </p:spTree>
    <p:extLst>
      <p:ext uri="{BB962C8B-B14F-4D97-AF65-F5344CB8AC3E}">
        <p14:creationId xmlns:p14="http://schemas.microsoft.com/office/powerpoint/2010/main" val="2668452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recent statistics suggest that over 80,000 incidents of deliberate firesetting occurred in England between 2018 and 2019 resulting in 50 deaths and just over 1000 casualties requiring hospital treatment. However, deliberate firesetting has a much wider impact than this, affecting individual victims and society physically, psychologically, and financially. The cost of deliberate firesetting in the UK is estimated to be almost 1 and a half billion pounds. Nevertheless, this is a global concern, and the actual cost may be even higher than this as some fires go unreported. These statistics really help to highlight the scale and cost of deliberate firesetting and emphasize the importance of continued research in the area as we work towards reducing the incidence of deliberate firesetting behaviour.</a:t>
            </a:r>
            <a:endParaRPr lang="en-GB" dirty="0"/>
          </a:p>
        </p:txBody>
      </p:sp>
      <p:sp>
        <p:nvSpPr>
          <p:cNvPr id="4" name="Slide Number Placeholder 3"/>
          <p:cNvSpPr>
            <a:spLocks noGrp="1"/>
          </p:cNvSpPr>
          <p:nvPr>
            <p:ph type="sldNum" sz="quarter" idx="5"/>
          </p:nvPr>
        </p:nvSpPr>
        <p:spPr/>
        <p:txBody>
          <a:bodyPr/>
          <a:lstStyle/>
          <a:p>
            <a:fld id="{164B663F-FE7E-487F-B07F-3A770B0BE146}" type="slidenum">
              <a:rPr lang="en-GB" smtClean="0"/>
              <a:pPr/>
              <a:t>3</a:t>
            </a:fld>
            <a:endParaRPr lang="en-GB"/>
          </a:p>
        </p:txBody>
      </p:sp>
    </p:spTree>
    <p:extLst>
      <p:ext uri="{BB962C8B-B14F-4D97-AF65-F5344CB8AC3E}">
        <p14:creationId xmlns:p14="http://schemas.microsoft.com/office/powerpoint/2010/main" val="1463853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any other group of people, the majority of autistic adults and adults with intellectual disabilities are law-abiding citizens and only a small percentage present with antisocial or offending behaviour that is considered socially inappropriate or illegal. Studies report a large range of estimates, from 2% to 40%, depending on methodology and diagnostic approach (Holland, 1991, 2004; Lindsay, Law, &amp; Macleod, 2002; Noble &amp; Conley, 1992).</a:t>
            </a:r>
          </a:p>
          <a:p>
            <a:endParaRPr lang="en-US" dirty="0"/>
          </a:p>
          <a:p>
            <a:r>
              <a:rPr lang="en-US" dirty="0"/>
              <a:t>Despite, evidence on firesetting behaviour being predominantly conducted with non autistic adults or adults without intellectual disabilities, statistics do suggest low IQ or intellectual disabilities make up between 1-22% of the population of adults who set fires. A recent study conducted by Langdon and colleagues at the Tizard Centre, University of Kent focused specifically on people with autism detained in hospital and suggested 6% of a total sample of 283 participants had a history of firesetting behaviour. These findings are supported by a recent review by </a:t>
            </a:r>
            <a:r>
              <a:rPr lang="en-US" dirty="0" err="1"/>
              <a:t>Allely</a:t>
            </a:r>
            <a:r>
              <a:rPr lang="en-US" dirty="0"/>
              <a:t> in 2019 that highlighted the occurrence of firesetting behaviour among autistic adults. </a:t>
            </a:r>
          </a:p>
          <a:p>
            <a:endParaRPr lang="en-US" dirty="0"/>
          </a:p>
          <a:p>
            <a:r>
              <a:rPr lang="en-US" dirty="0"/>
              <a:t>Although only a small proportion of autistic adults and adults with intellectual disabilities become involved in criminal behaviour, this small sample of individuals require our attention due to the devasting consequences of firesetting behaviour discussed earlier in the presentation. Furthermore, as researchers and practitioners we have an obligation to understand the unique characteristics and treatment needs of this population, albeit a minority of individuals, and provide services including interventions, which are grounded in theory and evidence. </a:t>
            </a:r>
            <a:endParaRPr lang="en-GB" dirty="0"/>
          </a:p>
        </p:txBody>
      </p:sp>
      <p:sp>
        <p:nvSpPr>
          <p:cNvPr id="4" name="Slide Number Placeholder 3"/>
          <p:cNvSpPr>
            <a:spLocks noGrp="1"/>
          </p:cNvSpPr>
          <p:nvPr>
            <p:ph type="sldNum" sz="quarter" idx="5"/>
          </p:nvPr>
        </p:nvSpPr>
        <p:spPr/>
        <p:txBody>
          <a:bodyPr/>
          <a:lstStyle/>
          <a:p>
            <a:fld id="{164B663F-FE7E-487F-B07F-3A770B0BE146}" type="slidenum">
              <a:rPr lang="en-GB" smtClean="0"/>
              <a:pPr/>
              <a:t>4</a:t>
            </a:fld>
            <a:endParaRPr lang="en-GB"/>
          </a:p>
        </p:txBody>
      </p:sp>
    </p:spTree>
    <p:extLst>
      <p:ext uri="{BB962C8B-B14F-4D97-AF65-F5344CB8AC3E}">
        <p14:creationId xmlns:p14="http://schemas.microsoft.com/office/powerpoint/2010/main" val="3421833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review aimed to address the following question:</a:t>
            </a:r>
          </a:p>
          <a:p>
            <a:endParaRPr lang="en-US" sz="1200" dirty="0"/>
          </a:p>
          <a:p>
            <a:r>
              <a:rPr lang="en-US" sz="1200" dirty="0"/>
              <a:t>What does the evidence tell us about autistic adults and adults with intellectual disabilities who set fires?</a:t>
            </a:r>
          </a:p>
          <a:p>
            <a:endParaRPr lang="en-US" sz="1200" dirty="0"/>
          </a:p>
          <a:p>
            <a:pPr>
              <a:lnSpc>
                <a:spcPct val="150000"/>
              </a:lnSpc>
            </a:pPr>
            <a:r>
              <a:rPr lang="en-US" sz="1200" dirty="0"/>
              <a:t>We wanted to identify </a:t>
            </a:r>
            <a:r>
              <a:rPr lang="en-GB" sz="1200" dirty="0">
                <a:latin typeface="Arial" panose="020B0604020202020204" pitchFamily="34" charset="0"/>
                <a:ea typeface="Calibri" panose="020F0502020204030204" pitchFamily="34" charset="0"/>
                <a:cs typeface="Times New Roman" panose="02020603050405020304" pitchFamily="18" charset="0"/>
              </a:rPr>
              <a:t>the prevalence of autistic adults and adults with intellectual disabilities who set fires, highlight their characteristics and treatment needs, highlight the offence related characteristics, and evaluate the assessment tools and interventions available to clinicians working with autistic adults and adults with intellectual disabilities who set fires. </a:t>
            </a: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64B663F-FE7E-487F-B07F-3A770B0BE146}" type="slidenum">
              <a:rPr lang="en-GB" smtClean="0"/>
              <a:pPr/>
              <a:t>5</a:t>
            </a:fld>
            <a:endParaRPr lang="en-GB"/>
          </a:p>
        </p:txBody>
      </p:sp>
    </p:spTree>
    <p:extLst>
      <p:ext uri="{BB962C8B-B14F-4D97-AF65-F5344CB8AC3E}">
        <p14:creationId xmlns:p14="http://schemas.microsoft.com/office/powerpoint/2010/main" val="488202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Searches were conducted in March 2019 and then updated in February 2020.</a:t>
            </a:r>
          </a:p>
          <a:p>
            <a:r>
              <a:rPr lang="en-US" sz="1200" dirty="0">
                <a:latin typeface="Arial" panose="020B0604020202020204" pitchFamily="34" charset="0"/>
                <a:cs typeface="Arial" panose="020B0604020202020204" pitchFamily="34" charset="0"/>
              </a:rPr>
              <a:t>Several databases, </a:t>
            </a:r>
            <a:r>
              <a:rPr lang="en-US" sz="1200" dirty="0" err="1">
                <a:latin typeface="Arial" panose="020B0604020202020204" pitchFamily="34" charset="0"/>
                <a:cs typeface="Arial" panose="020B0604020202020204" pitchFamily="34" charset="0"/>
              </a:rPr>
              <a:t>PSYCHinfo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Psycharticles</a:t>
            </a:r>
            <a:r>
              <a:rPr lang="en-US" sz="1200" dirty="0">
                <a:latin typeface="Arial" panose="020B0604020202020204" pitchFamily="34" charset="0"/>
                <a:cs typeface="Arial" panose="020B0604020202020204" pitchFamily="34" charset="0"/>
              </a:rPr>
              <a:t>, Medline, CINAHL plus with full text, criminal justice abstracts, SCOPUS were searched including an electronic library at the University of Kent holding literature on firesetting. Unpublished literature was searched using Open Grey. Lastly ancestry searches whereby the reference lists of included studies were reviewed for any additional relevant articles.</a:t>
            </a:r>
          </a:p>
          <a:p>
            <a:pPr algn="l"/>
            <a:r>
              <a:rPr lang="en-US" sz="1200" dirty="0">
                <a:latin typeface="Arial" panose="020B0604020202020204" pitchFamily="34" charset="0"/>
                <a:cs typeface="Arial" panose="020B0604020202020204" pitchFamily="34" charset="0"/>
              </a:rPr>
              <a:t>No limits were applied to the year of publication.</a:t>
            </a:r>
          </a:p>
          <a:p>
            <a:pPr algn="l"/>
            <a:endParaRPr lang="en-US" sz="1200" dirty="0">
              <a:latin typeface="Arial" panose="020B0604020202020204" pitchFamily="34" charset="0"/>
              <a:cs typeface="Arial" panose="020B0604020202020204" pitchFamily="34" charset="0"/>
            </a:endParaRPr>
          </a:p>
          <a:p>
            <a:pPr algn="l"/>
            <a:r>
              <a:rPr lang="en-US" sz="1200" dirty="0">
                <a:latin typeface="Arial" panose="020B0604020202020204" pitchFamily="34" charset="0"/>
                <a:cs typeface="Arial" panose="020B0604020202020204" pitchFamily="34" charset="0"/>
              </a:rPr>
              <a:t>The quality of research was then assessed using the 2018 version of the Mixed Methods Appraisal Tool developed by Hong. </a:t>
            </a:r>
            <a:r>
              <a:rPr lang="en-US" sz="1200" b="0" i="0" u="none" strike="noStrike" baseline="0" dirty="0">
                <a:latin typeface="Arial" panose="020B0604020202020204" pitchFamily="34" charset="0"/>
                <a:cs typeface="Arial" panose="020B0604020202020204" pitchFamily="34" charset="0"/>
              </a:rPr>
              <a:t>The MMAT is a newly developed tool with the latest evidence for its reliability and validity being published in 2019. Authors chose to use The Mixed Methods Appraisal Tool as it is designed for the appraisal stage of systematic mixed studies reviews, meaning reviews that include qualitative, quantitative and </a:t>
            </a:r>
            <a:r>
              <a:rPr lang="en-GB" sz="1200" b="0" i="0" u="none" strike="noStrike" baseline="0" dirty="0">
                <a:latin typeface="Arial" panose="020B0604020202020204" pitchFamily="34" charset="0"/>
                <a:cs typeface="Arial" panose="020B0604020202020204" pitchFamily="34" charset="0"/>
              </a:rPr>
              <a:t>mixed methods studies. Due to the limited amount of research focused specifically on autistic adults and adults with intellectual disabilities who set fires it was considered important to review articles that took a range of methodological approaches to their research. Authors aimed to provide a comprehensive overview of the evidence base, whilst highlighting the areas of research most as risk of researcher bias.</a:t>
            </a:r>
          </a:p>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The first author rated the methodological quality of all included articles and 20% were rated by the second author, which resulted in an inter-rater reliability of 90% whereby disagreements were resolved through discussions. Studies were appraised based on four areas relating to the appropriateness of methodology, data analysis techniques, data collection techniques, the representativeness of the sample, the reliability of outcome data, and the researchers’ interpretation of research findings. </a:t>
            </a:r>
            <a:r>
              <a:rPr lang="en-US" sz="1800" dirty="0"/>
              <a:t>Articles were given a rating from 0, which meant the study was of low quality to 5, which meant that there was evidence in the article that all of the critical appraisal criteria had been met and the study was therefore of better quality. </a:t>
            </a:r>
            <a:r>
              <a:rPr lang="en-GB" sz="1800" dirty="0">
                <a:effectLst/>
                <a:latin typeface="Arial" panose="020B0604020202020204" pitchFamily="34" charset="0"/>
                <a:ea typeface="Calibri" panose="020F0502020204030204" pitchFamily="34" charset="0"/>
                <a:cs typeface="Times New Roman" panose="02020603050405020304" pitchFamily="18" charset="0"/>
              </a:rPr>
              <a:t>Studies were also categorised by design (i.e., quantitative, qualitative or mixed methods) and ranked whereby descriptive studies were considered at most risk of researcher bias and randomised controlled trials at least risk of researcher bias.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dirty="0"/>
          </a:p>
        </p:txBody>
      </p:sp>
      <p:sp>
        <p:nvSpPr>
          <p:cNvPr id="4" name="Slide Number Placeholder 3"/>
          <p:cNvSpPr>
            <a:spLocks noGrp="1"/>
          </p:cNvSpPr>
          <p:nvPr>
            <p:ph type="sldNum" sz="quarter" idx="5"/>
          </p:nvPr>
        </p:nvSpPr>
        <p:spPr/>
        <p:txBody>
          <a:bodyPr/>
          <a:lstStyle/>
          <a:p>
            <a:fld id="{164B663F-FE7E-487F-B07F-3A770B0BE146}" type="slidenum">
              <a:rPr lang="en-GB" smtClean="0"/>
              <a:pPr/>
              <a:t>6</a:t>
            </a:fld>
            <a:endParaRPr lang="en-GB"/>
          </a:p>
        </p:txBody>
      </p:sp>
    </p:spTree>
    <p:extLst>
      <p:ext uri="{BB962C8B-B14F-4D97-AF65-F5344CB8AC3E}">
        <p14:creationId xmlns:p14="http://schemas.microsoft.com/office/powerpoint/2010/main" val="2184817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79"/>
              </a:spcAft>
            </a:pPr>
            <a:r>
              <a:rPr lang="en-US" sz="1200" b="0" dirty="0">
                <a:latin typeface="Arial" panose="020B0604020202020204" pitchFamily="34" charset="0"/>
                <a:ea typeface="Calibri" panose="020F0502020204030204" pitchFamily="34" charset="0"/>
                <a:cs typeface="Arial" panose="020B0604020202020204" pitchFamily="34" charset="0"/>
              </a:rPr>
              <a:t>Several terms related to autism, intellectual disabilities and firesetting were used.</a:t>
            </a:r>
          </a:p>
          <a:p>
            <a:pPr>
              <a:lnSpc>
                <a:spcPct val="107000"/>
              </a:lnSpc>
              <a:spcAft>
                <a:spcPts val="779"/>
              </a:spcAft>
            </a:pPr>
            <a:endParaRPr lang="en-US" sz="1200" b="1"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Font typeface="Symbol" panose="05050102010706020507" pitchFamily="18" charset="2"/>
              <a:buNone/>
            </a:pPr>
            <a:r>
              <a:rPr lang="en-US" sz="1200" b="0" dirty="0">
                <a:latin typeface="Arial" panose="020B0604020202020204" pitchFamily="34" charset="0"/>
                <a:ea typeface="Calibri" panose="020F0502020204030204" pitchFamily="34" charset="0"/>
                <a:cs typeface="Arial" panose="020B0604020202020204" pitchFamily="34" charset="0"/>
              </a:rPr>
              <a:t>Consideration was given to using pyromania as a search term, however, evidence </a:t>
            </a:r>
            <a:r>
              <a:rPr lang="en-US" sz="1200" dirty="0">
                <a:latin typeface="Arial" panose="020B0604020202020204" pitchFamily="34" charset="0"/>
                <a:ea typeface="Calibri" panose="020F0502020204030204" pitchFamily="34" charset="0"/>
                <a:cs typeface="Arial" panose="020B0604020202020204" pitchFamily="34" charset="0"/>
              </a:rPr>
              <a:t>suggests prevalence as low as 0% (</a:t>
            </a:r>
            <a:r>
              <a:rPr lang="en-GB" sz="1200" dirty="0">
                <a:latin typeface="Arial" panose="020B0604020202020204" pitchFamily="34" charset="0"/>
                <a:ea typeface="Calibri" panose="020F0502020204030204" pitchFamily="34" charset="0"/>
                <a:cs typeface="Arial" panose="020B0604020202020204" pitchFamily="34" charset="0"/>
              </a:rPr>
              <a:t>Geller &amp; Bertsch, 1985</a:t>
            </a:r>
            <a:r>
              <a:rPr lang="en-GB" sz="1200" dirty="0">
                <a:latin typeface="Arial" panose="020B0604020202020204" pitchFamily="34" charset="0"/>
                <a:ea typeface="MS Mincho" panose="02020609040205080304" pitchFamily="49" charset="-128"/>
                <a:cs typeface="Arial" panose="020B0604020202020204" pitchFamily="34" charset="0"/>
              </a:rPr>
              <a:t>; </a:t>
            </a:r>
            <a:r>
              <a:rPr lang="en-GB" sz="1200" dirty="0">
                <a:latin typeface="Arial" panose="020B0604020202020204" pitchFamily="34" charset="0"/>
                <a:ea typeface="Cambria-Identity-H"/>
                <a:cs typeface="Arial" panose="020B0604020202020204" pitchFamily="34" charset="0"/>
              </a:rPr>
              <a:t>O</a:t>
            </a:r>
            <a:r>
              <a:rPr lang="en-GB" sz="1200" dirty="0">
                <a:latin typeface="Arial" panose="020B0604020202020204" pitchFamily="34" charset="0"/>
                <a:ea typeface="MS Mincho" panose="02020609040205080304" pitchFamily="49" charset="-128"/>
                <a:cs typeface="Arial" panose="020B0604020202020204" pitchFamily="34" charset="0"/>
              </a:rPr>
              <a:t>’</a:t>
            </a:r>
            <a:r>
              <a:rPr lang="en-GB" sz="1200" dirty="0">
                <a:latin typeface="Arial" panose="020B0604020202020204" pitchFamily="34" charset="0"/>
                <a:ea typeface="Cambria-Identity-H"/>
                <a:cs typeface="Arial" panose="020B0604020202020204" pitchFamily="34" charset="0"/>
              </a:rPr>
              <a:t>Sullivan </a:t>
            </a:r>
            <a:r>
              <a:rPr lang="en-GB" sz="1200" dirty="0">
                <a:latin typeface="Arial" panose="020B0604020202020204" pitchFamily="34" charset="0"/>
                <a:ea typeface="MS Mincho" panose="02020609040205080304" pitchFamily="49" charset="-128"/>
                <a:cs typeface="Arial" panose="020B0604020202020204" pitchFamily="34" charset="0"/>
              </a:rPr>
              <a:t>&amp; </a:t>
            </a:r>
            <a:r>
              <a:rPr lang="en-GB" sz="1200" dirty="0">
                <a:latin typeface="Arial" panose="020B0604020202020204" pitchFamily="34" charset="0"/>
                <a:ea typeface="Calibri" panose="020F0502020204030204" pitchFamily="34" charset="0"/>
                <a:cs typeface="Arial" panose="020B0604020202020204" pitchFamily="34" charset="0"/>
              </a:rPr>
              <a:t>Kelleher, 1987)</a:t>
            </a:r>
            <a:r>
              <a:rPr lang="en-US" sz="1200" dirty="0">
                <a:latin typeface="Arial" panose="020B0604020202020204" pitchFamily="34" charset="0"/>
                <a:ea typeface="Calibri" panose="020F0502020204030204" pitchFamily="34" charset="0"/>
                <a:cs typeface="Arial" panose="020B0604020202020204" pitchFamily="34" charset="0"/>
              </a:rPr>
              <a:t> for pyromania. Furthermore, the current review was not focused on a clinical diagnosis of pyromania but on individuals who had set a fire or who had a conviction for having set a fire.</a:t>
            </a:r>
            <a:r>
              <a:rPr lang="en-GB" sz="1200" dirty="0">
                <a:latin typeface="Arial" panose="020B0604020202020204" pitchFamily="34" charset="0"/>
                <a:ea typeface="Calibri" panose="020F0502020204030204" pitchFamily="34" charset="0"/>
                <a:cs typeface="Arial" panose="020B0604020202020204" pitchFamily="34" charset="0"/>
              </a:rPr>
              <a:t> Further, </a:t>
            </a:r>
            <a:r>
              <a:rPr lang="en-US" sz="1200" dirty="0">
                <a:latin typeface="Arial" panose="020B0604020202020204" pitchFamily="34" charset="0"/>
                <a:ea typeface="Calibri" panose="020F0502020204030204" pitchFamily="34" charset="0"/>
                <a:cs typeface="Arial" panose="020B0604020202020204" pitchFamily="34" charset="0"/>
              </a:rPr>
              <a:t>all papers that referred to pyromania also included other terms included within the search string, for example fire or arson and any relevant articles were therefore identified within the systematic review.</a:t>
            </a:r>
            <a:endParaRPr lang="en-GB" sz="1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779"/>
              </a:spcAft>
            </a:pPr>
            <a:endParaRPr lang="en-US" sz="1200" b="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779"/>
              </a:spcAft>
            </a:pPr>
            <a:r>
              <a:rPr lang="en-GB" sz="1200" dirty="0">
                <a:latin typeface="Arial" panose="020B0604020202020204" pitchFamily="34" charset="0"/>
                <a:ea typeface="Calibri" panose="020F0502020204030204" pitchFamily="34" charset="0"/>
                <a:cs typeface="Arial" panose="020B0604020202020204" pitchFamily="34" charset="0"/>
              </a:rPr>
              <a:t>Although not used by the authors of this review, the term mental retardation was included within the searches as this is a historical term used within the literature to refer to people with possible intellectual or other developmental disabilities and was therefore considered important to include.</a:t>
            </a:r>
          </a:p>
        </p:txBody>
      </p:sp>
      <p:sp>
        <p:nvSpPr>
          <p:cNvPr id="4" name="Slide Number Placeholder 3"/>
          <p:cNvSpPr>
            <a:spLocks noGrp="1"/>
          </p:cNvSpPr>
          <p:nvPr>
            <p:ph type="sldNum" sz="quarter" idx="5"/>
          </p:nvPr>
        </p:nvSpPr>
        <p:spPr/>
        <p:txBody>
          <a:bodyPr/>
          <a:lstStyle/>
          <a:p>
            <a:fld id="{164B663F-FE7E-487F-B07F-3A770B0BE146}" type="slidenum">
              <a:rPr lang="en-GB" smtClean="0"/>
              <a:pPr/>
              <a:t>7</a:t>
            </a:fld>
            <a:endParaRPr lang="en-GB"/>
          </a:p>
        </p:txBody>
      </p:sp>
    </p:spTree>
    <p:extLst>
      <p:ext uri="{BB962C8B-B14F-4D97-AF65-F5344CB8AC3E}">
        <p14:creationId xmlns:p14="http://schemas.microsoft.com/office/powerpoint/2010/main" val="182447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Literature was included if it was empirical research, written in English, participants were above the age of 18, the sample included autistic adults or adults with an intellectual disability and a reported history of deliberate firesetting behaviour.</a:t>
            </a:r>
          </a:p>
          <a:p>
            <a:endParaRPr lang="en-US" dirty="0"/>
          </a:p>
          <a:p>
            <a:r>
              <a:rPr lang="en-US" dirty="0"/>
              <a:t>Literature was excluded if it was books, magazines, letters or reviews or if a sample of autistic adults or adults with intellectual disabilities who had set a fire could not be identified within the overall sample in the method, analysis or reporting of outcomes. For example, some studies stated that a percentage of adults had intellectual disabilities but it was unclear from the reporting whether the same percentage of adults with intellectual disabilities also had a history of firesetting behaviour or visa versa. </a:t>
            </a:r>
            <a:endParaRPr lang="en-GB" dirty="0"/>
          </a:p>
        </p:txBody>
      </p:sp>
      <p:sp>
        <p:nvSpPr>
          <p:cNvPr id="4" name="Slide Number Placeholder 3"/>
          <p:cNvSpPr>
            <a:spLocks noGrp="1"/>
          </p:cNvSpPr>
          <p:nvPr>
            <p:ph type="sldNum" sz="quarter" idx="5"/>
          </p:nvPr>
        </p:nvSpPr>
        <p:spPr/>
        <p:txBody>
          <a:bodyPr/>
          <a:lstStyle/>
          <a:p>
            <a:fld id="{164B663F-FE7E-487F-B07F-3A770B0BE146}" type="slidenum">
              <a:rPr lang="en-GB" smtClean="0"/>
              <a:pPr/>
              <a:t>8</a:t>
            </a:fld>
            <a:endParaRPr lang="en-GB"/>
          </a:p>
        </p:txBody>
      </p:sp>
    </p:spTree>
    <p:extLst>
      <p:ext uri="{BB962C8B-B14F-4D97-AF65-F5344CB8AC3E}">
        <p14:creationId xmlns:p14="http://schemas.microsoft.com/office/powerpoint/2010/main" val="4168521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PRISMA flowchart depicting the search strategy for relevant articles. Searches resulted in a total of 2240 results. After inclusion and exclusion criteria were applied, 2083 titles and abstracts were reviewed. 1925 titles and abstracts were excluded resulting in 158 full text articles being reviewed. The full text papers of a further 7 articles could not be sourced. Their eligibility of inclusion or exclusion in the review could therefore not be fully assessed. A total of 100 articles were included in the review in total. These included a mixture of both quantitative and qualitative articles. Although this appears to be a large amount of results, very few articles provided in depth, detailed analysis of autistic adults or adults with intellectual disabilities who set fires but instead prevalence data only. The limitations of the research will be discussed further.</a:t>
            </a:r>
            <a:endParaRPr lang="en-GB" dirty="0"/>
          </a:p>
        </p:txBody>
      </p:sp>
      <p:sp>
        <p:nvSpPr>
          <p:cNvPr id="4" name="Slide Number Placeholder 3"/>
          <p:cNvSpPr>
            <a:spLocks noGrp="1"/>
          </p:cNvSpPr>
          <p:nvPr>
            <p:ph type="sldNum" sz="quarter" idx="5"/>
          </p:nvPr>
        </p:nvSpPr>
        <p:spPr/>
        <p:txBody>
          <a:bodyPr/>
          <a:lstStyle/>
          <a:p>
            <a:fld id="{164B663F-FE7E-487F-B07F-3A770B0BE146}" type="slidenum">
              <a:rPr lang="en-GB" smtClean="0"/>
              <a:pPr/>
              <a:t>9</a:t>
            </a:fld>
            <a:endParaRPr lang="en-GB"/>
          </a:p>
        </p:txBody>
      </p:sp>
    </p:spTree>
    <p:extLst>
      <p:ext uri="{BB962C8B-B14F-4D97-AF65-F5344CB8AC3E}">
        <p14:creationId xmlns:p14="http://schemas.microsoft.com/office/powerpoint/2010/main" val="616631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11.tiff"/><Relationship Id="rId5" Type="http://schemas.openxmlformats.org/officeDocument/2006/relationships/image" Target="../media/image10.jpeg"/><Relationship Id="rId4" Type="http://schemas.openxmlformats.org/officeDocument/2006/relationships/image" Target="../media/image9.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00818" y="2828042"/>
            <a:ext cx="4665316" cy="3289954"/>
          </a:xfrm>
          <a:prstGeom prst="rect">
            <a:avLst/>
          </a:prstGeom>
          <a:blipFill>
            <a:blip r:embed="rId3"/>
            <a:tile tx="0" ty="0" sx="100000" sy="100000" flip="none" algn="tl"/>
          </a:blipFill>
        </p:spPr>
      </p:pic>
      <p:sp>
        <p:nvSpPr>
          <p:cNvPr id="3" name="TextBox 2"/>
          <p:cNvSpPr txBox="1"/>
          <p:nvPr userDrawn="1"/>
        </p:nvSpPr>
        <p:spPr>
          <a:xfrm>
            <a:off x="467544" y="299723"/>
            <a:ext cx="2808312" cy="276999"/>
          </a:xfrm>
          <a:prstGeom prst="rect">
            <a:avLst/>
          </a:prstGeom>
          <a:noFill/>
        </p:spPr>
        <p:txBody>
          <a:bodyPr wrap="square" lIns="0" rtlCol="0">
            <a:spAutoFit/>
          </a:bodyPr>
          <a:lstStyle/>
          <a:p>
            <a:pPr algn="l"/>
            <a:r>
              <a:rPr lang="en-GB" sz="1200" dirty="0">
                <a:solidFill>
                  <a:srgbClr val="002060"/>
                </a:solidFill>
              </a:rPr>
              <a:t>The UK’s European university</a:t>
            </a:r>
          </a:p>
        </p:txBody>
      </p:sp>
      <p:sp>
        <p:nvSpPr>
          <p:cNvPr id="11" name="Text Placeholder 10"/>
          <p:cNvSpPr>
            <a:spLocks noGrp="1"/>
          </p:cNvSpPr>
          <p:nvPr>
            <p:ph type="body" sz="quarter" idx="13" hasCustomPrompt="1"/>
          </p:nvPr>
        </p:nvSpPr>
        <p:spPr>
          <a:xfrm>
            <a:off x="467545" y="2488937"/>
            <a:ext cx="4176464" cy="664498"/>
          </a:xfrm>
          <a:solidFill>
            <a:schemeClr val="tx2">
              <a:lumMod val="75000"/>
            </a:schemeClr>
          </a:solidFill>
        </p:spPr>
        <p:txBody>
          <a:bodyPr lIns="252000" tIns="0" rIns="252000" bIns="154800" anchor="ctr" anchorCtr="0"/>
          <a:lstStyle>
            <a:lvl1pPr marL="0" indent="0">
              <a:lnSpc>
                <a:spcPts val="1380"/>
              </a:lnSpc>
              <a:spcBef>
                <a:spcPts val="0"/>
              </a:spcBef>
              <a:buNone/>
              <a:defRPr sz="1400" i="1" spc="-50">
                <a:solidFill>
                  <a:srgbClr val="D6A300"/>
                </a:solidFill>
                <a:latin typeface="Century Schoolbook"/>
                <a:cs typeface="Century Schoolbook"/>
              </a:defRPr>
            </a:lvl1pPr>
          </a:lstStyle>
          <a:p>
            <a:pPr lvl="0"/>
            <a:r>
              <a:rPr lang="en-US" dirty="0"/>
              <a:t>Sub heading</a:t>
            </a:r>
          </a:p>
        </p:txBody>
      </p:sp>
      <p:sp>
        <p:nvSpPr>
          <p:cNvPr id="2" name="TextBox 1"/>
          <p:cNvSpPr txBox="1"/>
          <p:nvPr userDrawn="1"/>
        </p:nvSpPr>
        <p:spPr>
          <a:xfrm>
            <a:off x="6273800" y="1447800"/>
            <a:ext cx="184666" cy="461665"/>
          </a:xfrm>
          <a:prstGeom prst="rect">
            <a:avLst/>
          </a:prstGeom>
          <a:noFill/>
        </p:spPr>
        <p:txBody>
          <a:bodyPr wrap="none" rtlCol="0">
            <a:spAutoFit/>
          </a:bodyPr>
          <a:lstStyle/>
          <a:p>
            <a:endParaRPr lang="en-US" dirty="0"/>
          </a:p>
        </p:txBody>
      </p:sp>
      <p:pic>
        <p:nvPicPr>
          <p:cNvPr id="102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458465" y="392041"/>
            <a:ext cx="2433637" cy="89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7"/>
          <p:cNvSpPr>
            <a:spLocks noGrp="1"/>
          </p:cNvSpPr>
          <p:nvPr>
            <p:ph type="body" sz="quarter" idx="12" hasCustomPrompt="1"/>
          </p:nvPr>
        </p:nvSpPr>
        <p:spPr>
          <a:xfrm>
            <a:off x="467544" y="989117"/>
            <a:ext cx="4176464" cy="1512168"/>
          </a:xfrm>
          <a:solidFill>
            <a:schemeClr val="tx2">
              <a:lumMod val="75000"/>
            </a:schemeClr>
          </a:solidFill>
        </p:spPr>
        <p:txBody>
          <a:bodyPr lIns="252000" tIns="273600" rIns="252000"/>
          <a:lstStyle>
            <a:lvl1pPr marL="0" indent="0">
              <a:lnSpc>
                <a:spcPts val="2500"/>
              </a:lnSpc>
              <a:buNone/>
              <a:defRPr sz="2400" spc="-100" baseline="0">
                <a:solidFill>
                  <a:schemeClr val="bg1"/>
                </a:solidFill>
                <a:latin typeface="Century Schoolbook" pitchFamily="18" charset="0"/>
              </a:defRPr>
            </a:lvl1pPr>
          </a:lstStyle>
          <a:p>
            <a:pPr lvl="0"/>
            <a:r>
              <a:rPr lang="en-US" dirty="0"/>
              <a:t>TYPE YOUR HEADING HERE 2014</a:t>
            </a:r>
          </a:p>
        </p:txBody>
      </p:sp>
      <p:pic>
        <p:nvPicPr>
          <p:cNvPr id="8" name="Picture 2" descr="A person petting a horse&#10;&#10;Description generated with high confidence">
            <a:extLst>
              <a:ext uri="{FF2B5EF4-FFF2-40B4-BE49-F238E27FC236}">
                <a16:creationId xmlns:a16="http://schemas.microsoft.com/office/drawing/2014/main" id="{A4A141E5-3CD0-41A5-AE3A-5FCAD85E062B}"/>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458466" y="4552692"/>
            <a:ext cx="2016230" cy="1565304"/>
          </a:xfrm>
          <a:prstGeom prst="rect">
            <a:avLst/>
          </a:prstGeom>
          <a:noFill/>
          <a:ln w="50800">
            <a:noFill/>
            <a:miter lim="800000"/>
            <a:headEnd/>
            <a:tailEnd/>
          </a:ln>
          <a:extLst>
            <a:ext uri="{909E8E84-426E-40DD-AFC4-6F175D3DCCD1}">
              <a14:hiddenFill xmlns:a14="http://schemas.microsoft.com/office/drawing/2010/main">
                <a:solidFill>
                  <a:srgbClr val="FFFFFF"/>
                </a:solidFill>
              </a14:hiddenFill>
            </a:ext>
          </a:extLst>
        </p:spPr>
      </p:pic>
      <p:pic>
        <p:nvPicPr>
          <p:cNvPr id="9" name="Picture 2" descr="A person sitting on a table&#10;&#10;Description generated with high confidence">
            <a:extLst>
              <a:ext uri="{FF2B5EF4-FFF2-40B4-BE49-F238E27FC236}">
                <a16:creationId xmlns:a16="http://schemas.microsoft.com/office/drawing/2014/main" id="{43CFDF9D-208F-49F4-A4F0-4E287772664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58465" y="2828042"/>
            <a:ext cx="2016231" cy="1549215"/>
          </a:xfrm>
          <a:prstGeom prst="rect">
            <a:avLst/>
          </a:prstGeom>
          <a:noFill/>
          <a:ln w="34925">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r>
              <a:rPr lang="en-US"/>
              <a:t>Click icon to add picture</a:t>
            </a:r>
            <a:endParaRPr lang="en-GB"/>
          </a:p>
        </p:txBody>
      </p:sp>
    </p:spTree>
    <p:extLst>
      <p:ext uri="{BB962C8B-B14F-4D97-AF65-F5344CB8AC3E}">
        <p14:creationId xmlns:p14="http://schemas.microsoft.com/office/powerpoint/2010/main" val="319569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nl-NL"/>
              <a:t>Footer text</a:t>
            </a:r>
            <a:endParaRPr lang="en-GB"/>
          </a:p>
        </p:txBody>
      </p:sp>
      <p:sp>
        <p:nvSpPr>
          <p:cNvPr id="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64280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764704"/>
            <a:ext cx="5111750"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nl-NL"/>
              <a:t>Footer text</a:t>
            </a:r>
            <a:endParaRPr lang="en-GB" dirty="0"/>
          </a:p>
        </p:txBody>
      </p:sp>
      <p:sp>
        <p:nvSpPr>
          <p:cNvPr id="7"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495213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nl-NL"/>
              <a:t>Footer text</a:t>
            </a:r>
            <a:endParaRPr lang="en-GB"/>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761953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4" name="Picture 21" descr="Kent_TIZARD_white">
            <a:extLst>
              <a:ext uri="{FF2B5EF4-FFF2-40B4-BE49-F238E27FC236}">
                <a16:creationId xmlns:a16="http://schemas.microsoft.com/office/drawing/2014/main" id="{CED5F1DC-0CAC-487A-A9E2-9EBAC14CEE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03963" y="28575"/>
            <a:ext cx="2867025"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little girl and young man with a disability.jpg">
            <a:extLst>
              <a:ext uri="{FF2B5EF4-FFF2-40B4-BE49-F238E27FC236}">
                <a16:creationId xmlns:a16="http://schemas.microsoft.com/office/drawing/2014/main" id="{DF64E17D-0EBE-4800-8B22-1060D1289B6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988" y="0"/>
            <a:ext cx="1528762"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eenage boy standing outside.jpg">
            <a:extLst>
              <a:ext uri="{FF2B5EF4-FFF2-40B4-BE49-F238E27FC236}">
                <a16:creationId xmlns:a16="http://schemas.microsoft.com/office/drawing/2014/main" id="{676A85C5-835D-441B-A019-B2423106C2F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790700" y="14288"/>
            <a:ext cx="230505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two men with a disability setting their table.jpg">
            <a:extLst>
              <a:ext uri="{FF2B5EF4-FFF2-40B4-BE49-F238E27FC236}">
                <a16:creationId xmlns:a16="http://schemas.microsoft.com/office/drawing/2014/main" id="{96CBDC74-6DC5-45D6-970F-B2322870C0D6}"/>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311650" y="4763"/>
            <a:ext cx="1827213"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8" name="Date Placeholder 3">
            <a:extLst>
              <a:ext uri="{FF2B5EF4-FFF2-40B4-BE49-F238E27FC236}">
                <a16:creationId xmlns:a16="http://schemas.microsoft.com/office/drawing/2014/main" id="{EEA02FD1-BB23-464D-8053-21BF97CC1418}"/>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2F681F4-780F-4BF9-9F48-4FC74610622B}" type="datetimeFigureOut">
              <a:rPr lang="en-US" altLang="en-US"/>
              <a:pPr>
                <a:defRPr/>
              </a:pPr>
              <a:t>7/27/2021</a:t>
            </a:fld>
            <a:endParaRPr lang="en-US" altLang="en-US"/>
          </a:p>
        </p:txBody>
      </p:sp>
      <p:sp>
        <p:nvSpPr>
          <p:cNvPr id="9" name="Footer Placeholder 4">
            <a:extLst>
              <a:ext uri="{FF2B5EF4-FFF2-40B4-BE49-F238E27FC236}">
                <a16:creationId xmlns:a16="http://schemas.microsoft.com/office/drawing/2014/main" id="{0591B6A0-F4D0-46BF-B8E7-B8A564509D8D}"/>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10" name="Slide Number Placeholder 5">
            <a:extLst>
              <a:ext uri="{FF2B5EF4-FFF2-40B4-BE49-F238E27FC236}">
                <a16:creationId xmlns:a16="http://schemas.microsoft.com/office/drawing/2014/main" id="{52576E97-4327-497E-B342-AE25CEF86E31}"/>
              </a:ext>
            </a:extLst>
          </p:cNvPr>
          <p:cNvSpPr>
            <a:spLocks noGrp="1"/>
          </p:cNvSpPr>
          <p:nvPr>
            <p:ph type="sldNum" sz="quarter" idx="12"/>
          </p:nvPr>
        </p:nvSpPr>
        <p:spPr/>
        <p:txBody>
          <a:bodyPr/>
          <a:lstStyle>
            <a:lvl1pPr>
              <a:defRPr/>
            </a:lvl1pPr>
          </a:lstStyle>
          <a:p>
            <a:pPr>
              <a:defRPr/>
            </a:pPr>
            <a:fld id="{C2A11472-5B88-4F8A-833D-F838E052BBF5}" type="slidenum">
              <a:rPr lang="en-US" altLang="en-US"/>
              <a:pPr>
                <a:defRPr/>
              </a:pPr>
              <a:t>‹#›</a:t>
            </a:fld>
            <a:endParaRPr lang="en-US" altLang="en-US"/>
          </a:p>
        </p:txBody>
      </p:sp>
    </p:spTree>
    <p:extLst>
      <p:ext uri="{BB962C8B-B14F-4D97-AF65-F5344CB8AC3E}">
        <p14:creationId xmlns:p14="http://schemas.microsoft.com/office/powerpoint/2010/main" val="4263508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5" name="TextBox 4"/>
          <p:cNvSpPr txBox="1"/>
          <p:nvPr userDrawn="1"/>
        </p:nvSpPr>
        <p:spPr>
          <a:xfrm>
            <a:off x="-1860" y="0"/>
            <a:ext cx="9143999" cy="6858000"/>
          </a:xfrm>
          <a:prstGeom prst="rect">
            <a:avLst/>
          </a:prstGeom>
          <a:solidFill>
            <a:schemeClr val="tx2">
              <a:lumMod val="75000"/>
            </a:schemeClr>
          </a:solidFill>
        </p:spPr>
        <p:txBody>
          <a:bodyPr wrap="square" rtlCol="0">
            <a:spAutoFit/>
          </a:bodyPr>
          <a:lstStyle/>
          <a:p>
            <a:endParaRPr lang="en-US" dirty="0"/>
          </a:p>
        </p:txBody>
      </p:sp>
      <p:cxnSp>
        <p:nvCxnSpPr>
          <p:cNvPr id="6" name="Straight Connector 5"/>
          <p:cNvCxnSpPr/>
          <p:nvPr userDrawn="1"/>
        </p:nvCxnSpPr>
        <p:spPr bwMode="auto">
          <a:xfrm flipH="1">
            <a:off x="971600" y="1268760"/>
            <a:ext cx="432048" cy="1800200"/>
          </a:xfrm>
          <a:prstGeom prst="line">
            <a:avLst/>
          </a:prstGeom>
          <a:noFill/>
          <a:ln w="25400"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userDrawn="1"/>
        </p:nvSpPr>
        <p:spPr>
          <a:xfrm>
            <a:off x="1547664" y="1196752"/>
            <a:ext cx="4392488" cy="2403735"/>
          </a:xfrm>
          <a:prstGeom prst="rect">
            <a:avLst/>
          </a:prstGeom>
          <a:noFill/>
        </p:spPr>
        <p:txBody>
          <a:bodyPr wrap="square" lIns="0" tIns="0" rIns="0" bIns="0" rtlCol="0">
            <a:spAutoFit/>
          </a:bodyPr>
          <a:lstStyle/>
          <a:p>
            <a:pPr marL="0" marR="0" lvl="0" indent="0" algn="l" defTabSz="914400" rtl="0" eaLnBrk="1" fontAlgn="b" latinLnBrk="0" hangingPunct="1">
              <a:lnSpc>
                <a:spcPts val="5000"/>
              </a:lnSpc>
              <a:spcBef>
                <a:spcPts val="0"/>
              </a:spcBef>
              <a:spcAft>
                <a:spcPct val="0"/>
              </a:spcAft>
              <a:buClrTx/>
              <a:buSzTx/>
              <a:buFontTx/>
              <a:buNone/>
              <a:tabLst/>
              <a:defRPr/>
            </a:pPr>
            <a:r>
              <a:rPr lang="en-US" sz="4800" spc="-100" dirty="0">
                <a:solidFill>
                  <a:srgbClr val="A47D00"/>
                </a:solidFill>
                <a:latin typeface="Century Schoolbook"/>
                <a:cs typeface="Century Schoolbook"/>
              </a:rPr>
              <a:t>THE UK’S EUROPEAN UNIVERSITY</a:t>
            </a:r>
          </a:p>
          <a:p>
            <a:endParaRPr lang="en-US" dirty="0"/>
          </a:p>
        </p:txBody>
      </p:sp>
      <p:pic>
        <p:nvPicPr>
          <p:cNvPr id="15" name="Picture 14" descr="Uok_Logo_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5556684"/>
            <a:ext cx="1387978" cy="752636"/>
          </a:xfrm>
          <a:prstGeom prst="rect">
            <a:avLst/>
          </a:prstGeom>
        </p:spPr>
      </p:pic>
      <p:sp>
        <p:nvSpPr>
          <p:cNvPr id="16" name="TextBox 15"/>
          <p:cNvSpPr txBox="1"/>
          <p:nvPr userDrawn="1"/>
        </p:nvSpPr>
        <p:spPr>
          <a:xfrm>
            <a:off x="1547664" y="5949280"/>
            <a:ext cx="2736304" cy="307777"/>
          </a:xfrm>
          <a:prstGeom prst="rect">
            <a:avLst/>
          </a:prstGeom>
          <a:noFill/>
        </p:spPr>
        <p:txBody>
          <a:bodyPr wrap="square" lIns="0" tIns="0" rIns="0" bIns="0" rtlCol="0" anchor="b" anchorCtr="0">
            <a:spAutoFit/>
          </a:bodyPr>
          <a:lstStyle/>
          <a:p>
            <a:r>
              <a:rPr lang="en-US" sz="2000" kern="1400" spc="-100" dirty="0" err="1">
                <a:solidFill>
                  <a:schemeClr val="bg1"/>
                </a:solidFill>
                <a:latin typeface="Century Schoolbook"/>
                <a:cs typeface="Century Schoolbook"/>
              </a:rPr>
              <a:t>www.kent.ac.uk</a:t>
            </a:r>
            <a:endParaRPr lang="en-US" sz="2000" kern="1400" spc="-100" dirty="0">
              <a:solidFill>
                <a:schemeClr val="bg1"/>
              </a:solidFill>
              <a:latin typeface="Century Schoolbook"/>
              <a:cs typeface="Century Schoolbook"/>
            </a:endParaRPr>
          </a:p>
        </p:txBody>
      </p:sp>
      <p:grpSp>
        <p:nvGrpSpPr>
          <p:cNvPr id="9" name="Group 8"/>
          <p:cNvGrpSpPr/>
          <p:nvPr userDrawn="1"/>
        </p:nvGrpSpPr>
        <p:grpSpPr>
          <a:xfrm>
            <a:off x="1549959" y="5585850"/>
            <a:ext cx="1356664" cy="284120"/>
            <a:chOff x="1547664" y="5589240"/>
            <a:chExt cx="1523655" cy="319092"/>
          </a:xfrm>
        </p:grpSpPr>
        <p:pic>
          <p:nvPicPr>
            <p:cNvPr id="2" name="Picture 1" descr="Facebook__very_small.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7664" y="5589240"/>
              <a:ext cx="324260" cy="312595"/>
            </a:xfrm>
            <a:prstGeom prst="rect">
              <a:avLst/>
            </a:prstGeom>
          </p:spPr>
        </p:pic>
        <p:pic>
          <p:nvPicPr>
            <p:cNvPr id="3" name="Picture 2" descr="twitter-bird-white-on-blue_small.eps"/>
            <p:cNvPicPr>
              <a:picLocks noChangeAspect="1"/>
            </p:cNvPicPr>
            <p:nvPr userDrawn="1"/>
          </p:nvPicPr>
          <p:blipFill rotWithShape="1">
            <a:blip r:embed="rId4">
              <a:extLst>
                <a:ext uri="{28A0092B-C50C-407E-A947-70E740481C1C}">
                  <a14:useLocalDpi xmlns:a14="http://schemas.microsoft.com/office/drawing/2010/main" val="0"/>
                </a:ext>
              </a:extLst>
            </a:blip>
            <a:srcRect l="1" r="9042"/>
            <a:stretch/>
          </p:blipFill>
          <p:spPr>
            <a:xfrm>
              <a:off x="1941392" y="5589240"/>
              <a:ext cx="330409" cy="312115"/>
            </a:xfrm>
            <a:prstGeom prst="rect">
              <a:avLst/>
            </a:prstGeom>
          </p:spPr>
        </p:pic>
        <p:pic>
          <p:nvPicPr>
            <p:cNvPr id="7" name="Picture 6" descr="LI_brand.jpg"/>
            <p:cNvPicPr>
              <a:picLocks noChangeAspect="1"/>
            </p:cNvPicPr>
            <p:nvPr userDrawn="1"/>
          </p:nvPicPr>
          <p:blipFill rotWithShape="1">
            <a:blip r:embed="rId5" cstate="print">
              <a:extLst>
                <a:ext uri="{28A0092B-C50C-407E-A947-70E740481C1C}">
                  <a14:useLocalDpi xmlns:a14="http://schemas.microsoft.com/office/drawing/2010/main" val="0"/>
                </a:ext>
              </a:extLst>
            </a:blip>
            <a:srcRect l="3442" t="6533" r="3179" b="3587"/>
            <a:stretch/>
          </p:blipFill>
          <p:spPr>
            <a:xfrm>
              <a:off x="2755635" y="5589240"/>
              <a:ext cx="315684" cy="319092"/>
            </a:xfrm>
            <a:prstGeom prst="rect">
              <a:avLst/>
            </a:prstGeom>
          </p:spPr>
        </p:pic>
        <p:pic>
          <p:nvPicPr>
            <p:cNvPr id="8" name="Picture 7" descr="youtube.tif"/>
            <p:cNvPicPr>
              <a:picLocks noChangeAspect="1"/>
            </p:cNvPicPr>
            <p:nvPr userDrawn="1"/>
          </p:nvPicPr>
          <p:blipFill rotWithShape="1">
            <a:blip r:embed="rId6" cstate="print">
              <a:extLst>
                <a:ext uri="{28A0092B-C50C-407E-A947-70E740481C1C}">
                  <a14:useLocalDpi xmlns:a14="http://schemas.microsoft.com/office/drawing/2010/main" val="0"/>
                </a:ext>
              </a:extLst>
            </a:blip>
            <a:srcRect l="7244" t="7968" r="10058" b="11869"/>
            <a:stretch/>
          </p:blipFill>
          <p:spPr>
            <a:xfrm>
              <a:off x="2346244" y="5589240"/>
              <a:ext cx="330650" cy="312595"/>
            </a:xfrm>
            <a:prstGeom prst="rect">
              <a:avLst/>
            </a:prstGeom>
          </p:spPr>
        </p:pic>
      </p:grpSp>
    </p:spTree>
    <p:extLst>
      <p:ext uri="{BB962C8B-B14F-4D97-AF65-F5344CB8AC3E}">
        <p14:creationId xmlns:p14="http://schemas.microsoft.com/office/powerpoint/2010/main" val="736972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8663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ubsectionrigh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a:t>Click icon to add picture</a:t>
            </a:r>
            <a:endParaRPr lang="en-GB"/>
          </a:p>
        </p:txBody>
      </p:sp>
      <p:sp>
        <p:nvSpPr>
          <p:cNvPr id="8" name="Text Placeholder 7"/>
          <p:cNvSpPr>
            <a:spLocks noGrp="1"/>
          </p:cNvSpPr>
          <p:nvPr>
            <p:ph type="body" sz="quarter" idx="12" hasCustomPrompt="1"/>
          </p:nvPr>
        </p:nvSpPr>
        <p:spPr>
          <a:xfrm>
            <a:off x="4499992"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a:t>CLICK TO EDIT MASTER TEXT STYLES</a:t>
            </a:r>
          </a:p>
        </p:txBody>
      </p:sp>
      <p:sp>
        <p:nvSpPr>
          <p:cNvPr id="11" name="Text Placeholder 10"/>
          <p:cNvSpPr>
            <a:spLocks noGrp="1"/>
          </p:cNvSpPr>
          <p:nvPr>
            <p:ph type="body" sz="quarter" idx="13"/>
          </p:nvPr>
        </p:nvSpPr>
        <p:spPr>
          <a:xfrm>
            <a:off x="4499993" y="2276872"/>
            <a:ext cx="4176464" cy="935658"/>
          </a:xfrm>
          <a:solidFill>
            <a:srgbClr val="002A62"/>
          </a:solidFill>
          <a:ln>
            <a:noFill/>
          </a:ln>
        </p:spPr>
        <p:txBody>
          <a:bodyPr lIns="720000" rIns="360000" bIns="108000"/>
          <a:lstStyle>
            <a:lvl1pPr marL="0" indent="0">
              <a:lnSpc>
                <a:spcPts val="1480"/>
              </a:lnSpc>
              <a:spcBef>
                <a:spcPts val="0"/>
              </a:spcBef>
              <a:buNone/>
              <a:defRPr sz="1400" b="0" i="1" spc="-50">
                <a:solidFill>
                  <a:schemeClr val="bg1"/>
                </a:solidFill>
                <a:latin typeface="Century Schoolbook"/>
                <a:cs typeface="Century Schoolbook"/>
              </a:defRPr>
            </a:lvl1pPr>
          </a:lstStyle>
          <a:p>
            <a:pPr lvl="0"/>
            <a:r>
              <a:rPr lang="en-US"/>
              <a:t>Click to edit Master text styles</a:t>
            </a:r>
          </a:p>
        </p:txBody>
      </p:sp>
      <p:cxnSp>
        <p:nvCxnSpPr>
          <p:cNvPr id="3" name="Straight Connector 2"/>
          <p:cNvCxnSpPr/>
          <p:nvPr userDrawn="1"/>
        </p:nvCxnSpPr>
        <p:spPr bwMode="auto">
          <a:xfrm flipH="1">
            <a:off x="4860032"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208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ubsectionlef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a:t>Click icon to add picture</a:t>
            </a:r>
            <a:endParaRPr lang="en-GB"/>
          </a:p>
        </p:txBody>
      </p:sp>
      <p:sp>
        <p:nvSpPr>
          <p:cNvPr id="4" name="Footer Placeholder 3"/>
          <p:cNvSpPr>
            <a:spLocks noGrp="1"/>
          </p:cNvSpPr>
          <p:nvPr>
            <p:ph type="ftr" sz="quarter" idx="10"/>
          </p:nvPr>
        </p:nvSpPr>
        <p:spPr/>
        <p:txBody>
          <a:bodyPr/>
          <a:lstStyle>
            <a:lvl1pPr>
              <a:defRPr/>
            </a:lvl1pPr>
          </a:lstStyle>
          <a:p>
            <a:r>
              <a:rPr lang="nl-NL"/>
              <a:t>Footer text</a:t>
            </a:r>
            <a:endParaRPr lang="en-GB" dirty="0"/>
          </a:p>
        </p:txBody>
      </p:sp>
      <p:sp>
        <p:nvSpPr>
          <p:cNvPr id="8" name="Text Placeholder 7"/>
          <p:cNvSpPr>
            <a:spLocks noGrp="1"/>
          </p:cNvSpPr>
          <p:nvPr>
            <p:ph type="body" sz="quarter" idx="12" hasCustomPrompt="1"/>
          </p:nvPr>
        </p:nvSpPr>
        <p:spPr>
          <a:xfrm>
            <a:off x="467544"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a:t>CLICK TO EDIT MASTER TEXT STYLES</a:t>
            </a:r>
          </a:p>
        </p:txBody>
      </p:sp>
      <p:sp>
        <p:nvSpPr>
          <p:cNvPr id="11" name="Text Placeholder 10"/>
          <p:cNvSpPr>
            <a:spLocks noGrp="1"/>
          </p:cNvSpPr>
          <p:nvPr>
            <p:ph type="body" sz="quarter" idx="13"/>
          </p:nvPr>
        </p:nvSpPr>
        <p:spPr>
          <a:xfrm>
            <a:off x="467545" y="2348880"/>
            <a:ext cx="4176464" cy="720080"/>
          </a:xfrm>
          <a:solidFill>
            <a:schemeClr val="tx2">
              <a:lumMod val="75000"/>
            </a:schemeClr>
          </a:solidFill>
        </p:spPr>
        <p:txBody>
          <a:bodyPr lIns="720000" rIns="360000" bIns="108000"/>
          <a:lstStyle>
            <a:lvl1pPr marL="0" indent="0">
              <a:buNone/>
              <a:defRPr sz="1200" b="0" i="1">
                <a:solidFill>
                  <a:schemeClr val="bg1"/>
                </a:solidFill>
                <a:latin typeface="Century Schoolbook"/>
                <a:cs typeface="Century Schoolbook"/>
              </a:defRPr>
            </a:lvl1pPr>
          </a:lstStyle>
          <a:p>
            <a:pPr lvl="0"/>
            <a:r>
              <a:rPr lang="en-US"/>
              <a:t>Click to edit Master text styles</a:t>
            </a:r>
          </a:p>
        </p:txBody>
      </p:sp>
      <p:cxnSp>
        <p:nvCxnSpPr>
          <p:cNvPr id="6" name="Straight Connector 5"/>
          <p:cNvCxnSpPr/>
          <p:nvPr userDrawn="1"/>
        </p:nvCxnSpPr>
        <p:spPr bwMode="auto">
          <a:xfrm flipH="1">
            <a:off x="827584"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885037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nl-NL"/>
              <a:t>Footer text</a:t>
            </a:r>
            <a:endParaRPr lang="en-GB" dirty="0"/>
          </a:p>
        </p:txBody>
      </p:sp>
      <p:sp>
        <p:nvSpPr>
          <p:cNvPr id="9" name="Picture Placeholder 7"/>
          <p:cNvSpPr>
            <a:spLocks noGrp="1"/>
          </p:cNvSpPr>
          <p:nvPr>
            <p:ph type="pic" sz="quarter" idx="15"/>
          </p:nvPr>
        </p:nvSpPr>
        <p:spPr>
          <a:xfrm>
            <a:off x="3419872" y="1494509"/>
            <a:ext cx="2376264" cy="1728192"/>
          </a:xfrm>
        </p:spPr>
        <p:txBody>
          <a:bodyPr tIns="46800" anchor="b"/>
          <a:lstStyle>
            <a:lvl1pPr marL="0" indent="0">
              <a:buNone/>
              <a:defRPr sz="1600"/>
            </a:lvl1pPr>
          </a:lstStyle>
          <a:p>
            <a:r>
              <a:rPr lang="en-US"/>
              <a:t>Click icon to add picture</a:t>
            </a:r>
            <a:endParaRPr lang="en-GB" dirty="0"/>
          </a:p>
        </p:txBody>
      </p:sp>
      <p:sp>
        <p:nvSpPr>
          <p:cNvPr id="15" name="Picture Placeholder 7"/>
          <p:cNvSpPr>
            <a:spLocks noGrp="1"/>
          </p:cNvSpPr>
          <p:nvPr>
            <p:ph type="pic" sz="quarter" idx="16"/>
          </p:nvPr>
        </p:nvSpPr>
        <p:spPr>
          <a:xfrm>
            <a:off x="6372200" y="1484784"/>
            <a:ext cx="2376264" cy="1728192"/>
          </a:xfrm>
        </p:spPr>
        <p:txBody>
          <a:bodyPr anchor="b"/>
          <a:lstStyle>
            <a:lvl1pPr marL="0" indent="0">
              <a:buNone/>
              <a:defRPr sz="1600"/>
            </a:lvl1pPr>
          </a:lstStyle>
          <a:p>
            <a:r>
              <a:rPr lang="en-US"/>
              <a:t>Click icon to add picture</a:t>
            </a:r>
            <a:endParaRPr lang="en-GB" dirty="0"/>
          </a:p>
        </p:txBody>
      </p:sp>
      <p:sp>
        <p:nvSpPr>
          <p:cNvPr id="17" name="Picture Placeholder 7"/>
          <p:cNvSpPr>
            <a:spLocks noGrp="1"/>
          </p:cNvSpPr>
          <p:nvPr>
            <p:ph type="pic" sz="quarter" idx="18"/>
          </p:nvPr>
        </p:nvSpPr>
        <p:spPr>
          <a:xfrm>
            <a:off x="467544" y="3861048"/>
            <a:ext cx="2376264" cy="2088232"/>
          </a:xfrm>
        </p:spPr>
        <p:txBody>
          <a:bodyPr anchor="b"/>
          <a:lstStyle>
            <a:lvl1pPr marL="0" indent="0">
              <a:buNone/>
              <a:defRPr sz="1600"/>
            </a:lvl1pPr>
          </a:lstStyle>
          <a:p>
            <a:r>
              <a:rPr lang="en-US"/>
              <a:t>Click icon to add picture</a:t>
            </a:r>
            <a:endParaRPr lang="en-GB" dirty="0"/>
          </a:p>
        </p:txBody>
      </p:sp>
      <p:sp>
        <p:nvSpPr>
          <p:cNvPr id="18" name="Picture Placeholder 7"/>
          <p:cNvSpPr>
            <a:spLocks noGrp="1"/>
          </p:cNvSpPr>
          <p:nvPr>
            <p:ph type="pic" sz="quarter" idx="19"/>
          </p:nvPr>
        </p:nvSpPr>
        <p:spPr>
          <a:xfrm>
            <a:off x="6372200" y="3861048"/>
            <a:ext cx="2376264" cy="2088232"/>
          </a:xfrm>
        </p:spPr>
        <p:txBody>
          <a:bodyPr anchor="b"/>
          <a:lstStyle>
            <a:lvl1pPr marL="0" indent="0">
              <a:buNone/>
              <a:defRPr sz="1600"/>
            </a:lvl1pPr>
          </a:lstStyle>
          <a:p>
            <a:r>
              <a:rPr lang="en-US"/>
              <a:t>Click icon to add picture</a:t>
            </a:r>
            <a:endParaRPr lang="en-GB" dirty="0"/>
          </a:p>
        </p:txBody>
      </p:sp>
      <p:sp>
        <p:nvSpPr>
          <p:cNvPr id="19" name="Picture Placeholder 7"/>
          <p:cNvSpPr>
            <a:spLocks noGrp="1"/>
          </p:cNvSpPr>
          <p:nvPr>
            <p:ph type="pic" sz="quarter" idx="20"/>
          </p:nvPr>
        </p:nvSpPr>
        <p:spPr>
          <a:xfrm>
            <a:off x="3433157" y="3861048"/>
            <a:ext cx="2376264" cy="2088232"/>
          </a:xfrm>
        </p:spPr>
        <p:txBody>
          <a:bodyPr anchor="b"/>
          <a:lstStyle>
            <a:lvl1pPr marL="0" indent="0">
              <a:buNone/>
              <a:defRPr sz="1600"/>
            </a:lvl1pPr>
          </a:lstStyle>
          <a:p>
            <a:r>
              <a:rPr lang="en-US"/>
              <a:t>Click icon to add picture</a:t>
            </a:r>
            <a:endParaRPr lang="en-GB" dirty="0"/>
          </a:p>
        </p:txBody>
      </p:sp>
      <p:sp>
        <p:nvSpPr>
          <p:cNvPr id="21" name="TextBox 20"/>
          <p:cNvSpPr txBox="1"/>
          <p:nvPr userDrawn="1"/>
        </p:nvSpPr>
        <p:spPr>
          <a:xfrm>
            <a:off x="3419872" y="3229754"/>
            <a:ext cx="2376264" cy="338554"/>
          </a:xfrm>
          <a:prstGeom prst="rect">
            <a:avLst/>
          </a:prstGeom>
          <a:noFill/>
        </p:spPr>
        <p:txBody>
          <a:bodyPr wrap="square" rtlCol="0">
            <a:spAutoFit/>
          </a:bodyPr>
          <a:lstStyle/>
          <a:p>
            <a:r>
              <a:rPr lang="en-GB" sz="1600" dirty="0"/>
              <a:t>Caption</a:t>
            </a:r>
          </a:p>
        </p:txBody>
      </p:sp>
      <p:sp>
        <p:nvSpPr>
          <p:cNvPr id="22" name="Picture Placeholder 7"/>
          <p:cNvSpPr>
            <a:spLocks noGrp="1"/>
          </p:cNvSpPr>
          <p:nvPr>
            <p:ph type="pic" sz="quarter" idx="21"/>
          </p:nvPr>
        </p:nvSpPr>
        <p:spPr>
          <a:xfrm>
            <a:off x="467544" y="1484784"/>
            <a:ext cx="2376264" cy="1728192"/>
          </a:xfrm>
        </p:spPr>
        <p:txBody>
          <a:bodyPr tIns="46800" anchor="b"/>
          <a:lstStyle>
            <a:lvl1pPr marL="0" indent="0">
              <a:buNone/>
              <a:defRPr sz="1600"/>
            </a:lvl1pPr>
          </a:lstStyle>
          <a:p>
            <a:r>
              <a:rPr lang="en-US"/>
              <a:t>Click icon to add picture</a:t>
            </a:r>
            <a:endParaRPr lang="en-GB" dirty="0"/>
          </a:p>
        </p:txBody>
      </p:sp>
      <p:sp>
        <p:nvSpPr>
          <p:cNvPr id="25" name="Text Placeholder 24"/>
          <p:cNvSpPr>
            <a:spLocks noGrp="1"/>
          </p:cNvSpPr>
          <p:nvPr>
            <p:ph type="body" sz="quarter" idx="22"/>
          </p:nvPr>
        </p:nvSpPr>
        <p:spPr>
          <a:xfrm>
            <a:off x="468313" y="3228975"/>
            <a:ext cx="2374900" cy="339333"/>
          </a:xfrm>
        </p:spPr>
        <p:txBody>
          <a:bodyPr/>
          <a:lstStyle>
            <a:lvl1pPr marL="0" indent="0">
              <a:buNone/>
              <a:defRPr sz="1600"/>
            </a:lvl1pPr>
          </a:lstStyle>
          <a:p>
            <a:pPr lvl="0"/>
            <a:r>
              <a:rPr lang="en-US"/>
              <a:t>Click to edit Master text styles</a:t>
            </a:r>
          </a:p>
        </p:txBody>
      </p:sp>
      <p:sp>
        <p:nvSpPr>
          <p:cNvPr id="1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62368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319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006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246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r>
              <a:rPr lang="nl-NL"/>
              <a:t>Footer text</a:t>
            </a:r>
            <a:endParaRPr lang="en-GB"/>
          </a:p>
        </p:txBody>
      </p:sp>
      <p:sp>
        <p:nvSpPr>
          <p:cNvPr id="10" name="Slide Number Placeholder 1"/>
          <p:cNvSpPr>
            <a:spLocks noGrp="1"/>
          </p:cNvSpPr>
          <p:nvPr>
            <p:ph type="sldNum" sz="quarter" idx="11"/>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91534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nl-NL"/>
              <a:t>Footer text</a:t>
            </a:r>
            <a:endParaRPr lang="en-GB"/>
          </a:p>
        </p:txBody>
      </p:sp>
      <p:sp>
        <p:nvSpPr>
          <p:cNvPr id="6"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304210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49275"/>
            <a:ext cx="82915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4099" name="Rectangle 3"/>
          <p:cNvSpPr>
            <a:spLocks noGrp="1" noChangeArrowheads="1"/>
          </p:cNvSpPr>
          <p:nvPr>
            <p:ph type="body" idx="1"/>
          </p:nvPr>
        </p:nvSpPr>
        <p:spPr bwMode="auto">
          <a:xfrm>
            <a:off x="1331913" y="1484313"/>
            <a:ext cx="6985000"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a:t>
            </a:r>
          </a:p>
          <a:p>
            <a:pPr lvl="1"/>
            <a:r>
              <a:rPr lang="en-GB" dirty="0"/>
              <a:t>Second level</a:t>
            </a:r>
          </a:p>
          <a:p>
            <a:pPr lvl="2"/>
            <a:r>
              <a:rPr lang="en-GB" dirty="0"/>
              <a:t>Third level</a:t>
            </a:r>
          </a:p>
          <a:p>
            <a:pPr lvl="3"/>
            <a:r>
              <a:rPr lang="en-GB" dirty="0"/>
              <a:t>Fourth level</a:t>
            </a:r>
          </a:p>
        </p:txBody>
      </p:sp>
      <p:sp>
        <p:nvSpPr>
          <p:cNvPr id="4100" name="Rectangle 4"/>
          <p:cNvSpPr>
            <a:spLocks noGrp="1" noChangeArrowheads="1"/>
          </p:cNvSpPr>
          <p:nvPr>
            <p:ph type="ftr" sz="quarter" idx="3"/>
          </p:nvPr>
        </p:nvSpPr>
        <p:spPr bwMode="auto">
          <a:xfrm>
            <a:off x="838200" y="6505575"/>
            <a:ext cx="60579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1000"/>
            </a:lvl1pPr>
          </a:lstStyle>
          <a:p>
            <a:r>
              <a:rPr lang="en-GB" dirty="0"/>
              <a:t>Footer text</a:t>
            </a:r>
          </a:p>
        </p:txBody>
      </p:sp>
      <p:sp>
        <p:nvSpPr>
          <p:cNvPr id="4102" name="Rectangle 6"/>
          <p:cNvSpPr>
            <a:spLocks noChangeArrowheads="1"/>
          </p:cNvSpPr>
          <p:nvPr/>
        </p:nvSpPr>
        <p:spPr bwMode="auto">
          <a:xfrm>
            <a:off x="0" y="-1588"/>
            <a:ext cx="9144000" cy="287338"/>
          </a:xfrm>
          <a:prstGeom prst="rect">
            <a:avLst/>
          </a:prstGeom>
          <a:solidFill>
            <a:schemeClr val="tx2">
              <a:lumMod val="75000"/>
            </a:schemeClr>
          </a:solidFill>
          <a:ln>
            <a:noFill/>
          </a:ln>
          <a:effectLst/>
        </p:spPr>
        <p:txBody>
          <a:bodyPr wrap="none" anchor="ctr"/>
          <a:lstStyle/>
          <a:p>
            <a:endParaRPr lang="en-GB"/>
          </a:p>
        </p:txBody>
      </p:sp>
      <p:pic>
        <p:nvPicPr>
          <p:cNvPr id="4105" name="Picture 9" descr="Uok_horiz_PMS29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380288" y="6553200"/>
            <a:ext cx="1368425" cy="2016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63" r:id="rId2"/>
    <p:sldLayoutId id="2147483651" r:id="rId3"/>
    <p:sldLayoutId id="2147483660" r:id="rId4"/>
    <p:sldLayoutId id="2147483661" r:id="rId5"/>
    <p:sldLayoutId id="2147483659" r:id="rId6"/>
    <p:sldLayoutId id="2147483653" r:id="rId7"/>
    <p:sldLayoutId id="2147483654" r:id="rId8"/>
    <p:sldLayoutId id="2147483655" r:id="rId9"/>
    <p:sldLayoutId id="2147483656" r:id="rId10"/>
    <p:sldLayoutId id="2147483662" r:id="rId11"/>
    <p:sldLayoutId id="2147483657" r:id="rId12"/>
    <p:sldLayoutId id="2147483658" r:id="rId13"/>
    <p:sldLayoutId id="2147483664" r:id="rId14"/>
  </p:sldLayoutIdLst>
  <p:hf hd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p:titleStyle>
    <p:body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mailto:tizard-info@kent.ac.uk" TargetMode="External"/><Relationship Id="rId3" Type="http://schemas.openxmlformats.org/officeDocument/2006/relationships/image" Target="../media/image20.jpeg"/><Relationship Id="rId7" Type="http://schemas.openxmlformats.org/officeDocument/2006/relationships/hyperlink" Target="https://www.kent.ac.uk/tizard/"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467544" y="622300"/>
            <a:ext cx="5809432" cy="2212976"/>
          </a:xfrm>
        </p:spPr>
        <p:txBody>
          <a:bodyPr/>
          <a:lstStyle/>
          <a:p>
            <a:r>
              <a:rPr lang="en-US" sz="2200" dirty="0"/>
              <a:t>Adults with intellectual disabilities and/or autism who deliberately set fires: A systematic review</a:t>
            </a:r>
          </a:p>
        </p:txBody>
      </p:sp>
      <p:sp>
        <p:nvSpPr>
          <p:cNvPr id="10" name="Text Placeholder 9"/>
          <p:cNvSpPr>
            <a:spLocks noGrp="1"/>
          </p:cNvSpPr>
          <p:nvPr>
            <p:ph type="body" sz="quarter" idx="13"/>
          </p:nvPr>
        </p:nvSpPr>
        <p:spPr>
          <a:xfrm>
            <a:off x="467544" y="2028497"/>
            <a:ext cx="5809432" cy="946615"/>
          </a:xfrm>
        </p:spPr>
        <p:txBody>
          <a:bodyPr/>
          <a:lstStyle/>
          <a:p>
            <a:endParaRPr lang="en-GB" sz="1800" dirty="0"/>
          </a:p>
          <a:p>
            <a:endParaRPr lang="en-GB" sz="1800" dirty="0"/>
          </a:p>
          <a:p>
            <a:r>
              <a:rPr lang="en-GB" sz="1800" dirty="0"/>
              <a:t>Collins, </a:t>
            </a:r>
            <a:r>
              <a:rPr lang="en-GB" sz="1800" dirty="0" err="1"/>
              <a:t>Barnoux</a:t>
            </a:r>
            <a:r>
              <a:rPr lang="en-GB" sz="1800" dirty="0"/>
              <a:t> &amp; Langdon (2021)</a:t>
            </a:r>
          </a:p>
          <a:p>
            <a:endParaRPr lang="en-GB" sz="1800" dirty="0"/>
          </a:p>
          <a:p>
            <a:r>
              <a:rPr lang="en-GB" sz="1800" dirty="0"/>
              <a:t>Presented by Josie Collins</a:t>
            </a:r>
          </a:p>
          <a:p>
            <a:r>
              <a:rPr lang="en-GB" dirty="0"/>
              <a:t>j.collins-2001@kent.ac.uk</a:t>
            </a:r>
          </a:p>
          <a:p>
            <a:endParaRPr lang="en-GB" dirty="0"/>
          </a:p>
        </p:txBody>
      </p:sp>
      <p:pic>
        <p:nvPicPr>
          <p:cNvPr id="4" name="Picture 8" descr="University of Warwick - Moorfield Nanotechnology">
            <a:extLst>
              <a:ext uri="{FF2B5EF4-FFF2-40B4-BE49-F238E27FC236}">
                <a16:creationId xmlns:a16="http://schemas.microsoft.com/office/drawing/2014/main" id="{3874E66C-991A-4F01-9C56-5E185DAEDF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71" y="6395013"/>
            <a:ext cx="1388962" cy="46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66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EED4E-37D4-45CC-9CB1-C56E9789EF63}"/>
              </a:ext>
            </a:extLst>
          </p:cNvPr>
          <p:cNvSpPr>
            <a:spLocks noGrp="1"/>
          </p:cNvSpPr>
          <p:nvPr>
            <p:ph type="title"/>
          </p:nvPr>
        </p:nvSpPr>
        <p:spPr/>
        <p:txBody>
          <a:bodyPr/>
          <a:lstStyle/>
          <a:p>
            <a:r>
              <a:rPr lang="en-US" dirty="0"/>
              <a:t>Findings</a:t>
            </a:r>
            <a:endParaRPr lang="en-GB" dirty="0"/>
          </a:p>
        </p:txBody>
      </p:sp>
      <p:sp>
        <p:nvSpPr>
          <p:cNvPr id="3" name="Content Placeholder 2">
            <a:extLst>
              <a:ext uri="{FF2B5EF4-FFF2-40B4-BE49-F238E27FC236}">
                <a16:creationId xmlns:a16="http://schemas.microsoft.com/office/drawing/2014/main" id="{E93352CF-0587-4986-9FA7-6BDF6E5E816F}"/>
              </a:ext>
            </a:extLst>
          </p:cNvPr>
          <p:cNvSpPr>
            <a:spLocks noGrp="1"/>
          </p:cNvSpPr>
          <p:nvPr>
            <p:ph idx="1"/>
          </p:nvPr>
        </p:nvSpPr>
        <p:spPr>
          <a:xfrm>
            <a:off x="457199" y="1246519"/>
            <a:ext cx="8291513" cy="5027512"/>
          </a:xfrm>
        </p:spPr>
        <p:txBody>
          <a:bodyPr/>
          <a:lstStyle/>
          <a:p>
            <a:pPr marL="285750" indent="-285750">
              <a:buFont typeface="Arial" panose="020B0604020202020204" pitchFamily="34" charset="0"/>
              <a:buChar char="•"/>
            </a:pPr>
            <a:r>
              <a:rPr lang="en-US" sz="2400" b="0" dirty="0"/>
              <a:t>Majority non-randomized comparison studies, recruiting from psychiatric services in the UK and collecting secondary data</a:t>
            </a:r>
          </a:p>
          <a:p>
            <a:pPr marL="285750" indent="-285750">
              <a:buFont typeface="Arial" panose="020B0604020202020204" pitchFamily="34" charset="0"/>
              <a:buChar char="•"/>
            </a:pPr>
            <a:r>
              <a:rPr lang="en-US" sz="2400" b="0" dirty="0"/>
              <a:t>Poor methodological quality of research-29% of studies were rated 4-5*</a:t>
            </a:r>
          </a:p>
          <a:p>
            <a:pPr marL="285750" indent="-285750">
              <a:buFont typeface="Arial" panose="020B0604020202020204" pitchFamily="34" charset="0"/>
              <a:buChar char="•"/>
            </a:pPr>
            <a:r>
              <a:rPr lang="en-US" sz="2400" b="0" dirty="0"/>
              <a:t>31 studies were descriptive.</a:t>
            </a:r>
          </a:p>
          <a:p>
            <a:pPr marL="0" indent="0">
              <a:buNone/>
            </a:pPr>
            <a:endParaRPr lang="en-GB" dirty="0"/>
          </a:p>
        </p:txBody>
      </p:sp>
      <p:pic>
        <p:nvPicPr>
          <p:cNvPr id="5" name="Picture 8" descr="University of Warwick - Moorfield Nanotechnology">
            <a:extLst>
              <a:ext uri="{FF2B5EF4-FFF2-40B4-BE49-F238E27FC236}">
                <a16:creationId xmlns:a16="http://schemas.microsoft.com/office/drawing/2014/main" id="{3E472567-17D4-414D-AC86-C6735A7716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71" y="6395013"/>
            <a:ext cx="1388962" cy="46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5B8AF-EF54-4511-8312-C8CC413BF583}"/>
              </a:ext>
            </a:extLst>
          </p:cNvPr>
          <p:cNvSpPr>
            <a:spLocks noGrp="1"/>
          </p:cNvSpPr>
          <p:nvPr>
            <p:ph type="title"/>
          </p:nvPr>
        </p:nvSpPr>
        <p:spPr>
          <a:xfrm>
            <a:off x="426243" y="908050"/>
            <a:ext cx="8291513" cy="576263"/>
          </a:xfrm>
        </p:spPr>
        <p:txBody>
          <a:bodyPr/>
          <a:lstStyle/>
          <a:p>
            <a:r>
              <a:rPr lang="en-GB" sz="2800" dirty="0">
                <a:effectLst/>
                <a:latin typeface="Arial" panose="020B0604020202020204" pitchFamily="34" charset="0"/>
                <a:ea typeface="Calibri" panose="020F0502020204030204" pitchFamily="34" charset="0"/>
                <a:cs typeface="Times New Roman" panose="02020603050405020304" pitchFamily="18" charset="0"/>
              </a:rPr>
              <a:t>To identify the prevalence of autistic adults and adults with intellectual disabilities who set fires. </a:t>
            </a:r>
            <a:r>
              <a:rPr lang="en-GB" sz="2800" dirty="0">
                <a:effectLst/>
                <a:latin typeface="Calibri" panose="020F0502020204030204" pitchFamily="34" charset="0"/>
                <a:ea typeface="Calibri" panose="020F0502020204030204" pitchFamily="34" charset="0"/>
                <a:cs typeface="Times New Roman" panose="02020603050405020304" pitchFamily="18" charset="0"/>
              </a:rPr>
              <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BC7C7363-7B11-4DEC-94DA-57AD6C1671B8}"/>
              </a:ext>
            </a:extLst>
          </p:cNvPr>
          <p:cNvSpPr>
            <a:spLocks noGrp="1"/>
          </p:cNvSpPr>
          <p:nvPr>
            <p:ph idx="1"/>
          </p:nvPr>
        </p:nvSpPr>
        <p:spPr>
          <a:xfrm>
            <a:off x="426242" y="1921397"/>
            <a:ext cx="8291513" cy="4460353"/>
          </a:xfrm>
        </p:spPr>
        <p:txBody>
          <a:bodyPr/>
          <a:lstStyle/>
          <a:p>
            <a:pPr marL="285750" indent="-285750">
              <a:buFont typeface="Arial" panose="020B0604020202020204" pitchFamily="34" charset="0"/>
              <a:buChar char="•"/>
            </a:pPr>
            <a:r>
              <a:rPr lang="en-GB" sz="2400" kern="1200" dirty="0">
                <a:effectLst/>
              </a:rPr>
              <a:t>The prevalence rate of autistic adults and adults with intellectual disabilities among people who set fires was 7.9% (n = 460)</a:t>
            </a:r>
          </a:p>
          <a:p>
            <a:pPr marL="285750" indent="-285750">
              <a:buFont typeface="Arial" panose="020B0604020202020204" pitchFamily="34" charset="0"/>
              <a:buChar char="•"/>
            </a:pPr>
            <a:r>
              <a:rPr lang="en-GB" sz="2400" kern="1200" dirty="0">
                <a:effectLst/>
              </a:rPr>
              <a:t>The prevalence rate of firesetting among autistic adults and adults with intellectual disabilities was 10.1% (n = 633)</a:t>
            </a:r>
          </a:p>
          <a:p>
            <a:pPr marL="285750" indent="-285750">
              <a:buFont typeface="Arial" panose="020B0604020202020204" pitchFamily="34" charset="0"/>
              <a:buChar char="•"/>
            </a:pPr>
            <a:r>
              <a:rPr lang="en-GB" dirty="0">
                <a:latin typeface="Arial" panose="020B0604020202020204" pitchFamily="34" charset="0"/>
                <a:ea typeface="Times New Roman" panose="02020603050405020304" pitchFamily="18" charset="0"/>
              </a:rPr>
              <a:t>94.7% of </a:t>
            </a:r>
            <a:r>
              <a:rPr lang="en-GB" sz="2400" dirty="0">
                <a:effectLst/>
                <a:latin typeface="Arial" panose="020B0604020202020204" pitchFamily="34" charset="0"/>
                <a:ea typeface="Times New Roman" panose="02020603050405020304" pitchFamily="18" charset="0"/>
              </a:rPr>
              <a:t>adults who set fires were reported to have intellectual disabilities, 5% of adults who set fires had autism</a:t>
            </a:r>
          </a:p>
          <a:p>
            <a:pPr marL="285750" indent="-285750">
              <a:buFont typeface="Arial" panose="020B0604020202020204" pitchFamily="34" charset="0"/>
              <a:buChar char="•"/>
            </a:pPr>
            <a:r>
              <a:rPr lang="en-GB" sz="2400" dirty="0">
                <a:effectLst/>
                <a:latin typeface="Arial" panose="020B0604020202020204" pitchFamily="34" charset="0"/>
                <a:ea typeface="Calibri" panose="020F0502020204030204" pitchFamily="34" charset="0"/>
              </a:rPr>
              <a:t>17.4% of the women (n = 86) and 11.2% of men (n = 182) who set fires were autistic and/or had intellectual disabilities</a:t>
            </a:r>
            <a:endParaRPr lang="en-GB" dirty="0"/>
          </a:p>
        </p:txBody>
      </p:sp>
    </p:spTree>
    <p:extLst>
      <p:ext uri="{BB962C8B-B14F-4D97-AF65-F5344CB8AC3E}">
        <p14:creationId xmlns:p14="http://schemas.microsoft.com/office/powerpoint/2010/main" val="3326773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5620-CF63-4E97-996B-08717C026D76}"/>
              </a:ext>
            </a:extLst>
          </p:cNvPr>
          <p:cNvSpPr>
            <a:spLocks noGrp="1"/>
          </p:cNvSpPr>
          <p:nvPr>
            <p:ph type="title"/>
          </p:nvPr>
        </p:nvSpPr>
        <p:spPr>
          <a:xfrm>
            <a:off x="426243" y="908050"/>
            <a:ext cx="8291513" cy="576263"/>
          </a:xfrm>
        </p:spPr>
        <p:txBody>
          <a:bodyPr/>
          <a:lstStyle/>
          <a:p>
            <a:r>
              <a:rPr lang="en-GB" sz="2800" dirty="0">
                <a:effectLst/>
                <a:latin typeface="Arial" panose="020B0604020202020204" pitchFamily="34" charset="0"/>
                <a:ea typeface="Calibri" panose="020F0502020204030204" pitchFamily="34" charset="0"/>
                <a:cs typeface="Times New Roman" panose="02020603050405020304" pitchFamily="18" charset="0"/>
              </a:rPr>
              <a:t>To highlight the characteristics and treatment needs of autistic adults and adults with intellectual disabilities who set fires.</a:t>
            </a:r>
            <a:r>
              <a:rPr lang="en-GB" sz="2800" dirty="0">
                <a:effectLst/>
                <a:latin typeface="Calibri" panose="020F0502020204030204" pitchFamily="34" charset="0"/>
                <a:ea typeface="Calibri" panose="020F0502020204030204" pitchFamily="34" charset="0"/>
                <a:cs typeface="Times New Roman" panose="02020603050405020304" pitchFamily="18" charset="0"/>
              </a:rPr>
              <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0F51EC1B-08DB-4090-9664-CA073261DBA7}"/>
              </a:ext>
            </a:extLst>
          </p:cNvPr>
          <p:cNvSpPr>
            <a:spLocks noGrp="1"/>
          </p:cNvSpPr>
          <p:nvPr>
            <p:ph idx="1"/>
          </p:nvPr>
        </p:nvSpPr>
        <p:spPr>
          <a:xfrm>
            <a:off x="426242" y="1724628"/>
            <a:ext cx="8291513" cy="4657122"/>
          </a:xfrm>
        </p:spPr>
        <p:txBody>
          <a:bodyPr/>
          <a:lstStyle/>
          <a:p>
            <a:pPr marL="285750" marR="0" lvl="0" indent="-285750" algn="l" defTabSz="914400" rtl="0" eaLnBrk="1" fontAlgn="auto" latinLnBrk="0" hangingPunct="1">
              <a:lnSpc>
                <a:spcPct val="100000"/>
              </a:lnSpc>
              <a:spcBef>
                <a:spcPts val="0"/>
              </a:spcBef>
              <a:spcAft>
                <a:spcPts val="0"/>
              </a:spcAft>
              <a:buSzPct val="110000"/>
              <a:buFont typeface="Arial" panose="020B0604020202020204" pitchFamily="34" charset="0"/>
              <a:buChar char="•"/>
              <a:tabLst/>
              <a:defRPr/>
            </a:pPr>
            <a:r>
              <a:rPr lang="en-GB" sz="2400" kern="1200" dirty="0">
                <a:effectLst/>
              </a:rPr>
              <a:t>17 to 77 years (n=260, 23 of 100 studies)</a:t>
            </a:r>
          </a:p>
          <a:p>
            <a:pPr marL="285750" marR="0" lvl="0" indent="-285750" algn="l" defTabSz="914400" rtl="0" eaLnBrk="1" fontAlgn="auto" latinLnBrk="0" hangingPunct="1">
              <a:lnSpc>
                <a:spcPct val="100000"/>
              </a:lnSpc>
              <a:spcBef>
                <a:spcPts val="0"/>
              </a:spcBef>
              <a:spcAft>
                <a:spcPts val="0"/>
              </a:spcAft>
              <a:buSzPct val="110000"/>
              <a:buFont typeface="Arial" panose="020B0604020202020204" pitchFamily="34" charset="0"/>
              <a:buChar char="•"/>
              <a:tabLst/>
              <a:defRPr/>
            </a:pPr>
            <a:r>
              <a:rPr lang="en-GB" sz="2400" kern="1200" dirty="0">
                <a:effectLst/>
              </a:rPr>
              <a:t>Caucasian (n=111, 4 of 100 studies)</a:t>
            </a:r>
          </a:p>
          <a:p>
            <a:pPr marL="285750" marR="0" lvl="0" indent="-285750" algn="l" defTabSz="914400" rtl="0" eaLnBrk="1" fontAlgn="auto" latinLnBrk="0" hangingPunct="1">
              <a:lnSpc>
                <a:spcPct val="100000"/>
              </a:lnSpc>
              <a:spcBef>
                <a:spcPts val="0"/>
              </a:spcBef>
              <a:spcAft>
                <a:spcPts val="0"/>
              </a:spcAft>
              <a:buSzPct val="110000"/>
              <a:buFont typeface="Arial" panose="020B0604020202020204" pitchFamily="34" charset="0"/>
              <a:buChar char="•"/>
              <a:tabLst/>
              <a:defRPr/>
            </a:pPr>
            <a:r>
              <a:rPr lang="en-GB" sz="2400" kern="1200" dirty="0">
                <a:solidFill>
                  <a:schemeClr val="dk1"/>
                </a:solidFill>
                <a:effectLst/>
                <a:latin typeface="+mn-lt"/>
                <a:ea typeface="+mn-ea"/>
                <a:cs typeface="+mn-cs"/>
              </a:rPr>
              <a:t>Male </a:t>
            </a:r>
          </a:p>
          <a:p>
            <a:pPr marL="285750" marR="0" lvl="0" indent="-285750" algn="l" defTabSz="914400" rtl="0" eaLnBrk="1" fontAlgn="auto" latinLnBrk="0" hangingPunct="1">
              <a:lnSpc>
                <a:spcPct val="100000"/>
              </a:lnSpc>
              <a:spcBef>
                <a:spcPts val="0"/>
              </a:spcBef>
              <a:spcAft>
                <a:spcPts val="0"/>
              </a:spcAft>
              <a:buSzPct val="110000"/>
              <a:buFont typeface="Arial" panose="020B0604020202020204" pitchFamily="34" charset="0"/>
              <a:buChar char="•"/>
              <a:tabLst/>
              <a:defRPr/>
            </a:pPr>
            <a:r>
              <a:rPr lang="en-GB" sz="2400" kern="1200" dirty="0">
                <a:solidFill>
                  <a:schemeClr val="dk1"/>
                </a:solidFill>
                <a:effectLst/>
                <a:latin typeface="+mn-lt"/>
                <a:ea typeface="+mn-ea"/>
                <a:cs typeface="+mn-cs"/>
              </a:rPr>
              <a:t>IQ ranged from 42-98 (M</a:t>
            </a:r>
            <a:r>
              <a:rPr lang="en-GB" sz="2400" kern="1200" baseline="-25000" dirty="0">
                <a:solidFill>
                  <a:schemeClr val="dk1"/>
                </a:solidFill>
                <a:effectLst/>
                <a:latin typeface="+mn-lt"/>
                <a:ea typeface="+mn-ea"/>
                <a:cs typeface="+mn-cs"/>
              </a:rPr>
              <a:t>IQ</a:t>
            </a:r>
            <a:r>
              <a:rPr lang="en-GB" sz="2400" kern="1200" dirty="0">
                <a:solidFill>
                  <a:schemeClr val="dk1"/>
                </a:solidFill>
                <a:effectLst/>
                <a:latin typeface="+mn-lt"/>
                <a:ea typeface="+mn-ea"/>
                <a:cs typeface="+mn-cs"/>
              </a:rPr>
              <a:t>=66.7, SD=7.6, n=7)</a:t>
            </a:r>
          </a:p>
          <a:p>
            <a:pPr marL="285750" marR="0" lvl="0" indent="-285750" algn="l" defTabSz="914400" rtl="0" eaLnBrk="1" fontAlgn="auto" latinLnBrk="0" hangingPunct="1">
              <a:lnSpc>
                <a:spcPct val="100000"/>
              </a:lnSpc>
              <a:spcBef>
                <a:spcPts val="0"/>
              </a:spcBef>
              <a:spcAft>
                <a:spcPts val="0"/>
              </a:spcAft>
              <a:buSzPct val="110000"/>
              <a:buFont typeface="Arial" panose="020B0604020202020204" pitchFamily="34" charset="0"/>
              <a:buChar char="•"/>
              <a:tabLst/>
              <a:defRPr/>
            </a:pPr>
            <a:r>
              <a:rPr lang="en-GB" sz="2400" i="0" kern="1200" dirty="0">
                <a:solidFill>
                  <a:schemeClr val="tx1"/>
                </a:solidFill>
                <a:effectLst/>
                <a:latin typeface="+mn-lt"/>
                <a:ea typeface="+mn-ea"/>
                <a:cs typeface="+mn-cs"/>
              </a:rPr>
              <a:t>Difficulties with regulating emotions</a:t>
            </a:r>
          </a:p>
          <a:p>
            <a:pPr marL="285750" marR="0" lvl="0" indent="-285750" algn="l" defTabSz="914400" rtl="0" eaLnBrk="1" fontAlgn="auto" latinLnBrk="0" hangingPunct="1">
              <a:lnSpc>
                <a:spcPct val="100000"/>
              </a:lnSpc>
              <a:spcBef>
                <a:spcPts val="0"/>
              </a:spcBef>
              <a:spcAft>
                <a:spcPts val="0"/>
              </a:spcAft>
              <a:buSzPct val="110000"/>
              <a:buFont typeface="Arial" panose="020B0604020202020204" pitchFamily="34" charset="0"/>
              <a:buChar char="•"/>
              <a:tabLst/>
              <a:defRPr/>
            </a:pPr>
            <a:r>
              <a:rPr lang="en-GB" kern="1200" dirty="0"/>
              <a:t>Poor</a:t>
            </a:r>
            <a:r>
              <a:rPr lang="en-GB" sz="2400" i="0" kern="1200" dirty="0">
                <a:solidFill>
                  <a:schemeClr val="tx1"/>
                </a:solidFill>
                <a:effectLst/>
                <a:latin typeface="+mn-lt"/>
                <a:ea typeface="+mn-ea"/>
                <a:cs typeface="+mn-cs"/>
              </a:rPr>
              <a:t> skill development</a:t>
            </a:r>
          </a:p>
          <a:p>
            <a:pPr marL="285750" marR="0" lvl="0" indent="-285750" algn="l" defTabSz="914400" rtl="0" eaLnBrk="1" fontAlgn="auto" latinLnBrk="0" hangingPunct="1">
              <a:lnSpc>
                <a:spcPct val="100000"/>
              </a:lnSpc>
              <a:spcBef>
                <a:spcPts val="0"/>
              </a:spcBef>
              <a:spcAft>
                <a:spcPts val="0"/>
              </a:spcAft>
              <a:buSzPct val="110000"/>
              <a:buFont typeface="Arial" panose="020B0604020202020204" pitchFamily="34" charset="0"/>
              <a:buChar char="•"/>
              <a:tabLst/>
              <a:defRPr/>
            </a:pPr>
            <a:r>
              <a:rPr lang="en-GB" kern="1200" dirty="0"/>
              <a:t>Lo</a:t>
            </a:r>
            <a:r>
              <a:rPr lang="en-GB" sz="2400" i="0" kern="1200" dirty="0">
                <a:solidFill>
                  <a:schemeClr val="tx1"/>
                </a:solidFill>
                <a:effectLst/>
                <a:latin typeface="+mn-lt"/>
                <a:ea typeface="+mn-ea"/>
                <a:cs typeface="+mn-cs"/>
              </a:rPr>
              <a:t>w self esteem</a:t>
            </a:r>
          </a:p>
          <a:p>
            <a:pPr marL="285750" marR="0" lvl="0" indent="-285750" algn="l" defTabSz="914400" rtl="0" eaLnBrk="1" fontAlgn="auto" latinLnBrk="0" hangingPunct="1">
              <a:lnSpc>
                <a:spcPct val="100000"/>
              </a:lnSpc>
              <a:spcBef>
                <a:spcPts val="0"/>
              </a:spcBef>
              <a:spcAft>
                <a:spcPts val="0"/>
              </a:spcAft>
              <a:buSzPct val="110000"/>
              <a:buFont typeface="Arial" panose="020B0604020202020204" pitchFamily="34" charset="0"/>
              <a:buChar char="•"/>
              <a:tabLst/>
              <a:defRPr/>
            </a:pPr>
            <a:r>
              <a:rPr lang="en-GB" sz="2400" i="0" kern="1200" dirty="0">
                <a:solidFill>
                  <a:schemeClr val="tx1"/>
                </a:solidFill>
                <a:effectLst/>
                <a:latin typeface="+mn-lt"/>
                <a:ea typeface="+mn-ea"/>
                <a:cs typeface="+mn-cs"/>
              </a:rPr>
              <a:t>Comorbidity</a:t>
            </a:r>
          </a:p>
          <a:p>
            <a:pPr marL="285750" marR="0" lvl="0" indent="-285750" algn="l" defTabSz="914400" rtl="0" eaLnBrk="1" fontAlgn="auto" latinLnBrk="0" hangingPunct="1">
              <a:lnSpc>
                <a:spcPct val="100000"/>
              </a:lnSpc>
              <a:spcBef>
                <a:spcPts val="0"/>
              </a:spcBef>
              <a:spcAft>
                <a:spcPts val="0"/>
              </a:spcAft>
              <a:buSzPct val="110000"/>
              <a:buFont typeface="Arial" panose="020B0604020202020204" pitchFamily="34" charset="0"/>
              <a:buChar char="•"/>
              <a:tabLst/>
              <a:defRPr/>
            </a:pPr>
            <a:r>
              <a:rPr lang="en-GB" sz="2400" i="0" kern="1200" dirty="0">
                <a:solidFill>
                  <a:schemeClr val="tx1"/>
                </a:solidFill>
                <a:effectLst/>
              </a:rPr>
              <a:t>Developmental experiences included trauma and childhood abuse</a:t>
            </a:r>
            <a:endParaRPr lang="en-GB" kern="1200" dirty="0"/>
          </a:p>
          <a:p>
            <a:pPr marL="285750" marR="0" lvl="0" indent="-285750" algn="l" defTabSz="914400" rtl="0" eaLnBrk="1" fontAlgn="auto" latinLnBrk="0" hangingPunct="1">
              <a:lnSpc>
                <a:spcPct val="100000"/>
              </a:lnSpc>
              <a:spcBef>
                <a:spcPts val="0"/>
              </a:spcBef>
              <a:spcAft>
                <a:spcPts val="0"/>
              </a:spcAft>
              <a:buSzPct val="110000"/>
              <a:buFont typeface="Arial" panose="020B0604020202020204" pitchFamily="34" charset="0"/>
              <a:buChar char="•"/>
              <a:tabLst/>
              <a:defRPr/>
            </a:pPr>
            <a:r>
              <a:rPr lang="en-GB" kern="1200" dirty="0"/>
              <a:t>D</a:t>
            </a:r>
            <a:r>
              <a:rPr lang="en-GB" sz="2400" i="0" kern="1200" dirty="0">
                <a:solidFill>
                  <a:schemeClr val="tx1"/>
                </a:solidFill>
                <a:effectLst/>
                <a:latin typeface="+mn-lt"/>
                <a:ea typeface="+mn-ea"/>
                <a:cs typeface="+mn-cs"/>
              </a:rPr>
              <a:t>ifficulties forming healthy relationships, behavioural difficulties, skill deficits</a:t>
            </a:r>
            <a:endParaRPr lang="en-GB" dirty="0"/>
          </a:p>
          <a:p>
            <a:endParaRPr lang="en-GB" dirty="0"/>
          </a:p>
        </p:txBody>
      </p:sp>
    </p:spTree>
    <p:extLst>
      <p:ext uri="{BB962C8B-B14F-4D97-AF65-F5344CB8AC3E}">
        <p14:creationId xmlns:p14="http://schemas.microsoft.com/office/powerpoint/2010/main" val="124297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534E0-AB8F-4C1B-A4A3-1AFEDA0703F0}"/>
              </a:ext>
            </a:extLst>
          </p:cNvPr>
          <p:cNvSpPr>
            <a:spLocks noGrp="1"/>
          </p:cNvSpPr>
          <p:nvPr>
            <p:ph type="title"/>
          </p:nvPr>
        </p:nvSpPr>
        <p:spPr>
          <a:xfrm>
            <a:off x="426243" y="908050"/>
            <a:ext cx="8291513" cy="576263"/>
          </a:xfrm>
        </p:spPr>
        <p:txBody>
          <a:bodyPr/>
          <a:lstStyle/>
          <a:p>
            <a:r>
              <a:rPr lang="en-GB" sz="2800" dirty="0">
                <a:effectLst/>
                <a:latin typeface="Arial" panose="020B0604020202020204" pitchFamily="34" charset="0"/>
                <a:ea typeface="Calibri" panose="020F0502020204030204" pitchFamily="34" charset="0"/>
                <a:cs typeface="Times New Roman" panose="02020603050405020304" pitchFamily="18" charset="0"/>
              </a:rPr>
              <a:t>To highlight offence related characteristics of autistic adults and adults with intellectual disabilities who set fires. </a:t>
            </a:r>
            <a:r>
              <a:rPr lang="en-GB" sz="2800" dirty="0">
                <a:effectLst/>
                <a:latin typeface="Calibri" panose="020F0502020204030204" pitchFamily="34" charset="0"/>
                <a:ea typeface="Calibri" panose="020F0502020204030204" pitchFamily="34" charset="0"/>
                <a:cs typeface="Times New Roman" panose="02020603050405020304" pitchFamily="18" charset="0"/>
              </a:rPr>
              <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7EC39AF9-4ABE-47B3-BC32-60AF4E8CC76D}"/>
              </a:ext>
            </a:extLst>
          </p:cNvPr>
          <p:cNvSpPr>
            <a:spLocks noGrp="1"/>
          </p:cNvSpPr>
          <p:nvPr>
            <p:ph idx="1"/>
          </p:nvPr>
        </p:nvSpPr>
        <p:spPr>
          <a:xfrm>
            <a:off x="426242" y="1736203"/>
            <a:ext cx="8291513" cy="4645547"/>
          </a:xfrm>
        </p:spPr>
        <p:txBody>
          <a:bodyPr/>
          <a:lstStyle/>
          <a:p>
            <a:pPr marL="171450" marR="0" lvl="0" indent="-171450" algn="l" defTabSz="914400" rtl="0" eaLnBrk="1" fontAlgn="auto" latinLnBrk="0" hangingPunct="1">
              <a:lnSpc>
                <a:spcPct val="100000"/>
              </a:lnSpc>
              <a:spcBef>
                <a:spcPts val="0"/>
              </a:spcBef>
              <a:spcAft>
                <a:spcPts val="0"/>
              </a:spcAft>
              <a:buSzPct val="110000"/>
              <a:buFont typeface="Arial" panose="020B0604020202020204" pitchFamily="34" charset="0"/>
              <a:buChar char="•"/>
              <a:tabLst/>
              <a:defRPr/>
            </a:pPr>
            <a:r>
              <a:rPr lang="en-GB" sz="2400" b="0" kern="1200" dirty="0">
                <a:solidFill>
                  <a:schemeClr val="tx1"/>
                </a:solidFill>
                <a:effectLst/>
                <a:latin typeface="+mn-lt"/>
                <a:ea typeface="+mn-ea"/>
                <a:cs typeface="+mn-cs"/>
              </a:rPr>
              <a:t>Commonly motivated by revenge/anger.</a:t>
            </a:r>
          </a:p>
          <a:p>
            <a:pPr marL="171450" marR="0" lvl="0" indent="-171450" algn="l" defTabSz="914400" rtl="0" eaLnBrk="1" fontAlgn="auto" latinLnBrk="0" hangingPunct="1">
              <a:lnSpc>
                <a:spcPct val="100000"/>
              </a:lnSpc>
              <a:spcBef>
                <a:spcPts val="0"/>
              </a:spcBef>
              <a:spcAft>
                <a:spcPts val="0"/>
              </a:spcAft>
              <a:buSzPct val="110000"/>
              <a:buFont typeface="Arial" panose="020B0604020202020204" pitchFamily="34" charset="0"/>
              <a:buChar char="•"/>
              <a:tabLst/>
              <a:defRPr/>
            </a:pPr>
            <a:r>
              <a:rPr lang="en-GB" sz="2400" b="0" kern="1200" dirty="0">
                <a:solidFill>
                  <a:schemeClr val="tx1"/>
                </a:solidFill>
                <a:effectLst/>
                <a:latin typeface="+mn-lt"/>
                <a:ea typeface="+mn-ea"/>
                <a:cs typeface="+mn-cs"/>
              </a:rPr>
              <a:t>Varied </a:t>
            </a:r>
            <a:r>
              <a:rPr lang="en-GB" kern="1200" dirty="0"/>
              <a:t>offending history/no </a:t>
            </a:r>
            <a:r>
              <a:rPr lang="en-GB" sz="2400" b="0" kern="1200" dirty="0">
                <a:solidFill>
                  <a:schemeClr val="tx1"/>
                </a:solidFill>
                <a:effectLst/>
                <a:latin typeface="+mn-lt"/>
                <a:ea typeface="+mn-ea"/>
                <a:cs typeface="+mn-cs"/>
              </a:rPr>
              <a:t>offending history </a:t>
            </a:r>
            <a:endParaRPr lang="en-US" sz="2400" b="0" dirty="0">
              <a:solidFill>
                <a:schemeClr val="tx1"/>
              </a:solidFill>
            </a:endParaRPr>
          </a:p>
          <a:p>
            <a:pPr marL="171450" marR="0" lvl="0" indent="-171450" algn="l" defTabSz="914400" rtl="0" eaLnBrk="1" fontAlgn="auto" latinLnBrk="0" hangingPunct="1">
              <a:lnSpc>
                <a:spcPct val="100000"/>
              </a:lnSpc>
              <a:spcBef>
                <a:spcPts val="0"/>
              </a:spcBef>
              <a:spcAft>
                <a:spcPts val="0"/>
              </a:spcAft>
              <a:buSzPct val="110000"/>
              <a:buFont typeface="Arial" panose="020B0604020202020204" pitchFamily="34" charset="0"/>
              <a:buChar char="•"/>
              <a:tabLst/>
              <a:defRPr/>
            </a:pPr>
            <a:r>
              <a:rPr lang="en-US" sz="2400" b="0" dirty="0">
                <a:solidFill>
                  <a:schemeClr val="tx1"/>
                </a:solidFill>
              </a:rPr>
              <a:t>Unique risk factors included:</a:t>
            </a:r>
          </a:p>
          <a:p>
            <a:pPr marL="628650" lvl="1" indent="-171450" fontAlgn="auto">
              <a:spcBef>
                <a:spcPts val="0"/>
              </a:spcBef>
              <a:spcAft>
                <a:spcPts val="0"/>
              </a:spcAft>
              <a:buClr>
                <a:schemeClr val="tx2"/>
              </a:buClr>
              <a:buSzPct val="110000"/>
              <a:defRPr/>
            </a:pPr>
            <a:r>
              <a:rPr lang="en-GB" b="0" kern="1200" dirty="0">
                <a:solidFill>
                  <a:schemeClr val="tx1"/>
                </a:solidFill>
                <a:effectLst/>
                <a:latin typeface="+mn-lt"/>
                <a:ea typeface="+mn-ea"/>
                <a:cs typeface="+mn-cs"/>
              </a:rPr>
              <a:t>withdrawal/lack of support</a:t>
            </a:r>
          </a:p>
          <a:p>
            <a:pPr marL="628650" lvl="1" indent="-171450" fontAlgn="auto">
              <a:spcBef>
                <a:spcPts val="0"/>
              </a:spcBef>
              <a:spcAft>
                <a:spcPts val="0"/>
              </a:spcAft>
              <a:buClr>
                <a:schemeClr val="tx2"/>
              </a:buClr>
              <a:buSzPct val="110000"/>
              <a:defRPr/>
            </a:pPr>
            <a:r>
              <a:rPr lang="en-GB" b="0" kern="1200" dirty="0">
                <a:solidFill>
                  <a:schemeClr val="tx1"/>
                </a:solidFill>
                <a:effectLst/>
                <a:latin typeface="+mn-lt"/>
                <a:ea typeface="+mn-ea"/>
                <a:cs typeface="+mn-cs"/>
              </a:rPr>
              <a:t>discussions about the future</a:t>
            </a:r>
          </a:p>
          <a:p>
            <a:pPr marL="628650" lvl="1" indent="-171450" fontAlgn="auto">
              <a:spcBef>
                <a:spcPts val="0"/>
              </a:spcBef>
              <a:spcAft>
                <a:spcPts val="0"/>
              </a:spcAft>
              <a:buClr>
                <a:schemeClr val="tx2"/>
              </a:buClr>
              <a:buSzPct val="110000"/>
              <a:defRPr/>
            </a:pPr>
            <a:r>
              <a:rPr lang="en-GB" b="0" kern="1200" dirty="0">
                <a:solidFill>
                  <a:schemeClr val="tx1"/>
                </a:solidFill>
                <a:effectLst/>
                <a:latin typeface="+mn-lt"/>
                <a:ea typeface="+mn-ea"/>
                <a:cs typeface="+mn-cs"/>
              </a:rPr>
              <a:t>others doing something perceived as negative</a:t>
            </a:r>
          </a:p>
          <a:p>
            <a:pPr marL="628650" lvl="1" indent="-171450" fontAlgn="auto">
              <a:spcBef>
                <a:spcPts val="0"/>
              </a:spcBef>
              <a:spcAft>
                <a:spcPts val="0"/>
              </a:spcAft>
              <a:buClr>
                <a:schemeClr val="tx2"/>
              </a:buClr>
              <a:buSzPct val="110000"/>
              <a:defRPr/>
            </a:pPr>
            <a:r>
              <a:rPr lang="en-GB" b="0" kern="1200" dirty="0">
                <a:solidFill>
                  <a:schemeClr val="tx1"/>
                </a:solidFill>
                <a:effectLst/>
                <a:latin typeface="+mn-lt"/>
                <a:ea typeface="+mn-ea"/>
                <a:cs typeface="+mn-cs"/>
              </a:rPr>
              <a:t>a perceived inability to effect social change</a:t>
            </a:r>
          </a:p>
          <a:p>
            <a:pPr marL="628650" lvl="1" indent="-171450" fontAlgn="auto">
              <a:spcBef>
                <a:spcPts val="0"/>
              </a:spcBef>
              <a:spcAft>
                <a:spcPts val="0"/>
              </a:spcAft>
              <a:buClr>
                <a:schemeClr val="tx2"/>
              </a:buClr>
              <a:buSzPct val="110000"/>
              <a:defRPr/>
            </a:pPr>
            <a:r>
              <a:rPr lang="en-GB" b="0" kern="1200" dirty="0">
                <a:solidFill>
                  <a:schemeClr val="tx1"/>
                </a:solidFill>
                <a:effectLst/>
                <a:latin typeface="+mn-lt"/>
                <a:ea typeface="+mn-ea"/>
                <a:cs typeface="+mn-cs"/>
              </a:rPr>
              <a:t>feeling mistreated or not listened to</a:t>
            </a:r>
          </a:p>
          <a:p>
            <a:pPr marL="628650" lvl="1" indent="-171450" fontAlgn="auto">
              <a:spcBef>
                <a:spcPts val="0"/>
              </a:spcBef>
              <a:spcAft>
                <a:spcPts val="0"/>
              </a:spcAft>
              <a:buClr>
                <a:schemeClr val="tx2"/>
              </a:buClr>
              <a:buSzPct val="110000"/>
              <a:defRPr/>
            </a:pPr>
            <a:r>
              <a:rPr lang="en-GB" b="0" kern="1200" dirty="0">
                <a:solidFill>
                  <a:schemeClr val="tx1"/>
                </a:solidFill>
                <a:effectLst/>
                <a:latin typeface="+mn-lt"/>
                <a:ea typeface="+mn-ea"/>
                <a:cs typeface="+mn-cs"/>
              </a:rPr>
              <a:t>feelings desperation and disempowerment</a:t>
            </a:r>
          </a:p>
          <a:p>
            <a:pPr marL="628650" lvl="1" indent="-171450" fontAlgn="auto">
              <a:spcBef>
                <a:spcPts val="0"/>
              </a:spcBef>
              <a:spcAft>
                <a:spcPts val="0"/>
              </a:spcAft>
              <a:buClr>
                <a:schemeClr val="tx2"/>
              </a:buClr>
              <a:buSzPct val="110000"/>
              <a:defRPr/>
            </a:pPr>
            <a:r>
              <a:rPr lang="en-GB" b="0" kern="1200" dirty="0">
                <a:solidFill>
                  <a:schemeClr val="tx1"/>
                </a:solidFill>
                <a:effectLst/>
                <a:latin typeface="+mn-lt"/>
                <a:ea typeface="+mn-ea"/>
                <a:cs typeface="+mn-cs"/>
              </a:rPr>
              <a:t>a desire to enable positive emotional experiences (e.g. sensory stimulation)</a:t>
            </a:r>
          </a:p>
          <a:p>
            <a:pPr marL="628650" lvl="1" indent="-171450" fontAlgn="auto">
              <a:spcBef>
                <a:spcPts val="0"/>
              </a:spcBef>
              <a:spcAft>
                <a:spcPts val="0"/>
              </a:spcAft>
              <a:buClr>
                <a:schemeClr val="tx2"/>
              </a:buClr>
              <a:buSzPct val="110000"/>
              <a:defRPr/>
            </a:pPr>
            <a:r>
              <a:rPr lang="en-GB" b="0" kern="1200" dirty="0">
                <a:solidFill>
                  <a:schemeClr val="tx1"/>
                </a:solidFill>
                <a:effectLst/>
                <a:latin typeface="+mn-lt"/>
                <a:ea typeface="+mn-ea"/>
                <a:cs typeface="+mn-cs"/>
              </a:rPr>
              <a:t>circumscribed interest in fire/violence</a:t>
            </a:r>
          </a:p>
          <a:p>
            <a:pPr marL="171450" marR="0" lvl="0" indent="-171450" algn="l" defTabSz="914400" rtl="0" eaLnBrk="1" fontAlgn="auto" latinLnBrk="0" hangingPunct="1">
              <a:lnSpc>
                <a:spcPct val="100000"/>
              </a:lnSpc>
              <a:spcBef>
                <a:spcPts val="0"/>
              </a:spcBef>
              <a:spcAft>
                <a:spcPts val="0"/>
              </a:spcAft>
              <a:buSzPct val="110000"/>
              <a:buFont typeface="Arial" panose="020B0604020202020204" pitchFamily="34" charset="0"/>
              <a:buChar char="•"/>
              <a:tabLst/>
              <a:defRPr/>
            </a:pPr>
            <a:r>
              <a:rPr lang="en-GB" sz="2400" b="0" kern="1200" dirty="0">
                <a:solidFill>
                  <a:schemeClr val="tx1"/>
                </a:solidFill>
                <a:effectLst/>
                <a:latin typeface="+mn-lt"/>
                <a:ea typeface="+mn-ea"/>
                <a:cs typeface="+mn-cs"/>
              </a:rPr>
              <a:t>Non-contact firesetting most common</a:t>
            </a:r>
          </a:p>
          <a:p>
            <a:endParaRPr lang="en-GB" dirty="0"/>
          </a:p>
        </p:txBody>
      </p:sp>
    </p:spTree>
    <p:extLst>
      <p:ext uri="{BB962C8B-B14F-4D97-AF65-F5344CB8AC3E}">
        <p14:creationId xmlns:p14="http://schemas.microsoft.com/office/powerpoint/2010/main" val="4101678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1367E-7332-4E01-B8DB-6EBA36179A54}"/>
              </a:ext>
            </a:extLst>
          </p:cNvPr>
          <p:cNvSpPr>
            <a:spLocks noGrp="1"/>
          </p:cNvSpPr>
          <p:nvPr>
            <p:ph type="title"/>
          </p:nvPr>
        </p:nvSpPr>
        <p:spPr>
          <a:xfrm>
            <a:off x="426243" y="1035412"/>
            <a:ext cx="8291513" cy="576263"/>
          </a:xfrm>
        </p:spPr>
        <p:txBody>
          <a:bodyPr/>
          <a:lstStyle/>
          <a:p>
            <a:r>
              <a:rPr lang="en-GB" sz="2800" dirty="0">
                <a:effectLst/>
                <a:latin typeface="Arial" panose="020B0604020202020204" pitchFamily="34" charset="0"/>
                <a:ea typeface="Calibri" panose="020F0502020204030204" pitchFamily="34" charset="0"/>
                <a:cs typeface="Times New Roman" panose="02020603050405020304" pitchFamily="18" charset="0"/>
              </a:rPr>
              <a:t>To evaluate the assessment tools and interventions available to clinicians working with autistic adults and adults with intellectual disabilities who set fires. </a:t>
            </a:r>
            <a:r>
              <a:rPr lang="en-GB" sz="2800" dirty="0">
                <a:effectLst/>
                <a:latin typeface="Calibri" panose="020F0502020204030204" pitchFamily="34" charset="0"/>
                <a:ea typeface="Calibri" panose="020F0502020204030204" pitchFamily="34" charset="0"/>
                <a:cs typeface="Times New Roman" panose="02020603050405020304" pitchFamily="18" charset="0"/>
              </a:rPr>
              <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F4D370F6-33D7-444B-8B7E-2F1E4D039DBB}"/>
              </a:ext>
            </a:extLst>
          </p:cNvPr>
          <p:cNvSpPr>
            <a:spLocks noGrp="1"/>
          </p:cNvSpPr>
          <p:nvPr>
            <p:ph idx="1"/>
          </p:nvPr>
        </p:nvSpPr>
        <p:spPr>
          <a:xfrm>
            <a:off x="426243" y="2129742"/>
            <a:ext cx="8291512" cy="4252008"/>
          </a:xfrm>
        </p:spPr>
        <p:txBody>
          <a:bodyPr/>
          <a:lstStyle/>
          <a:p>
            <a:pPr marL="171450" marR="0" lvl="0" indent="-171450" algn="l" defTabSz="914400" rtl="0" eaLnBrk="1" fontAlgn="auto" latinLnBrk="0" hangingPunct="1">
              <a:lnSpc>
                <a:spcPct val="100000"/>
              </a:lnSpc>
              <a:spcBef>
                <a:spcPts val="0"/>
              </a:spcBef>
              <a:spcAft>
                <a:spcPts val="0"/>
              </a:spcAft>
              <a:buSzPct val="110000"/>
              <a:buFont typeface="Arial" panose="020B0604020202020204" pitchFamily="34" charset="0"/>
              <a:buChar char="•"/>
              <a:tabLst/>
              <a:defRPr/>
            </a:pPr>
            <a:r>
              <a:rPr lang="en-GB" sz="2400" kern="1200" dirty="0">
                <a:solidFill>
                  <a:schemeClr val="dk1"/>
                </a:solidFill>
                <a:effectLst/>
                <a:latin typeface="+mn-lt"/>
                <a:ea typeface="+mn-ea"/>
                <a:cs typeface="+mn-cs"/>
              </a:rPr>
              <a:t>4 studies used fire specific tools to assess participants (</a:t>
            </a:r>
            <a:r>
              <a:rPr lang="en-GB" sz="2400" dirty="0">
                <a:latin typeface="Arial" panose="020B0604020202020204" pitchFamily="34" charset="0"/>
                <a:ea typeface="Calibri" panose="020F0502020204030204" pitchFamily="34" charset="0"/>
                <a:cs typeface="Arial" panose="020B0604020202020204" pitchFamily="34" charset="0"/>
              </a:rPr>
              <a:t>FAI, Murphy, 1990; FAS, </a:t>
            </a:r>
            <a:r>
              <a:rPr lang="en-GB" sz="2400" dirty="0" err="1">
                <a:latin typeface="Arial" panose="020B0604020202020204" pitchFamily="34" charset="0"/>
                <a:ea typeface="Calibri" panose="020F0502020204030204" pitchFamily="34" charset="0"/>
                <a:cs typeface="Arial" panose="020B0604020202020204" pitchFamily="34" charset="0"/>
              </a:rPr>
              <a:t>Muckley</a:t>
            </a:r>
            <a:r>
              <a:rPr lang="en-GB" dirty="0">
                <a:latin typeface="Arial" panose="020B0604020202020204" pitchFamily="34" charset="0"/>
                <a:ea typeface="Calibri" panose="020F0502020204030204" pitchFamily="34" charset="0"/>
                <a:cs typeface="Arial" panose="020B0604020202020204" pitchFamily="34" charset="0"/>
              </a:rPr>
              <a:t>, </a:t>
            </a:r>
            <a:r>
              <a:rPr lang="en-GB" sz="2400" dirty="0">
                <a:latin typeface="Arial" panose="020B0604020202020204" pitchFamily="34" charset="0"/>
                <a:ea typeface="Calibri" panose="020F0502020204030204" pitchFamily="34" charset="0"/>
                <a:cs typeface="Arial" panose="020B0604020202020204" pitchFamily="34" charset="0"/>
              </a:rPr>
              <a:t>1997; FIRS, </a:t>
            </a:r>
            <a:r>
              <a:rPr lang="en-GB" sz="2400" dirty="0" err="1">
                <a:latin typeface="Arial" panose="020B0604020202020204" pitchFamily="34" charset="0"/>
                <a:ea typeface="Calibri" panose="020F0502020204030204" pitchFamily="34" charset="0"/>
                <a:cs typeface="Arial" panose="020B0604020202020204" pitchFamily="34" charset="0"/>
              </a:rPr>
              <a:t>Mouridsen</a:t>
            </a:r>
            <a:r>
              <a:rPr lang="en-GB" sz="2400" dirty="0">
                <a:latin typeface="Arial" panose="020B0604020202020204" pitchFamily="34" charset="0"/>
                <a:ea typeface="Calibri" panose="020F0502020204030204" pitchFamily="34" charset="0"/>
                <a:cs typeface="Arial" panose="020B0604020202020204" pitchFamily="34" charset="0"/>
              </a:rPr>
              <a:t> et al., 2008; SAFARI, Long et al., 2014)</a:t>
            </a:r>
            <a:endParaRPr lang="en-GB" sz="2400" kern="1200" dirty="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SzPct val="110000"/>
              <a:buFont typeface="Arial" panose="020B0604020202020204" pitchFamily="34" charset="0"/>
              <a:buChar char="•"/>
              <a:tabLst/>
              <a:defRPr/>
            </a:pPr>
            <a:r>
              <a:rPr lang="en-GB" sz="2400" kern="1200" dirty="0">
                <a:solidFill>
                  <a:schemeClr val="dk1"/>
                </a:solidFill>
                <a:effectLst/>
                <a:latin typeface="+mn-lt"/>
                <a:ea typeface="+mn-ea"/>
                <a:cs typeface="+mn-cs"/>
              </a:rPr>
              <a:t>1 specialised intervention evaluated with a sample of autistic adults and adults with intellectual disabilities (n=14; Taylor et al., 2002; 2006)</a:t>
            </a:r>
          </a:p>
          <a:p>
            <a:pPr marL="171450" marR="0" lvl="0" indent="-171450" algn="l" defTabSz="914400" rtl="0" eaLnBrk="1" fontAlgn="auto" latinLnBrk="0" hangingPunct="1">
              <a:lnSpc>
                <a:spcPct val="100000"/>
              </a:lnSpc>
              <a:spcBef>
                <a:spcPts val="0"/>
              </a:spcBef>
              <a:spcAft>
                <a:spcPts val="0"/>
              </a:spcAft>
              <a:buSzPct val="110000"/>
              <a:buFont typeface="Arial" panose="020B0604020202020204" pitchFamily="34" charset="0"/>
              <a:buChar char="•"/>
              <a:tabLst/>
              <a:defRPr/>
            </a:pPr>
            <a:r>
              <a:rPr lang="en-GB" kern="1200" dirty="0">
                <a:solidFill>
                  <a:schemeClr val="dk1"/>
                </a:solidFill>
              </a:rPr>
              <a:t>No evidence to suggest current interventions reduce the risk of reoffending</a:t>
            </a:r>
            <a:endParaRPr lang="en-GB" sz="2400" kern="1200" dirty="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SzPct val="110000"/>
              <a:buFont typeface="Arial" panose="020B0604020202020204" pitchFamily="34" charset="0"/>
              <a:buChar char="•"/>
              <a:tabLst/>
              <a:defRPr/>
            </a:pPr>
            <a:r>
              <a:rPr lang="en-GB" sz="2400" kern="1200" dirty="0">
                <a:solidFill>
                  <a:schemeClr val="dk1"/>
                </a:solidFill>
                <a:effectLst/>
                <a:latin typeface="+mn-lt"/>
                <a:ea typeface="+mn-ea"/>
                <a:cs typeface="+mn-cs"/>
              </a:rPr>
              <a:t>Length of stay between 950.4-1725 days</a:t>
            </a:r>
          </a:p>
          <a:p>
            <a:endParaRPr lang="en-GB" dirty="0"/>
          </a:p>
        </p:txBody>
      </p:sp>
      <p:pic>
        <p:nvPicPr>
          <p:cNvPr id="4098" name="Picture 2" descr="What is Summative Assessment? | A Guide to Summative Assessment | Study.com">
            <a:extLst>
              <a:ext uri="{FF2B5EF4-FFF2-40B4-BE49-F238E27FC236}">
                <a16:creationId xmlns:a16="http://schemas.microsoft.com/office/drawing/2014/main" id="{53E01919-4DA2-416D-86B4-AD0BBC84E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6422" y="4830417"/>
            <a:ext cx="1551333" cy="1551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575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sum…</a:t>
            </a:r>
          </a:p>
        </p:txBody>
      </p:sp>
      <p:sp>
        <p:nvSpPr>
          <p:cNvPr id="3" name="Content Placeholder 2"/>
          <p:cNvSpPr>
            <a:spLocks noGrp="1"/>
          </p:cNvSpPr>
          <p:nvPr>
            <p:ph idx="1"/>
          </p:nvPr>
        </p:nvSpPr>
        <p:spPr>
          <a:xfrm>
            <a:off x="457200" y="1125538"/>
            <a:ext cx="8291513" cy="5256213"/>
          </a:xfrm>
        </p:spPr>
        <p:txBody>
          <a:bodyPr/>
          <a:lstStyle/>
          <a:p>
            <a:r>
              <a:rPr lang="en-US" dirty="0"/>
              <a:t>Small, ungeneralizable samples </a:t>
            </a:r>
          </a:p>
          <a:p>
            <a:r>
              <a:rPr lang="en-US" dirty="0"/>
              <a:t>Poor study methodology </a:t>
            </a:r>
          </a:p>
          <a:p>
            <a:r>
              <a:rPr lang="en-US" dirty="0"/>
              <a:t>A lack of appropriate measures used to collect data</a:t>
            </a:r>
          </a:p>
          <a:p>
            <a:r>
              <a:rPr lang="en-US" dirty="0"/>
              <a:t>A lack of validated theory</a:t>
            </a:r>
          </a:p>
          <a:p>
            <a:r>
              <a:rPr lang="en-US" dirty="0"/>
              <a:t>A lack of validated fire specific assessment tools</a:t>
            </a:r>
          </a:p>
          <a:p>
            <a:r>
              <a:rPr lang="en-US" dirty="0"/>
              <a:t>A lack of validated interventions</a:t>
            </a:r>
          </a:p>
          <a:p>
            <a:r>
              <a:rPr lang="en-GB" dirty="0"/>
              <a:t>Limited understanding of the similarities and differences between </a:t>
            </a:r>
            <a:r>
              <a:rPr lang="en-US" dirty="0"/>
              <a:t>adults with intellectual disabilities and/or autistic adults </a:t>
            </a:r>
            <a:r>
              <a:rPr lang="en-GB" dirty="0"/>
              <a:t>and other adults in contact with the Criminal Justice System.</a:t>
            </a:r>
          </a:p>
          <a:p>
            <a:endParaRPr lang="en-GB" dirty="0"/>
          </a:p>
        </p:txBody>
      </p:sp>
      <p:pic>
        <p:nvPicPr>
          <p:cNvPr id="5" name="Picture 8" descr="University of Warwick - Moorfield Nanotechnology">
            <a:extLst>
              <a:ext uri="{FF2B5EF4-FFF2-40B4-BE49-F238E27FC236}">
                <a16:creationId xmlns:a16="http://schemas.microsoft.com/office/drawing/2014/main" id="{898B6F4C-5A98-4C97-A8E6-75D033101D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71" y="6395013"/>
            <a:ext cx="1388962" cy="46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309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625A-1F24-4233-9370-EA8F813A42B3}"/>
              </a:ext>
            </a:extLst>
          </p:cNvPr>
          <p:cNvSpPr>
            <a:spLocks noGrp="1"/>
          </p:cNvSpPr>
          <p:nvPr>
            <p:ph type="title"/>
          </p:nvPr>
        </p:nvSpPr>
        <p:spPr/>
        <p:txBody>
          <a:bodyPr/>
          <a:lstStyle/>
          <a:p>
            <a:r>
              <a:rPr lang="en-US" dirty="0"/>
              <a:t>Limitations</a:t>
            </a:r>
            <a:endParaRPr lang="en-GB" dirty="0"/>
          </a:p>
        </p:txBody>
      </p:sp>
      <p:sp>
        <p:nvSpPr>
          <p:cNvPr id="3" name="Content Placeholder 2">
            <a:extLst>
              <a:ext uri="{FF2B5EF4-FFF2-40B4-BE49-F238E27FC236}">
                <a16:creationId xmlns:a16="http://schemas.microsoft.com/office/drawing/2014/main" id="{97DF9919-0A86-4D8C-88B3-6D8858BE8718}"/>
              </a:ext>
            </a:extLst>
          </p:cNvPr>
          <p:cNvSpPr>
            <a:spLocks noGrp="1"/>
          </p:cNvSpPr>
          <p:nvPr>
            <p:ph idx="1"/>
          </p:nvPr>
        </p:nvSpPr>
        <p:spPr>
          <a:xfrm>
            <a:off x="457200" y="1219201"/>
            <a:ext cx="8291513" cy="5162550"/>
          </a:xfrm>
        </p:spPr>
        <p:txBody>
          <a:bodyPr/>
          <a:lstStyle/>
          <a:p>
            <a:r>
              <a:rPr lang="en-US" sz="2000" dirty="0"/>
              <a:t>Limitations of research</a:t>
            </a:r>
          </a:p>
          <a:p>
            <a:pPr lvl="1">
              <a:buFont typeface="Courier New" panose="02070309020205020404" pitchFamily="49" charset="0"/>
              <a:buChar char="o"/>
            </a:pPr>
            <a:r>
              <a:rPr lang="en-US" dirty="0"/>
              <a:t>Limited sample sizes (ungeneralizable, unrepresentative)</a:t>
            </a:r>
          </a:p>
          <a:p>
            <a:pPr lvl="1">
              <a:buFont typeface="Courier New" panose="02070309020205020404" pitchFamily="49" charset="0"/>
              <a:buChar char="o"/>
            </a:pPr>
            <a:r>
              <a:rPr lang="en-US" dirty="0"/>
              <a:t>Quality of research design and methodologies poor</a:t>
            </a:r>
          </a:p>
          <a:p>
            <a:pPr lvl="1">
              <a:buFont typeface="Courier New" panose="02070309020205020404" pitchFamily="49" charset="0"/>
              <a:buChar char="o"/>
            </a:pPr>
            <a:r>
              <a:rPr lang="en-US" dirty="0"/>
              <a:t>Lack of comparison/control groups</a:t>
            </a:r>
          </a:p>
          <a:p>
            <a:pPr lvl="1">
              <a:buFont typeface="Courier New" panose="02070309020205020404" pitchFamily="49" charset="0"/>
              <a:buChar char="o"/>
            </a:pPr>
            <a:r>
              <a:rPr lang="en-GB" dirty="0"/>
              <a:t>Majority of studies did not assess IQ/ASD using a valid and reliable tool</a:t>
            </a:r>
          </a:p>
          <a:p>
            <a:pPr lvl="1">
              <a:buFont typeface="Courier New" panose="02070309020205020404" pitchFamily="49" charset="0"/>
              <a:buChar char="o"/>
            </a:pPr>
            <a:r>
              <a:rPr lang="en-GB" dirty="0"/>
              <a:t>Poor reporting (e.g. diagnosis, age, background)</a:t>
            </a:r>
          </a:p>
          <a:p>
            <a:pPr lvl="1">
              <a:buFont typeface="Courier New" panose="02070309020205020404" pitchFamily="49" charset="0"/>
              <a:buChar char="o"/>
            </a:pPr>
            <a:r>
              <a:rPr lang="en-GB" dirty="0"/>
              <a:t>Secondary data sources</a:t>
            </a:r>
          </a:p>
          <a:p>
            <a:pPr marL="534987" lvl="1" indent="0">
              <a:buNone/>
            </a:pPr>
            <a:endParaRPr lang="en-GB" dirty="0"/>
          </a:p>
          <a:p>
            <a:r>
              <a:rPr lang="en-GB" sz="2000" dirty="0"/>
              <a:t>Limitations of review</a:t>
            </a:r>
          </a:p>
          <a:p>
            <a:pPr lvl="1">
              <a:buFont typeface="Courier New" panose="02070309020205020404" pitchFamily="49" charset="0"/>
              <a:buChar char="o"/>
            </a:pPr>
            <a:r>
              <a:rPr lang="en-GB" dirty="0"/>
              <a:t>Poor quality of research included</a:t>
            </a:r>
          </a:p>
          <a:p>
            <a:pPr lvl="1">
              <a:buFont typeface="Courier New" panose="02070309020205020404" pitchFamily="49" charset="0"/>
              <a:buChar char="o"/>
            </a:pPr>
            <a:r>
              <a:rPr lang="en-GB" dirty="0"/>
              <a:t>Publication bias</a:t>
            </a:r>
          </a:p>
          <a:p>
            <a:endParaRPr lang="en-GB" dirty="0"/>
          </a:p>
        </p:txBody>
      </p:sp>
      <p:pic>
        <p:nvPicPr>
          <p:cNvPr id="5" name="Picture 8" descr="University of Warwick - Moorfield Nanotechnology">
            <a:extLst>
              <a:ext uri="{FF2B5EF4-FFF2-40B4-BE49-F238E27FC236}">
                <a16:creationId xmlns:a16="http://schemas.microsoft.com/office/drawing/2014/main" id="{9D9006E9-971A-4263-A930-CE37D5C18D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71" y="6395013"/>
            <a:ext cx="1388962" cy="46298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Beware of Conditional Limitations when Drafting Patent Claims -  IPWatchdog.com | Patents &amp; Patent Law">
            <a:extLst>
              <a:ext uri="{FF2B5EF4-FFF2-40B4-BE49-F238E27FC236}">
                <a16:creationId xmlns:a16="http://schemas.microsoft.com/office/drawing/2014/main" id="{26B681A3-AB3D-4D59-9004-18EA3156CD5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667" b="100000" l="251" r="100000"/>
                    </a14:imgEffect>
                  </a14:imgLayer>
                </a14:imgProps>
              </a:ext>
              <a:ext uri="{28A0092B-C50C-407E-A947-70E740481C1C}">
                <a14:useLocalDpi xmlns:a14="http://schemas.microsoft.com/office/drawing/2010/main" val="0"/>
              </a:ext>
            </a:extLst>
          </a:blip>
          <a:srcRect/>
          <a:stretch>
            <a:fillRect/>
          </a:stretch>
        </p:blipFill>
        <p:spPr bwMode="auto">
          <a:xfrm>
            <a:off x="6552440" y="3958542"/>
            <a:ext cx="2134360" cy="192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42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18567-B6D1-4B1D-B89B-840DCB319AE9}"/>
              </a:ext>
            </a:extLst>
          </p:cNvPr>
          <p:cNvSpPr>
            <a:spLocks noGrp="1"/>
          </p:cNvSpPr>
          <p:nvPr>
            <p:ph type="title"/>
          </p:nvPr>
        </p:nvSpPr>
        <p:spPr/>
        <p:txBody>
          <a:bodyPr/>
          <a:lstStyle/>
          <a:p>
            <a:r>
              <a:rPr lang="en-US" dirty="0"/>
              <a:t>Implications &amp; Conclusions</a:t>
            </a:r>
            <a:endParaRPr lang="en-GB" dirty="0"/>
          </a:p>
        </p:txBody>
      </p:sp>
      <p:sp>
        <p:nvSpPr>
          <p:cNvPr id="3" name="Content Placeholder 2">
            <a:extLst>
              <a:ext uri="{FF2B5EF4-FFF2-40B4-BE49-F238E27FC236}">
                <a16:creationId xmlns:a16="http://schemas.microsoft.com/office/drawing/2014/main" id="{6BFC06E4-96C6-4597-9D59-C7778B99B413}"/>
              </a:ext>
            </a:extLst>
          </p:cNvPr>
          <p:cNvSpPr>
            <a:spLocks noGrp="1"/>
          </p:cNvSpPr>
          <p:nvPr>
            <p:ph idx="1"/>
          </p:nvPr>
        </p:nvSpPr>
        <p:spPr>
          <a:xfrm>
            <a:off x="457200" y="1227909"/>
            <a:ext cx="7859713" cy="5404385"/>
          </a:xfrm>
        </p:spPr>
        <p:txBody>
          <a:bodyPr/>
          <a:lstStyle/>
          <a:p>
            <a:r>
              <a:rPr lang="en-GB" sz="2000" dirty="0"/>
              <a:t>A unique set of characteristics and risk factors is beginning to emerge within the literature</a:t>
            </a:r>
          </a:p>
          <a:p>
            <a:r>
              <a:rPr lang="en-GB" sz="2000" dirty="0"/>
              <a:t>The poor quality of evidence limits our current understanding of autistic adults and adults with intellectual disabilities </a:t>
            </a:r>
          </a:p>
          <a:p>
            <a:r>
              <a:rPr lang="en-GB" sz="2000" dirty="0"/>
              <a:t>The differences between autistic adults and adults who set fires with severe, moderate and mild intellectual disabilities are not considered within current research</a:t>
            </a:r>
          </a:p>
          <a:p>
            <a:r>
              <a:rPr lang="en-GB" sz="2000" dirty="0"/>
              <a:t>There is no theory to explain the offence process of autistic adults and adults with intellectual disabilities who set fires</a:t>
            </a:r>
          </a:p>
          <a:p>
            <a:r>
              <a:rPr lang="en-GB" sz="2000" dirty="0"/>
              <a:t>No empirically validated and reliable assessment tools to inform the assessment and formulation of risk or treatment plans of autistic adults and adults with intellectual disabilities who set fires</a:t>
            </a:r>
          </a:p>
          <a:p>
            <a:r>
              <a:rPr lang="en-GB" sz="2000" dirty="0"/>
              <a:t>No empirically validated treatment programme available to clinicians working with autistic adults or adults with intellectual disabilities who set fires.</a:t>
            </a:r>
          </a:p>
        </p:txBody>
      </p:sp>
      <p:pic>
        <p:nvPicPr>
          <p:cNvPr id="5" name="Picture 8" descr="University of Warwick - Moorfield Nanotechnology">
            <a:extLst>
              <a:ext uri="{FF2B5EF4-FFF2-40B4-BE49-F238E27FC236}">
                <a16:creationId xmlns:a16="http://schemas.microsoft.com/office/drawing/2014/main" id="{BFF73B14-A4DC-490F-A501-14241C3605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71" y="6395013"/>
            <a:ext cx="1388962" cy="46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887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ixteen-year-old boy kicking football at a suburban park.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5825" r="21160" b="5825"/>
          <a:stretch/>
        </p:blipFill>
        <p:spPr>
          <a:xfrm>
            <a:off x="1921885" y="5597730"/>
            <a:ext cx="1606803" cy="1183890"/>
          </a:xfrm>
        </p:spPr>
      </p:pic>
      <p:pic>
        <p:nvPicPr>
          <p:cNvPr id="4" name="Picture 3" descr="_peo0538-edi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6200" y="5597729"/>
            <a:ext cx="1745673" cy="1183891"/>
          </a:xfrm>
          <a:prstGeom prst="rect">
            <a:avLst/>
          </a:prstGeom>
        </p:spPr>
      </p:pic>
      <p:pic>
        <p:nvPicPr>
          <p:cNvPr id="6" name="Picture 5" descr="_1060080-edi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8688" y="5597730"/>
            <a:ext cx="1549027" cy="1183890"/>
          </a:xfrm>
          <a:prstGeom prst="rect">
            <a:avLst/>
          </a:prstGeom>
        </p:spPr>
      </p:pic>
      <p:pic>
        <p:nvPicPr>
          <p:cNvPr id="7" name="Picture 6" descr="_peo7286.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471" y="5597730"/>
            <a:ext cx="1778667" cy="1183890"/>
          </a:xfrm>
          <a:prstGeom prst="rect">
            <a:avLst/>
          </a:prstGeom>
        </p:spPr>
      </p:pic>
      <p:sp>
        <p:nvSpPr>
          <p:cNvPr id="3" name="TextBox 2"/>
          <p:cNvSpPr txBox="1"/>
          <p:nvPr/>
        </p:nvSpPr>
        <p:spPr>
          <a:xfrm>
            <a:off x="234527" y="1803657"/>
            <a:ext cx="7850909" cy="3490186"/>
          </a:xfrm>
          <a:prstGeom prst="rect">
            <a:avLst/>
          </a:prstGeom>
          <a:noFill/>
        </p:spPr>
        <p:txBody>
          <a:bodyPr wrap="square" rtlCol="0">
            <a:spAutoFit/>
          </a:bodyPr>
          <a:lstStyle/>
          <a:p>
            <a:r>
              <a:rPr lang="en-GB" sz="1600" dirty="0"/>
              <a:t>The Tizard Centre </a:t>
            </a:r>
          </a:p>
          <a:p>
            <a:pPr marL="285750" indent="-285750">
              <a:buFont typeface="Arial" panose="020B0604020202020204" pitchFamily="34" charset="0"/>
              <a:buChar char="•"/>
            </a:pPr>
            <a:r>
              <a:rPr lang="en-GB" sz="1600" dirty="0"/>
              <a:t>Provides undergraduate and postgraduate courses in intellectual disability (including forensic issues), autism studies, positive behaviour support and applied behaviour analysis. </a:t>
            </a:r>
          </a:p>
          <a:p>
            <a:pPr marL="285750" indent="-285750">
              <a:buFont typeface="Arial" panose="020B0604020202020204" pitchFamily="34" charset="0"/>
              <a:buChar char="•"/>
            </a:pPr>
            <a:r>
              <a:rPr lang="en-GB" sz="1600" dirty="0"/>
              <a:t>Engages in a wide variety of research primarily aimed at improving the quality of life of people with intellectual and developmental disabilities and people with mental health conditions</a:t>
            </a:r>
          </a:p>
          <a:p>
            <a:pPr marL="285750" indent="-285750">
              <a:buFont typeface="Arial" panose="020B0604020202020204" pitchFamily="34" charset="0"/>
              <a:buChar char="•"/>
            </a:pPr>
            <a:r>
              <a:rPr lang="en-GB" sz="1600" dirty="0"/>
              <a:t>Provides consultancy to a range of individuals, organisations in the UK and abroad</a:t>
            </a:r>
          </a:p>
          <a:p>
            <a:pPr marL="285750" indent="-285750">
              <a:buFont typeface="Arial" panose="020B0604020202020204" pitchFamily="34" charset="0"/>
              <a:buChar char="•"/>
            </a:pPr>
            <a:endParaRPr lang="en-GB" sz="1600" dirty="0"/>
          </a:p>
          <a:p>
            <a:r>
              <a:rPr lang="en-GB" sz="1600" dirty="0"/>
              <a:t>For more information please see our website: </a:t>
            </a:r>
            <a:r>
              <a:rPr lang="en-GB" sz="1600" dirty="0">
                <a:hlinkClick r:id="rId7"/>
              </a:rPr>
              <a:t>https://www.kent.ac.uk/tizard/</a:t>
            </a:r>
            <a:r>
              <a:rPr lang="en-GB" sz="1600" dirty="0"/>
              <a:t>  </a:t>
            </a:r>
          </a:p>
          <a:p>
            <a:r>
              <a:rPr lang="en-GB" sz="1600" dirty="0"/>
              <a:t>or email: </a:t>
            </a:r>
            <a:r>
              <a:rPr lang="en-GB" sz="1600" dirty="0">
                <a:hlinkClick r:id="rId8"/>
              </a:rPr>
              <a:t>tizard-info@kent.ac.uk</a:t>
            </a:r>
            <a:r>
              <a:rPr lang="en-GB" sz="1600" dirty="0"/>
              <a:t> </a:t>
            </a:r>
          </a:p>
        </p:txBody>
      </p:sp>
      <p:sp>
        <p:nvSpPr>
          <p:cNvPr id="8" name="Title 1">
            <a:extLst>
              <a:ext uri="{FF2B5EF4-FFF2-40B4-BE49-F238E27FC236}">
                <a16:creationId xmlns:a16="http://schemas.microsoft.com/office/drawing/2014/main" id="{14C3889E-2511-45F3-A629-D251CECAC225}"/>
              </a:ext>
            </a:extLst>
          </p:cNvPr>
          <p:cNvSpPr>
            <a:spLocks noGrp="1"/>
          </p:cNvSpPr>
          <p:nvPr>
            <p:ph type="title"/>
          </p:nvPr>
        </p:nvSpPr>
        <p:spPr>
          <a:xfrm>
            <a:off x="457200" y="549275"/>
            <a:ext cx="8291513" cy="576263"/>
          </a:xfrm>
        </p:spPr>
        <p:txBody>
          <a:bodyPr/>
          <a:lstStyle/>
          <a:p>
            <a:r>
              <a:rPr lang="en-GB" dirty="0"/>
              <a:t>For further information contact me:</a:t>
            </a:r>
          </a:p>
        </p:txBody>
      </p:sp>
      <p:sp>
        <p:nvSpPr>
          <p:cNvPr id="9" name="TextBox 8">
            <a:extLst>
              <a:ext uri="{FF2B5EF4-FFF2-40B4-BE49-F238E27FC236}">
                <a16:creationId xmlns:a16="http://schemas.microsoft.com/office/drawing/2014/main" id="{7F5EABAA-1ACC-41C8-B8AC-828B9FDE748B}"/>
              </a:ext>
            </a:extLst>
          </p:cNvPr>
          <p:cNvSpPr txBox="1"/>
          <p:nvPr/>
        </p:nvSpPr>
        <p:spPr>
          <a:xfrm>
            <a:off x="991835" y="1223338"/>
            <a:ext cx="6984776" cy="461665"/>
          </a:xfrm>
          <a:prstGeom prst="rect">
            <a:avLst/>
          </a:prstGeom>
          <a:noFill/>
        </p:spPr>
        <p:txBody>
          <a:bodyPr wrap="square" rtlCol="0">
            <a:spAutoFit/>
          </a:bodyPr>
          <a:lstStyle/>
          <a:p>
            <a:r>
              <a:rPr lang="en-US" dirty="0"/>
              <a:t>j.</a:t>
            </a:r>
            <a:r>
              <a:rPr lang="en-GB" dirty="0"/>
              <a:t>collins-2001@kent.ac.uk</a:t>
            </a:r>
          </a:p>
        </p:txBody>
      </p:sp>
    </p:spTree>
    <p:extLst>
      <p:ext uri="{BB962C8B-B14F-4D97-AF65-F5344CB8AC3E}">
        <p14:creationId xmlns:p14="http://schemas.microsoft.com/office/powerpoint/2010/main" val="1484533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58027-05CD-4156-A66A-BBE1121E5D3D}"/>
              </a:ext>
            </a:extLst>
          </p:cNvPr>
          <p:cNvSpPr>
            <a:spLocks noGrp="1"/>
          </p:cNvSpPr>
          <p:nvPr>
            <p:ph type="title"/>
          </p:nvPr>
        </p:nvSpPr>
        <p:spPr/>
        <p:txBody>
          <a:bodyPr/>
          <a:lstStyle/>
          <a:p>
            <a:r>
              <a:rPr lang="en-US" dirty="0"/>
              <a:t>Terminology</a:t>
            </a:r>
            <a:endParaRPr lang="en-GB" dirty="0"/>
          </a:p>
        </p:txBody>
      </p:sp>
      <p:sp>
        <p:nvSpPr>
          <p:cNvPr id="3" name="Content Placeholder 2">
            <a:extLst>
              <a:ext uri="{FF2B5EF4-FFF2-40B4-BE49-F238E27FC236}">
                <a16:creationId xmlns:a16="http://schemas.microsoft.com/office/drawing/2014/main" id="{B62752C9-71B7-49F2-AD81-242198D62AB5}"/>
              </a:ext>
            </a:extLst>
          </p:cNvPr>
          <p:cNvSpPr>
            <a:spLocks noGrp="1"/>
          </p:cNvSpPr>
          <p:nvPr>
            <p:ph idx="1"/>
          </p:nvPr>
        </p:nvSpPr>
        <p:spPr>
          <a:xfrm>
            <a:off x="457200" y="1254035"/>
            <a:ext cx="8291513" cy="5127716"/>
          </a:xfrm>
        </p:spPr>
        <p:txBody>
          <a:bodyPr/>
          <a:lstStyle/>
          <a:p>
            <a:endParaRPr lang="en-GB" sz="2000" dirty="0"/>
          </a:p>
          <a:p>
            <a:endParaRPr lang="en-GB" dirty="0"/>
          </a:p>
        </p:txBody>
      </p:sp>
      <p:graphicFrame>
        <p:nvGraphicFramePr>
          <p:cNvPr id="4" name="Diagram 3">
            <a:extLst>
              <a:ext uri="{FF2B5EF4-FFF2-40B4-BE49-F238E27FC236}">
                <a16:creationId xmlns:a16="http://schemas.microsoft.com/office/drawing/2014/main" id="{DE742262-9BD4-4367-9465-749D482D094E}"/>
              </a:ext>
            </a:extLst>
          </p:cNvPr>
          <p:cNvGraphicFramePr/>
          <p:nvPr>
            <p:extLst>
              <p:ext uri="{D42A27DB-BD31-4B8C-83A1-F6EECF244321}">
                <p14:modId xmlns:p14="http://schemas.microsoft.com/office/powerpoint/2010/main" val="3499422476"/>
              </p:ext>
            </p:extLst>
          </p:nvPr>
        </p:nvGraphicFramePr>
        <p:xfrm>
          <a:off x="457200" y="1004958"/>
          <a:ext cx="8414426" cy="4358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8" descr="University of Warwick - Moorfield Nanotechnology">
            <a:extLst>
              <a:ext uri="{FF2B5EF4-FFF2-40B4-BE49-F238E27FC236}">
                <a16:creationId xmlns:a16="http://schemas.microsoft.com/office/drawing/2014/main" id="{41D3B640-EC68-46BF-BDC2-115CCD012AC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0471" y="6395013"/>
            <a:ext cx="1388962" cy="46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011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Scale and Cost of Firesetting</a:t>
            </a:r>
          </a:p>
        </p:txBody>
      </p:sp>
      <p:sp>
        <p:nvSpPr>
          <p:cNvPr id="3" name="Content Placeholder 2"/>
          <p:cNvSpPr>
            <a:spLocks noGrp="1"/>
          </p:cNvSpPr>
          <p:nvPr>
            <p:ph idx="1"/>
          </p:nvPr>
        </p:nvSpPr>
        <p:spPr>
          <a:xfrm>
            <a:off x="457200" y="1484313"/>
            <a:ext cx="7859713" cy="4897437"/>
          </a:xfrm>
        </p:spPr>
        <p:txBody>
          <a:bodyPr/>
          <a:lstStyle/>
          <a:p>
            <a:r>
              <a:rPr lang="en-GB" dirty="0"/>
              <a:t>The Fire and Rescue Service attended to 83,221 incidents of deliberate firesetting in England (2018-19)</a:t>
            </a:r>
          </a:p>
          <a:p>
            <a:pPr lvl="1">
              <a:buFont typeface="Wingdings" panose="05000000000000000000" pitchFamily="2" charset="2"/>
              <a:buChar char="Ø"/>
            </a:pPr>
            <a:r>
              <a:rPr lang="en-GB" sz="2400" dirty="0"/>
              <a:t>50 fire-related fatalities</a:t>
            </a:r>
          </a:p>
          <a:p>
            <a:pPr lvl="1">
              <a:buFont typeface="Wingdings" panose="05000000000000000000" pitchFamily="2" charset="2"/>
              <a:buChar char="Ø"/>
            </a:pPr>
            <a:r>
              <a:rPr lang="en-GB" sz="2400" dirty="0"/>
              <a:t>1,014 non-fatal casualties requiring hospital treatment (Home Office, 2019).</a:t>
            </a:r>
          </a:p>
          <a:p>
            <a:r>
              <a:rPr lang="en-GB" dirty="0"/>
              <a:t>High economic burden</a:t>
            </a:r>
          </a:p>
          <a:p>
            <a:pPr lvl="1">
              <a:buFont typeface="Wingdings" panose="05000000000000000000" pitchFamily="2" charset="2"/>
              <a:buChar char="Ø"/>
            </a:pPr>
            <a:r>
              <a:rPr lang="en-GB" sz="2400" dirty="0"/>
              <a:t>£1.45 billion (Arson Prevention Forum, 2017). </a:t>
            </a:r>
          </a:p>
          <a:p>
            <a:r>
              <a:rPr lang="en-GB" dirty="0"/>
              <a:t>Relatively under-researched area until recently.</a:t>
            </a:r>
          </a:p>
          <a:p>
            <a:r>
              <a:rPr lang="en-GB" dirty="0"/>
              <a:t>Importance of understanding the characteristics and treatment needs of people who set fires due to scale and cost of the problem.</a:t>
            </a:r>
          </a:p>
        </p:txBody>
      </p:sp>
      <p:pic>
        <p:nvPicPr>
          <p:cNvPr id="5" name="Picture 8" descr="University of Warwick - Moorfield Nanotechnology">
            <a:extLst>
              <a:ext uri="{FF2B5EF4-FFF2-40B4-BE49-F238E27FC236}">
                <a16:creationId xmlns:a16="http://schemas.microsoft.com/office/drawing/2014/main" id="{23E7E1B5-4DBE-4DC0-AF66-6F266881D8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71" y="6395013"/>
            <a:ext cx="1388962" cy="46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654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7571C-64CB-4F5A-9648-31813E20070E}"/>
              </a:ext>
            </a:extLst>
          </p:cNvPr>
          <p:cNvSpPr>
            <a:spLocks noGrp="1"/>
          </p:cNvSpPr>
          <p:nvPr>
            <p:ph type="title"/>
          </p:nvPr>
        </p:nvSpPr>
        <p:spPr>
          <a:xfrm>
            <a:off x="457200" y="549275"/>
            <a:ext cx="8291513" cy="686672"/>
          </a:xfrm>
        </p:spPr>
        <p:txBody>
          <a:bodyPr/>
          <a:lstStyle/>
          <a:p>
            <a:r>
              <a:rPr lang="en-US" dirty="0"/>
              <a:t>Prevalence of intellectual disabilities</a:t>
            </a:r>
            <a:endParaRPr lang="en-GB" dirty="0"/>
          </a:p>
        </p:txBody>
      </p:sp>
      <p:sp>
        <p:nvSpPr>
          <p:cNvPr id="3" name="Content Placeholder 2">
            <a:extLst>
              <a:ext uri="{FF2B5EF4-FFF2-40B4-BE49-F238E27FC236}">
                <a16:creationId xmlns:a16="http://schemas.microsoft.com/office/drawing/2014/main" id="{4B715FC0-48D2-4E84-8C84-97B39F6E9D97}"/>
              </a:ext>
            </a:extLst>
          </p:cNvPr>
          <p:cNvSpPr>
            <a:spLocks noGrp="1"/>
          </p:cNvSpPr>
          <p:nvPr>
            <p:ph idx="1"/>
          </p:nvPr>
        </p:nvSpPr>
        <p:spPr>
          <a:xfrm>
            <a:off x="457200" y="1493838"/>
            <a:ext cx="7607300" cy="4897437"/>
          </a:xfrm>
        </p:spPr>
        <p:txBody>
          <a:bodyPr/>
          <a:lstStyle/>
          <a:p>
            <a:r>
              <a:rPr lang="en-GB" dirty="0"/>
              <a:t>1-22% (</a:t>
            </a:r>
            <a:r>
              <a:rPr lang="en-US" dirty="0"/>
              <a:t>Alexander et al., 2011; </a:t>
            </a:r>
            <a:r>
              <a:rPr lang="en-GB" dirty="0" err="1"/>
              <a:t>Devapriam</a:t>
            </a:r>
            <a:r>
              <a:rPr lang="en-GB" dirty="0"/>
              <a:t> et al., 2007; Hall, et al., 2005; Murphy &amp; Clare, 1996; Lees-Warley &amp; Rose, 2015</a:t>
            </a:r>
            <a:r>
              <a:rPr lang="en-US" dirty="0"/>
              <a:t>; </a:t>
            </a:r>
            <a:r>
              <a:rPr lang="en-GB" dirty="0"/>
              <a:t>Simpson &amp; Hogg, 2001;</a:t>
            </a:r>
            <a:r>
              <a:rPr lang="en-US" dirty="0"/>
              <a:t> Wheeler et al., 2009</a:t>
            </a:r>
            <a:r>
              <a:rPr lang="en-GB" dirty="0"/>
              <a:t>).</a:t>
            </a:r>
          </a:p>
          <a:p>
            <a:r>
              <a:rPr lang="en-US" dirty="0"/>
              <a:t>The </a:t>
            </a:r>
            <a:r>
              <a:rPr lang="en-US" dirty="0" err="1"/>
              <a:t>mATCH</a:t>
            </a:r>
            <a:r>
              <a:rPr lang="en-US" dirty="0"/>
              <a:t> study suggests a prevalence rate of 6% (n=283) in adult male offenders with a diagnosis of Autism Spectrum Disorder (Langdon et al., unpublished).</a:t>
            </a:r>
          </a:p>
          <a:p>
            <a:r>
              <a:rPr lang="en-GB" dirty="0"/>
              <a:t>Supported by a recent review of autistic adults who have set fires (</a:t>
            </a:r>
            <a:r>
              <a:rPr lang="en-GB" dirty="0" err="1"/>
              <a:t>Allely</a:t>
            </a:r>
            <a:r>
              <a:rPr lang="en-GB" dirty="0"/>
              <a:t>, 2019). </a:t>
            </a:r>
          </a:p>
        </p:txBody>
      </p:sp>
      <p:pic>
        <p:nvPicPr>
          <p:cNvPr id="5" name="Picture 8" descr="University of Warwick - Moorfield Nanotechnology">
            <a:extLst>
              <a:ext uri="{FF2B5EF4-FFF2-40B4-BE49-F238E27FC236}">
                <a16:creationId xmlns:a16="http://schemas.microsoft.com/office/drawing/2014/main" id="{43A45386-DD5C-4237-9001-9233CF7211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71" y="6406588"/>
            <a:ext cx="1388962" cy="46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200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1AE97-7F03-4CA8-8AF4-E57D594A3FCF}"/>
              </a:ext>
            </a:extLst>
          </p:cNvPr>
          <p:cNvSpPr>
            <a:spLocks noGrp="1"/>
          </p:cNvSpPr>
          <p:nvPr>
            <p:ph type="title"/>
          </p:nvPr>
        </p:nvSpPr>
        <p:spPr>
          <a:xfrm>
            <a:off x="457199" y="624045"/>
            <a:ext cx="8291513" cy="576263"/>
          </a:xfrm>
        </p:spPr>
        <p:txBody>
          <a:bodyPr/>
          <a:lstStyle/>
          <a:p>
            <a:r>
              <a:rPr lang="en-GB" dirty="0">
                <a:latin typeface="Arial" panose="020B0604020202020204" pitchFamily="34" charset="0"/>
              </a:rPr>
              <a:t>Aims</a:t>
            </a:r>
            <a:endParaRPr lang="en-GB" dirty="0"/>
          </a:p>
        </p:txBody>
      </p:sp>
      <p:sp>
        <p:nvSpPr>
          <p:cNvPr id="3" name="Content Placeholder 2">
            <a:extLst>
              <a:ext uri="{FF2B5EF4-FFF2-40B4-BE49-F238E27FC236}">
                <a16:creationId xmlns:a16="http://schemas.microsoft.com/office/drawing/2014/main" id="{502B8FDD-D1DD-4416-B318-F2C754D94823}"/>
              </a:ext>
            </a:extLst>
          </p:cNvPr>
          <p:cNvSpPr>
            <a:spLocks noGrp="1"/>
          </p:cNvSpPr>
          <p:nvPr>
            <p:ph idx="1"/>
          </p:nvPr>
        </p:nvSpPr>
        <p:spPr>
          <a:xfrm>
            <a:off x="457200" y="1497576"/>
            <a:ext cx="8291513" cy="4897437"/>
          </a:xfrm>
        </p:spPr>
        <p:txBody>
          <a:bodyPr/>
          <a:lstStyle/>
          <a:p>
            <a:r>
              <a:rPr lang="en-GB" dirty="0">
                <a:effectLst/>
                <a:ea typeface="Calibri" panose="020F0502020204030204" pitchFamily="34" charset="0"/>
                <a:cs typeface="Times New Roman" panose="02020603050405020304" pitchFamily="18" charset="0"/>
              </a:rPr>
              <a:t>To identify the prevalence of autistic adults and adults with intellectual disabilities who set fires. </a:t>
            </a:r>
          </a:p>
          <a:p>
            <a:r>
              <a:rPr lang="en-GB" dirty="0">
                <a:effectLst/>
                <a:ea typeface="Calibri" panose="020F0502020204030204" pitchFamily="34" charset="0"/>
                <a:cs typeface="Times New Roman" panose="02020603050405020304" pitchFamily="18" charset="0"/>
              </a:rPr>
              <a:t>To highlight the characteristics and treatment needs of autistic adults and adults with intellectual disabilities who set fires.</a:t>
            </a:r>
          </a:p>
          <a:p>
            <a:r>
              <a:rPr lang="en-GB" dirty="0">
                <a:effectLst/>
                <a:ea typeface="Calibri" panose="020F0502020204030204" pitchFamily="34" charset="0"/>
                <a:cs typeface="Times New Roman" panose="02020603050405020304" pitchFamily="18" charset="0"/>
              </a:rPr>
              <a:t>To highlight offence related characteristics of autistic adults and adults with intellectual disabilities who set fires. </a:t>
            </a:r>
          </a:p>
          <a:p>
            <a:r>
              <a:rPr lang="en-GB" dirty="0">
                <a:effectLst/>
                <a:ea typeface="Calibri" panose="020F0502020204030204" pitchFamily="34" charset="0"/>
                <a:cs typeface="Times New Roman" panose="02020603050405020304" pitchFamily="18" charset="0"/>
              </a:rPr>
              <a:t>To evaluate the assessment tools and interventions available to clinicians working with autistic adults and adults with intellectual disabilities who set fires. </a:t>
            </a:r>
          </a:p>
          <a:p>
            <a:endParaRPr lang="en-GB" dirty="0"/>
          </a:p>
        </p:txBody>
      </p:sp>
      <p:pic>
        <p:nvPicPr>
          <p:cNvPr id="5" name="Picture 8" descr="University of Warwick - Moorfield Nanotechnology">
            <a:extLst>
              <a:ext uri="{FF2B5EF4-FFF2-40B4-BE49-F238E27FC236}">
                <a16:creationId xmlns:a16="http://schemas.microsoft.com/office/drawing/2014/main" id="{78E1EA47-46B6-44B2-AD89-7E30E3BB62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71" y="6395013"/>
            <a:ext cx="1388962" cy="46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148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D3DE8-D183-4B7E-8EA1-521219372E31}"/>
              </a:ext>
            </a:extLst>
          </p:cNvPr>
          <p:cNvSpPr>
            <a:spLocks noGrp="1"/>
          </p:cNvSpPr>
          <p:nvPr>
            <p:ph type="title"/>
          </p:nvPr>
        </p:nvSpPr>
        <p:spPr/>
        <p:txBody>
          <a:bodyPr/>
          <a:lstStyle/>
          <a:p>
            <a:r>
              <a:rPr lang="en-US" dirty="0"/>
              <a:t>Methodology</a:t>
            </a:r>
            <a:endParaRPr lang="en-GB" dirty="0"/>
          </a:p>
        </p:txBody>
      </p:sp>
      <p:sp>
        <p:nvSpPr>
          <p:cNvPr id="3" name="Content Placeholder 2">
            <a:extLst>
              <a:ext uri="{FF2B5EF4-FFF2-40B4-BE49-F238E27FC236}">
                <a16:creationId xmlns:a16="http://schemas.microsoft.com/office/drawing/2014/main" id="{00501E84-FE0F-4EBB-A70A-3A0305FC0073}"/>
              </a:ext>
            </a:extLst>
          </p:cNvPr>
          <p:cNvSpPr>
            <a:spLocks noGrp="1"/>
          </p:cNvSpPr>
          <p:nvPr>
            <p:ph idx="1"/>
          </p:nvPr>
        </p:nvSpPr>
        <p:spPr>
          <a:xfrm>
            <a:off x="457200" y="1484313"/>
            <a:ext cx="8291513" cy="4897437"/>
          </a:xfrm>
        </p:spPr>
        <p:txBody>
          <a:bodyPr/>
          <a:lstStyle/>
          <a:p>
            <a:r>
              <a:rPr lang="en-US" dirty="0"/>
              <a:t>Searches conducted on 1</a:t>
            </a:r>
            <a:r>
              <a:rPr lang="en-US" baseline="30000" dirty="0"/>
              <a:t>st</a:t>
            </a:r>
            <a:r>
              <a:rPr lang="en-US" dirty="0"/>
              <a:t> March 2019 &amp; 21</a:t>
            </a:r>
            <a:r>
              <a:rPr lang="en-US" baseline="30000" dirty="0"/>
              <a:t>st</a:t>
            </a:r>
            <a:r>
              <a:rPr lang="en-US" dirty="0"/>
              <a:t> February 2020.</a:t>
            </a:r>
          </a:p>
          <a:p>
            <a:r>
              <a:rPr lang="en-US" dirty="0" err="1"/>
              <a:t>PsychINFO</a:t>
            </a:r>
            <a:r>
              <a:rPr lang="en-US" dirty="0"/>
              <a:t>, </a:t>
            </a:r>
            <a:r>
              <a:rPr lang="en-US" dirty="0" err="1"/>
              <a:t>PsychARTICLES</a:t>
            </a:r>
            <a:r>
              <a:rPr lang="en-US" dirty="0"/>
              <a:t>, Medline, </a:t>
            </a:r>
            <a:r>
              <a:rPr lang="en-GB" dirty="0"/>
              <a:t>CINAHL Plus with Full Text, Criminal Justice Abstracts, SCOPUS, Open Grey), the University of Kent arson library and ancestry searches.</a:t>
            </a:r>
          </a:p>
          <a:p>
            <a:r>
              <a:rPr lang="en-GB" dirty="0"/>
              <a:t>No limits were applied to year of publication.</a:t>
            </a:r>
          </a:p>
          <a:p>
            <a:r>
              <a:rPr lang="en-GB" dirty="0"/>
              <a:t>Quality assessed using the MMAT (Hong et al., 2018).</a:t>
            </a:r>
          </a:p>
          <a:p>
            <a:pPr marL="0" indent="0">
              <a:buNone/>
            </a:pPr>
            <a:endParaRPr lang="en-GB" dirty="0"/>
          </a:p>
        </p:txBody>
      </p:sp>
      <p:pic>
        <p:nvPicPr>
          <p:cNvPr id="5" name="Picture 8" descr="University of Warwick - Moorfield Nanotechnology">
            <a:extLst>
              <a:ext uri="{FF2B5EF4-FFF2-40B4-BE49-F238E27FC236}">
                <a16:creationId xmlns:a16="http://schemas.microsoft.com/office/drawing/2014/main" id="{0688E224-E29A-4C92-AEF2-7BCDCEAB48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71" y="6395013"/>
            <a:ext cx="1388962" cy="46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437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83AECDB-22F4-41BD-BEA8-42486B2BBC6A}"/>
              </a:ext>
            </a:extLst>
          </p:cNvPr>
          <p:cNvGraphicFramePr>
            <a:graphicFrameLocks noGrp="1"/>
          </p:cNvGraphicFramePr>
          <p:nvPr>
            <p:ph idx="1"/>
            <p:extLst>
              <p:ext uri="{D42A27DB-BD31-4B8C-83A1-F6EECF244321}">
                <p14:modId xmlns:p14="http://schemas.microsoft.com/office/powerpoint/2010/main" val="3342315086"/>
              </p:ext>
            </p:extLst>
          </p:nvPr>
        </p:nvGraphicFramePr>
        <p:xfrm>
          <a:off x="457200" y="1398494"/>
          <a:ext cx="8073850" cy="4644868"/>
        </p:xfrm>
        <a:graphic>
          <a:graphicData uri="http://schemas.openxmlformats.org/drawingml/2006/table">
            <a:tbl>
              <a:tblPr firstRow="1" firstCol="1" bandRow="1">
                <a:tableStyleId>{22838BEF-8BB2-4498-84A7-C5851F593DF1}</a:tableStyleId>
              </a:tblPr>
              <a:tblGrid>
                <a:gridCol w="2876644">
                  <a:extLst>
                    <a:ext uri="{9D8B030D-6E8A-4147-A177-3AD203B41FA5}">
                      <a16:colId xmlns:a16="http://schemas.microsoft.com/office/drawing/2014/main" val="3185411620"/>
                    </a:ext>
                  </a:extLst>
                </a:gridCol>
                <a:gridCol w="2713082">
                  <a:extLst>
                    <a:ext uri="{9D8B030D-6E8A-4147-A177-3AD203B41FA5}">
                      <a16:colId xmlns:a16="http://schemas.microsoft.com/office/drawing/2014/main" val="180057592"/>
                    </a:ext>
                  </a:extLst>
                </a:gridCol>
                <a:gridCol w="2484124">
                  <a:extLst>
                    <a:ext uri="{9D8B030D-6E8A-4147-A177-3AD203B41FA5}">
                      <a16:colId xmlns:a16="http://schemas.microsoft.com/office/drawing/2014/main" val="3165719746"/>
                    </a:ext>
                  </a:extLst>
                </a:gridCol>
              </a:tblGrid>
              <a:tr h="279096">
                <a:tc>
                  <a:txBody>
                    <a:bodyPr/>
                    <a:lstStyle/>
                    <a:p>
                      <a:pPr algn="just">
                        <a:lnSpc>
                          <a:spcPct val="150000"/>
                        </a:lnSpc>
                        <a:spcAft>
                          <a:spcPts val="800"/>
                        </a:spcAft>
                      </a:pPr>
                      <a:r>
                        <a:rPr lang="en-GB" sz="1400" dirty="0">
                          <a:effectLst/>
                        </a:rPr>
                        <a:t>Autism terms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GB" sz="1400">
                          <a:effectLst/>
                        </a:rPr>
                        <a:t>Intellectual disability terms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GB" sz="1400">
                          <a:effectLst/>
                        </a:rPr>
                        <a:t>Firesetting terms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290015"/>
                  </a:ext>
                </a:extLst>
              </a:tr>
              <a:tr h="279096">
                <a:tc>
                  <a:txBody>
                    <a:bodyPr/>
                    <a:lstStyle/>
                    <a:p>
                      <a:pPr algn="just">
                        <a:lnSpc>
                          <a:spcPct val="150000"/>
                        </a:lnSpc>
                        <a:spcAft>
                          <a:spcPts val="800"/>
                        </a:spcAft>
                      </a:pPr>
                      <a:r>
                        <a:rPr lang="en-GB" sz="1400" b="0">
                          <a:effectLst/>
                        </a:rPr>
                        <a:t>autis*</a:t>
                      </a:r>
                      <a:endParaRPr lang="en-GB"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GB" sz="1400">
                          <a:effectLst/>
                        </a:rPr>
                        <a:t>learning dis*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GB" sz="1400">
                          <a:effectLst/>
                        </a:rPr>
                        <a:t>arson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8555969"/>
                  </a:ext>
                </a:extLst>
              </a:tr>
              <a:tr h="279096">
                <a:tc>
                  <a:txBody>
                    <a:bodyPr/>
                    <a:lstStyle/>
                    <a:p>
                      <a:pPr algn="just">
                        <a:lnSpc>
                          <a:spcPct val="150000"/>
                        </a:lnSpc>
                        <a:spcAft>
                          <a:spcPts val="800"/>
                        </a:spcAft>
                      </a:pPr>
                      <a:r>
                        <a:rPr lang="en-GB" sz="1400" b="0">
                          <a:effectLst/>
                        </a:rPr>
                        <a:t>ASC</a:t>
                      </a:r>
                      <a:endParaRPr lang="en-GB"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GB" sz="1400" dirty="0">
                          <a:effectLst/>
                        </a:rPr>
                        <a:t>mental retardation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GB" sz="1400">
                          <a:effectLst/>
                        </a:rPr>
                        <a:t>fireset*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3565194"/>
                  </a:ext>
                </a:extLst>
              </a:tr>
              <a:tr h="279096">
                <a:tc>
                  <a:txBody>
                    <a:bodyPr/>
                    <a:lstStyle/>
                    <a:p>
                      <a:pPr algn="just">
                        <a:lnSpc>
                          <a:spcPct val="150000"/>
                        </a:lnSpc>
                        <a:spcAft>
                          <a:spcPts val="800"/>
                        </a:spcAft>
                      </a:pPr>
                      <a:r>
                        <a:rPr lang="en-GB" sz="1400" b="0">
                          <a:effectLst/>
                        </a:rPr>
                        <a:t>Autism Spectrum Dis*</a:t>
                      </a:r>
                      <a:endParaRPr lang="en-GB"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GB" sz="1400">
                          <a:effectLst/>
                        </a:rPr>
                        <a:t>intellectual dis*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GB" sz="1400">
                          <a:effectLst/>
                        </a:rPr>
                        <a:t>fire?set*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7407170"/>
                  </a:ext>
                </a:extLst>
              </a:tr>
              <a:tr h="279096">
                <a:tc>
                  <a:txBody>
                    <a:bodyPr/>
                    <a:lstStyle/>
                    <a:p>
                      <a:pPr algn="just">
                        <a:lnSpc>
                          <a:spcPct val="150000"/>
                        </a:lnSpc>
                        <a:spcAft>
                          <a:spcPts val="800"/>
                        </a:spcAft>
                      </a:pPr>
                      <a:r>
                        <a:rPr lang="en-GB" sz="1400" b="0" dirty="0">
                          <a:effectLst/>
                        </a:rPr>
                        <a:t>ASD</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GB" sz="1400">
                          <a:effectLst/>
                        </a:rPr>
                        <a:t>ID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GB" sz="1400">
                          <a:effectLst/>
                        </a:rPr>
                        <a:t>deliberate fire*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3223865"/>
                  </a:ext>
                </a:extLst>
              </a:tr>
              <a:tr h="591834">
                <a:tc>
                  <a:txBody>
                    <a:bodyPr/>
                    <a:lstStyle/>
                    <a:p>
                      <a:pPr algn="just">
                        <a:lnSpc>
                          <a:spcPct val="150000"/>
                        </a:lnSpc>
                        <a:spcAft>
                          <a:spcPts val="800"/>
                        </a:spcAft>
                      </a:pPr>
                      <a:r>
                        <a:rPr lang="en-GB" sz="1400" b="0" dirty="0">
                          <a:effectLst/>
                        </a:rPr>
                        <a:t>Autism Spectrum Condition*</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GB" sz="1400">
                          <a:effectLst/>
                        </a:rPr>
                        <a:t>LD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GB" sz="1400" dirty="0">
                          <a:effectLst/>
                        </a:rPr>
                        <a:t>fire </a:t>
                      </a:r>
                      <a:r>
                        <a:rPr lang="en-GB" sz="1400" dirty="0" err="1">
                          <a:effectLst/>
                        </a:rPr>
                        <a:t>rais</a:t>
                      </a:r>
                      <a:r>
                        <a:rPr lang="en-GB" sz="1400" dirty="0">
                          <a:effectLst/>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5013664"/>
                  </a:ext>
                </a:extLst>
              </a:tr>
              <a:tr h="279096">
                <a:tc>
                  <a:txBody>
                    <a:bodyPr/>
                    <a:lstStyle/>
                    <a:p>
                      <a:pPr algn="just">
                        <a:lnSpc>
                          <a:spcPct val="150000"/>
                        </a:lnSpc>
                        <a:spcAft>
                          <a:spcPts val="800"/>
                        </a:spcAft>
                      </a:pPr>
                      <a:r>
                        <a:rPr lang="en-GB" sz="1400" b="0" dirty="0" err="1">
                          <a:effectLst/>
                        </a:rPr>
                        <a:t>asperg</a:t>
                      </a:r>
                      <a:r>
                        <a:rPr lang="en-GB" sz="1400" b="0" dirty="0">
                          <a:effectLst/>
                        </a:rPr>
                        <a:t>*</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GB" sz="1400">
                          <a:effectLst/>
                        </a:rPr>
                        <a:t>intellectually dis*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GB" sz="1400">
                          <a:effectLst/>
                        </a:rPr>
                        <a:t>fire start*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0834868"/>
                  </a:ext>
                </a:extLst>
              </a:tr>
              <a:tr h="591834">
                <a:tc>
                  <a:txBody>
                    <a:bodyPr/>
                    <a:lstStyle/>
                    <a:p>
                      <a:pPr algn="just">
                        <a:lnSpc>
                          <a:spcPct val="150000"/>
                        </a:lnSpc>
                        <a:spcAft>
                          <a:spcPts val="800"/>
                        </a:spcAft>
                      </a:pPr>
                      <a:r>
                        <a:rPr lang="en-GB" sz="1400" b="0" dirty="0">
                          <a:effectLst/>
                        </a:rPr>
                        <a:t>developmental dis*</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800"/>
                        </a:spcAft>
                      </a:pPr>
                      <a:r>
                        <a:rPr lang="en-GB" sz="1400" dirty="0">
                          <a:effectLst/>
                        </a:rPr>
                        <a:t>intellectual and developmental disorder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GB" sz="1400" dirty="0">
                          <a:effectLst/>
                        </a:rPr>
                        <a:t>criminal damage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5278695"/>
                  </a:ext>
                </a:extLst>
              </a:tr>
              <a:tr h="279096">
                <a:tc>
                  <a:txBody>
                    <a:bodyPr/>
                    <a:lstStyle/>
                    <a:p>
                      <a:pPr algn="just">
                        <a:lnSpc>
                          <a:spcPct val="150000"/>
                        </a:lnSpc>
                        <a:spcAft>
                          <a:spcPts val="800"/>
                        </a:spcAft>
                      </a:pPr>
                      <a:r>
                        <a:rPr lang="en-GB" sz="1400" b="0" dirty="0">
                          <a:effectLst/>
                        </a:rPr>
                        <a:t>attention deficit*</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GB" sz="1400">
                          <a:effectLst/>
                        </a:rPr>
                        <a:t>IDD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5">
                  <a:txBody>
                    <a:bodyPr/>
                    <a:lstStyle/>
                    <a:p>
                      <a:pPr algn="just">
                        <a:lnSpc>
                          <a:spcPct val="150000"/>
                        </a:lnSpc>
                        <a:spcAft>
                          <a:spcPts val="80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983428"/>
                  </a:ext>
                </a:extLst>
              </a:tr>
              <a:tr h="279096">
                <a:tc>
                  <a:txBody>
                    <a:bodyPr/>
                    <a:lstStyle/>
                    <a:p>
                      <a:pPr algn="just">
                        <a:lnSpc>
                          <a:spcPct val="150000"/>
                        </a:lnSpc>
                        <a:spcAft>
                          <a:spcPts val="800"/>
                        </a:spcAft>
                      </a:pPr>
                      <a:r>
                        <a:rPr lang="en-GB" sz="1400" b="0" dirty="0">
                          <a:effectLst/>
                        </a:rPr>
                        <a:t>ADHD</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4">
                  <a:txBody>
                    <a:bodyPr/>
                    <a:lstStyle/>
                    <a:p>
                      <a:pPr algn="just">
                        <a:lnSpc>
                          <a:spcPct val="150000"/>
                        </a:lnSpc>
                        <a:spcAft>
                          <a:spcPts val="80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extLst>
                  <a:ext uri="{0D108BD9-81ED-4DB2-BD59-A6C34878D82A}">
                    <a16:rowId xmlns:a16="http://schemas.microsoft.com/office/drawing/2014/main" val="381194313"/>
                  </a:ext>
                </a:extLst>
              </a:tr>
              <a:tr h="279096">
                <a:tc>
                  <a:txBody>
                    <a:bodyPr/>
                    <a:lstStyle/>
                    <a:p>
                      <a:pPr algn="just">
                        <a:lnSpc>
                          <a:spcPct val="150000"/>
                        </a:lnSpc>
                        <a:spcAft>
                          <a:spcPts val="800"/>
                        </a:spcAft>
                      </a:pPr>
                      <a:r>
                        <a:rPr lang="en-GB" sz="1400" b="0" dirty="0">
                          <a:effectLst/>
                        </a:rPr>
                        <a:t>hyperkinetic</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27424730"/>
                  </a:ext>
                </a:extLst>
              </a:tr>
              <a:tr h="279096">
                <a:tc>
                  <a:txBody>
                    <a:bodyPr/>
                    <a:lstStyle/>
                    <a:p>
                      <a:pPr>
                        <a:lnSpc>
                          <a:spcPct val="150000"/>
                        </a:lnSpc>
                        <a:spcAft>
                          <a:spcPts val="800"/>
                        </a:spcAft>
                      </a:pPr>
                      <a:r>
                        <a:rPr lang="en-GB" sz="1400" b="0" dirty="0">
                          <a:effectLst/>
                        </a:rPr>
                        <a:t>PDD</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635650199"/>
                  </a:ext>
                </a:extLst>
              </a:tr>
              <a:tr h="591834">
                <a:tc>
                  <a:txBody>
                    <a:bodyPr/>
                    <a:lstStyle/>
                    <a:p>
                      <a:pPr>
                        <a:lnSpc>
                          <a:spcPct val="150000"/>
                        </a:lnSpc>
                        <a:spcAft>
                          <a:spcPts val="800"/>
                        </a:spcAft>
                      </a:pPr>
                      <a:r>
                        <a:rPr lang="en-GB" sz="1400" b="0" dirty="0">
                          <a:effectLst/>
                        </a:rPr>
                        <a:t>Pervasive developmental disorder</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585667271"/>
                  </a:ext>
                </a:extLst>
              </a:tr>
            </a:tbl>
          </a:graphicData>
        </a:graphic>
      </p:graphicFrame>
      <p:pic>
        <p:nvPicPr>
          <p:cNvPr id="2" name="Picture 8" descr="University of Warwick - Moorfield Nanotechnology">
            <a:extLst>
              <a:ext uri="{FF2B5EF4-FFF2-40B4-BE49-F238E27FC236}">
                <a16:creationId xmlns:a16="http://schemas.microsoft.com/office/drawing/2014/main" id="{B8CDCC40-E1A3-402D-B5C6-0532C90081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71" y="6395013"/>
            <a:ext cx="1388962" cy="46298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ED4ABD05-47D8-4781-9452-21D73998A6D7}"/>
              </a:ext>
            </a:extLst>
          </p:cNvPr>
          <p:cNvSpPr>
            <a:spLocks noGrp="1"/>
          </p:cNvSpPr>
          <p:nvPr>
            <p:ph type="title"/>
          </p:nvPr>
        </p:nvSpPr>
        <p:spPr>
          <a:xfrm>
            <a:off x="457200" y="549275"/>
            <a:ext cx="8291513" cy="576263"/>
          </a:xfrm>
        </p:spPr>
        <p:txBody>
          <a:bodyPr/>
          <a:lstStyle/>
          <a:p>
            <a:r>
              <a:rPr lang="en-US" dirty="0"/>
              <a:t>Search Terms</a:t>
            </a:r>
            <a:endParaRPr lang="en-GB" dirty="0"/>
          </a:p>
        </p:txBody>
      </p:sp>
    </p:spTree>
    <p:extLst>
      <p:ext uri="{BB962C8B-B14F-4D97-AF65-F5344CB8AC3E}">
        <p14:creationId xmlns:p14="http://schemas.microsoft.com/office/powerpoint/2010/main" val="1235993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C04484-4B0A-45AF-9BEA-716F2CBAD9A6}"/>
              </a:ext>
            </a:extLst>
          </p:cNvPr>
          <p:cNvSpPr>
            <a:spLocks noGrp="1"/>
          </p:cNvSpPr>
          <p:nvPr>
            <p:ph idx="1"/>
          </p:nvPr>
        </p:nvSpPr>
        <p:spPr>
          <a:xfrm>
            <a:off x="457200" y="549276"/>
            <a:ext cx="4154487" cy="5759450"/>
          </a:xfrm>
        </p:spPr>
        <p:txBody>
          <a:bodyPr/>
          <a:lstStyle/>
          <a:p>
            <a:pPr marL="0" indent="0">
              <a:buNone/>
            </a:pPr>
            <a:r>
              <a:rPr lang="en-US" sz="2800" b="1" dirty="0">
                <a:solidFill>
                  <a:schemeClr val="tx2"/>
                </a:solidFill>
              </a:rPr>
              <a:t>Inclusion Criteria</a:t>
            </a:r>
          </a:p>
          <a:p>
            <a:pPr marL="0" indent="0">
              <a:buNone/>
            </a:pPr>
            <a:endParaRPr lang="en-GB" dirty="0">
              <a:solidFill>
                <a:schemeClr val="tx2"/>
              </a:solidFill>
            </a:endParaRPr>
          </a:p>
          <a:p>
            <a:pPr lvl="0">
              <a:buFont typeface="Wingdings" panose="05000000000000000000" pitchFamily="2" charset="2"/>
              <a:buChar char="ü"/>
            </a:pPr>
            <a:r>
              <a:rPr lang="en-US" dirty="0"/>
              <a:t>Empirical research.</a:t>
            </a:r>
            <a:endParaRPr lang="en-GB" dirty="0"/>
          </a:p>
          <a:p>
            <a:pPr lvl="0">
              <a:buFont typeface="Wingdings" panose="05000000000000000000" pitchFamily="2" charset="2"/>
              <a:buChar char="ü"/>
            </a:pPr>
            <a:r>
              <a:rPr lang="en-US" dirty="0"/>
              <a:t>Written in English.</a:t>
            </a:r>
            <a:endParaRPr lang="en-GB" dirty="0"/>
          </a:p>
          <a:p>
            <a:pPr lvl="0">
              <a:buFont typeface="Wingdings" panose="05000000000000000000" pitchFamily="2" charset="2"/>
              <a:buChar char="ü"/>
            </a:pPr>
            <a:r>
              <a:rPr lang="en-US" dirty="0"/>
              <a:t>Participants aged 18 and above.</a:t>
            </a:r>
            <a:endParaRPr lang="en-GB" dirty="0"/>
          </a:p>
          <a:p>
            <a:pPr lvl="0">
              <a:buFont typeface="Wingdings" panose="05000000000000000000" pitchFamily="2" charset="2"/>
              <a:buChar char="ü"/>
            </a:pPr>
            <a:r>
              <a:rPr lang="en-GB" dirty="0"/>
              <a:t>Autistic adults or adults with intellectual disabilities, and fire setting behaviour.</a:t>
            </a:r>
          </a:p>
          <a:p>
            <a:pPr marL="0" indent="0">
              <a:buNone/>
            </a:pPr>
            <a:endParaRPr lang="en-GB" dirty="0"/>
          </a:p>
        </p:txBody>
      </p:sp>
      <p:sp>
        <p:nvSpPr>
          <p:cNvPr id="4" name="Content Placeholder 2">
            <a:extLst>
              <a:ext uri="{FF2B5EF4-FFF2-40B4-BE49-F238E27FC236}">
                <a16:creationId xmlns:a16="http://schemas.microsoft.com/office/drawing/2014/main" id="{F7DC719B-CE2D-446E-B4D8-EA7277665E5C}"/>
              </a:ext>
            </a:extLst>
          </p:cNvPr>
          <p:cNvSpPr txBox="1">
            <a:spLocks/>
          </p:cNvSpPr>
          <p:nvPr/>
        </p:nvSpPr>
        <p:spPr bwMode="auto">
          <a:xfrm>
            <a:off x="4572000" y="549274"/>
            <a:ext cx="4154487" cy="5759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a:lstStyle>
          <a:p>
            <a:pPr marL="0" indent="0">
              <a:buNone/>
            </a:pPr>
            <a:r>
              <a:rPr lang="en-US" sz="2800" b="1" kern="0" dirty="0">
                <a:solidFill>
                  <a:schemeClr val="tx2"/>
                </a:solidFill>
              </a:rPr>
              <a:t>Exclusion Criteria</a:t>
            </a:r>
          </a:p>
          <a:p>
            <a:pPr marL="0" indent="0">
              <a:buNone/>
            </a:pPr>
            <a:endParaRPr lang="en-GB" kern="0" dirty="0">
              <a:solidFill>
                <a:schemeClr val="tx2"/>
              </a:solidFill>
            </a:endParaRPr>
          </a:p>
          <a:p>
            <a:pPr>
              <a:buSzPct val="100000"/>
              <a:buFont typeface="Arial" panose="020B0604020202020204" pitchFamily="34" charset="0"/>
              <a:buChar char="Ꭓ"/>
            </a:pPr>
            <a:r>
              <a:rPr lang="en-GB" kern="0" dirty="0"/>
              <a:t>Books, book chapters, magazines, abstract only, letter or reviews.</a:t>
            </a:r>
          </a:p>
          <a:p>
            <a:pPr>
              <a:buSzPct val="100000"/>
              <a:buFont typeface="Arial" panose="020B0604020202020204" pitchFamily="34" charset="0"/>
              <a:buChar char="Ꭓ"/>
            </a:pPr>
            <a:r>
              <a:rPr lang="en-GB" kern="0" dirty="0"/>
              <a:t>Researchers were unable to differentiate a sub-sample of autistic adults and adults with intellectual disabilities who had set a fire from other cohorts in the method, analyses, or reporting of outcomes.</a:t>
            </a:r>
          </a:p>
          <a:p>
            <a:endParaRPr lang="en-GB" kern="0" dirty="0"/>
          </a:p>
        </p:txBody>
      </p:sp>
      <p:pic>
        <p:nvPicPr>
          <p:cNvPr id="2" name="Picture 8" descr="University of Warwick - Moorfield Nanotechnology">
            <a:extLst>
              <a:ext uri="{FF2B5EF4-FFF2-40B4-BE49-F238E27FC236}">
                <a16:creationId xmlns:a16="http://schemas.microsoft.com/office/drawing/2014/main" id="{779DE358-2D75-4C82-BCB6-7405C901E8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71" y="6395013"/>
            <a:ext cx="1388962" cy="46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600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287A7-84B4-4B06-961B-2A3E600480BE}"/>
              </a:ext>
            </a:extLst>
          </p:cNvPr>
          <p:cNvSpPr>
            <a:spLocks noGrp="1"/>
          </p:cNvSpPr>
          <p:nvPr>
            <p:ph type="title"/>
          </p:nvPr>
        </p:nvSpPr>
        <p:spPr/>
        <p:txBody>
          <a:bodyPr/>
          <a:lstStyle/>
          <a:p>
            <a:r>
              <a:rPr lang="en-US" dirty="0"/>
              <a:t>PRISMA flowchart</a:t>
            </a:r>
            <a:endParaRPr lang="en-GB" dirty="0"/>
          </a:p>
        </p:txBody>
      </p:sp>
      <p:pic>
        <p:nvPicPr>
          <p:cNvPr id="6" name="Picture 5">
            <a:extLst>
              <a:ext uri="{FF2B5EF4-FFF2-40B4-BE49-F238E27FC236}">
                <a16:creationId xmlns:a16="http://schemas.microsoft.com/office/drawing/2014/main" id="{EB792CA5-431E-49F6-9F47-5E483849829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5470" y="1125538"/>
            <a:ext cx="6360607" cy="5657099"/>
          </a:xfrm>
          <a:prstGeom prst="rect">
            <a:avLst/>
          </a:prstGeom>
          <a:noFill/>
          <a:ln>
            <a:noFill/>
          </a:ln>
        </p:spPr>
      </p:pic>
      <p:pic>
        <p:nvPicPr>
          <p:cNvPr id="3" name="Picture 8" descr="University of Warwick - Moorfield Nanotechnology">
            <a:extLst>
              <a:ext uri="{FF2B5EF4-FFF2-40B4-BE49-F238E27FC236}">
                <a16:creationId xmlns:a16="http://schemas.microsoft.com/office/drawing/2014/main" id="{147FB183-97CC-43C4-899C-13DB64527A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471" y="6395013"/>
            <a:ext cx="1388962" cy="46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705735"/>
      </p:ext>
    </p:extLst>
  </p:cSld>
  <p:clrMapOvr>
    <a:masterClrMapping/>
  </p:clrMapOvr>
</p:sld>
</file>

<file path=ppt/theme/theme1.xml><?xml version="1.0" encoding="utf-8"?>
<a:theme xmlns:a="http://schemas.openxmlformats.org/drawingml/2006/main" name="JBB new University of Kent template">
  <a:themeElements>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fontScheme name="bulletsandcolour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2">
        <a:dk1>
          <a:srgbClr val="000000"/>
        </a:dk1>
        <a:lt1>
          <a:srgbClr val="F9F8F5"/>
        </a:lt1>
        <a:dk2>
          <a:srgbClr val="003882"/>
        </a:dk2>
        <a:lt2>
          <a:srgbClr val="808080"/>
        </a:lt2>
        <a:accent1>
          <a:srgbClr val="008AC4"/>
        </a:accent1>
        <a:accent2>
          <a:srgbClr val="A8034F"/>
        </a:accent2>
        <a:accent3>
          <a:srgbClr val="FBFBF9"/>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3">
        <a:dk1>
          <a:srgbClr val="000000"/>
        </a:dk1>
        <a:lt1>
          <a:srgbClr val="FFFFFF"/>
        </a:lt1>
        <a:dk2>
          <a:srgbClr val="003882"/>
        </a:dk2>
        <a:lt2>
          <a:srgbClr val="808080"/>
        </a:lt2>
        <a:accent1>
          <a:srgbClr val="008AC4"/>
        </a:accent1>
        <a:accent2>
          <a:srgbClr val="B8CCDE"/>
        </a:accent2>
        <a:accent3>
          <a:srgbClr val="FFFFFF"/>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4">
        <a:dk1>
          <a:srgbClr val="000000"/>
        </a:dk1>
        <a:lt1>
          <a:srgbClr val="F9F8F5"/>
        </a:lt1>
        <a:dk2>
          <a:srgbClr val="003882"/>
        </a:dk2>
        <a:lt2>
          <a:srgbClr val="808080"/>
        </a:lt2>
        <a:accent1>
          <a:srgbClr val="008AC4"/>
        </a:accent1>
        <a:accent2>
          <a:srgbClr val="B8CCDE"/>
        </a:accent2>
        <a:accent3>
          <a:srgbClr val="FBFBF9"/>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5">
        <a:dk1>
          <a:srgbClr val="000000"/>
        </a:dk1>
        <a:lt1>
          <a:srgbClr val="FFFFFF"/>
        </a:lt1>
        <a:dk2>
          <a:srgbClr val="003882"/>
        </a:dk2>
        <a:lt2>
          <a:srgbClr val="808080"/>
        </a:lt2>
        <a:accent1>
          <a:srgbClr val="B4035C"/>
        </a:accent1>
        <a:accent2>
          <a:srgbClr val="E29A74"/>
        </a:accent2>
        <a:accent3>
          <a:srgbClr val="FFFFFF"/>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6">
        <a:dk1>
          <a:srgbClr val="000000"/>
        </a:dk1>
        <a:lt1>
          <a:srgbClr val="F9F8F5"/>
        </a:lt1>
        <a:dk2>
          <a:srgbClr val="003882"/>
        </a:dk2>
        <a:lt2>
          <a:srgbClr val="808080"/>
        </a:lt2>
        <a:accent1>
          <a:srgbClr val="B4035C"/>
        </a:accent1>
        <a:accent2>
          <a:srgbClr val="E29A74"/>
        </a:accent2>
        <a:accent3>
          <a:srgbClr val="FBFBF9"/>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7">
        <a:dk1>
          <a:srgbClr val="000000"/>
        </a:dk1>
        <a:lt1>
          <a:srgbClr val="FFFFFF"/>
        </a:lt1>
        <a:dk2>
          <a:srgbClr val="003882"/>
        </a:dk2>
        <a:lt2>
          <a:srgbClr val="808080"/>
        </a:lt2>
        <a:accent1>
          <a:srgbClr val="664A78"/>
        </a:accent1>
        <a:accent2>
          <a:srgbClr val="A891B0"/>
        </a:accent2>
        <a:accent3>
          <a:srgbClr val="FFFFFF"/>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8">
        <a:dk1>
          <a:srgbClr val="000000"/>
        </a:dk1>
        <a:lt1>
          <a:srgbClr val="FFFFFF"/>
        </a:lt1>
        <a:dk2>
          <a:srgbClr val="003882"/>
        </a:dk2>
        <a:lt2>
          <a:srgbClr val="808080"/>
        </a:lt2>
        <a:accent1>
          <a:srgbClr val="007A5E"/>
        </a:accent1>
        <a:accent2>
          <a:srgbClr val="A8B50A"/>
        </a:accent2>
        <a:accent3>
          <a:srgbClr val="FFFFFF"/>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9">
        <a:dk1>
          <a:srgbClr val="000000"/>
        </a:dk1>
        <a:lt1>
          <a:srgbClr val="FFFFFF"/>
        </a:lt1>
        <a:dk2>
          <a:srgbClr val="003882"/>
        </a:dk2>
        <a:lt2>
          <a:srgbClr val="808080"/>
        </a:lt2>
        <a:accent1>
          <a:srgbClr val="DE5433"/>
        </a:accent1>
        <a:accent2>
          <a:srgbClr val="E87D0D"/>
        </a:accent2>
        <a:accent3>
          <a:srgbClr val="FFFFFF"/>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
      <a:clrScheme name="bulletsandcolours 10">
        <a:dk1>
          <a:srgbClr val="000000"/>
        </a:dk1>
        <a:lt1>
          <a:srgbClr val="F9F8F5"/>
        </a:lt1>
        <a:dk2>
          <a:srgbClr val="003882"/>
        </a:dk2>
        <a:lt2>
          <a:srgbClr val="808080"/>
        </a:lt2>
        <a:accent1>
          <a:srgbClr val="664A78"/>
        </a:accent1>
        <a:accent2>
          <a:srgbClr val="A891B0"/>
        </a:accent2>
        <a:accent3>
          <a:srgbClr val="FBFBF9"/>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11">
        <a:dk1>
          <a:srgbClr val="000000"/>
        </a:dk1>
        <a:lt1>
          <a:srgbClr val="F9F8F5"/>
        </a:lt1>
        <a:dk2>
          <a:srgbClr val="003882"/>
        </a:dk2>
        <a:lt2>
          <a:srgbClr val="808080"/>
        </a:lt2>
        <a:accent1>
          <a:srgbClr val="007A5E"/>
        </a:accent1>
        <a:accent2>
          <a:srgbClr val="A8B50A"/>
        </a:accent2>
        <a:accent3>
          <a:srgbClr val="FBFBF9"/>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12">
        <a:dk1>
          <a:srgbClr val="000000"/>
        </a:dk1>
        <a:lt1>
          <a:srgbClr val="F9F8F5"/>
        </a:lt1>
        <a:dk2>
          <a:srgbClr val="003882"/>
        </a:dk2>
        <a:lt2>
          <a:srgbClr val="808080"/>
        </a:lt2>
        <a:accent1>
          <a:srgbClr val="DE5433"/>
        </a:accent1>
        <a:accent2>
          <a:srgbClr val="E87D0D"/>
        </a:accent2>
        <a:accent3>
          <a:srgbClr val="FBFBF9"/>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 presentation new template" id="{1DC6D0CE-91DB-45D2-A88A-DFF7EECB9687}" vid="{6149429F-2BB2-4B6D-9D88-6AA46B0B65F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8447</TotalTime>
  <Words>5732</Words>
  <Application>Microsoft Office PowerPoint</Application>
  <PresentationFormat>On-screen Show (4:3)</PresentationFormat>
  <Paragraphs>254</Paragraphs>
  <Slides>18</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AdvP515E</vt:lpstr>
      <vt:lpstr>Arial</vt:lpstr>
      <vt:lpstr>Calibri</vt:lpstr>
      <vt:lpstr>Cambria-Identity-H</vt:lpstr>
      <vt:lpstr>Century Schoolbook</vt:lpstr>
      <vt:lpstr>Courier New</vt:lpstr>
      <vt:lpstr>MS Mincho</vt:lpstr>
      <vt:lpstr>Symbol</vt:lpstr>
      <vt:lpstr>Times New Roman</vt:lpstr>
      <vt:lpstr>Wingdings</vt:lpstr>
      <vt:lpstr>JBB new University of Kent template</vt:lpstr>
      <vt:lpstr>PowerPoint Presentation</vt:lpstr>
      <vt:lpstr>Terminology</vt:lpstr>
      <vt:lpstr>Scale and Cost of Firesetting</vt:lpstr>
      <vt:lpstr>Prevalence of intellectual disabilities</vt:lpstr>
      <vt:lpstr>Aims</vt:lpstr>
      <vt:lpstr>Methodology</vt:lpstr>
      <vt:lpstr>Search Terms</vt:lpstr>
      <vt:lpstr>PowerPoint Presentation</vt:lpstr>
      <vt:lpstr>PRISMA flowchart</vt:lpstr>
      <vt:lpstr>Findings</vt:lpstr>
      <vt:lpstr>To identify the prevalence of autistic adults and adults with intellectual disabilities who set fires.  </vt:lpstr>
      <vt:lpstr>To highlight the characteristics and treatment needs of autistic adults and adults with intellectual disabilities who set fires. </vt:lpstr>
      <vt:lpstr>To highlight offence related characteristics of autistic adults and adults with intellectual disabilities who set fires.  </vt:lpstr>
      <vt:lpstr>To evaluate the assessment tools and interventions available to clinicians working with autistic adults and adults with intellectual disabilities who set fires.  </vt:lpstr>
      <vt:lpstr>In sum…</vt:lpstr>
      <vt:lpstr>Limitations</vt:lpstr>
      <vt:lpstr>Implications &amp; Conclusions</vt:lpstr>
      <vt:lpstr>For further information contact me:</vt:lpstr>
    </vt:vector>
  </TitlesOfParts>
  <Company>University of Kent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Beadle-Brown</dc:creator>
  <cp:lastModifiedBy>Magali Barnoux</cp:lastModifiedBy>
  <cp:revision>404</cp:revision>
  <cp:lastPrinted>2020-09-06T17:10:01Z</cp:lastPrinted>
  <dcterms:created xsi:type="dcterms:W3CDTF">2017-01-19T19:45:19Z</dcterms:created>
  <dcterms:modified xsi:type="dcterms:W3CDTF">2021-07-27T17:13:37Z</dcterms:modified>
</cp:coreProperties>
</file>