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77" r:id="rId5"/>
    <p:sldId id="278" r:id="rId6"/>
    <p:sldId id="279" r:id="rId7"/>
    <p:sldId id="280" r:id="rId8"/>
    <p:sldId id="281" r:id="rId9"/>
    <p:sldId id="282" r:id="rId10"/>
    <p:sldId id="284" r:id="rId11"/>
    <p:sldId id="28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21" autoAdjust="0"/>
    <p:restoredTop sz="94660"/>
  </p:normalViewPr>
  <p:slideViewPr>
    <p:cSldViewPr snapToGrid="0">
      <p:cViewPr varScale="1">
        <p:scale>
          <a:sx n="70" d="100"/>
          <a:sy n="70" d="100"/>
        </p:scale>
        <p:origin x="54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145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761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141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02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886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34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44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86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082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870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475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E6950-E780-4CA7-B311-7E45C4CC71D3}" type="datetimeFigureOut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DD1D-805C-4554-9108-DC8C5C5D0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41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s.e.rand@kent.ac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5027" y="1122885"/>
            <a:ext cx="10101944" cy="1751466"/>
          </a:xfrm>
        </p:spPr>
        <p:txBody>
          <a:bodyPr>
            <a:normAutofit fontScale="90000"/>
          </a:bodyPr>
          <a:lstStyle/>
          <a:p>
            <a:pPr>
              <a:spcBef>
                <a:spcPts val="1800"/>
              </a:spcBef>
            </a:pPr>
            <a:r>
              <a:rPr lang="en-US" dirty="0">
                <a:solidFill>
                  <a:srgbClr val="002060"/>
                </a:solidFill>
              </a:rPr>
              <a:t>Understanding and </a:t>
            </a:r>
            <a:r>
              <a:rPr lang="en-US" dirty="0" smtClean="0">
                <a:solidFill>
                  <a:srgbClr val="002060"/>
                </a:solidFill>
              </a:rPr>
              <a:t>Measuring </a:t>
            </a:r>
            <a:r>
              <a:rPr lang="en-US" dirty="0">
                <a:solidFill>
                  <a:srgbClr val="002060"/>
                </a:solidFill>
              </a:rPr>
              <a:t>S</a:t>
            </a:r>
            <a:r>
              <a:rPr lang="en-US" dirty="0" smtClean="0">
                <a:solidFill>
                  <a:srgbClr val="002060"/>
                </a:solidFill>
              </a:rPr>
              <a:t>afety </a:t>
            </a:r>
            <a:r>
              <a:rPr lang="en-US" dirty="0">
                <a:solidFill>
                  <a:srgbClr val="002060"/>
                </a:solidFill>
              </a:rPr>
              <a:t>in </a:t>
            </a:r>
            <a:r>
              <a:rPr lang="en-US" dirty="0" smtClean="0">
                <a:solidFill>
                  <a:srgbClr val="002060"/>
                </a:solidFill>
              </a:rPr>
              <a:t>Older Adult Care </a:t>
            </a:r>
            <a:r>
              <a:rPr lang="en-US" dirty="0">
                <a:solidFill>
                  <a:srgbClr val="002060"/>
                </a:solidFill>
              </a:rPr>
              <a:t>H</a:t>
            </a:r>
            <a:r>
              <a:rPr lang="en-US" dirty="0" smtClean="0">
                <a:solidFill>
                  <a:srgbClr val="002060"/>
                </a:solidFill>
              </a:rPr>
              <a:t>omes</a:t>
            </a:r>
            <a:r>
              <a:rPr lang="en-GB" dirty="0" smtClean="0">
                <a:solidFill>
                  <a:srgbClr val="002060"/>
                </a:solidFill>
              </a:rPr>
              <a:t/>
            </a:r>
            <a:br>
              <a:rPr lang="en-GB" dirty="0" smtClean="0">
                <a:solidFill>
                  <a:srgbClr val="002060"/>
                </a:solidFill>
              </a:rPr>
            </a:br>
            <a:r>
              <a:rPr lang="en-GB" sz="3100" i="1" dirty="0" smtClean="0">
                <a:solidFill>
                  <a:srgbClr val="002060"/>
                </a:solidFill>
              </a:rPr>
              <a:t/>
            </a:r>
            <a:br>
              <a:rPr lang="en-GB" sz="3100" i="1" dirty="0" smtClean="0">
                <a:solidFill>
                  <a:srgbClr val="002060"/>
                </a:solidFill>
              </a:rPr>
            </a:br>
            <a:r>
              <a:rPr lang="en-GB" sz="3100" b="1" i="1" dirty="0" smtClean="0">
                <a:solidFill>
                  <a:srgbClr val="002060"/>
                </a:solidFill>
              </a:rPr>
              <a:t> A Scoping </a:t>
            </a:r>
            <a:r>
              <a:rPr lang="en-GB" sz="3100" b="1" i="1" dirty="0">
                <a:solidFill>
                  <a:srgbClr val="002060"/>
                </a:solidFill>
              </a:rPr>
              <a:t>R</a:t>
            </a:r>
            <a:r>
              <a:rPr lang="en-GB" sz="3100" b="1" i="1" dirty="0" smtClean="0">
                <a:solidFill>
                  <a:srgbClr val="002060"/>
                </a:solidFill>
              </a:rPr>
              <a:t>eview of International </a:t>
            </a:r>
            <a:r>
              <a:rPr lang="en-GB" sz="3100" b="1" i="1" dirty="0">
                <a:solidFill>
                  <a:srgbClr val="002060"/>
                </a:solidFill>
              </a:rPr>
              <a:t>L</a:t>
            </a:r>
            <a:r>
              <a:rPr lang="en-GB" sz="3100" b="1" i="1" dirty="0" smtClean="0">
                <a:solidFill>
                  <a:srgbClr val="002060"/>
                </a:solidFill>
              </a:rPr>
              <a:t>iterature</a:t>
            </a:r>
            <a:endParaRPr lang="en-GB" sz="3100" b="1" i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4914" y="3442063"/>
            <a:ext cx="10842171" cy="1972492"/>
          </a:xfrm>
        </p:spPr>
        <p:txBody>
          <a:bodyPr>
            <a:normAutofit/>
          </a:bodyPr>
          <a:lstStyle/>
          <a:p>
            <a:r>
              <a:rPr lang="en-GB" dirty="0" smtClean="0"/>
              <a:t>Stacey Rand¹, Nick Smith¹</a:t>
            </a:r>
            <a:r>
              <a:rPr lang="en-GB" dirty="0"/>
              <a:t>, </a:t>
            </a:r>
            <a:r>
              <a:rPr lang="en-GB" dirty="0" smtClean="0"/>
              <a:t>Karen Jones¹, </a:t>
            </a:r>
            <a:r>
              <a:rPr lang="en-GB" dirty="0"/>
              <a:t>Alan </a:t>
            </a:r>
            <a:r>
              <a:rPr lang="en-GB" dirty="0" smtClean="0"/>
              <a:t>Dargan¹ &amp; Helen Hogan²</a:t>
            </a:r>
            <a:endParaRPr lang="en-US" dirty="0" smtClean="0"/>
          </a:p>
          <a:p>
            <a:endParaRPr lang="en-US" sz="1800" dirty="0"/>
          </a:p>
          <a:p>
            <a:pPr algn="l"/>
            <a:r>
              <a:rPr lang="en-GB" sz="1800" dirty="0" smtClean="0"/>
              <a:t>¹ Personal Social Services Research Unit (PSSRU), University of Kent</a:t>
            </a:r>
          </a:p>
          <a:p>
            <a:pPr algn="l"/>
            <a:r>
              <a:rPr lang="en-GB" sz="1800" dirty="0" smtClean="0"/>
              <a:t>² London School of Hygiene and Tropical Medicine </a:t>
            </a:r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57800"/>
            <a:ext cx="121920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4428309"/>
            <a:ext cx="1284547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1424" y="4388804"/>
            <a:ext cx="1485900" cy="7990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478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46" y="27296"/>
            <a:ext cx="10515600" cy="1204368"/>
          </a:xfrm>
        </p:spPr>
        <p:txBody>
          <a:bodyPr/>
          <a:lstStyle/>
          <a:p>
            <a:r>
              <a:rPr lang="en-GB" b="1" dirty="0" smtClean="0">
                <a:solidFill>
                  <a:srgbClr val="002060"/>
                </a:solidFill>
              </a:rPr>
              <a:t>Next </a:t>
            </a:r>
            <a:r>
              <a:rPr lang="en-GB" b="1" dirty="0" smtClean="0">
                <a:solidFill>
                  <a:srgbClr val="002060"/>
                </a:solidFill>
              </a:rPr>
              <a:t>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246" y="1067891"/>
            <a:ext cx="11335602" cy="49131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Ongoing QSO-PRU qualitative study of safety in care homes in England.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What are key issues related to safety, in practice? </a:t>
            </a:r>
          </a:p>
          <a:p>
            <a:pPr lvl="1"/>
            <a:r>
              <a:rPr lang="en-US" dirty="0" smtClean="0"/>
              <a:t>Within team, within care home, between homes, inter-organizational, systems-level</a:t>
            </a:r>
          </a:p>
          <a:p>
            <a:r>
              <a:rPr lang="en-US" dirty="0" smtClean="0"/>
              <a:t>What safety indicators are already collected? How are they used? </a:t>
            </a:r>
          </a:p>
          <a:p>
            <a:r>
              <a:rPr lang="en-US" dirty="0" smtClean="0"/>
              <a:t>What are the </a:t>
            </a:r>
            <a:r>
              <a:rPr lang="en-US" b="1" dirty="0" smtClean="0"/>
              <a:t>opportunities</a:t>
            </a:r>
            <a:r>
              <a:rPr lang="en-US" dirty="0" smtClean="0"/>
              <a:t>, </a:t>
            </a:r>
            <a:r>
              <a:rPr lang="en-US" b="1" dirty="0" smtClean="0"/>
              <a:t>challenges</a:t>
            </a:r>
            <a:r>
              <a:rPr lang="en-US" dirty="0" smtClean="0"/>
              <a:t> and </a:t>
            </a:r>
            <a:r>
              <a:rPr lang="en-US" b="1" dirty="0" smtClean="0"/>
              <a:t>barriers</a:t>
            </a:r>
            <a:r>
              <a:rPr lang="en-US" dirty="0" smtClean="0"/>
              <a:t> to the systematic collection and use of safety data for quality and safety improvement?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Analysis of </a:t>
            </a:r>
            <a:r>
              <a:rPr lang="en-US" dirty="0" smtClean="0"/>
              <a:t>Safeguarding Adults Reviews </a:t>
            </a:r>
          </a:p>
          <a:p>
            <a:pPr lvl="1"/>
            <a:r>
              <a:rPr lang="en-US" dirty="0" smtClean="0"/>
              <a:t>Qualitative </a:t>
            </a:r>
            <a:r>
              <a:rPr lang="en-US" dirty="0"/>
              <a:t>interviews (to be presented by colleague, Nick Smith) </a:t>
            </a:r>
            <a:endParaRPr lang="en-US" dirty="0" smtClean="0"/>
          </a:p>
          <a:p>
            <a:pPr lvl="2"/>
            <a:r>
              <a:rPr lang="en-US" dirty="0" smtClean="0"/>
              <a:t>Professional stakeholders (local authorities, CQC, DHSC, provider associations) </a:t>
            </a:r>
            <a:endParaRPr lang="en-US" dirty="0" smtClean="0"/>
          </a:p>
          <a:p>
            <a:pPr lvl="2"/>
            <a:r>
              <a:rPr lang="en-US" dirty="0" smtClean="0"/>
              <a:t>With a second phase of interviews with care home managers, staff, residents and family. 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73089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940" y="413421"/>
            <a:ext cx="10400211" cy="1325563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solidFill>
                  <a:srgbClr val="002060"/>
                </a:solidFill>
              </a:rPr>
              <a:t>Any questions? </a:t>
            </a:r>
            <a:endParaRPr lang="en-GB" sz="52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772" y="2423915"/>
            <a:ext cx="9227641" cy="238999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11200" b="1" u="sng" dirty="0">
              <a:hlinkClick r:id="rId2"/>
            </a:endParaRPr>
          </a:p>
          <a:p>
            <a:pPr marL="0" indent="0">
              <a:buNone/>
            </a:pPr>
            <a:r>
              <a:rPr lang="en-US" sz="11200" u="sng" dirty="0" smtClean="0">
                <a:hlinkClick r:id="rId2"/>
              </a:rPr>
              <a:t>s.e.rand@kent.ac.uk</a:t>
            </a:r>
          </a:p>
          <a:p>
            <a:pPr marL="0" indent="0">
              <a:buNone/>
            </a:pPr>
            <a:endParaRPr lang="en-US" sz="11200" dirty="0" smtClean="0"/>
          </a:p>
          <a:p>
            <a:pPr marL="0" indent="0">
              <a:buNone/>
            </a:pPr>
            <a:r>
              <a:rPr lang="en-US" sz="11200" dirty="0" smtClean="0"/>
              <a:t>@</a:t>
            </a:r>
            <a:r>
              <a:rPr lang="en-US" sz="11200" dirty="0" err="1" smtClean="0"/>
              <a:t>StaceyERand</a:t>
            </a:r>
            <a:endParaRPr lang="en-US" sz="11200" dirty="0" smtClean="0"/>
          </a:p>
          <a:p>
            <a:pPr marL="0" indent="0">
              <a:buNone/>
            </a:pPr>
            <a:endParaRPr lang="en-US" sz="5100" dirty="0"/>
          </a:p>
          <a:p>
            <a:pPr marL="0" indent="0">
              <a:buNone/>
            </a:pPr>
            <a:endParaRPr lang="en-US" sz="5100" dirty="0" smtClean="0"/>
          </a:p>
          <a:p>
            <a:pPr marL="0" indent="0">
              <a:buNone/>
            </a:pPr>
            <a:r>
              <a:rPr lang="en-US" sz="9600" b="1" dirty="0" smtClean="0"/>
              <a:t>Reference</a:t>
            </a:r>
            <a:endParaRPr lang="en-US" sz="9600" b="1" dirty="0"/>
          </a:p>
          <a:p>
            <a:pPr marL="0" indent="0">
              <a:buNone/>
            </a:pPr>
            <a:r>
              <a:rPr lang="en-US" sz="8000" dirty="0"/>
              <a:t>Rand S, Smith </a:t>
            </a:r>
            <a:r>
              <a:rPr lang="en-US" sz="8000" dirty="0" smtClean="0"/>
              <a:t>N, Jones </a:t>
            </a:r>
            <a:r>
              <a:rPr lang="en-US" sz="8000" dirty="0"/>
              <a:t>K, </a:t>
            </a:r>
            <a:r>
              <a:rPr lang="en-US" sz="8000" i="1" dirty="0"/>
              <a:t>et al</a:t>
            </a:r>
            <a:r>
              <a:rPr lang="en-US" sz="8000" dirty="0"/>
              <a:t>. </a:t>
            </a:r>
            <a:r>
              <a:rPr lang="en-US" sz="8000" dirty="0" smtClean="0"/>
              <a:t>Measuring safety </a:t>
            </a:r>
            <a:r>
              <a:rPr lang="en-US" sz="8000" dirty="0"/>
              <a:t>in older </a:t>
            </a:r>
            <a:r>
              <a:rPr lang="en-US" sz="8000" dirty="0" smtClean="0"/>
              <a:t>adult care </a:t>
            </a:r>
            <a:r>
              <a:rPr lang="en-US" sz="8000" dirty="0"/>
              <a:t>homes: </a:t>
            </a:r>
            <a:r>
              <a:rPr lang="en-US" sz="8000" dirty="0" smtClean="0"/>
              <a:t>A scoping review </a:t>
            </a:r>
            <a:r>
              <a:rPr lang="en-US" sz="8000" dirty="0"/>
              <a:t>of the </a:t>
            </a:r>
            <a:r>
              <a:rPr lang="en-US" sz="8000" dirty="0" smtClean="0"/>
              <a:t>international literature</a:t>
            </a:r>
            <a:r>
              <a:rPr lang="en-US" sz="8000" dirty="0"/>
              <a:t>. BMJ </a:t>
            </a:r>
            <a:r>
              <a:rPr lang="en-US" sz="8000" dirty="0" smtClean="0"/>
              <a:t>Open 2021;11:e043206</a:t>
            </a:r>
            <a:r>
              <a:rPr lang="en-US" sz="8000" dirty="0"/>
              <a:t>. </a:t>
            </a:r>
            <a:r>
              <a:rPr lang="en-US" sz="8000" dirty="0" err="1" smtClean="0"/>
              <a:t>doi</a:t>
            </a:r>
            <a:r>
              <a:rPr lang="en-US" sz="8000" dirty="0" smtClean="0"/>
              <a:t>: 10.1136/bmjopen-2020-043206</a:t>
            </a:r>
          </a:p>
          <a:p>
            <a:pPr marL="0" indent="0">
              <a:buNone/>
            </a:pPr>
            <a:endParaRPr lang="en-US" sz="5100" dirty="0"/>
          </a:p>
          <a:p>
            <a:pPr marL="0" indent="0">
              <a:buNone/>
            </a:pPr>
            <a:endParaRPr lang="en-US" sz="5100" dirty="0" smtClean="0"/>
          </a:p>
          <a:p>
            <a:pPr marL="0" indent="0">
              <a:buNone/>
            </a:pPr>
            <a:endParaRPr lang="en-US" sz="5100" dirty="0" smtClean="0"/>
          </a:p>
          <a:p>
            <a:pPr marL="0" indent="0">
              <a:buNone/>
            </a:pPr>
            <a:endParaRPr lang="en-US" sz="5100" dirty="0"/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endParaRPr lang="en-GB" sz="2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40" y="2325813"/>
            <a:ext cx="953922" cy="9246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35" y="3288843"/>
            <a:ext cx="1349991" cy="109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620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588" y="365125"/>
            <a:ext cx="10400211" cy="1325563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solidFill>
                  <a:srgbClr val="002060"/>
                </a:solidFill>
              </a:rPr>
              <a:t>Disclaimer</a:t>
            </a:r>
            <a:endParaRPr lang="en-GB" sz="40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588" y="1690688"/>
            <a:ext cx="10515600" cy="21977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dirty="0" smtClean="0"/>
              <a:t>This </a:t>
            </a:r>
            <a:r>
              <a:rPr lang="en-GB" sz="2600" dirty="0"/>
              <a:t>research is funded by the National Institute for Health Research (NIHR) Policy Research Programme, conducted through the Quality, Safety and Outcomes Policy Research Unit, PR-PRU-1217-20702. </a:t>
            </a:r>
            <a:endParaRPr lang="en-GB" sz="2600" dirty="0" smtClean="0"/>
          </a:p>
          <a:p>
            <a:pPr marL="0" indent="0">
              <a:buNone/>
            </a:pPr>
            <a:r>
              <a:rPr lang="en-GB" sz="2600" dirty="0" smtClean="0"/>
              <a:t>The </a:t>
            </a:r>
            <a:r>
              <a:rPr lang="en-GB" sz="2600" dirty="0"/>
              <a:t>views expressed are those of the author(s) and not necessarily those of the NIHR or the Department of Health and Social Care</a:t>
            </a:r>
            <a:r>
              <a:rPr lang="en-GB" sz="2600" dirty="0" smtClean="0"/>
              <a:t>.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136906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250" y="273685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rgbClr val="002060"/>
                </a:solidFill>
              </a:rPr>
              <a:t>Background	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250" y="1342299"/>
            <a:ext cx="11615057" cy="4927872"/>
          </a:xfrm>
        </p:spPr>
        <p:txBody>
          <a:bodyPr>
            <a:normAutofit/>
          </a:bodyPr>
          <a:lstStyle/>
          <a:p>
            <a:r>
              <a:rPr lang="en-GB" dirty="0" smtClean="0"/>
              <a:t>16,000 registered care homes in the UK (residential and/or nursing care), with capacity of up to 450,000 beds </a:t>
            </a:r>
          </a:p>
          <a:p>
            <a:pPr lvl="1"/>
            <a:r>
              <a:rPr lang="en-GB" dirty="0" smtClean="0"/>
              <a:t>70% older adult</a:t>
            </a:r>
            <a:endParaRPr lang="en-GB" dirty="0"/>
          </a:p>
          <a:p>
            <a:r>
              <a:rPr lang="en-GB" dirty="0" smtClean="0"/>
              <a:t>Safety is </a:t>
            </a:r>
            <a:r>
              <a:rPr lang="en-US" dirty="0" smtClean="0"/>
              <a:t>the absence of preventable harm and minimization of unnecessary risk of harm to residents </a:t>
            </a:r>
          </a:p>
          <a:p>
            <a:pPr lvl="2"/>
            <a:r>
              <a:rPr lang="en-US" dirty="0" smtClean="0"/>
              <a:t>Physical harm</a:t>
            </a:r>
          </a:p>
          <a:p>
            <a:pPr lvl="2"/>
            <a:r>
              <a:rPr lang="en-US" dirty="0" smtClean="0"/>
              <a:t>Psychological harm</a:t>
            </a:r>
            <a:endParaRPr lang="en-US" dirty="0"/>
          </a:p>
          <a:p>
            <a:r>
              <a:rPr lang="en-US" dirty="0" smtClean="0"/>
              <a:t>Improving and maintaining safety </a:t>
            </a:r>
          </a:p>
          <a:p>
            <a:pPr lvl="1"/>
            <a:r>
              <a:rPr lang="en-US" dirty="0" smtClean="0"/>
              <a:t>Important </a:t>
            </a:r>
            <a:r>
              <a:rPr lang="en-US" dirty="0"/>
              <a:t>r</a:t>
            </a:r>
            <a:r>
              <a:rPr lang="en-US" dirty="0" smtClean="0"/>
              <a:t>ole of leadership, organizational culture and process </a:t>
            </a:r>
          </a:p>
          <a:p>
            <a:pPr lvl="1"/>
            <a:r>
              <a:rPr lang="en-US" dirty="0" smtClean="0"/>
              <a:t>How to measure and apply safety indicators in practice, to drive safety improvements?</a:t>
            </a:r>
          </a:p>
          <a:p>
            <a:pPr lvl="1"/>
            <a:r>
              <a:rPr lang="en-US" dirty="0" smtClean="0"/>
              <a:t>Differences in context compared to healthcare </a:t>
            </a:r>
            <a:r>
              <a:rPr lang="en-US" dirty="0"/>
              <a:t>settings </a:t>
            </a:r>
          </a:p>
          <a:p>
            <a:pPr lvl="2"/>
            <a:r>
              <a:rPr lang="en-US" dirty="0" smtClean="0"/>
              <a:t>Needs to be reflected in the measurement and application of indicators. </a:t>
            </a:r>
          </a:p>
          <a:p>
            <a:pPr marL="914400" lvl="2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3831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212679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rgbClr val="002060"/>
                </a:solidFill>
              </a:rPr>
              <a:t>Aims and Objectives	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1538242"/>
            <a:ext cx="10408920" cy="47711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To identify safety indicators used (</a:t>
            </a:r>
            <a:r>
              <a:rPr lang="en-US" b="1" i="1" dirty="0" smtClean="0"/>
              <a:t>internationally</a:t>
            </a:r>
            <a:r>
              <a:rPr lang="en-US" b="1" dirty="0" smtClean="0"/>
              <a:t>) to inform quality or safety improvement and decision-making.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D</a:t>
            </a:r>
            <a:r>
              <a:rPr lang="en-US" dirty="0" smtClean="0"/>
              <a:t>o these measures map to theoretical models of safety monitoring and measurement, developed in healthcare contexts? </a:t>
            </a:r>
          </a:p>
          <a:p>
            <a:pPr lvl="1"/>
            <a:r>
              <a:rPr lang="en-US" dirty="0" smtClean="0"/>
              <a:t>Are there any gaps?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922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372" y="0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rgbClr val="002060"/>
                </a:solidFill>
              </a:rPr>
              <a:t>Methods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372" y="1120230"/>
            <a:ext cx="11560628" cy="541119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Five stage framework for scoping reviews  (</a:t>
            </a:r>
            <a:r>
              <a:rPr lang="en-US" dirty="0" err="1" smtClean="0"/>
              <a:t>Arksey</a:t>
            </a:r>
            <a:r>
              <a:rPr lang="en-US" dirty="0" smtClean="0"/>
              <a:t> &amp; O’Malley, 2005)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Stage 1. </a:t>
            </a:r>
            <a:r>
              <a:rPr lang="en-US" dirty="0" smtClean="0"/>
              <a:t>Develop research question </a:t>
            </a:r>
            <a:endParaRPr lang="en-US" dirty="0"/>
          </a:p>
          <a:p>
            <a:r>
              <a:rPr lang="en-US" b="1" dirty="0" smtClean="0"/>
              <a:t>Stage 2. </a:t>
            </a:r>
            <a:r>
              <a:rPr lang="en-US" dirty="0" smtClean="0"/>
              <a:t>Systematic searches </a:t>
            </a:r>
          </a:p>
          <a:p>
            <a:pPr lvl="1"/>
            <a:r>
              <a:rPr lang="en-US" sz="2200" b="1" dirty="0"/>
              <a:t>Inclusion criteria: </a:t>
            </a:r>
            <a:r>
              <a:rPr lang="en-US" sz="2200" dirty="0"/>
              <a:t>English language, 1970 to 2019, no restriction to </a:t>
            </a:r>
            <a:r>
              <a:rPr lang="en-US" sz="2200" dirty="0" smtClean="0"/>
              <a:t>country, peer-reviewed articles</a:t>
            </a:r>
          </a:p>
          <a:p>
            <a:pPr lvl="1"/>
            <a:r>
              <a:rPr lang="en-US" sz="2200" b="1" dirty="0" smtClean="0"/>
              <a:t>Databases</a:t>
            </a:r>
            <a:r>
              <a:rPr lang="en-US" sz="2200" b="1" dirty="0"/>
              <a:t>: </a:t>
            </a:r>
            <a:r>
              <a:rPr lang="en-US" sz="2200" dirty="0"/>
              <a:t>Web of Science, Scopus, PubMed </a:t>
            </a:r>
          </a:p>
          <a:p>
            <a:pPr lvl="1"/>
            <a:r>
              <a:rPr lang="en-US" sz="2200" b="1" dirty="0"/>
              <a:t>Search: </a:t>
            </a:r>
            <a:r>
              <a:rPr lang="en-US" sz="2200" dirty="0"/>
              <a:t>“safety” AND “care home” OR “nursing home” OR “residential home” refined by “indicator”</a:t>
            </a:r>
          </a:p>
          <a:p>
            <a:r>
              <a:rPr lang="en-US" b="1" dirty="0" smtClean="0"/>
              <a:t>Stage 3. </a:t>
            </a:r>
            <a:r>
              <a:rPr lang="en-US" dirty="0" smtClean="0"/>
              <a:t>Screening of title and abstract</a:t>
            </a:r>
          </a:p>
          <a:p>
            <a:pPr lvl="1"/>
            <a:r>
              <a:rPr lang="en-US" dirty="0"/>
              <a:t>Relevant to </a:t>
            </a:r>
            <a:r>
              <a:rPr lang="en-US" i="1" dirty="0"/>
              <a:t>care context</a:t>
            </a:r>
            <a:r>
              <a:rPr lang="en-US" dirty="0"/>
              <a:t> (care homes for older adults) and </a:t>
            </a:r>
            <a:r>
              <a:rPr lang="en-US" i="1" dirty="0"/>
              <a:t>topic</a:t>
            </a:r>
            <a:r>
              <a:rPr lang="en-US" dirty="0"/>
              <a:t> (safety </a:t>
            </a:r>
            <a:r>
              <a:rPr lang="en-US" dirty="0" smtClean="0"/>
              <a:t>monitoring or measurement, </a:t>
            </a:r>
            <a:r>
              <a:rPr lang="en-US" dirty="0"/>
              <a:t>concepts of safety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Stage 4. </a:t>
            </a:r>
            <a:r>
              <a:rPr lang="en-US" dirty="0" smtClean="0"/>
              <a:t>Extract key information (charting)</a:t>
            </a:r>
          </a:p>
          <a:p>
            <a:r>
              <a:rPr lang="en-US" b="1" dirty="0" smtClean="0"/>
              <a:t>Stage 5. </a:t>
            </a:r>
            <a:r>
              <a:rPr lang="en-US" dirty="0" smtClean="0"/>
              <a:t>Organize identified safety measures/themes</a:t>
            </a:r>
          </a:p>
          <a:p>
            <a:pPr lvl="1"/>
            <a:r>
              <a:rPr lang="en-US" dirty="0" smtClean="0"/>
              <a:t>Used the Safety Measurement and Monitoring Framework (SMMF) (Vincent </a:t>
            </a:r>
            <a:r>
              <a:rPr lang="en-US" i="1" dirty="0" smtClean="0"/>
              <a:t>et al</a:t>
            </a:r>
            <a:r>
              <a:rPr lang="en-US" dirty="0" smtClean="0"/>
              <a:t>, 2014)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3805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7782" y="161925"/>
            <a:ext cx="7753350" cy="6696075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31372" y="0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rgbClr val="002060"/>
                </a:solidFill>
              </a:rPr>
              <a:t>Findings</a:t>
            </a:r>
            <a:r>
              <a:rPr lang="en-GB" dirty="0" smtClean="0"/>
              <a:t>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8904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31372" y="1120230"/>
            <a:ext cx="11560628" cy="5411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642623"/>
              </p:ext>
            </p:extLst>
          </p:nvPr>
        </p:nvGraphicFramePr>
        <p:xfrm>
          <a:off x="518616" y="436871"/>
          <a:ext cx="11440886" cy="60203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9175">
                  <a:extLst>
                    <a:ext uri="{9D8B030D-6E8A-4147-A177-3AD203B41FA5}">
                      <a16:colId xmlns:a16="http://schemas.microsoft.com/office/drawing/2014/main" val="291137516"/>
                    </a:ext>
                  </a:extLst>
                </a:gridCol>
                <a:gridCol w="9161711">
                  <a:extLst>
                    <a:ext uri="{9D8B030D-6E8A-4147-A177-3AD203B41FA5}">
                      <a16:colId xmlns:a16="http://schemas.microsoft.com/office/drawing/2014/main" val="2998270262"/>
                    </a:ext>
                  </a:extLst>
                </a:gridCol>
              </a:tblGrid>
              <a:tr h="3739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Dimension</a:t>
                      </a:r>
                      <a:endParaRPr lang="en-GB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Indicators </a:t>
                      </a:r>
                      <a:r>
                        <a:rPr lang="en-US" sz="2200" dirty="0">
                          <a:effectLst/>
                        </a:rPr>
                        <a:t>of Safety </a:t>
                      </a:r>
                      <a:endParaRPr lang="en-GB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0674195"/>
                  </a:ext>
                </a:extLst>
              </a:tr>
              <a:tr h="27592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Harm</a:t>
                      </a:r>
                      <a:endParaRPr lang="en-GB" sz="2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i="1" dirty="0">
                          <a:effectLst/>
                        </a:rPr>
                        <a:t>Has care been safe in the past? </a:t>
                      </a:r>
                      <a:endParaRPr lang="en-GB" sz="2200" b="0" i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 </a:t>
                      </a:r>
                      <a:endParaRPr lang="en-GB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</a:rPr>
                        <a:t>Physical </a:t>
                      </a:r>
                      <a:r>
                        <a:rPr lang="en-US" sz="2200" b="1" dirty="0" smtClean="0">
                          <a:effectLst/>
                        </a:rPr>
                        <a:t>harm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 smtClean="0">
                          <a:effectLst/>
                        </a:rPr>
                        <a:t>p</a:t>
                      </a:r>
                      <a:r>
                        <a:rPr lang="en-GB" sz="2200" dirty="0" smtClean="0">
                          <a:effectLst/>
                        </a:rPr>
                        <a:t>ressure </a:t>
                      </a:r>
                      <a:r>
                        <a:rPr lang="en-GB" sz="2200" dirty="0">
                          <a:effectLst/>
                        </a:rPr>
                        <a:t>ulcers, falls, diarrheal disease or scabies, malnutrition, dehydration, incontinence, </a:t>
                      </a:r>
                      <a:r>
                        <a:rPr lang="en-GB" sz="2200" dirty="0" smtClean="0">
                          <a:effectLst/>
                        </a:rPr>
                        <a:t>catheterisation</a:t>
                      </a:r>
                      <a:r>
                        <a:rPr lang="en-GB" sz="2200" dirty="0">
                          <a:effectLst/>
                        </a:rPr>
                        <a:t>, </a:t>
                      </a:r>
                      <a:r>
                        <a:rPr lang="en-GB" sz="2200" dirty="0" smtClean="0">
                          <a:effectLst/>
                        </a:rPr>
                        <a:t>unplanned weight change, urinary </a:t>
                      </a:r>
                      <a:r>
                        <a:rPr lang="en-GB" sz="2200" dirty="0">
                          <a:effectLst/>
                        </a:rPr>
                        <a:t>tract infections, decline in activities of daily living, </a:t>
                      </a:r>
                      <a:r>
                        <a:rPr lang="en-GB" sz="2200" dirty="0" smtClean="0">
                          <a:effectLst/>
                        </a:rPr>
                        <a:t>pain</a:t>
                      </a:r>
                      <a:r>
                        <a:rPr lang="en-GB" sz="2200" dirty="0">
                          <a:effectLst/>
                        </a:rPr>
                        <a:t>, and </a:t>
                      </a:r>
                      <a:r>
                        <a:rPr lang="en-GB" sz="2200" dirty="0" smtClean="0">
                          <a:effectLst/>
                        </a:rPr>
                        <a:t>mortality</a:t>
                      </a:r>
                      <a:endParaRPr lang="en-GB" sz="2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</a:rPr>
                        <a:t>Psychological </a:t>
                      </a:r>
                      <a:r>
                        <a:rPr lang="en-US" sz="2200" b="1" dirty="0" smtClean="0">
                          <a:effectLst/>
                        </a:rPr>
                        <a:t>harm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Measures </a:t>
                      </a:r>
                      <a:r>
                        <a:rPr lang="en-US" sz="2200" dirty="0">
                          <a:effectLst/>
                        </a:rPr>
                        <a:t>of an individual’s sense of self, belonging, </a:t>
                      </a:r>
                      <a:r>
                        <a:rPr lang="en-US" sz="2200" dirty="0" smtClean="0">
                          <a:effectLst/>
                        </a:rPr>
                        <a:t>comfort, </a:t>
                      </a:r>
                      <a:r>
                        <a:rPr lang="en-US" sz="2200" dirty="0">
                          <a:effectLst/>
                        </a:rPr>
                        <a:t>security, emotional distress, privacy, respect, autonomy, and </a:t>
                      </a:r>
                      <a:r>
                        <a:rPr lang="en-US" sz="2200" dirty="0" smtClean="0">
                          <a:effectLst/>
                        </a:rPr>
                        <a:t>dignity</a:t>
                      </a:r>
                      <a:endParaRPr lang="en-GB" sz="2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 </a:t>
                      </a:r>
                      <a:endParaRPr lang="en-GB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5693325"/>
                  </a:ext>
                </a:extLst>
              </a:tr>
              <a:tr h="2776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Reliability</a:t>
                      </a:r>
                      <a:endParaRPr lang="en-GB" sz="2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i="1" dirty="0">
                          <a:effectLst/>
                        </a:rPr>
                        <a:t>Are systems, processes and </a:t>
                      </a:r>
                      <a:r>
                        <a:rPr lang="en-US" sz="2200" b="0" i="1" dirty="0" err="1">
                          <a:effectLst/>
                        </a:rPr>
                        <a:t>behaviour</a:t>
                      </a:r>
                      <a:r>
                        <a:rPr lang="en-US" sz="2200" b="0" i="1" dirty="0">
                          <a:effectLst/>
                        </a:rPr>
                        <a:t> reliable?</a:t>
                      </a:r>
                      <a:endParaRPr lang="en-GB" sz="2200" b="0" i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</a:t>
                      </a:r>
                      <a:endParaRPr lang="en-GB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0" dirty="0">
                          <a:effectLst/>
                        </a:rPr>
                        <a:t>Omission of safety critical care activities, e.g. ambulation, </a:t>
                      </a:r>
                      <a:r>
                        <a:rPr lang="en-US" sz="2200" b="0" dirty="0" smtClean="0">
                          <a:effectLst/>
                        </a:rPr>
                        <a:t>turning</a:t>
                      </a:r>
                      <a:endParaRPr lang="en-GB" sz="2200" b="0" dirty="0">
                        <a:effectLst/>
                      </a:endParaRP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0" dirty="0">
                          <a:effectLst/>
                        </a:rPr>
                        <a:t>Medication-related </a:t>
                      </a:r>
                      <a:r>
                        <a:rPr lang="en-US" sz="2200" b="0" dirty="0" smtClean="0">
                          <a:effectLst/>
                        </a:rPr>
                        <a:t>measures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0" dirty="0" smtClean="0">
                          <a:effectLst/>
                        </a:rPr>
                        <a:t>Physical </a:t>
                      </a:r>
                      <a:r>
                        <a:rPr lang="en-US" sz="2200" b="0" dirty="0">
                          <a:effectLst/>
                        </a:rPr>
                        <a:t>environment of the care </a:t>
                      </a:r>
                      <a:r>
                        <a:rPr lang="en-US" sz="2200" b="0" dirty="0" smtClean="0">
                          <a:effectLst/>
                        </a:rPr>
                        <a:t>home, e.g. lighting &amp; ventilation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0" dirty="0" smtClean="0">
                          <a:effectLst/>
                        </a:rPr>
                        <a:t>Social use of the care home environment, e.g. lack of privacy, intrusive noise 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0" dirty="0" smtClean="0">
                          <a:effectLst/>
                        </a:rPr>
                        <a:t>How </a:t>
                      </a:r>
                      <a:r>
                        <a:rPr lang="en-US" sz="2200" b="0" dirty="0">
                          <a:effectLst/>
                        </a:rPr>
                        <a:t>care is delivered in the </a:t>
                      </a:r>
                      <a:r>
                        <a:rPr lang="en-US" sz="2200" b="0" dirty="0" smtClean="0">
                          <a:effectLst/>
                        </a:rPr>
                        <a:t>space </a:t>
                      </a:r>
                      <a:endParaRPr lang="en-GB" sz="2200" b="0" dirty="0">
                        <a:effectLst/>
                      </a:endParaRP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0" dirty="0">
                          <a:effectLst/>
                        </a:rPr>
                        <a:t>Care record </a:t>
                      </a:r>
                      <a:r>
                        <a:rPr lang="en-US" sz="2200" b="0" dirty="0" smtClean="0">
                          <a:effectLst/>
                        </a:rPr>
                        <a:t>keeping</a:t>
                      </a:r>
                      <a:endParaRPr lang="en-GB" sz="2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7492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562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362988"/>
              </p:ext>
            </p:extLst>
          </p:nvPr>
        </p:nvGraphicFramePr>
        <p:xfrm>
          <a:off x="777922" y="709684"/>
          <a:ext cx="10536072" cy="51997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9885">
                  <a:extLst>
                    <a:ext uri="{9D8B030D-6E8A-4147-A177-3AD203B41FA5}">
                      <a16:colId xmlns:a16="http://schemas.microsoft.com/office/drawing/2014/main" val="758233640"/>
                    </a:ext>
                  </a:extLst>
                </a:gridCol>
                <a:gridCol w="7436187">
                  <a:extLst>
                    <a:ext uri="{9D8B030D-6E8A-4147-A177-3AD203B41FA5}">
                      <a16:colId xmlns:a16="http://schemas.microsoft.com/office/drawing/2014/main" val="1026215413"/>
                    </a:ext>
                  </a:extLst>
                </a:gridCol>
              </a:tblGrid>
              <a:tr h="4846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Dimension</a:t>
                      </a:r>
                      <a:endParaRPr lang="en-GB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Indicators of Safety </a:t>
                      </a:r>
                      <a:endParaRPr lang="en-GB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1039083"/>
                  </a:ext>
                </a:extLst>
              </a:tr>
              <a:tr h="11478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Sensitivity to operations</a:t>
                      </a:r>
                      <a:endParaRPr lang="en-GB" sz="2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i="1" dirty="0">
                          <a:effectLst/>
                        </a:rPr>
                        <a:t>Is care safe today? </a:t>
                      </a:r>
                      <a:endParaRPr lang="en-GB" sz="2200" b="0" i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 </a:t>
                      </a:r>
                      <a:endParaRPr lang="en-GB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</a:rPr>
                        <a:t>Resident-report of </a:t>
                      </a:r>
                      <a:r>
                        <a:rPr lang="en-US" sz="2200" b="0" i="1" dirty="0">
                          <a:effectLst/>
                        </a:rPr>
                        <a:t>feeling safe </a:t>
                      </a:r>
                      <a:endParaRPr lang="en-US" sz="2200" b="0" i="1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</a:rPr>
                        <a:t>Other </a:t>
                      </a:r>
                      <a:r>
                        <a:rPr lang="en-US" sz="2200" b="0" dirty="0">
                          <a:effectLst/>
                        </a:rPr>
                        <a:t>safety-related aspects of user experience</a:t>
                      </a:r>
                      <a:endParaRPr lang="en-GB" sz="2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9596227"/>
                  </a:ext>
                </a:extLst>
              </a:tr>
              <a:tr h="1913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Anticipation</a:t>
                      </a:r>
                      <a:r>
                        <a:rPr lang="en-US" sz="2200" baseline="0" dirty="0" smtClean="0">
                          <a:effectLst/>
                        </a:rPr>
                        <a:t> and </a:t>
                      </a:r>
                      <a:r>
                        <a:rPr lang="en-US" sz="2200" dirty="0" smtClean="0">
                          <a:effectLst/>
                        </a:rPr>
                        <a:t>preparedness </a:t>
                      </a:r>
                      <a:endParaRPr lang="en-GB" sz="2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i="1" dirty="0">
                          <a:effectLst/>
                        </a:rPr>
                        <a:t>Will care be safe in the future? </a:t>
                      </a:r>
                      <a:endParaRPr lang="en-GB" sz="2200" b="0" i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i="1" dirty="0">
                          <a:effectLst/>
                        </a:rPr>
                        <a:t> </a:t>
                      </a:r>
                      <a:endParaRPr lang="en-GB" sz="22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</a:rPr>
                        <a:t>Staffing levels, skill or training</a:t>
                      </a:r>
                      <a:endParaRPr lang="en-GB" sz="2200" b="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</a:rPr>
                        <a:t>Patient safety culture </a:t>
                      </a:r>
                      <a:endParaRPr lang="en-GB" sz="2200" b="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</a:rPr>
                        <a:t> </a:t>
                      </a:r>
                      <a:endParaRPr lang="en-GB" sz="2200" b="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</a:rPr>
                        <a:t> </a:t>
                      </a:r>
                      <a:endParaRPr lang="en-GB" sz="2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283785"/>
                  </a:ext>
                </a:extLst>
              </a:tr>
              <a:tr h="1654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Integration and learning </a:t>
                      </a:r>
                      <a:endParaRPr lang="en-GB" sz="2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i="1" dirty="0">
                          <a:effectLst/>
                        </a:rPr>
                        <a:t>Are we responding and improving?</a:t>
                      </a:r>
                      <a:endParaRPr lang="en-GB" sz="2200" b="0" i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 </a:t>
                      </a:r>
                      <a:endParaRPr lang="en-GB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</a:rPr>
                        <a:t>Use </a:t>
                      </a:r>
                      <a:r>
                        <a:rPr lang="en-US" sz="2200" b="0" dirty="0">
                          <a:effectLst/>
                        </a:rPr>
                        <a:t>of </a:t>
                      </a:r>
                      <a:r>
                        <a:rPr lang="en-US" sz="2200" b="0" dirty="0" smtClean="0">
                          <a:effectLst/>
                        </a:rPr>
                        <a:t>national/regional datasets, </a:t>
                      </a:r>
                      <a:r>
                        <a:rPr lang="en-US" sz="2200" b="0" dirty="0">
                          <a:effectLst/>
                        </a:rPr>
                        <a:t>e.g</a:t>
                      </a:r>
                      <a:r>
                        <a:rPr lang="en-US" sz="2200" b="0" dirty="0" smtClean="0">
                          <a:effectLst/>
                        </a:rPr>
                        <a:t>. </a:t>
                      </a:r>
                      <a:r>
                        <a:rPr lang="en-US" sz="2200" b="0" dirty="0">
                          <a:effectLst/>
                        </a:rPr>
                        <a:t>Resident Assessment Instrument Minimum Data Set 2.0 (RAI-MDS 2.0). </a:t>
                      </a:r>
                      <a:endParaRPr lang="en-GB" sz="2200" b="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</a:rPr>
                        <a:t> </a:t>
                      </a:r>
                      <a:endParaRPr lang="en-GB" sz="2200" b="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</a:rPr>
                        <a:t> </a:t>
                      </a:r>
                      <a:endParaRPr lang="en-GB" sz="2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7105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8959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46" y="27296"/>
            <a:ext cx="10515600" cy="1204368"/>
          </a:xfrm>
        </p:spPr>
        <p:txBody>
          <a:bodyPr/>
          <a:lstStyle/>
          <a:p>
            <a:r>
              <a:rPr lang="en-GB" b="1" dirty="0" smtClean="0">
                <a:solidFill>
                  <a:srgbClr val="002060"/>
                </a:solidFill>
              </a:rPr>
              <a:t>Discussion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246" y="1231664"/>
            <a:ext cx="11335602" cy="491319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wide range of available safety indicators</a:t>
            </a:r>
          </a:p>
          <a:p>
            <a:pPr lvl="1"/>
            <a:r>
              <a:rPr lang="en-US" dirty="0" smtClean="0"/>
              <a:t>Focus tends to be on clinical measures, physical harm vs psychological harm </a:t>
            </a:r>
          </a:p>
          <a:p>
            <a:r>
              <a:rPr lang="en-US" dirty="0" smtClean="0"/>
              <a:t>How to better reflect person-</a:t>
            </a:r>
            <a:r>
              <a:rPr lang="en-US" dirty="0" err="1" smtClean="0"/>
              <a:t>centred</a:t>
            </a:r>
            <a:r>
              <a:rPr lang="en-US" dirty="0" smtClean="0"/>
              <a:t> care? </a:t>
            </a:r>
          </a:p>
          <a:p>
            <a:pPr lvl="1"/>
            <a:r>
              <a:rPr lang="en-US" dirty="0" smtClean="0"/>
              <a:t>How does care respect a person’s dignity and sense of self? </a:t>
            </a:r>
          </a:p>
          <a:p>
            <a:pPr lvl="1"/>
            <a:r>
              <a:rPr lang="en-US" dirty="0" smtClean="0"/>
              <a:t>… independence, choice and control? </a:t>
            </a:r>
          </a:p>
          <a:p>
            <a:pPr lvl="1"/>
            <a:r>
              <a:rPr lang="en-US" dirty="0" smtClean="0"/>
              <a:t>… ability to live in an environment that is safe, clean and ‘homely’? </a:t>
            </a:r>
          </a:p>
          <a:p>
            <a:pPr lvl="1"/>
            <a:r>
              <a:rPr lang="en-US" dirty="0" smtClean="0"/>
              <a:t>… ability to socialize, as they wish (with family, friends, staff, other residents)? Etc.</a:t>
            </a:r>
          </a:p>
          <a:p>
            <a:pPr lvl="1"/>
            <a:r>
              <a:rPr lang="en-US" b="1" u="sng" dirty="0"/>
              <a:t>a</a:t>
            </a:r>
            <a:r>
              <a:rPr lang="en-US" b="1" u="sng" dirty="0" smtClean="0"/>
              <a:t>nd</a:t>
            </a:r>
            <a:r>
              <a:rPr lang="en-US" dirty="0" smtClean="0"/>
              <a:t> collect these data in care home context? </a:t>
            </a:r>
          </a:p>
          <a:p>
            <a:r>
              <a:rPr lang="en-US" dirty="0" smtClean="0"/>
              <a:t>Gap in measures of incidence of abusive or neglectful care practice</a:t>
            </a:r>
          </a:p>
          <a:p>
            <a:r>
              <a:rPr lang="en-US" dirty="0" smtClean="0"/>
              <a:t>Limited evidence of learning from safety data within staff team, within the care home, between care homes, or at systems-level</a:t>
            </a:r>
          </a:p>
          <a:p>
            <a:pPr lvl="1"/>
            <a:r>
              <a:rPr lang="en-US" dirty="0" smtClean="0"/>
              <a:t>Influences at multiple levels, from individual staff (e.g. training) to systems level (e.g. funding, policy, inter-organizational relationships)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7503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930</Words>
  <Application>Microsoft Office PowerPoint</Application>
  <PresentationFormat>Widescreen</PresentationFormat>
  <Paragraphs>120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Understanding and Measuring Safety in Older Adult Care Homes   A Scoping Review of International Literature</vt:lpstr>
      <vt:lpstr>Disclaimer</vt:lpstr>
      <vt:lpstr>Background  </vt:lpstr>
      <vt:lpstr>Aims and Objectives  </vt:lpstr>
      <vt:lpstr>Methods </vt:lpstr>
      <vt:lpstr>Findings </vt:lpstr>
      <vt:lpstr>PowerPoint Presentation</vt:lpstr>
      <vt:lpstr>PowerPoint Presentation</vt:lpstr>
      <vt:lpstr>Discussion</vt:lpstr>
      <vt:lpstr>Next steps</vt:lpstr>
      <vt:lpstr>Any 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and measuring safety in care homes </dc:title>
  <dc:creator>Nick Smith</dc:creator>
  <cp:lastModifiedBy>Stacey Rand</cp:lastModifiedBy>
  <cp:revision>115</cp:revision>
  <dcterms:created xsi:type="dcterms:W3CDTF">2019-10-25T12:50:34Z</dcterms:created>
  <dcterms:modified xsi:type="dcterms:W3CDTF">2021-04-15T12:10:28Z</dcterms:modified>
</cp:coreProperties>
</file>