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73" r:id="rId4"/>
    <p:sldId id="276" r:id="rId5"/>
    <p:sldId id="277" r:id="rId6"/>
    <p:sldId id="279" r:id="rId7"/>
    <p:sldId id="280" r:id="rId8"/>
    <p:sldId id="281" r:id="rId9"/>
    <p:sldId id="283" r:id="rId10"/>
    <p:sldId id="282" r:id="rId11"/>
    <p:sldId id="286" r:id="rId12"/>
    <p:sldId id="287" r:id="rId13"/>
    <p:sldId id="291" r:id="rId14"/>
    <p:sldId id="292" r:id="rId15"/>
    <p:sldId id="293" r:id="rId16"/>
    <p:sldId id="272" r:id="rId17"/>
    <p:sldId id="28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4C22821D-60C5-4E55-8183-3E684C4AB8C0}">
          <p14:sldIdLst>
            <p14:sldId id="256"/>
            <p14:sldId id="257"/>
            <p14:sldId id="273"/>
            <p14:sldId id="276"/>
            <p14:sldId id="277"/>
            <p14:sldId id="279"/>
            <p14:sldId id="280"/>
            <p14:sldId id="281"/>
            <p14:sldId id="283"/>
            <p14:sldId id="282"/>
            <p14:sldId id="286"/>
            <p14:sldId id="287"/>
            <p14:sldId id="291"/>
            <p14:sldId id="292"/>
            <p14:sldId id="293"/>
            <p14:sldId id="272"/>
            <p14:sldId id="28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enjing Zhang" initials="WZ" lastIdx="9" clrIdx="0">
    <p:extLst>
      <p:ext uri="{19B8F6BF-5375-455C-9EA6-DF929625EA0E}">
        <p15:presenceInfo xmlns:p15="http://schemas.microsoft.com/office/powerpoint/2012/main" userId="S-1-5-21-116143283-1862434482-632688529-45150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83E72"/>
    <a:srgbClr val="193E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7409" autoAdjust="0"/>
  </p:normalViewPr>
  <p:slideViewPr>
    <p:cSldViewPr snapToGrid="0">
      <p:cViewPr varScale="1">
        <p:scale>
          <a:sx n="60" d="100"/>
          <a:sy n="60" d="100"/>
        </p:scale>
        <p:origin x="105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12F698-F63D-4B36-A803-15772D9BFAF0}" type="datetimeFigureOut">
              <a:rPr lang="en-GB" smtClean="0"/>
              <a:t>26/05/2021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9096DF-BC8B-49C7-B4B4-777B9E9896BF}" type="slidenum">
              <a:rPr lang="en-GB" smtClean="0"/>
              <a:t>‹#›</a:t>
            </a:fld>
            <a:endParaRPr lang="en-GB"/>
          </a:p>
        </p:txBody>
      </p:sp>
    </p:spTree>
    <p:extLst>
      <p:ext uri="{BB962C8B-B14F-4D97-AF65-F5344CB8AC3E}">
        <p14:creationId xmlns:p14="http://schemas.microsoft.com/office/powerpoint/2010/main" val="13567115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7B9096DF-BC8B-49C7-B4B4-777B9E9896BF}" type="slidenum">
              <a:rPr lang="en-GB" smtClean="0"/>
              <a:t>1</a:t>
            </a:fld>
            <a:endParaRPr lang="en-GB"/>
          </a:p>
        </p:txBody>
      </p:sp>
    </p:spTree>
    <p:extLst>
      <p:ext uri="{BB962C8B-B14F-4D97-AF65-F5344CB8AC3E}">
        <p14:creationId xmlns:p14="http://schemas.microsoft.com/office/powerpoint/2010/main" val="433226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B9096DF-BC8B-49C7-B4B4-777B9E9896BF}" type="slidenum">
              <a:rPr lang="en-GB" smtClean="0"/>
              <a:t>2</a:t>
            </a:fld>
            <a:endParaRPr lang="en-GB"/>
          </a:p>
        </p:txBody>
      </p:sp>
    </p:spTree>
    <p:extLst>
      <p:ext uri="{BB962C8B-B14F-4D97-AF65-F5344CB8AC3E}">
        <p14:creationId xmlns:p14="http://schemas.microsoft.com/office/powerpoint/2010/main" val="1378234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Today’s focus is </a:t>
            </a:r>
            <a:r>
              <a:rPr lang="en-US" b="1" dirty="0" smtClean="0"/>
              <a:t>literature review</a:t>
            </a:r>
            <a:r>
              <a:rPr lang="en-US" b="1" baseline="0" dirty="0" smtClean="0"/>
              <a:t> </a:t>
            </a:r>
            <a:r>
              <a:rPr lang="en-US" baseline="0" dirty="0" smtClean="0"/>
              <a:t>and </a:t>
            </a:r>
            <a:r>
              <a:rPr lang="en-US" b="1" baseline="0" dirty="0" smtClean="0"/>
              <a:t>qualitative interviews with social care professionals. </a:t>
            </a:r>
            <a:r>
              <a:rPr lang="en-US" baseline="0" dirty="0" smtClean="0"/>
              <a:t>COVID has not been the main focus of the study – it was planned and allocated funding pre-pandemic - but it’s been part of the landscape in the project set-up and early stages of data collection. </a:t>
            </a:r>
            <a:endParaRPr lang="en-GB" dirty="0"/>
          </a:p>
        </p:txBody>
      </p:sp>
      <p:sp>
        <p:nvSpPr>
          <p:cNvPr id="4" name="Slide Number Placeholder 3"/>
          <p:cNvSpPr>
            <a:spLocks noGrp="1"/>
          </p:cNvSpPr>
          <p:nvPr>
            <p:ph type="sldNum" sz="quarter" idx="10"/>
          </p:nvPr>
        </p:nvSpPr>
        <p:spPr/>
        <p:txBody>
          <a:bodyPr/>
          <a:lstStyle/>
          <a:p>
            <a:fld id="{7B9096DF-BC8B-49C7-B4B4-777B9E9896BF}" type="slidenum">
              <a:rPr lang="en-GB" smtClean="0"/>
              <a:t>5</a:t>
            </a:fld>
            <a:endParaRPr lang="en-GB"/>
          </a:p>
        </p:txBody>
      </p:sp>
    </p:spTree>
    <p:extLst>
      <p:ext uri="{BB962C8B-B14F-4D97-AF65-F5344CB8AC3E}">
        <p14:creationId xmlns:p14="http://schemas.microsoft.com/office/powerpoint/2010/main" val="2948727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B9096DF-BC8B-49C7-B4B4-777B9E9896BF}" type="slidenum">
              <a:rPr lang="en-GB" smtClean="0"/>
              <a:t>12</a:t>
            </a:fld>
            <a:endParaRPr lang="en-GB"/>
          </a:p>
        </p:txBody>
      </p:sp>
    </p:spTree>
    <p:extLst>
      <p:ext uri="{BB962C8B-B14F-4D97-AF65-F5344CB8AC3E}">
        <p14:creationId xmlns:p14="http://schemas.microsoft.com/office/powerpoint/2010/main" val="3694988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7B9096DF-BC8B-49C7-B4B4-777B9E9896BF}" type="slidenum">
              <a:rPr lang="en-GB" smtClean="0"/>
              <a:t>13</a:t>
            </a:fld>
            <a:endParaRPr lang="en-GB"/>
          </a:p>
        </p:txBody>
      </p:sp>
    </p:spTree>
    <p:extLst>
      <p:ext uri="{BB962C8B-B14F-4D97-AF65-F5344CB8AC3E}">
        <p14:creationId xmlns:p14="http://schemas.microsoft.com/office/powerpoint/2010/main" val="3555690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B9096DF-BC8B-49C7-B4B4-777B9E9896BF}" type="slidenum">
              <a:rPr lang="en-GB" smtClean="0"/>
              <a:t>14</a:t>
            </a:fld>
            <a:endParaRPr lang="en-GB"/>
          </a:p>
        </p:txBody>
      </p:sp>
    </p:spTree>
    <p:extLst>
      <p:ext uri="{BB962C8B-B14F-4D97-AF65-F5344CB8AC3E}">
        <p14:creationId xmlns:p14="http://schemas.microsoft.com/office/powerpoint/2010/main" val="1432509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B9096DF-BC8B-49C7-B4B4-777B9E9896BF}" type="slidenum">
              <a:rPr lang="en-GB" smtClean="0"/>
              <a:t>15</a:t>
            </a:fld>
            <a:endParaRPr lang="en-GB"/>
          </a:p>
        </p:txBody>
      </p:sp>
    </p:spTree>
    <p:extLst>
      <p:ext uri="{BB962C8B-B14F-4D97-AF65-F5344CB8AC3E}">
        <p14:creationId xmlns:p14="http://schemas.microsoft.com/office/powerpoint/2010/main" val="851305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96BA9DD-CD4C-41E8-9AE4-6487F861FCE9}" type="datetimeFigureOut">
              <a:rPr lang="en-GB" smtClean="0"/>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1632448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6BA9DD-CD4C-41E8-9AE4-6487F861FCE9}" type="datetimeFigureOut">
              <a:rPr lang="en-GB" smtClean="0"/>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278269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6BA9DD-CD4C-41E8-9AE4-6487F861FCE9}" type="datetimeFigureOut">
              <a:rPr lang="en-GB" smtClean="0"/>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797561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96BA9DD-CD4C-41E8-9AE4-6487F861FCE9}" type="datetimeFigureOut">
              <a:rPr lang="en-GB" smtClean="0"/>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2858186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96BA9DD-CD4C-41E8-9AE4-6487F861FCE9}" type="datetimeFigureOut">
              <a:rPr lang="en-GB" smtClean="0"/>
              <a:t>26/05/2021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2184124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96BA9DD-CD4C-41E8-9AE4-6487F861FCE9}" type="datetimeFigureOut">
              <a:rPr lang="en-GB" smtClean="0"/>
              <a:t>26/05/2021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1689623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96BA9DD-CD4C-41E8-9AE4-6487F861FCE9}" type="datetimeFigureOut">
              <a:rPr lang="en-GB" smtClean="0"/>
              <a:t>26/05/2021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2812378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96BA9DD-CD4C-41E8-9AE4-6487F861FCE9}" type="datetimeFigureOut">
              <a:rPr lang="en-GB" smtClean="0"/>
              <a:t>26/05/2021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3245100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6BA9DD-CD4C-41E8-9AE4-6487F861FCE9}" type="datetimeFigureOut">
              <a:rPr lang="en-GB" smtClean="0"/>
              <a:t>26/05/2021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1088229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96BA9DD-CD4C-41E8-9AE4-6487F861FCE9}" type="datetimeFigureOut">
              <a:rPr lang="en-GB" smtClean="0"/>
              <a:t>26/05/2021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3441308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96BA9DD-CD4C-41E8-9AE4-6487F861FCE9}" type="datetimeFigureOut">
              <a:rPr lang="en-GB" smtClean="0"/>
              <a:t>26/05/2021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E8BFC20-5936-4382-BBDC-6288116EE41B}" type="slidenum">
              <a:rPr lang="en-GB" smtClean="0"/>
              <a:t>‹#›</a:t>
            </a:fld>
            <a:endParaRPr lang="en-GB"/>
          </a:p>
        </p:txBody>
      </p:sp>
    </p:spTree>
    <p:extLst>
      <p:ext uri="{BB962C8B-B14F-4D97-AF65-F5344CB8AC3E}">
        <p14:creationId xmlns:p14="http://schemas.microsoft.com/office/powerpoint/2010/main" val="3250725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6BA9DD-CD4C-41E8-9AE4-6487F861FCE9}" type="datetimeFigureOut">
              <a:rPr lang="en-GB" smtClean="0"/>
              <a:t>26/05/2021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8BFC20-5936-4382-BBDC-6288116EE41B}" type="slidenum">
              <a:rPr lang="en-GB" smtClean="0"/>
              <a:t>‹#›</a:t>
            </a:fld>
            <a:endParaRPr lang="en-GB"/>
          </a:p>
        </p:txBody>
      </p:sp>
    </p:spTree>
    <p:extLst>
      <p:ext uri="{BB962C8B-B14F-4D97-AF65-F5344CB8AC3E}">
        <p14:creationId xmlns:p14="http://schemas.microsoft.com/office/powerpoint/2010/main" val="1652227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www.pssru.ac.uk/ascot" TargetMode="Externa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hyperlink" Target="http://www.pssru.ac.uk/"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3302" y="259016"/>
            <a:ext cx="11408906" cy="1869587"/>
          </a:xfrm>
        </p:spPr>
        <p:txBody>
          <a:bodyPr>
            <a:normAutofit fontScale="90000"/>
          </a:bodyPr>
          <a:lstStyle/>
          <a:p>
            <a:pPr>
              <a:spcBef>
                <a:spcPts val="2400"/>
              </a:spcBef>
              <a:spcAft>
                <a:spcPts val="1800"/>
              </a:spcAft>
            </a:pPr>
            <a:r>
              <a:rPr lang="en-US" sz="4400" b="1" dirty="0" smtClean="0">
                <a:solidFill>
                  <a:srgbClr val="002060"/>
                </a:solidFill>
                <a:latin typeface="+mn-lt"/>
              </a:rPr>
              <a:t>Supporting Older </a:t>
            </a:r>
            <a:r>
              <a:rPr lang="en-US" sz="4400" b="1" dirty="0" err="1" smtClean="0">
                <a:solidFill>
                  <a:srgbClr val="002060"/>
                </a:solidFill>
                <a:latin typeface="+mn-lt"/>
              </a:rPr>
              <a:t>Carers</a:t>
            </a:r>
            <a:r>
              <a:rPr lang="en-US" sz="4400" b="1" dirty="0" smtClean="0">
                <a:solidFill>
                  <a:srgbClr val="002060"/>
                </a:solidFill>
                <a:latin typeface="+mn-lt"/>
              </a:rPr>
              <a:t> </a:t>
            </a:r>
            <a:br>
              <a:rPr lang="en-US" sz="4400" b="1" dirty="0" smtClean="0">
                <a:solidFill>
                  <a:srgbClr val="002060"/>
                </a:solidFill>
                <a:latin typeface="+mn-lt"/>
              </a:rPr>
            </a:br>
            <a:r>
              <a:rPr lang="en-US" sz="4400" b="1" dirty="0" smtClean="0">
                <a:solidFill>
                  <a:srgbClr val="002060"/>
                </a:solidFill>
                <a:latin typeface="+mn-lt"/>
              </a:rPr>
              <a:t>and the People they Care for</a:t>
            </a:r>
            <a:br>
              <a:rPr lang="en-US" sz="4400" b="1" dirty="0" smtClean="0">
                <a:solidFill>
                  <a:srgbClr val="002060"/>
                </a:solidFill>
                <a:latin typeface="+mn-lt"/>
              </a:rPr>
            </a:br>
            <a:r>
              <a:rPr lang="en-US" sz="4400" dirty="0" smtClean="0">
                <a:solidFill>
                  <a:srgbClr val="002060"/>
                </a:solidFill>
                <a:latin typeface="+mn-lt"/>
              </a:rPr>
              <a:t>The </a:t>
            </a:r>
            <a:r>
              <a:rPr lang="en-US" sz="4400" u="sng" dirty="0" err="1" smtClean="0">
                <a:solidFill>
                  <a:srgbClr val="002060"/>
                </a:solidFill>
                <a:latin typeface="+mn-lt"/>
              </a:rPr>
              <a:t>DYAD</a:t>
            </a:r>
            <a:r>
              <a:rPr lang="en-US" sz="4400" dirty="0" err="1" smtClean="0">
                <a:solidFill>
                  <a:srgbClr val="002060"/>
                </a:solidFill>
                <a:latin typeface="+mn-lt"/>
              </a:rPr>
              <a:t>ic</a:t>
            </a:r>
            <a:r>
              <a:rPr lang="en-US" sz="4400" dirty="0" smtClean="0">
                <a:solidFill>
                  <a:srgbClr val="002060"/>
                </a:solidFill>
                <a:latin typeface="+mn-lt"/>
              </a:rPr>
              <a:t> impact of </a:t>
            </a:r>
            <a:r>
              <a:rPr lang="en-US" sz="4400" u="sng" dirty="0" smtClean="0">
                <a:solidFill>
                  <a:srgbClr val="002060"/>
                </a:solidFill>
                <a:latin typeface="+mn-lt"/>
              </a:rPr>
              <a:t>S</a:t>
            </a:r>
            <a:r>
              <a:rPr lang="en-US" sz="4400" dirty="0" smtClean="0">
                <a:solidFill>
                  <a:srgbClr val="002060"/>
                </a:solidFill>
                <a:latin typeface="+mn-lt"/>
              </a:rPr>
              <a:t>ocial care (DYADS)</a:t>
            </a:r>
            <a:endParaRPr lang="en-US" sz="3200" dirty="0">
              <a:solidFill>
                <a:srgbClr val="002060"/>
              </a:solidFill>
              <a:latin typeface="+mn-lt"/>
            </a:endParaRPr>
          </a:p>
        </p:txBody>
      </p:sp>
      <p:sp>
        <p:nvSpPr>
          <p:cNvPr id="3" name="Subtitle 2"/>
          <p:cNvSpPr>
            <a:spLocks noGrp="1"/>
          </p:cNvSpPr>
          <p:nvPr>
            <p:ph type="subTitle" idx="1"/>
          </p:nvPr>
        </p:nvSpPr>
        <p:spPr>
          <a:xfrm>
            <a:off x="1335704" y="2919400"/>
            <a:ext cx="10038149" cy="2567000"/>
          </a:xfrm>
        </p:spPr>
        <p:txBody>
          <a:bodyPr>
            <a:normAutofit/>
          </a:bodyPr>
          <a:lstStyle/>
          <a:p>
            <a:r>
              <a:rPr lang="en-GB" sz="2600" dirty="0" smtClean="0">
                <a:solidFill>
                  <a:srgbClr val="002060"/>
                </a:solidFill>
                <a:latin typeface="Arial" panose="020B0604020202020204" pitchFamily="34" charset="0"/>
                <a:cs typeface="Arial" panose="020B0604020202020204" pitchFamily="34" charset="0"/>
              </a:rPr>
              <a:t>Stacey Rand¹, Wenjing Zhang</a:t>
            </a:r>
            <a:r>
              <a:rPr lang="en-US" sz="2600" dirty="0" smtClean="0">
                <a:solidFill>
                  <a:srgbClr val="002060"/>
                </a:solidFill>
                <a:latin typeface="Arial" panose="020B0604020202020204" pitchFamily="34" charset="0"/>
                <a:cs typeface="Arial" panose="020B0604020202020204" pitchFamily="34" charset="0"/>
              </a:rPr>
              <a:t>²</a:t>
            </a:r>
            <a:r>
              <a:rPr lang="en-GB" sz="2600" dirty="0">
                <a:solidFill>
                  <a:srgbClr val="002060"/>
                </a:solidFill>
                <a:latin typeface="Arial" panose="020B0604020202020204" pitchFamily="34" charset="0"/>
                <a:cs typeface="Arial" panose="020B0604020202020204" pitchFamily="34" charset="0"/>
              </a:rPr>
              <a:t>, </a:t>
            </a:r>
            <a:endParaRPr lang="en-GB" sz="2600" dirty="0" smtClean="0">
              <a:solidFill>
                <a:srgbClr val="002060"/>
              </a:solidFill>
              <a:latin typeface="Arial" panose="020B0604020202020204" pitchFamily="34" charset="0"/>
              <a:cs typeface="Arial" panose="020B0604020202020204" pitchFamily="34" charset="0"/>
            </a:endParaRPr>
          </a:p>
          <a:p>
            <a:r>
              <a:rPr lang="en-GB" sz="2600" dirty="0" smtClean="0">
                <a:solidFill>
                  <a:srgbClr val="002060"/>
                </a:solidFill>
                <a:latin typeface="Arial" panose="020B0604020202020204" pitchFamily="34" charset="0"/>
                <a:cs typeface="Arial" panose="020B0604020202020204" pitchFamily="34" charset="0"/>
              </a:rPr>
              <a:t>Grace Collins¹,</a:t>
            </a:r>
            <a:r>
              <a:rPr lang="en-GB" sz="2600" dirty="0">
                <a:solidFill>
                  <a:srgbClr val="002060"/>
                </a:solidFill>
                <a:latin typeface="Arial" panose="020B0604020202020204" pitchFamily="34" charset="0"/>
                <a:cs typeface="Arial" panose="020B0604020202020204" pitchFamily="34" charset="0"/>
              </a:rPr>
              <a:t> </a:t>
            </a:r>
            <a:r>
              <a:rPr lang="en-GB" sz="2600" dirty="0" smtClean="0">
                <a:solidFill>
                  <a:srgbClr val="002060"/>
                </a:solidFill>
                <a:latin typeface="Arial" panose="020B0604020202020204" pitchFamily="34" charset="0"/>
                <a:cs typeface="Arial" panose="020B0604020202020204" pitchFamily="34" charset="0"/>
              </a:rPr>
              <a:t>Barbora </a:t>
            </a:r>
            <a:r>
              <a:rPr lang="en-GB" sz="2600" dirty="0">
                <a:solidFill>
                  <a:srgbClr val="002060"/>
                </a:solidFill>
                <a:latin typeface="Arial" panose="020B0604020202020204" pitchFamily="34" charset="0"/>
                <a:cs typeface="Arial" panose="020B0604020202020204" pitchFamily="34" charset="0"/>
              </a:rPr>
              <a:t>Silarova¹, </a:t>
            </a:r>
            <a:r>
              <a:rPr lang="en-GB" sz="2600" dirty="0" smtClean="0">
                <a:solidFill>
                  <a:srgbClr val="002060"/>
                </a:solidFill>
                <a:latin typeface="Arial" panose="020B0604020202020204" pitchFamily="34" charset="0"/>
                <a:cs typeface="Arial" panose="020B0604020202020204" pitchFamily="34" charset="0"/>
              </a:rPr>
              <a:t>Alisoun Milne³</a:t>
            </a:r>
            <a:r>
              <a:rPr lang="en-GB" sz="2600" dirty="0">
                <a:solidFill>
                  <a:srgbClr val="002060"/>
                </a:solidFill>
                <a:latin typeface="Arial" panose="020B0604020202020204" pitchFamily="34" charset="0"/>
                <a:cs typeface="Arial" panose="020B0604020202020204" pitchFamily="34" charset="0"/>
              </a:rPr>
              <a:t> </a:t>
            </a:r>
            <a:endParaRPr lang="en-US" sz="2600" dirty="0" smtClean="0">
              <a:solidFill>
                <a:srgbClr val="002060"/>
              </a:solidFill>
              <a:latin typeface="Arial" panose="020B0604020202020204" pitchFamily="34" charset="0"/>
              <a:cs typeface="Arial" panose="020B0604020202020204" pitchFamily="34" charset="0"/>
            </a:endParaRPr>
          </a:p>
          <a:p>
            <a:pPr algn="l"/>
            <a:endParaRPr lang="en-GB" sz="2800" dirty="0" smtClean="0">
              <a:solidFill>
                <a:srgbClr val="002060"/>
              </a:solidFill>
              <a:latin typeface="Arial" panose="020B0604020202020204" pitchFamily="34" charset="0"/>
              <a:cs typeface="Arial" panose="020B0604020202020204" pitchFamily="34" charset="0"/>
            </a:endParaRPr>
          </a:p>
          <a:p>
            <a:pPr algn="l"/>
            <a:r>
              <a:rPr lang="en-GB" sz="1600" dirty="0" smtClean="0">
                <a:latin typeface="Arial" panose="020B0604020202020204" pitchFamily="34" charset="0"/>
                <a:cs typeface="Arial" panose="020B0604020202020204" pitchFamily="34" charset="0"/>
              </a:rPr>
              <a:t>¹ </a:t>
            </a:r>
            <a:r>
              <a:rPr lang="en-US" sz="1600" dirty="0" smtClean="0">
                <a:latin typeface="Arial" panose="020B0604020202020204" pitchFamily="34" charset="0"/>
                <a:cs typeface="Arial" panose="020B0604020202020204" pitchFamily="34" charset="0"/>
              </a:rPr>
              <a:t>Personal Social Services Research Unit (PSSRU</a:t>
            </a:r>
            <a:r>
              <a:rPr lang="en-US" sz="1600" dirty="0">
                <a:latin typeface="Arial" panose="020B0604020202020204" pitchFamily="34" charset="0"/>
                <a:cs typeface="Arial" panose="020B0604020202020204" pitchFamily="34" charset="0"/>
              </a:rPr>
              <a:t>), University of </a:t>
            </a:r>
            <a:r>
              <a:rPr lang="en-US" sz="1600" dirty="0" smtClean="0">
                <a:latin typeface="Arial" panose="020B0604020202020204" pitchFamily="34" charset="0"/>
                <a:cs typeface="Arial" panose="020B0604020202020204" pitchFamily="34" charset="0"/>
              </a:rPr>
              <a:t>Kent</a:t>
            </a:r>
          </a:p>
          <a:p>
            <a:pPr algn="l"/>
            <a:r>
              <a:rPr lang="en-US" sz="1600" dirty="0" smtClean="0">
                <a:latin typeface="Arial" panose="020B0604020202020204" pitchFamily="34" charset="0"/>
                <a:cs typeface="Arial" panose="020B0604020202020204" pitchFamily="34" charset="0"/>
              </a:rPr>
              <a:t>² Centre for Health </a:t>
            </a:r>
            <a:r>
              <a:rPr lang="en-US" sz="1600" smtClean="0">
                <a:latin typeface="Arial" panose="020B0604020202020204" pitchFamily="34" charset="0"/>
                <a:cs typeface="Arial" panose="020B0604020202020204" pitchFamily="34" charset="0"/>
              </a:rPr>
              <a:t>Services Studies </a:t>
            </a:r>
            <a:r>
              <a:rPr lang="en-US" sz="1600" dirty="0" smtClean="0">
                <a:latin typeface="Arial" panose="020B0604020202020204" pitchFamily="34" charset="0"/>
                <a:cs typeface="Arial" panose="020B0604020202020204" pitchFamily="34" charset="0"/>
              </a:rPr>
              <a:t>(CHSS</a:t>
            </a:r>
            <a:r>
              <a:rPr lang="en-US" sz="1600" dirty="0">
                <a:latin typeface="Arial" panose="020B0604020202020204" pitchFamily="34" charset="0"/>
                <a:cs typeface="Arial" panose="020B0604020202020204" pitchFamily="34" charset="0"/>
              </a:rPr>
              <a:t>), University of </a:t>
            </a:r>
            <a:r>
              <a:rPr lang="en-US" sz="1600" dirty="0" smtClean="0">
                <a:latin typeface="Arial" panose="020B0604020202020204" pitchFamily="34" charset="0"/>
                <a:cs typeface="Arial" panose="020B0604020202020204" pitchFamily="34" charset="0"/>
              </a:rPr>
              <a:t>Kent</a:t>
            </a:r>
          </a:p>
          <a:p>
            <a:pPr algn="l"/>
            <a:r>
              <a:rPr lang="en-GB" sz="1600" dirty="0" smtClean="0">
                <a:latin typeface="Arial" panose="020B0604020202020204" pitchFamily="34" charset="0"/>
                <a:cs typeface="Arial" panose="020B0604020202020204" pitchFamily="34" charset="0"/>
              </a:rPr>
              <a:t>³ </a:t>
            </a:r>
            <a:r>
              <a:rPr lang="en-US" sz="1600" dirty="0" smtClean="0">
                <a:latin typeface="Arial" panose="020B0604020202020204" pitchFamily="34" charset="0"/>
                <a:cs typeface="Arial" panose="020B0604020202020204" pitchFamily="34" charset="0"/>
              </a:rPr>
              <a:t>School of Social Policy, Sociology and Social Research (SSPSSR</a:t>
            </a:r>
            <a:r>
              <a:rPr lang="en-US" sz="1600" dirty="0">
                <a:latin typeface="Arial" panose="020B0604020202020204" pitchFamily="34" charset="0"/>
                <a:cs typeface="Arial" panose="020B0604020202020204" pitchFamily="34" charset="0"/>
              </a:rPr>
              <a:t>), University of </a:t>
            </a:r>
            <a:r>
              <a:rPr lang="en-US" sz="1600" dirty="0" smtClean="0">
                <a:latin typeface="Arial" panose="020B0604020202020204" pitchFamily="34" charset="0"/>
                <a:cs typeface="Arial" panose="020B0604020202020204" pitchFamily="34" charset="0"/>
              </a:rPr>
              <a:t>Kent</a:t>
            </a:r>
          </a:p>
          <a:p>
            <a:endParaRPr lang="en-US" sz="2000" dirty="0" smtClean="0">
              <a:solidFill>
                <a:srgbClr val="002060"/>
              </a:solidFill>
              <a:latin typeface="Arial" panose="020B0604020202020204" pitchFamily="34" charset="0"/>
              <a:cs typeface="Arial" panose="020B0604020202020204" pitchFamily="34" charset="0"/>
            </a:endParaRPr>
          </a:p>
          <a:p>
            <a:endParaRPr lang="en-GB" sz="2000" dirty="0" smtClean="0">
              <a:solidFill>
                <a:srgbClr val="002060"/>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D659F7AA-46AD-1449-BB3C-3E20B80974B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0106525" y="4812632"/>
            <a:ext cx="1765683" cy="914400"/>
          </a:xfrm>
          <a:prstGeom prst="rect">
            <a:avLst/>
          </a:prstGeom>
        </p:spPr>
      </p:pic>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t="29352" b="21194"/>
          <a:stretch/>
        </p:blipFill>
        <p:spPr>
          <a:xfrm>
            <a:off x="8160192" y="5775158"/>
            <a:ext cx="4031808" cy="996957"/>
          </a:xfrm>
          <a:prstGeom prst="rect">
            <a:avLst/>
          </a:prstGeom>
        </p:spPr>
      </p:pic>
    </p:spTree>
    <p:extLst>
      <p:ext uri="{BB962C8B-B14F-4D97-AF65-F5344CB8AC3E}">
        <p14:creationId xmlns:p14="http://schemas.microsoft.com/office/powerpoint/2010/main" val="2303671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865" y="90963"/>
            <a:ext cx="10515600" cy="954009"/>
          </a:xfrm>
        </p:spPr>
        <p:txBody>
          <a:bodyPr>
            <a:normAutofit/>
          </a:bodyPr>
          <a:lstStyle/>
          <a:p>
            <a:r>
              <a:rPr lang="en-US" sz="3200" b="1" dirty="0" smtClean="0">
                <a:solidFill>
                  <a:srgbClr val="002060"/>
                </a:solidFill>
                <a:latin typeface="Arial" panose="020B0604020202020204"/>
              </a:rPr>
              <a:t>Theme 2. Dyadic </a:t>
            </a:r>
            <a:r>
              <a:rPr lang="en-US" sz="3200" b="1" dirty="0" err="1" smtClean="0">
                <a:solidFill>
                  <a:srgbClr val="002060"/>
                </a:solidFill>
                <a:latin typeface="Arial" panose="020B0604020202020204"/>
              </a:rPr>
              <a:t>QoL</a:t>
            </a:r>
            <a:endParaRPr lang="en-GB" sz="3200" b="1" dirty="0">
              <a:solidFill>
                <a:srgbClr val="002060"/>
              </a:solidFill>
            </a:endParaRPr>
          </a:p>
        </p:txBody>
      </p:sp>
      <p:sp>
        <p:nvSpPr>
          <p:cNvPr id="3" name="Content Placeholder 2"/>
          <p:cNvSpPr>
            <a:spLocks noGrp="1"/>
          </p:cNvSpPr>
          <p:nvPr>
            <p:ph idx="1"/>
          </p:nvPr>
        </p:nvSpPr>
        <p:spPr>
          <a:xfrm>
            <a:off x="701185" y="1287971"/>
            <a:ext cx="11081084" cy="4548801"/>
          </a:xfrm>
        </p:spPr>
        <p:txBody>
          <a:bodyPr>
            <a:normAutofit/>
          </a:bodyPr>
          <a:lstStyle/>
          <a:p>
            <a:pPr lvl="1"/>
            <a:endParaRPr lang="en-US" dirty="0" smtClean="0"/>
          </a:p>
          <a:p>
            <a:pPr marL="457200" lvl="1" indent="0">
              <a:buNone/>
            </a:pPr>
            <a:r>
              <a:rPr lang="en-US" dirty="0" smtClean="0"/>
              <a:t> </a:t>
            </a:r>
          </a:p>
          <a:p>
            <a:pPr lvl="2"/>
            <a:endParaRPr lang="en-GB"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sp>
        <p:nvSpPr>
          <p:cNvPr id="6" name="TextBox 5"/>
          <p:cNvSpPr txBox="1"/>
          <p:nvPr/>
        </p:nvSpPr>
        <p:spPr>
          <a:xfrm>
            <a:off x="519034" y="1044972"/>
            <a:ext cx="11034865" cy="4739759"/>
          </a:xfrm>
          <a:prstGeom prst="rect">
            <a:avLst/>
          </a:prstGeom>
          <a:noFill/>
        </p:spPr>
        <p:txBody>
          <a:bodyPr wrap="square" rtlCol="0">
            <a:spAutoFit/>
          </a:bodyPr>
          <a:lstStyle/>
          <a:p>
            <a:pPr marL="457200" indent="-457200">
              <a:lnSpc>
                <a:spcPct val="100000"/>
              </a:lnSpc>
              <a:spcBef>
                <a:spcPts val="600"/>
              </a:spcBef>
              <a:buFont typeface="Arial" panose="020B0604020202020204" pitchFamily="34" charset="0"/>
              <a:buChar char="•"/>
            </a:pPr>
            <a:r>
              <a:rPr lang="en-GB" sz="2800" dirty="0" smtClean="0">
                <a:latin typeface="Calibri" panose="020F0502020204030204" pitchFamily="34" charset="0"/>
                <a:cs typeface="Calibri" panose="020F0502020204030204" pitchFamily="34" charset="0"/>
              </a:rPr>
              <a:t>Relational nature of caring &amp; effect on dyadic outcomes</a:t>
            </a:r>
          </a:p>
          <a:p>
            <a:pPr marL="800100" lvl="1" indent="-342900">
              <a:spcBef>
                <a:spcPts val="600"/>
              </a:spcBef>
              <a:buFont typeface="Arial" panose="020B0604020202020204" pitchFamily="34" charset="0"/>
              <a:buChar char="•"/>
            </a:pPr>
            <a:r>
              <a:rPr lang="en-GB" sz="2400" dirty="0" smtClean="0">
                <a:latin typeface="Calibri" panose="020F0502020204030204" pitchFamily="34" charset="0"/>
                <a:cs typeface="Calibri" panose="020F0502020204030204" pitchFamily="34" charset="0"/>
              </a:rPr>
              <a:t>Caregiving impacts </a:t>
            </a:r>
            <a:r>
              <a:rPr lang="en-GB" sz="2400" dirty="0">
                <a:latin typeface="Calibri" panose="020F0502020204030204" pitchFamily="34" charset="0"/>
                <a:cs typeface="Calibri" panose="020F0502020204030204" pitchFamily="34" charset="0"/>
              </a:rPr>
              <a:t>on care-recipients’ </a:t>
            </a:r>
            <a:r>
              <a:rPr lang="en-GB" sz="2400" dirty="0" err="1">
                <a:latin typeface="Calibri" panose="020F0502020204030204" pitchFamily="34" charset="0"/>
                <a:cs typeface="Calibri" panose="020F0502020204030204" pitchFamily="34" charset="0"/>
              </a:rPr>
              <a:t>QoL</a:t>
            </a:r>
            <a:r>
              <a:rPr lang="en-GB" sz="2400" dirty="0">
                <a:latin typeface="Calibri" panose="020F0502020204030204" pitchFamily="34" charset="0"/>
                <a:cs typeface="Calibri" panose="020F0502020204030204" pitchFamily="34" charset="0"/>
              </a:rPr>
              <a:t> and how they </a:t>
            </a:r>
            <a:r>
              <a:rPr lang="en-GB" sz="2400" dirty="0" smtClean="0">
                <a:latin typeface="Calibri" panose="020F0502020204030204" pitchFamily="34" charset="0"/>
                <a:cs typeface="Calibri" panose="020F0502020204030204" pitchFamily="34" charset="0"/>
              </a:rPr>
              <a:t>perceive </a:t>
            </a:r>
            <a:r>
              <a:rPr lang="en-GB" sz="2400" dirty="0">
                <a:latin typeface="Calibri" panose="020F0502020204030204" pitchFamily="34" charset="0"/>
                <a:cs typeface="Calibri" panose="020F0502020204030204" pitchFamily="34" charset="0"/>
              </a:rPr>
              <a:t>self </a:t>
            </a:r>
            <a:r>
              <a:rPr lang="en-GB" sz="2400" dirty="0" smtClean="0">
                <a:latin typeface="Calibri" panose="020F0502020204030204" pitchFamily="34" charset="0"/>
                <a:cs typeface="Calibri" panose="020F0502020204030204" pitchFamily="34" charset="0"/>
              </a:rPr>
              <a:t>&amp; </a:t>
            </a:r>
            <a:r>
              <a:rPr lang="en-GB" sz="2400" dirty="0">
                <a:latin typeface="Calibri" panose="020F0502020204030204" pitchFamily="34" charset="0"/>
                <a:cs typeface="Calibri" panose="020F0502020204030204" pitchFamily="34" charset="0"/>
              </a:rPr>
              <a:t>identity, but also influences carers’ health, wellbeing &amp;</a:t>
            </a:r>
            <a:r>
              <a:rPr lang="en-GB" sz="2400" dirty="0" smtClean="0">
                <a:latin typeface="Calibri" panose="020F0502020204030204" pitchFamily="34" charset="0"/>
                <a:cs typeface="Calibri" panose="020F0502020204030204" pitchFamily="34" charset="0"/>
              </a:rPr>
              <a:t> personhood</a:t>
            </a:r>
            <a:endParaRPr lang="en-GB" sz="1400" dirty="0">
              <a:latin typeface="Calibri" panose="020F0502020204030204" pitchFamily="34" charset="0"/>
              <a:cs typeface="Calibri" panose="020F0502020204030204" pitchFamily="34" charset="0"/>
            </a:endParaRPr>
          </a:p>
          <a:p>
            <a:pPr marL="914400" lvl="1" indent="-457200">
              <a:spcBef>
                <a:spcPts val="600"/>
              </a:spcBef>
              <a:buFont typeface="Arial" panose="020B0604020202020204" pitchFamily="34" charset="0"/>
              <a:buChar char="•"/>
            </a:pPr>
            <a:r>
              <a:rPr lang="en-GB" sz="2400" dirty="0" smtClean="0">
                <a:latin typeface="Calibri" panose="020F0502020204030204" pitchFamily="34" charset="0"/>
                <a:cs typeface="Calibri" panose="020F0502020204030204" pitchFamily="34" charset="0"/>
              </a:rPr>
              <a:t>Caring relationship vs. previous relationship</a:t>
            </a:r>
          </a:p>
          <a:p>
            <a:pPr marL="1257300" lvl="2" indent="-342900">
              <a:spcBef>
                <a:spcPts val="600"/>
              </a:spcBef>
              <a:buFont typeface="Arial" panose="020B0604020202020204" pitchFamily="34" charset="0"/>
              <a:buChar char="•"/>
            </a:pPr>
            <a:r>
              <a:rPr lang="en-GB" sz="2400" dirty="0">
                <a:latin typeface="Calibri" panose="020F0502020204030204" pitchFamily="34" charset="0"/>
                <a:cs typeface="Calibri" panose="020F0502020204030204" pitchFamily="34" charset="0"/>
              </a:rPr>
              <a:t>C</a:t>
            </a:r>
            <a:r>
              <a:rPr lang="en-GB" sz="2400" dirty="0" smtClean="0">
                <a:latin typeface="Calibri" panose="020F0502020204030204" pitchFamily="34" charset="0"/>
                <a:cs typeface="Calibri" panose="020F0502020204030204" pitchFamily="34" charset="0"/>
              </a:rPr>
              <a:t>hanging </a:t>
            </a:r>
            <a:r>
              <a:rPr lang="en-GB" sz="2400" dirty="0">
                <a:latin typeface="Calibri" panose="020F0502020204030204" pitchFamily="34" charset="0"/>
                <a:cs typeface="Calibri" panose="020F0502020204030204" pitchFamily="34" charset="0"/>
              </a:rPr>
              <a:t>family dynamics &amp; re-orientation of relationships</a:t>
            </a:r>
          </a:p>
          <a:p>
            <a:pPr marL="457200" indent="-457200">
              <a:lnSpc>
                <a:spcPct val="100000"/>
              </a:lnSpc>
              <a:spcBef>
                <a:spcPts val="600"/>
              </a:spcBef>
              <a:buFont typeface="Arial" panose="020B0604020202020204" pitchFamily="34" charset="0"/>
              <a:buChar char="•"/>
            </a:pPr>
            <a:r>
              <a:rPr lang="en-GB" sz="2800" dirty="0" smtClean="0">
                <a:latin typeface="Calibri" panose="020F0502020204030204" pitchFamily="34" charset="0"/>
                <a:cs typeface="Calibri" panose="020F0502020204030204" pitchFamily="34" charset="0"/>
              </a:rPr>
              <a:t>Mutual interdependence of </a:t>
            </a:r>
            <a:r>
              <a:rPr lang="en-GB" sz="2800" dirty="0" err="1" smtClean="0">
                <a:latin typeface="Calibri" panose="020F0502020204030204" pitchFamily="34" charset="0"/>
                <a:cs typeface="Calibri" panose="020F0502020204030204" pitchFamily="34" charset="0"/>
              </a:rPr>
              <a:t>QoL</a:t>
            </a:r>
            <a:r>
              <a:rPr lang="en-GB" sz="2800" dirty="0" smtClean="0">
                <a:latin typeface="Calibri" panose="020F0502020204030204" pitchFamily="34" charset="0"/>
                <a:cs typeface="Calibri" panose="020F0502020204030204" pitchFamily="34" charset="0"/>
              </a:rPr>
              <a:t> within the caregiving dyad </a:t>
            </a:r>
          </a:p>
          <a:p>
            <a:pPr marL="800100" lvl="1" indent="-342900">
              <a:spcBef>
                <a:spcPts val="600"/>
              </a:spcBef>
              <a:buFont typeface="Arial" panose="020B0604020202020204" pitchFamily="34" charset="0"/>
              <a:buChar char="•"/>
            </a:pPr>
            <a:r>
              <a:rPr lang="en-US" sz="2400" dirty="0" smtClean="0">
                <a:latin typeface="Calibri" panose="020F0502020204030204" pitchFamily="34" charset="0"/>
                <a:cs typeface="Calibri" panose="020F0502020204030204" pitchFamily="34" charset="0"/>
              </a:rPr>
              <a:t>Influences on </a:t>
            </a:r>
            <a:r>
              <a:rPr lang="en-US" sz="2400" dirty="0" err="1" smtClean="0">
                <a:latin typeface="Calibri" panose="020F0502020204030204" pitchFamily="34" charset="0"/>
                <a:cs typeface="Calibri" panose="020F0502020204030204" pitchFamily="34" charset="0"/>
              </a:rPr>
              <a:t>QoL</a:t>
            </a:r>
            <a:r>
              <a:rPr lang="en-US" sz="2400" dirty="0" smtClean="0">
                <a:latin typeface="Calibri" panose="020F0502020204030204" pitchFamily="34" charset="0"/>
                <a:cs typeface="Calibri" panose="020F0502020204030204" pitchFamily="34" charset="0"/>
              </a:rPr>
              <a:t> at individual level, as </a:t>
            </a:r>
            <a:r>
              <a:rPr lang="en-US" sz="2400" b="1" dirty="0" smtClean="0">
                <a:latin typeface="Calibri" panose="020F0502020204030204" pitchFamily="34" charset="0"/>
                <a:cs typeface="Calibri" panose="020F0502020204030204" pitchFamily="34" charset="0"/>
              </a:rPr>
              <a:t>actor effects</a:t>
            </a:r>
            <a:r>
              <a:rPr lang="en-US" sz="2400" dirty="0" smtClean="0">
                <a:latin typeface="Calibri" panose="020F0502020204030204" pitchFamily="34" charset="0"/>
                <a:cs typeface="Calibri" panose="020F0502020204030204" pitchFamily="34" charset="0"/>
              </a:rPr>
              <a:t> (effect on own </a:t>
            </a:r>
            <a:r>
              <a:rPr lang="en-US" sz="2400" dirty="0" err="1" smtClean="0">
                <a:latin typeface="Calibri" panose="020F0502020204030204" pitchFamily="34" charset="0"/>
                <a:cs typeface="Calibri" panose="020F0502020204030204" pitchFamily="34" charset="0"/>
              </a:rPr>
              <a:t>QoL</a:t>
            </a:r>
            <a:r>
              <a:rPr lang="en-US" sz="2400" dirty="0" smtClean="0">
                <a:latin typeface="Calibri" panose="020F0502020204030204" pitchFamily="34" charset="0"/>
                <a:cs typeface="Calibri" panose="020F0502020204030204" pitchFamily="34" charset="0"/>
              </a:rPr>
              <a:t>) or </a:t>
            </a:r>
            <a:r>
              <a:rPr lang="en-US" sz="2400" b="1" dirty="0" smtClean="0">
                <a:latin typeface="Calibri" panose="020F0502020204030204" pitchFamily="34" charset="0"/>
                <a:cs typeface="Calibri" panose="020F0502020204030204" pitchFamily="34" charset="0"/>
              </a:rPr>
              <a:t>partner effects </a:t>
            </a:r>
            <a:r>
              <a:rPr lang="en-US" sz="2400" dirty="0" smtClean="0">
                <a:latin typeface="Calibri" panose="020F0502020204030204" pitchFamily="34" charset="0"/>
                <a:cs typeface="Calibri" panose="020F0502020204030204" pitchFamily="34" charset="0"/>
              </a:rPr>
              <a:t>(effect on dyad partner’s </a:t>
            </a:r>
            <a:r>
              <a:rPr lang="en-US" sz="2400" dirty="0" err="1" smtClean="0">
                <a:latin typeface="Calibri" panose="020F0502020204030204" pitchFamily="34" charset="0"/>
                <a:cs typeface="Calibri" panose="020F0502020204030204" pitchFamily="34" charset="0"/>
              </a:rPr>
              <a:t>QoL</a:t>
            </a:r>
            <a:r>
              <a:rPr lang="en-US" sz="2400" dirty="0" smtClean="0">
                <a:latin typeface="Calibri" panose="020F0502020204030204" pitchFamily="34" charset="0"/>
                <a:cs typeface="Calibri" panose="020F0502020204030204" pitchFamily="34" charset="0"/>
              </a:rPr>
              <a:t>), but also at the dyadic level (‘</a:t>
            </a:r>
            <a:r>
              <a:rPr lang="en-US" sz="2400" b="1" dirty="0" smtClean="0">
                <a:latin typeface="Calibri" panose="020F0502020204030204" pitchFamily="34" charset="0"/>
                <a:cs typeface="Calibri" panose="020F0502020204030204" pitchFamily="34" charset="0"/>
              </a:rPr>
              <a:t>mutual interdependence</a:t>
            </a:r>
            <a:r>
              <a:rPr lang="en-US" sz="2400" dirty="0" smtClean="0">
                <a:latin typeface="Calibri" panose="020F0502020204030204" pitchFamily="34" charset="0"/>
                <a:cs typeface="Calibri" panose="020F0502020204030204" pitchFamily="34" charset="0"/>
              </a:rPr>
              <a:t>’)</a:t>
            </a:r>
            <a:endParaRPr lang="en-GB" sz="2400" dirty="0" smtClean="0">
              <a:latin typeface="Calibri" panose="020F0502020204030204" pitchFamily="34" charset="0"/>
              <a:cs typeface="Calibri" panose="020F0502020204030204" pitchFamily="34" charset="0"/>
            </a:endParaRPr>
          </a:p>
          <a:p>
            <a:pPr marL="800100" lvl="1" indent="-342900">
              <a:spcBef>
                <a:spcPts val="600"/>
              </a:spcBef>
              <a:buFont typeface="Arial" panose="020B0604020202020204" pitchFamily="34" charset="0"/>
              <a:buChar char="•"/>
            </a:pPr>
            <a:r>
              <a:rPr lang="en-GB" sz="2400" dirty="0" smtClean="0">
                <a:latin typeface="Calibri" panose="020F0502020204030204" pitchFamily="34" charset="0"/>
                <a:cs typeface="Calibri" panose="020F0502020204030204" pitchFamily="34" charset="0"/>
              </a:rPr>
              <a:t>Mutual interdependence for </a:t>
            </a:r>
            <a:r>
              <a:rPr lang="en-GB" sz="2400" i="1" dirty="0" smtClean="0">
                <a:latin typeface="Calibri" panose="020F0502020204030204" pitchFamily="34" charset="0"/>
                <a:cs typeface="Calibri" panose="020F0502020204030204" pitchFamily="34" charset="0"/>
              </a:rPr>
              <a:t>Control over daily life</a:t>
            </a:r>
            <a:r>
              <a:rPr lang="en-GB" sz="2400" dirty="0" smtClean="0">
                <a:latin typeface="Calibri" panose="020F0502020204030204" pitchFamily="34" charset="0"/>
                <a:cs typeface="Calibri" panose="020F0502020204030204" pitchFamily="34" charset="0"/>
              </a:rPr>
              <a:t>, but not for</a:t>
            </a:r>
            <a:r>
              <a:rPr lang="en-GB" sz="2400" i="1" dirty="0" smtClean="0">
                <a:latin typeface="Calibri" panose="020F0502020204030204" pitchFamily="34" charset="0"/>
                <a:cs typeface="Calibri" panose="020F0502020204030204" pitchFamily="34" charset="0"/>
              </a:rPr>
              <a:t> Occupation </a:t>
            </a:r>
            <a:r>
              <a:rPr lang="en-GB" sz="2400" dirty="0" smtClean="0">
                <a:latin typeface="Calibri" panose="020F0502020204030204" pitchFamily="34" charset="0"/>
                <a:cs typeface="Calibri" panose="020F0502020204030204" pitchFamily="34" charset="0"/>
              </a:rPr>
              <a:t>(meaningful activity) and </a:t>
            </a:r>
            <a:r>
              <a:rPr lang="en-GB" sz="2400" i="1" dirty="0" smtClean="0">
                <a:latin typeface="Calibri" panose="020F0502020204030204" pitchFamily="34" charset="0"/>
                <a:cs typeface="Calibri" panose="020F0502020204030204" pitchFamily="34" charset="0"/>
              </a:rPr>
              <a:t>Social Participation </a:t>
            </a:r>
            <a:r>
              <a:rPr lang="en-GB" sz="1400" dirty="0" smtClean="0">
                <a:latin typeface="Calibri" panose="020F0502020204030204" pitchFamily="34" charset="0"/>
                <a:cs typeface="Calibri" panose="020F0502020204030204" pitchFamily="34" charset="0"/>
              </a:rPr>
              <a:t>(</a:t>
            </a:r>
            <a:r>
              <a:rPr lang="en-GB" sz="1400" dirty="0">
                <a:latin typeface="Calibri" panose="020F0502020204030204" pitchFamily="34" charset="0"/>
                <a:cs typeface="Calibri" panose="020F0502020204030204" pitchFamily="34" charset="0"/>
              </a:rPr>
              <a:t>Rand, et al., 2017) </a:t>
            </a:r>
          </a:p>
        </p:txBody>
      </p:sp>
    </p:spTree>
    <p:extLst>
      <p:ext uri="{BB962C8B-B14F-4D97-AF65-F5344CB8AC3E}">
        <p14:creationId xmlns:p14="http://schemas.microsoft.com/office/powerpoint/2010/main" val="39006018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525" y="208019"/>
            <a:ext cx="10515600" cy="954009"/>
          </a:xfrm>
        </p:spPr>
        <p:txBody>
          <a:bodyPr>
            <a:normAutofit fontScale="90000"/>
          </a:bodyPr>
          <a:lstStyle/>
          <a:p>
            <a:r>
              <a:rPr lang="en-US" sz="3200" b="1" dirty="0" smtClean="0">
                <a:solidFill>
                  <a:srgbClr val="002060"/>
                </a:solidFill>
                <a:latin typeface="Arial" panose="020B0604020202020204"/>
              </a:rPr>
              <a:t>Theme 3</a:t>
            </a:r>
            <a:r>
              <a:rPr lang="en-US" sz="3200" b="1" dirty="0">
                <a:solidFill>
                  <a:srgbClr val="002060"/>
                </a:solidFill>
                <a:latin typeface="Arial" panose="020B0604020202020204"/>
              </a:rPr>
              <a:t>. Informal and formal support that influence </a:t>
            </a:r>
            <a:r>
              <a:rPr lang="en-US" sz="3200" b="1" dirty="0" err="1">
                <a:solidFill>
                  <a:srgbClr val="002060"/>
                </a:solidFill>
                <a:latin typeface="Arial" panose="020B0604020202020204"/>
              </a:rPr>
              <a:t>QoL</a:t>
            </a:r>
            <a:endParaRPr lang="en-US" sz="3200" b="1" dirty="0">
              <a:solidFill>
                <a:srgbClr val="002060"/>
              </a:solidFill>
              <a:latin typeface="Arial" panose="020B0604020202020204"/>
            </a:endParaRPr>
          </a:p>
        </p:txBody>
      </p:sp>
      <p:sp>
        <p:nvSpPr>
          <p:cNvPr id="3" name="Content Placeholder 2"/>
          <p:cNvSpPr>
            <a:spLocks noGrp="1"/>
          </p:cNvSpPr>
          <p:nvPr>
            <p:ph idx="1"/>
          </p:nvPr>
        </p:nvSpPr>
        <p:spPr>
          <a:xfrm>
            <a:off x="701185" y="1287971"/>
            <a:ext cx="11081084" cy="4548801"/>
          </a:xfrm>
        </p:spPr>
        <p:txBody>
          <a:bodyPr>
            <a:normAutofit/>
          </a:bodyPr>
          <a:lstStyle/>
          <a:p>
            <a:pPr lvl="1"/>
            <a:endParaRPr lang="en-US" dirty="0" smtClean="0"/>
          </a:p>
          <a:p>
            <a:pPr marL="457200" lvl="1" indent="0">
              <a:buNone/>
            </a:pPr>
            <a:r>
              <a:rPr lang="en-US" dirty="0" smtClean="0"/>
              <a:t> </a:t>
            </a:r>
          </a:p>
          <a:p>
            <a:pPr lvl="2"/>
            <a:endParaRPr lang="en-GB"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sp>
        <p:nvSpPr>
          <p:cNvPr id="7" name="TextBox 6"/>
          <p:cNvSpPr txBox="1"/>
          <p:nvPr/>
        </p:nvSpPr>
        <p:spPr>
          <a:xfrm>
            <a:off x="799209" y="1036085"/>
            <a:ext cx="10078233" cy="4893647"/>
          </a:xfrm>
          <a:prstGeom prst="rect">
            <a:avLst/>
          </a:prstGeom>
          <a:noFill/>
        </p:spPr>
        <p:txBody>
          <a:bodyPr wrap="square" rtlCol="0">
            <a:spAutoFit/>
          </a:bodyPr>
          <a:lstStyle/>
          <a:p>
            <a:pPr>
              <a:lnSpc>
                <a:spcPct val="100000"/>
              </a:lnSpc>
              <a:spcBef>
                <a:spcPts val="1200"/>
              </a:spcBef>
            </a:pPr>
            <a:r>
              <a:rPr lang="en-GB" sz="2800" b="1" dirty="0">
                <a:latin typeface="Calibri" panose="020F0502020204030204" pitchFamily="34" charset="0"/>
                <a:cs typeface="Calibri" panose="020F0502020204030204" pitchFamily="34" charset="0"/>
              </a:rPr>
              <a:t>Support from formal </a:t>
            </a:r>
            <a:r>
              <a:rPr lang="en-GB" sz="2800" b="1" dirty="0" smtClean="0">
                <a:latin typeface="Calibri" panose="020F0502020204030204" pitchFamily="34" charset="0"/>
                <a:cs typeface="Calibri" panose="020F0502020204030204" pitchFamily="34" charset="0"/>
              </a:rPr>
              <a:t>services</a:t>
            </a:r>
            <a:endParaRPr lang="en-GB" sz="2200" dirty="0" smtClean="0">
              <a:latin typeface="Calibri" panose="020F0502020204030204" pitchFamily="34" charset="0"/>
              <a:cs typeface="Calibri" panose="020F0502020204030204" pitchFamily="34" charset="0"/>
            </a:endParaRPr>
          </a:p>
          <a:p>
            <a:pPr marL="342900" indent="-342900">
              <a:spcBef>
                <a:spcPts val="1200"/>
              </a:spcBef>
              <a:buFont typeface="Arial" panose="020B0604020202020204" pitchFamily="34" charset="0"/>
              <a:buChar char="•"/>
            </a:pPr>
            <a:r>
              <a:rPr lang="en-GB" sz="2400" dirty="0" smtClean="0">
                <a:latin typeface="Calibri" panose="020F0502020204030204" pitchFamily="34" charset="0"/>
                <a:cs typeface="Calibri" panose="020F0502020204030204" pitchFamily="34" charset="0"/>
              </a:rPr>
              <a:t>Various types of services impact at both dyadic and individual levels</a:t>
            </a:r>
            <a:endParaRPr lang="da-DK" sz="1600" dirty="0" smtClean="0">
              <a:latin typeface="Calibri" panose="020F0502020204030204" pitchFamily="34" charset="0"/>
              <a:cs typeface="Calibri" panose="020F0502020204030204" pitchFamily="34" charset="0"/>
            </a:endParaRPr>
          </a:p>
          <a:p>
            <a:pPr marL="800100" lvl="1" indent="-342900">
              <a:spcBef>
                <a:spcPts val="1200"/>
              </a:spcBef>
              <a:buFont typeface="Arial" panose="020B0604020202020204" pitchFamily="34" charset="0"/>
              <a:buChar char="•"/>
            </a:pPr>
            <a:r>
              <a:rPr lang="en-GB" sz="2000" dirty="0" smtClean="0">
                <a:latin typeface="Calibri" panose="020F0502020204030204" pitchFamily="34" charset="0"/>
                <a:cs typeface="Calibri" panose="020F0502020204030204" pitchFamily="34" charset="0"/>
              </a:rPr>
              <a:t>e.g</a:t>
            </a:r>
            <a:r>
              <a:rPr lang="en-GB" sz="2000" dirty="0">
                <a:latin typeface="Calibri" panose="020F0502020204030204" pitchFamily="34" charset="0"/>
                <a:cs typeface="Calibri" panose="020F0502020204030204" pitchFamily="34" charset="0"/>
              </a:rPr>
              <a:t>. services with positive impacts on dyadic </a:t>
            </a:r>
            <a:r>
              <a:rPr lang="en-GB" sz="2000" dirty="0" err="1">
                <a:latin typeface="Calibri" panose="020F0502020204030204" pitchFamily="34" charset="0"/>
                <a:cs typeface="Calibri" panose="020F0502020204030204" pitchFamily="34" charset="0"/>
              </a:rPr>
              <a:t>QoL</a:t>
            </a:r>
            <a:r>
              <a:rPr lang="en-GB" sz="2000" dirty="0">
                <a:latin typeface="Calibri" panose="020F0502020204030204" pitchFamily="34" charset="0"/>
                <a:cs typeface="Calibri" panose="020F0502020204030204" pitchFamily="34" charset="0"/>
              </a:rPr>
              <a:t>: carer support groups, telephone counselling, educational programmes, art therapy, meditation-based interventions, computer-mediated interventions, cognitive reframing, couple-based interventions and psychosocial interventions</a:t>
            </a:r>
            <a:r>
              <a:rPr lang="en-GB" sz="1600" dirty="0">
                <a:latin typeface="Calibri" panose="020F0502020204030204" pitchFamily="34" charset="0"/>
                <a:cs typeface="Calibri" panose="020F0502020204030204" pitchFamily="34" charset="0"/>
              </a:rPr>
              <a:t> (Larkin et al., 2019) </a:t>
            </a:r>
          </a:p>
          <a:p>
            <a:pPr marL="342900" indent="-342900">
              <a:spcBef>
                <a:spcPts val="1200"/>
              </a:spcBef>
              <a:buFont typeface="Arial" panose="020B0604020202020204" pitchFamily="34" charset="0"/>
              <a:buChar char="•"/>
            </a:pPr>
            <a:r>
              <a:rPr lang="en-GB" sz="2400" dirty="0" smtClean="0">
                <a:latin typeface="Calibri" panose="020F0502020204030204" pitchFamily="34" charset="0"/>
                <a:cs typeface="Calibri" panose="020F0502020204030204" pitchFamily="34" charset="0"/>
              </a:rPr>
              <a:t>Impacts of formal services at both dyadic and individual levels</a:t>
            </a:r>
          </a:p>
          <a:p>
            <a:pPr marL="800100" lvl="1" indent="-342900">
              <a:spcBef>
                <a:spcPts val="1200"/>
              </a:spcBef>
              <a:buFont typeface="Arial" panose="020B0604020202020204" pitchFamily="34" charset="0"/>
              <a:buChar char="•"/>
            </a:pPr>
            <a:r>
              <a:rPr lang="en-GB" sz="2000" dirty="0" smtClean="0">
                <a:latin typeface="Calibri" panose="020F0502020204030204" pitchFamily="34" charset="0"/>
                <a:cs typeface="Calibri" panose="020F0502020204030204" pitchFamily="34" charset="0"/>
              </a:rPr>
              <a:t>Joint dyadic interventions (e.g. couple counselling, music therapy) &amp; individual services (e.g. respite care)</a:t>
            </a:r>
          </a:p>
          <a:p>
            <a:pPr marL="342900" indent="-342900">
              <a:spcBef>
                <a:spcPts val="1200"/>
              </a:spcBef>
              <a:buFont typeface="Arial" panose="020B0604020202020204" pitchFamily="34" charset="0"/>
              <a:buChar char="•"/>
            </a:pPr>
            <a:r>
              <a:rPr lang="en-GB" sz="2400" dirty="0" smtClean="0">
                <a:latin typeface="Calibri" panose="020F0502020204030204" pitchFamily="34" charset="0"/>
                <a:cs typeface="Calibri" panose="020F0502020204030204" pitchFamily="34" charset="0"/>
              </a:rPr>
              <a:t>Dyadic </a:t>
            </a:r>
            <a:r>
              <a:rPr lang="en-GB" sz="2400" dirty="0">
                <a:latin typeface="Calibri" panose="020F0502020204030204" pitchFamily="34" charset="0"/>
                <a:cs typeface="Calibri" panose="020F0502020204030204" pitchFamily="34" charset="0"/>
              </a:rPr>
              <a:t>approach </a:t>
            </a:r>
            <a:r>
              <a:rPr lang="en-GB" sz="2400" dirty="0" smtClean="0">
                <a:latin typeface="Calibri" panose="020F0502020204030204" pitchFamily="34" charset="0"/>
                <a:cs typeface="Calibri" panose="020F0502020204030204" pitchFamily="34" charset="0"/>
              </a:rPr>
              <a:t>is recognised </a:t>
            </a:r>
            <a:r>
              <a:rPr lang="en-GB" sz="2400" dirty="0">
                <a:latin typeface="Calibri" panose="020F0502020204030204" pitchFamily="34" charset="0"/>
                <a:cs typeface="Calibri" panose="020F0502020204030204" pitchFamily="34" charset="0"/>
              </a:rPr>
              <a:t>by care providers and practitioners </a:t>
            </a:r>
            <a:r>
              <a:rPr lang="en-GB" sz="1600" dirty="0">
                <a:latin typeface="Calibri" panose="020F0502020204030204" pitchFamily="34" charset="0"/>
                <a:cs typeface="Calibri" panose="020F0502020204030204" pitchFamily="34" charset="0"/>
              </a:rPr>
              <a:t>(</a:t>
            </a:r>
            <a:r>
              <a:rPr lang="da-DK" sz="1600" dirty="0">
                <a:latin typeface="Calibri" panose="020F0502020204030204" pitchFamily="34" charset="0"/>
                <a:cs typeface="Calibri" panose="020F0502020204030204" pitchFamily="34" charset="0"/>
              </a:rPr>
              <a:t>Hill, 2007; Larkin, et al., 2019</a:t>
            </a:r>
            <a:r>
              <a:rPr lang="en-GB" sz="1600" dirty="0">
                <a:latin typeface="Calibri" panose="020F0502020204030204" pitchFamily="34" charset="0"/>
                <a:cs typeface="Calibri" panose="020F0502020204030204" pitchFamily="34" charset="0"/>
              </a:rPr>
              <a:t>)</a:t>
            </a:r>
          </a:p>
          <a:p>
            <a:endParaRPr lang="en-GB" dirty="0"/>
          </a:p>
        </p:txBody>
      </p:sp>
    </p:spTree>
    <p:extLst>
      <p:ext uri="{BB962C8B-B14F-4D97-AF65-F5344CB8AC3E}">
        <p14:creationId xmlns:p14="http://schemas.microsoft.com/office/powerpoint/2010/main" val="2909812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684" y="252511"/>
            <a:ext cx="10515600" cy="954009"/>
          </a:xfrm>
        </p:spPr>
        <p:txBody>
          <a:bodyPr>
            <a:normAutofit fontScale="90000"/>
          </a:bodyPr>
          <a:lstStyle/>
          <a:p>
            <a:r>
              <a:rPr lang="en-US" sz="3200" b="1" dirty="0" smtClean="0">
                <a:solidFill>
                  <a:srgbClr val="002060"/>
                </a:solidFill>
                <a:latin typeface="Arial" panose="020B0604020202020204"/>
              </a:rPr>
              <a:t>Theme 3</a:t>
            </a:r>
            <a:r>
              <a:rPr lang="en-US" sz="3200" b="1" dirty="0">
                <a:solidFill>
                  <a:srgbClr val="002060"/>
                </a:solidFill>
                <a:latin typeface="Arial" panose="020B0604020202020204"/>
              </a:rPr>
              <a:t>. Informal and formal support that influence </a:t>
            </a:r>
            <a:r>
              <a:rPr lang="en-US" sz="3200" b="1" dirty="0" err="1">
                <a:solidFill>
                  <a:srgbClr val="002060"/>
                </a:solidFill>
                <a:latin typeface="Arial" panose="020B0604020202020204"/>
              </a:rPr>
              <a:t>QoL</a:t>
            </a:r>
            <a:endParaRPr lang="en-US" sz="3200" b="1" dirty="0">
              <a:solidFill>
                <a:srgbClr val="002060"/>
              </a:solidFill>
              <a:latin typeface="Arial" panose="020B0604020202020204"/>
            </a:endParaRPr>
          </a:p>
        </p:txBody>
      </p:sp>
      <p:sp>
        <p:nvSpPr>
          <p:cNvPr id="3" name="Content Placeholder 2"/>
          <p:cNvSpPr>
            <a:spLocks noGrp="1"/>
          </p:cNvSpPr>
          <p:nvPr>
            <p:ph idx="1"/>
          </p:nvPr>
        </p:nvSpPr>
        <p:spPr>
          <a:xfrm>
            <a:off x="701185" y="1287971"/>
            <a:ext cx="11081084" cy="4548801"/>
          </a:xfrm>
        </p:spPr>
        <p:txBody>
          <a:bodyPr>
            <a:normAutofit/>
          </a:bodyPr>
          <a:lstStyle/>
          <a:p>
            <a:pPr lvl="1"/>
            <a:endParaRPr lang="en-US" dirty="0" smtClean="0"/>
          </a:p>
          <a:p>
            <a:pPr marL="457200" lvl="1" indent="0">
              <a:buNone/>
            </a:pPr>
            <a:r>
              <a:rPr lang="en-US" dirty="0" smtClean="0"/>
              <a:t> </a:t>
            </a:r>
          </a:p>
          <a:p>
            <a:pPr lvl="2"/>
            <a:endParaRPr lang="en-GB"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sp>
        <p:nvSpPr>
          <p:cNvPr id="6" name="TextBox 5"/>
          <p:cNvSpPr txBox="1"/>
          <p:nvPr/>
        </p:nvSpPr>
        <p:spPr>
          <a:xfrm>
            <a:off x="796590" y="1271176"/>
            <a:ext cx="10459453" cy="4493538"/>
          </a:xfrm>
          <a:prstGeom prst="rect">
            <a:avLst/>
          </a:prstGeom>
          <a:noFill/>
        </p:spPr>
        <p:txBody>
          <a:bodyPr wrap="square" rtlCol="0">
            <a:spAutoFit/>
          </a:bodyPr>
          <a:lstStyle/>
          <a:p>
            <a:pPr>
              <a:lnSpc>
                <a:spcPct val="100000"/>
              </a:lnSpc>
              <a:spcBef>
                <a:spcPts val="1200"/>
              </a:spcBef>
            </a:pPr>
            <a:r>
              <a:rPr lang="en-US" sz="2400" b="1" dirty="0">
                <a:latin typeface="Calibri" panose="020F0502020204030204" pitchFamily="34" charset="0"/>
                <a:cs typeface="Calibri" panose="020F0502020204030204" pitchFamily="34" charset="0"/>
              </a:rPr>
              <a:t>Informal support from family and </a:t>
            </a:r>
            <a:r>
              <a:rPr lang="en-US" sz="2400" b="1" dirty="0" smtClean="0">
                <a:latin typeface="Calibri" panose="020F0502020204030204" pitchFamily="34" charset="0"/>
                <a:cs typeface="Calibri" panose="020F0502020204030204" pitchFamily="34" charset="0"/>
              </a:rPr>
              <a:t>friends</a:t>
            </a:r>
            <a:endParaRPr lang="en-GB" sz="2400" b="1" dirty="0" smtClean="0">
              <a:latin typeface="Calibri" panose="020F0502020204030204" pitchFamily="34" charset="0"/>
              <a:cs typeface="Calibri" panose="020F0502020204030204" pitchFamily="34" charset="0"/>
            </a:endParaRPr>
          </a:p>
          <a:p>
            <a:pPr marL="342900" indent="-342900">
              <a:spcBef>
                <a:spcPts val="600"/>
              </a:spcBef>
              <a:buFont typeface="Arial" panose="020B0604020202020204" pitchFamily="34" charset="0"/>
              <a:buChar char="•"/>
            </a:pPr>
            <a:r>
              <a:rPr lang="en-GB" sz="2000" dirty="0" smtClean="0">
                <a:latin typeface="Calibri" panose="020F0502020204030204" pitchFamily="34" charset="0"/>
                <a:cs typeface="Calibri" panose="020F0502020204030204" pitchFamily="34" charset="0"/>
              </a:rPr>
              <a:t>Within families - a key source of informal care </a:t>
            </a:r>
          </a:p>
          <a:p>
            <a:pPr marL="342900" indent="-342900">
              <a:spcBef>
                <a:spcPts val="600"/>
              </a:spcBef>
              <a:buFont typeface="Arial" panose="020B0604020202020204" pitchFamily="34" charset="0"/>
              <a:buChar char="•"/>
            </a:pPr>
            <a:r>
              <a:rPr lang="en-GB" sz="2000" dirty="0" smtClean="0">
                <a:latin typeface="Calibri" panose="020F0502020204030204" pitchFamily="34" charset="0"/>
                <a:cs typeface="Calibri" panose="020F0502020204030204" pitchFamily="34" charset="0"/>
              </a:rPr>
              <a:t>From </a:t>
            </a:r>
            <a:r>
              <a:rPr lang="en-GB" sz="2000" dirty="0">
                <a:latin typeface="Calibri" panose="020F0502020204030204" pitchFamily="34" charset="0"/>
                <a:cs typeface="Calibri" panose="020F0502020204030204" pitchFamily="34" charset="0"/>
              </a:rPr>
              <a:t>friends and neighbours – supplementary source of practical assistance</a:t>
            </a:r>
          </a:p>
          <a:p>
            <a:pPr>
              <a:lnSpc>
                <a:spcPct val="100000"/>
              </a:lnSpc>
              <a:spcBef>
                <a:spcPts val="1200"/>
              </a:spcBef>
            </a:pPr>
            <a:r>
              <a:rPr lang="en-GB" sz="2400" b="1" dirty="0">
                <a:latin typeface="Calibri" panose="020F0502020204030204" pitchFamily="34" charset="0"/>
                <a:cs typeface="Calibri" panose="020F0502020204030204" pitchFamily="34" charset="0"/>
              </a:rPr>
              <a:t>Networks of </a:t>
            </a:r>
            <a:r>
              <a:rPr lang="en-GB" sz="2400" b="1" dirty="0" smtClean="0">
                <a:latin typeface="Calibri" panose="020F0502020204030204" pitchFamily="34" charset="0"/>
                <a:cs typeface="Calibri" panose="020F0502020204030204" pitchFamily="34" charset="0"/>
              </a:rPr>
              <a:t>formal and informal support</a:t>
            </a:r>
            <a:endParaRPr lang="en-GB" sz="2400" b="1" dirty="0">
              <a:latin typeface="Calibri" panose="020F0502020204030204" pitchFamily="34" charset="0"/>
              <a:cs typeface="Calibri" panose="020F0502020204030204" pitchFamily="34" charset="0"/>
            </a:endParaRPr>
          </a:p>
          <a:p>
            <a:pPr marL="342900" indent="-342900">
              <a:spcBef>
                <a:spcPts val="600"/>
              </a:spcBef>
              <a:buFont typeface="Arial" panose="020B0604020202020204" pitchFamily="34" charset="0"/>
              <a:buChar char="•"/>
            </a:pPr>
            <a:r>
              <a:rPr lang="en-GB" sz="2000" dirty="0" smtClean="0">
                <a:latin typeface="Calibri" panose="020F0502020204030204" pitchFamily="34" charset="0"/>
                <a:cs typeface="Calibri" panose="020F0502020204030204" pitchFamily="34" charset="0"/>
              </a:rPr>
              <a:t>Diverse sources of </a:t>
            </a:r>
            <a:r>
              <a:rPr lang="en-GB" sz="2000" dirty="0">
                <a:latin typeface="Calibri" panose="020F0502020204030204" pitchFamily="34" charset="0"/>
                <a:cs typeface="Calibri" panose="020F0502020204030204" pitchFamily="34" charset="0"/>
              </a:rPr>
              <a:t>support </a:t>
            </a:r>
            <a:r>
              <a:rPr lang="en-GB" sz="2000" dirty="0" smtClean="0">
                <a:latin typeface="Calibri" panose="020F0502020204030204" pitchFamily="34" charset="0"/>
                <a:cs typeface="Calibri" panose="020F0502020204030204" pitchFamily="34" charset="0"/>
              </a:rPr>
              <a:t>complement </a:t>
            </a:r>
            <a:r>
              <a:rPr lang="en-GB" sz="2000" dirty="0">
                <a:latin typeface="Calibri" panose="020F0502020204030204" pitchFamily="34" charset="0"/>
                <a:cs typeface="Calibri" panose="020F0502020204030204" pitchFamily="34" charset="0"/>
              </a:rPr>
              <a:t>and supplement between each </a:t>
            </a:r>
            <a:r>
              <a:rPr lang="en-GB" sz="2000" dirty="0" smtClean="0">
                <a:latin typeface="Calibri" panose="020F0502020204030204" pitchFamily="34" charset="0"/>
                <a:cs typeface="Calibri" panose="020F0502020204030204" pitchFamily="34" charset="0"/>
              </a:rPr>
              <a:t>other, </a:t>
            </a:r>
            <a:r>
              <a:rPr lang="en-GB" sz="2000" dirty="0">
                <a:latin typeface="Calibri" panose="020F0502020204030204" pitchFamily="34" charset="0"/>
                <a:cs typeface="Calibri" panose="020F0502020204030204" pitchFamily="34" charset="0"/>
              </a:rPr>
              <a:t>instead of serving as a substitute for one </a:t>
            </a:r>
            <a:r>
              <a:rPr lang="en-GB" sz="2000" dirty="0" smtClean="0">
                <a:latin typeface="Calibri" panose="020F0502020204030204" pitchFamily="34" charset="0"/>
                <a:cs typeface="Calibri" panose="020F0502020204030204" pitchFamily="34" charset="0"/>
              </a:rPr>
              <a:t>another</a:t>
            </a:r>
          </a:p>
          <a:p>
            <a:pPr marL="342900" indent="-342900">
              <a:spcBef>
                <a:spcPts val="600"/>
              </a:spcBef>
              <a:buFont typeface="Arial" panose="020B0604020202020204" pitchFamily="34" charset="0"/>
              <a:buChar char="•"/>
            </a:pPr>
            <a:r>
              <a:rPr lang="en-GB" sz="2000" dirty="0">
                <a:latin typeface="Calibri" panose="020F0502020204030204" pitchFamily="34" charset="0"/>
                <a:cs typeface="Calibri" panose="020F0502020204030204" pitchFamily="34" charset="0"/>
              </a:rPr>
              <a:t>T</a:t>
            </a:r>
            <a:r>
              <a:rPr lang="en-GB" sz="2000" dirty="0" smtClean="0">
                <a:latin typeface="Calibri" panose="020F0502020204030204" pitchFamily="34" charset="0"/>
                <a:cs typeface="Calibri" panose="020F0502020204030204" pitchFamily="34" charset="0"/>
              </a:rPr>
              <a:t>he </a:t>
            </a:r>
            <a:r>
              <a:rPr lang="en-GB" sz="2000" dirty="0">
                <a:latin typeface="Calibri" panose="020F0502020204030204" pitchFamily="34" charset="0"/>
                <a:cs typeface="Calibri" panose="020F0502020204030204" pitchFamily="34" charset="0"/>
              </a:rPr>
              <a:t>style of the service and a combination of elements of services </a:t>
            </a:r>
            <a:r>
              <a:rPr lang="en-GB" sz="2000" dirty="0" smtClean="0">
                <a:latin typeface="Calibri" panose="020F0502020204030204" pitchFamily="34" charset="0"/>
                <a:cs typeface="Calibri" panose="020F0502020204030204" pitchFamily="34" charset="0"/>
              </a:rPr>
              <a:t>that </a:t>
            </a:r>
            <a:r>
              <a:rPr lang="en-GB" sz="2000" dirty="0">
                <a:latin typeface="Calibri" panose="020F0502020204030204" pitchFamily="34" charset="0"/>
                <a:cs typeface="Calibri" panose="020F0502020204030204" pitchFamily="34" charset="0"/>
              </a:rPr>
              <a:t>provide valued support for the caring dyad </a:t>
            </a:r>
            <a:r>
              <a:rPr lang="en-GB" sz="1400" dirty="0">
                <a:latin typeface="Calibri" panose="020F0502020204030204" pitchFamily="34" charset="0"/>
                <a:cs typeface="Calibri" panose="020F0502020204030204" pitchFamily="34" charset="0"/>
              </a:rPr>
              <a:t>(</a:t>
            </a:r>
            <a:r>
              <a:rPr lang="en-GB" sz="1400" dirty="0" err="1">
                <a:latin typeface="Calibri" panose="020F0502020204030204" pitchFamily="34" charset="0"/>
                <a:cs typeface="Calibri" panose="020F0502020204030204" pitchFamily="34" charset="0"/>
              </a:rPr>
              <a:t>Henwood</a:t>
            </a:r>
            <a:r>
              <a:rPr lang="en-GB" sz="1400" dirty="0">
                <a:latin typeface="Calibri" panose="020F0502020204030204" pitchFamily="34" charset="0"/>
                <a:cs typeface="Calibri" panose="020F0502020204030204" pitchFamily="34" charset="0"/>
              </a:rPr>
              <a:t> et al., 2018).</a:t>
            </a:r>
            <a:endParaRPr lang="en-GB" sz="2000" dirty="0" smtClean="0">
              <a:latin typeface="Calibri" panose="020F0502020204030204" pitchFamily="34" charset="0"/>
              <a:cs typeface="Calibri" panose="020F0502020204030204" pitchFamily="34" charset="0"/>
            </a:endParaRPr>
          </a:p>
          <a:p>
            <a:pPr marL="342900" indent="-342900">
              <a:spcBef>
                <a:spcPts val="600"/>
              </a:spcBef>
              <a:buFont typeface="Arial" panose="020B0604020202020204" pitchFamily="34" charset="0"/>
              <a:buChar char="•"/>
            </a:pPr>
            <a:r>
              <a:rPr lang="en-GB" sz="2000" dirty="0">
                <a:latin typeface="Calibri" panose="020F0502020204030204" pitchFamily="34" charset="0"/>
                <a:cs typeface="Calibri" panose="020F0502020204030204" pitchFamily="34" charset="0"/>
              </a:rPr>
              <a:t>Irrespective of informal or formal support, older couples </a:t>
            </a:r>
            <a:r>
              <a:rPr lang="en-GB" sz="2000" dirty="0" smtClean="0">
                <a:latin typeface="Calibri" panose="020F0502020204030204" pitchFamily="34" charset="0"/>
                <a:cs typeface="Calibri" panose="020F0502020204030204" pitchFamily="34" charset="0"/>
              </a:rPr>
              <a:t>constructed support </a:t>
            </a:r>
            <a:r>
              <a:rPr lang="en-GB" sz="2000" dirty="0">
                <a:latin typeface="Calibri" panose="020F0502020204030204" pitchFamily="34" charset="0"/>
                <a:cs typeface="Calibri" panose="020F0502020204030204" pitchFamily="34" charset="0"/>
              </a:rPr>
              <a:t>as helping </a:t>
            </a:r>
            <a:r>
              <a:rPr lang="en-GB" sz="2000" dirty="0" smtClean="0">
                <a:latin typeface="Calibri" panose="020F0502020204030204" pitchFamily="34" charset="0"/>
                <a:cs typeface="Calibri" panose="020F0502020204030204" pitchFamily="34" charset="0"/>
              </a:rPr>
              <a:t>them, </a:t>
            </a:r>
            <a:r>
              <a:rPr lang="en-GB" sz="2000" dirty="0">
                <a:latin typeface="Calibri" panose="020F0502020204030204" pitchFamily="34" charset="0"/>
                <a:cs typeface="Calibri" panose="020F0502020204030204" pitchFamily="34" charset="0"/>
              </a:rPr>
              <a:t>as individuals and as a </a:t>
            </a:r>
            <a:r>
              <a:rPr lang="en-GB" sz="2000" dirty="0" smtClean="0">
                <a:latin typeface="Calibri" panose="020F0502020204030204" pitchFamily="34" charset="0"/>
                <a:cs typeface="Calibri" panose="020F0502020204030204" pitchFamily="34" charset="0"/>
              </a:rPr>
              <a:t>dyad, </a:t>
            </a:r>
            <a:r>
              <a:rPr lang="en-GB" sz="2000" dirty="0">
                <a:latin typeface="Calibri" panose="020F0502020204030204" pitchFamily="34" charset="0"/>
                <a:cs typeface="Calibri" panose="020F0502020204030204" pitchFamily="34" charset="0"/>
              </a:rPr>
              <a:t>to manage care demands, fulfil caring responsibilities, keep social activities and boost their </a:t>
            </a:r>
            <a:r>
              <a:rPr lang="en-GB" sz="2000" dirty="0" smtClean="0">
                <a:latin typeface="Calibri" panose="020F0502020204030204" pitchFamily="34" charset="0"/>
                <a:cs typeface="Calibri" panose="020F0502020204030204" pitchFamily="34" charset="0"/>
              </a:rPr>
              <a:t>self-esteem </a:t>
            </a:r>
            <a:r>
              <a:rPr lang="en-GB" sz="1400" dirty="0" smtClean="0">
                <a:latin typeface="Calibri" panose="020F0502020204030204" pitchFamily="34" charset="0"/>
                <a:cs typeface="Calibri" panose="020F0502020204030204" pitchFamily="34" charset="0"/>
              </a:rPr>
              <a:t>(Hill, 2007).</a:t>
            </a:r>
            <a:endParaRPr lang="en-GB" sz="2000" dirty="0">
              <a:latin typeface="Calibri" panose="020F0502020204030204" pitchFamily="34" charset="0"/>
              <a:cs typeface="Calibri" panose="020F0502020204030204" pitchFamily="34" charset="0"/>
            </a:endParaRPr>
          </a:p>
          <a:p>
            <a:pPr lvl="1">
              <a:lnSpc>
                <a:spcPct val="100000"/>
              </a:lnSpc>
              <a:spcBef>
                <a:spcPts val="600"/>
              </a:spcBef>
            </a:pPr>
            <a:endParaRPr lang="en-GB" dirty="0"/>
          </a:p>
        </p:txBody>
      </p:sp>
    </p:spTree>
    <p:extLst>
      <p:ext uri="{BB962C8B-B14F-4D97-AF65-F5344CB8AC3E}">
        <p14:creationId xmlns:p14="http://schemas.microsoft.com/office/powerpoint/2010/main" val="907013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106" y="91284"/>
            <a:ext cx="10515600" cy="954009"/>
          </a:xfrm>
        </p:spPr>
        <p:txBody>
          <a:bodyPr>
            <a:normAutofit/>
          </a:bodyPr>
          <a:lstStyle/>
          <a:p>
            <a:r>
              <a:rPr lang="en-US" sz="3200" b="1" dirty="0" smtClean="0">
                <a:solidFill>
                  <a:srgbClr val="002060"/>
                </a:solidFill>
                <a:latin typeface="Arial" panose="020B0604020202020204"/>
              </a:rPr>
              <a:t>Qualitative </a:t>
            </a:r>
            <a:r>
              <a:rPr lang="en-US" sz="3200" b="1" dirty="0" smtClean="0">
                <a:solidFill>
                  <a:srgbClr val="002060"/>
                </a:solidFill>
                <a:latin typeface="Arial" panose="020B0604020202020204"/>
              </a:rPr>
              <a:t>interviews with Social Care Professionals </a:t>
            </a:r>
            <a:endParaRPr lang="en-US" sz="3200" b="1" dirty="0">
              <a:solidFill>
                <a:srgbClr val="002060"/>
              </a:solidFill>
              <a:latin typeface="Arial" panose="020B0604020202020204"/>
            </a:endParaRPr>
          </a:p>
        </p:txBody>
      </p:sp>
      <p:sp>
        <p:nvSpPr>
          <p:cNvPr id="3" name="Content Placeholder 2"/>
          <p:cNvSpPr>
            <a:spLocks noGrp="1"/>
          </p:cNvSpPr>
          <p:nvPr>
            <p:ph idx="1"/>
          </p:nvPr>
        </p:nvSpPr>
        <p:spPr>
          <a:xfrm>
            <a:off x="701185" y="1287971"/>
            <a:ext cx="11081084" cy="4548801"/>
          </a:xfrm>
        </p:spPr>
        <p:txBody>
          <a:bodyPr>
            <a:normAutofit/>
          </a:bodyPr>
          <a:lstStyle/>
          <a:p>
            <a:pPr lvl="1"/>
            <a:endParaRPr lang="en-US" dirty="0" smtClean="0"/>
          </a:p>
          <a:p>
            <a:pPr marL="457200" lvl="1" indent="0">
              <a:buNone/>
            </a:pPr>
            <a:r>
              <a:rPr lang="en-US" dirty="0" smtClean="0"/>
              <a:t> </a:t>
            </a:r>
          </a:p>
          <a:p>
            <a:pPr lvl="2"/>
            <a:endParaRPr lang="en-GB"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sp>
        <p:nvSpPr>
          <p:cNvPr id="6" name="TextBox 5"/>
          <p:cNvSpPr txBox="1"/>
          <p:nvPr/>
        </p:nvSpPr>
        <p:spPr>
          <a:xfrm>
            <a:off x="626296" y="871310"/>
            <a:ext cx="10443410" cy="6924973"/>
          </a:xfrm>
          <a:prstGeom prst="rect">
            <a:avLst/>
          </a:prstGeom>
          <a:noFill/>
        </p:spPr>
        <p:txBody>
          <a:bodyPr wrap="square" rtlCol="0">
            <a:spAutoFit/>
          </a:bodyPr>
          <a:lstStyle/>
          <a:p>
            <a:r>
              <a:rPr lang="en-US" sz="2800" b="1" dirty="0" smtClean="0"/>
              <a:t>Interim findings (</a:t>
            </a:r>
            <a:r>
              <a:rPr lang="en-US" sz="2800" b="1" i="1" dirty="0" smtClean="0"/>
              <a:t>n</a:t>
            </a:r>
            <a:r>
              <a:rPr lang="en-US" sz="2800" b="1" dirty="0" smtClean="0"/>
              <a:t>=12) </a:t>
            </a:r>
            <a:endParaRPr lang="en-US" sz="2200" dirty="0" smtClean="0"/>
          </a:p>
          <a:p>
            <a:pPr marL="342900" indent="-342900">
              <a:buFont typeface="Arial" panose="020B0604020202020204" pitchFamily="34" charset="0"/>
              <a:buChar char="•"/>
            </a:pPr>
            <a:r>
              <a:rPr lang="en-US" sz="2400" dirty="0" smtClean="0"/>
              <a:t>Relative invisibility of older </a:t>
            </a:r>
            <a:r>
              <a:rPr lang="en-US" sz="2400" dirty="0" err="1" smtClean="0"/>
              <a:t>carers</a:t>
            </a:r>
            <a:endParaRPr lang="en-US" sz="2400" dirty="0" smtClean="0"/>
          </a:p>
          <a:p>
            <a:pPr marL="800100" lvl="1" indent="-342900">
              <a:buFont typeface="Arial" panose="020B0604020202020204" pitchFamily="34" charset="0"/>
              <a:buChar char="•"/>
            </a:pPr>
            <a:r>
              <a:rPr lang="en-US" sz="2200" dirty="0" smtClean="0"/>
              <a:t>The represent the majority of clients at </a:t>
            </a:r>
            <a:r>
              <a:rPr lang="en-US" sz="2200" dirty="0" err="1" smtClean="0"/>
              <a:t>carers’</a:t>
            </a:r>
            <a:r>
              <a:rPr lang="en-US" sz="2200" dirty="0" smtClean="0"/>
              <a:t> </a:t>
            </a:r>
            <a:r>
              <a:rPr lang="en-US" sz="2200" dirty="0" err="1" smtClean="0"/>
              <a:t>centres</a:t>
            </a:r>
            <a:r>
              <a:rPr lang="en-US" sz="2200" dirty="0" smtClean="0"/>
              <a:t>/hubs</a:t>
            </a:r>
          </a:p>
          <a:p>
            <a:pPr marL="1257300" lvl="2" indent="-342900">
              <a:buFont typeface="Arial" panose="020B0604020202020204" pitchFamily="34" charset="0"/>
              <a:buChar char="•"/>
            </a:pPr>
            <a:r>
              <a:rPr lang="en-US" sz="2200" dirty="0" smtClean="0"/>
              <a:t>Able to access daytime services, not in employment</a:t>
            </a:r>
          </a:p>
          <a:p>
            <a:pPr marL="800100" lvl="1" indent="-342900">
              <a:buFont typeface="Arial" panose="020B0604020202020204" pitchFamily="34" charset="0"/>
              <a:buChar char="•"/>
            </a:pPr>
            <a:r>
              <a:rPr lang="en-US" sz="2200" dirty="0"/>
              <a:t>O</a:t>
            </a:r>
            <a:r>
              <a:rPr lang="en-US" sz="2200" dirty="0" smtClean="0"/>
              <a:t>ften not seen as a ‘priority’ group</a:t>
            </a:r>
          </a:p>
          <a:p>
            <a:pPr marL="1257300" lvl="2" indent="-342900">
              <a:buFont typeface="Arial" panose="020B0604020202020204" pitchFamily="34" charset="0"/>
              <a:buChar char="•"/>
            </a:pPr>
            <a:r>
              <a:rPr lang="en-US" sz="2200" dirty="0" smtClean="0"/>
              <a:t>Older old (85+), male </a:t>
            </a:r>
            <a:r>
              <a:rPr lang="en-US" sz="2200" dirty="0" err="1" smtClean="0"/>
              <a:t>carers</a:t>
            </a:r>
            <a:r>
              <a:rPr lang="en-US" sz="2200" dirty="0" smtClean="0"/>
              <a:t>, health needs, caring for someone with dementia</a:t>
            </a:r>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r>
              <a:rPr lang="en-US" sz="2400" dirty="0"/>
              <a:t>T</a:t>
            </a:r>
            <a:r>
              <a:rPr lang="en-US" sz="2400" dirty="0" smtClean="0"/>
              <a:t>rends and priorities in supporting older </a:t>
            </a:r>
            <a:r>
              <a:rPr lang="en-US" sz="2400" dirty="0" err="1" smtClean="0"/>
              <a:t>carers</a:t>
            </a:r>
            <a:r>
              <a:rPr lang="en-US" sz="2400" dirty="0" smtClean="0"/>
              <a:t> (COVID-related)</a:t>
            </a:r>
          </a:p>
          <a:p>
            <a:pPr marL="800100" lvl="1" indent="-342900">
              <a:buFont typeface="Arial" panose="020B0604020202020204" pitchFamily="34" charset="0"/>
              <a:buChar char="•"/>
            </a:pPr>
            <a:r>
              <a:rPr lang="en-US" sz="2200" dirty="0" smtClean="0"/>
              <a:t>Digital inclusion and access</a:t>
            </a:r>
          </a:p>
          <a:p>
            <a:pPr marL="800100" lvl="1" indent="-342900">
              <a:buFont typeface="Arial" panose="020B0604020202020204" pitchFamily="34" charset="0"/>
              <a:buChar char="•"/>
            </a:pPr>
            <a:r>
              <a:rPr lang="en-US" sz="2200" dirty="0" smtClean="0"/>
              <a:t>Increased social and emotional wellbeing needs</a:t>
            </a:r>
          </a:p>
          <a:p>
            <a:pPr marL="800100" lvl="1" indent="-342900">
              <a:buFont typeface="Arial" panose="020B0604020202020204" pitchFamily="34" charset="0"/>
              <a:buChar char="•"/>
            </a:pPr>
            <a:r>
              <a:rPr lang="en-US" sz="2200" dirty="0" smtClean="0"/>
              <a:t>Changing patterns of service use, anticipation of surge in demand (post-COVID) </a:t>
            </a:r>
          </a:p>
          <a:p>
            <a:pPr marL="800100" lvl="1" indent="-342900">
              <a:buFont typeface="Arial" panose="020B0604020202020204" pitchFamily="34" charset="0"/>
              <a:buChar char="•"/>
            </a:pPr>
            <a:r>
              <a:rPr lang="en-US" sz="2200" dirty="0" smtClean="0"/>
              <a:t>Risk of </a:t>
            </a:r>
            <a:r>
              <a:rPr lang="en-US" sz="2200" dirty="0" err="1" smtClean="0"/>
              <a:t>carer</a:t>
            </a:r>
            <a:r>
              <a:rPr lang="en-US" sz="2200" dirty="0" smtClean="0"/>
              <a:t> and/or relationship breakdown </a:t>
            </a:r>
          </a:p>
          <a:p>
            <a:pPr marL="800100" lvl="1" indent="-342900">
              <a:buFont typeface="Arial" panose="020B0604020202020204" pitchFamily="34" charset="0"/>
              <a:buChar char="•"/>
            </a:pPr>
            <a:r>
              <a:rPr lang="en-US" sz="2200" dirty="0" smtClean="0"/>
              <a:t>End-of-life planning and bereavement</a:t>
            </a:r>
          </a:p>
          <a:p>
            <a:pPr marL="1257300" lvl="2" indent="-342900">
              <a:buFont typeface="Arial" panose="020B0604020202020204" pitchFamily="34" charset="0"/>
              <a:buChar char="•"/>
            </a:pPr>
            <a:r>
              <a:rPr lang="en-US" sz="2000" dirty="0" err="1" smtClean="0"/>
              <a:t>Carers</a:t>
            </a:r>
            <a:r>
              <a:rPr lang="en-US" sz="2000" dirty="0" smtClean="0"/>
              <a:t> </a:t>
            </a:r>
            <a:r>
              <a:rPr lang="en-US" sz="2000" dirty="0" err="1" smtClean="0"/>
              <a:t>organisations</a:t>
            </a:r>
            <a:r>
              <a:rPr lang="en-US" sz="2000" dirty="0" smtClean="0"/>
              <a:t> starting to expand support to bereaved </a:t>
            </a:r>
            <a:r>
              <a:rPr lang="en-US" sz="2000" dirty="0" err="1" smtClean="0"/>
              <a:t>carers</a:t>
            </a:r>
            <a:endParaRPr lang="en-US" sz="2000" dirty="0" smtClean="0"/>
          </a:p>
          <a:p>
            <a:pPr marL="342900"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800100" lvl="1" indent="-342900">
              <a:buFont typeface="Arial" panose="020B0604020202020204" pitchFamily="34" charset="0"/>
              <a:buChar char="•"/>
            </a:pPr>
            <a:endParaRPr lang="en-US" sz="2200" dirty="0"/>
          </a:p>
          <a:p>
            <a:pPr marL="1257300" lvl="2" indent="-342900">
              <a:buFont typeface="Arial" panose="020B0604020202020204" pitchFamily="34" charset="0"/>
              <a:buChar char="•"/>
            </a:pPr>
            <a:endParaRPr lang="en-US" sz="2200" dirty="0" smtClean="0"/>
          </a:p>
          <a:p>
            <a:pPr marL="800100" lvl="1" indent="-342900">
              <a:buFont typeface="Arial" panose="020B0604020202020204" pitchFamily="34" charset="0"/>
              <a:buChar char="•"/>
            </a:pPr>
            <a:endParaRPr lang="en-US" dirty="0" smtClean="0"/>
          </a:p>
          <a:p>
            <a:endParaRPr lang="en-GB" dirty="0"/>
          </a:p>
        </p:txBody>
      </p:sp>
    </p:spTree>
    <p:extLst>
      <p:ext uri="{BB962C8B-B14F-4D97-AF65-F5344CB8AC3E}">
        <p14:creationId xmlns:p14="http://schemas.microsoft.com/office/powerpoint/2010/main" val="2426438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4106" y="91284"/>
            <a:ext cx="10515600" cy="954009"/>
          </a:xfrm>
        </p:spPr>
        <p:txBody>
          <a:bodyPr>
            <a:normAutofit/>
          </a:bodyPr>
          <a:lstStyle/>
          <a:p>
            <a:r>
              <a:rPr lang="en-US" sz="3200" b="1" dirty="0">
                <a:solidFill>
                  <a:srgbClr val="002060"/>
                </a:solidFill>
                <a:latin typeface="Arial" panose="020B0604020202020204"/>
              </a:rPr>
              <a:t>Qualitative interviews with Social Care Professionals </a:t>
            </a:r>
            <a:endParaRPr lang="en-US" sz="3200" b="1" dirty="0">
              <a:solidFill>
                <a:srgbClr val="002060"/>
              </a:solidFill>
              <a:latin typeface="Arial" panose="020B0604020202020204"/>
            </a:endParaRPr>
          </a:p>
        </p:txBody>
      </p:sp>
      <p:sp>
        <p:nvSpPr>
          <p:cNvPr id="3" name="Content Placeholder 2"/>
          <p:cNvSpPr>
            <a:spLocks noGrp="1"/>
          </p:cNvSpPr>
          <p:nvPr>
            <p:ph idx="1"/>
          </p:nvPr>
        </p:nvSpPr>
        <p:spPr>
          <a:xfrm>
            <a:off x="701185" y="1287971"/>
            <a:ext cx="11081084" cy="4548801"/>
          </a:xfrm>
        </p:spPr>
        <p:txBody>
          <a:bodyPr>
            <a:normAutofit/>
          </a:bodyPr>
          <a:lstStyle/>
          <a:p>
            <a:pPr lvl="1"/>
            <a:endParaRPr lang="en-US" dirty="0" smtClean="0"/>
          </a:p>
          <a:p>
            <a:pPr marL="457200" lvl="1" indent="0">
              <a:buNone/>
            </a:pPr>
            <a:r>
              <a:rPr lang="en-US" dirty="0" smtClean="0"/>
              <a:t> </a:t>
            </a:r>
          </a:p>
          <a:p>
            <a:pPr lvl="2"/>
            <a:endParaRPr lang="en-GB"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sp>
        <p:nvSpPr>
          <p:cNvPr id="6" name="TextBox 5"/>
          <p:cNvSpPr txBox="1"/>
          <p:nvPr/>
        </p:nvSpPr>
        <p:spPr>
          <a:xfrm>
            <a:off x="626296" y="871310"/>
            <a:ext cx="10443410" cy="7201972"/>
          </a:xfrm>
          <a:prstGeom prst="rect">
            <a:avLst/>
          </a:prstGeom>
          <a:noFill/>
        </p:spPr>
        <p:txBody>
          <a:bodyPr wrap="square" rtlCol="0">
            <a:spAutoFit/>
          </a:bodyPr>
          <a:lstStyle/>
          <a:p>
            <a:r>
              <a:rPr lang="en-US" sz="2800" b="1" dirty="0" smtClean="0"/>
              <a:t>Interim findings (</a:t>
            </a:r>
            <a:r>
              <a:rPr lang="en-US" sz="2800" b="1" i="1" dirty="0" smtClean="0"/>
              <a:t>n</a:t>
            </a:r>
            <a:r>
              <a:rPr lang="en-US" sz="2800" b="1" dirty="0" smtClean="0"/>
              <a:t>=12) </a:t>
            </a:r>
            <a:endParaRPr lang="en-US" sz="2400" dirty="0" smtClean="0"/>
          </a:p>
          <a:p>
            <a:pPr marL="342900" indent="-342900">
              <a:buFont typeface="Arial" panose="020B0604020202020204" pitchFamily="34" charset="0"/>
              <a:buChar char="•"/>
            </a:pPr>
            <a:r>
              <a:rPr lang="en-US" sz="2400" dirty="0"/>
              <a:t>B</a:t>
            </a:r>
            <a:r>
              <a:rPr lang="en-US" sz="2400" dirty="0" smtClean="0"/>
              <a:t>roadly viewed the ‘dyadic’ lens as </a:t>
            </a:r>
            <a:r>
              <a:rPr lang="en-US" sz="2400" b="1" dirty="0" smtClean="0"/>
              <a:t>beneficial </a:t>
            </a:r>
          </a:p>
          <a:p>
            <a:pPr marL="800100" lvl="1" indent="-342900">
              <a:buFont typeface="Arial" panose="020B0604020202020204" pitchFamily="34" charset="0"/>
              <a:buChar char="•"/>
            </a:pPr>
            <a:r>
              <a:rPr lang="en-US" sz="2200" dirty="0" smtClean="0"/>
              <a:t>Understanding the interlinked nature of needs/outcomes (‘whole family approach’) </a:t>
            </a:r>
          </a:p>
          <a:p>
            <a:pPr marL="800100" lvl="1" indent="-342900">
              <a:buFont typeface="Arial" panose="020B0604020202020204" pitchFamily="34" charset="0"/>
              <a:buChar char="•"/>
            </a:pPr>
            <a:r>
              <a:rPr lang="en-US" sz="2200" dirty="0" smtClean="0"/>
              <a:t>Building trust / relationships</a:t>
            </a:r>
          </a:p>
          <a:p>
            <a:pPr marL="800100" lvl="1" indent="-342900">
              <a:buFont typeface="Arial" panose="020B0604020202020204" pitchFamily="34" charset="0"/>
              <a:buChar char="•"/>
            </a:pPr>
            <a:r>
              <a:rPr lang="en-US" sz="2200" dirty="0" smtClean="0"/>
              <a:t>Increased awareness of </a:t>
            </a:r>
            <a:r>
              <a:rPr lang="en-US" sz="2200" dirty="0" err="1" smtClean="0"/>
              <a:t>carers’</a:t>
            </a:r>
            <a:r>
              <a:rPr lang="en-US" sz="2200" dirty="0" smtClean="0"/>
              <a:t> needs ; viewing everyone on an equal footing</a:t>
            </a:r>
          </a:p>
          <a:p>
            <a:pPr marL="800100" lvl="1" indent="-342900">
              <a:buFont typeface="Arial" panose="020B0604020202020204" pitchFamily="34" charset="0"/>
              <a:buChar char="•"/>
            </a:pPr>
            <a:r>
              <a:rPr lang="en-US" sz="2200" dirty="0" smtClean="0"/>
              <a:t>More accurate view of effectiveness of services ; to design services </a:t>
            </a:r>
          </a:p>
          <a:p>
            <a:pPr lvl="1"/>
            <a:endParaRPr lang="en-US" sz="2200" dirty="0" smtClean="0"/>
          </a:p>
          <a:p>
            <a:pPr marL="342900" indent="-342900">
              <a:buFont typeface="Arial" panose="020B0604020202020204" pitchFamily="34" charset="0"/>
              <a:buChar char="•"/>
            </a:pPr>
            <a:r>
              <a:rPr lang="en-US" sz="2200" dirty="0" smtClean="0"/>
              <a:t>A number of </a:t>
            </a:r>
            <a:r>
              <a:rPr lang="en-US" sz="2200" b="1" dirty="0" smtClean="0"/>
              <a:t>challenges </a:t>
            </a:r>
            <a:r>
              <a:rPr lang="en-US" sz="2200" dirty="0" smtClean="0"/>
              <a:t>and</a:t>
            </a:r>
            <a:r>
              <a:rPr lang="en-US" sz="2200" b="1" dirty="0" smtClean="0"/>
              <a:t> barriers </a:t>
            </a:r>
            <a:r>
              <a:rPr lang="en-US" sz="2200" dirty="0" smtClean="0"/>
              <a:t>were identified</a:t>
            </a:r>
          </a:p>
          <a:p>
            <a:pPr marL="800100" lvl="1" indent="-342900">
              <a:buFont typeface="Arial" panose="020B0604020202020204" pitchFamily="34" charset="0"/>
              <a:buChar char="•"/>
            </a:pPr>
            <a:r>
              <a:rPr lang="en-US" sz="2200" dirty="0" smtClean="0"/>
              <a:t>Lose sight of individual needs? (Especially, for </a:t>
            </a:r>
            <a:r>
              <a:rPr lang="en-US" sz="2200" dirty="0" err="1" smtClean="0"/>
              <a:t>carers</a:t>
            </a:r>
            <a:r>
              <a:rPr lang="en-US" sz="2200" dirty="0" smtClean="0"/>
              <a:t>) </a:t>
            </a:r>
          </a:p>
          <a:p>
            <a:pPr marL="800100" lvl="1" indent="-342900">
              <a:buFont typeface="Arial" panose="020B0604020202020204" pitchFamily="34" charset="0"/>
              <a:buChar char="•"/>
            </a:pPr>
            <a:r>
              <a:rPr lang="en-US" sz="2200" dirty="0"/>
              <a:t>Data protection and confidentiality </a:t>
            </a:r>
            <a:r>
              <a:rPr lang="en-US" sz="2200" dirty="0" smtClean="0"/>
              <a:t>issues</a:t>
            </a:r>
          </a:p>
          <a:p>
            <a:pPr marL="1257300" lvl="2" indent="-342900">
              <a:buFont typeface="Arial" panose="020B0604020202020204" pitchFamily="34" charset="0"/>
              <a:buChar char="•"/>
            </a:pPr>
            <a:r>
              <a:rPr lang="en-US" sz="2200" dirty="0" smtClean="0"/>
              <a:t>Skill and tact of staff in navigating complexity </a:t>
            </a:r>
          </a:p>
          <a:p>
            <a:pPr marL="800100" lvl="1" indent="-342900">
              <a:buFont typeface="Arial" panose="020B0604020202020204" pitchFamily="34" charset="0"/>
              <a:buChar char="•"/>
            </a:pPr>
            <a:r>
              <a:rPr lang="en-US" sz="2200" dirty="0" smtClean="0"/>
              <a:t>Concern over </a:t>
            </a:r>
            <a:r>
              <a:rPr lang="en-US" sz="2200" dirty="0" err="1" smtClean="0"/>
              <a:t>organisational</a:t>
            </a:r>
            <a:r>
              <a:rPr lang="en-US" sz="2200" dirty="0" smtClean="0"/>
              <a:t> mission drift, where there is an individual (</a:t>
            </a:r>
            <a:r>
              <a:rPr lang="en-US" sz="2200" dirty="0" err="1" smtClean="0"/>
              <a:t>carer</a:t>
            </a:r>
            <a:r>
              <a:rPr lang="en-US" sz="2200" dirty="0" smtClean="0"/>
              <a:t>) focus</a:t>
            </a:r>
          </a:p>
          <a:p>
            <a:pPr marL="800100" lvl="1" indent="-342900">
              <a:buFont typeface="Arial" panose="020B0604020202020204" pitchFamily="34" charset="0"/>
              <a:buChar char="•"/>
            </a:pPr>
            <a:r>
              <a:rPr lang="en-US" sz="2200" dirty="0" smtClean="0"/>
              <a:t>Funding streams or processes that focus on </a:t>
            </a:r>
            <a:r>
              <a:rPr lang="en-US" sz="2200" dirty="0" err="1" smtClean="0"/>
              <a:t>carers</a:t>
            </a:r>
            <a:r>
              <a:rPr lang="en-US" sz="2200" dirty="0" smtClean="0"/>
              <a:t> </a:t>
            </a:r>
            <a:r>
              <a:rPr lang="en-US" sz="2200" b="1" u="sng" dirty="0" smtClean="0"/>
              <a:t>or</a:t>
            </a:r>
            <a:r>
              <a:rPr lang="en-US" sz="2200" dirty="0" smtClean="0"/>
              <a:t> people with support needs ; encourage competition vs. collaboration </a:t>
            </a:r>
            <a:endParaRPr lang="en-US" sz="2400" dirty="0" smtClean="0"/>
          </a:p>
          <a:p>
            <a:pPr marL="800100" lvl="1" indent="-342900">
              <a:buFont typeface="Arial" panose="020B0604020202020204" pitchFamily="34" charset="0"/>
              <a:buChar char="•"/>
            </a:pPr>
            <a:endParaRPr lang="en-US" sz="2200" dirty="0" smtClean="0"/>
          </a:p>
          <a:p>
            <a:pPr marL="800100" lvl="1"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800100" lvl="1" indent="-342900">
              <a:buFont typeface="Arial" panose="020B0604020202020204" pitchFamily="34" charset="0"/>
              <a:buChar char="•"/>
            </a:pPr>
            <a:endParaRPr lang="en-US" sz="2200" dirty="0"/>
          </a:p>
          <a:p>
            <a:pPr marL="1257300" lvl="2" indent="-342900">
              <a:buFont typeface="Arial" panose="020B0604020202020204" pitchFamily="34" charset="0"/>
              <a:buChar char="•"/>
            </a:pPr>
            <a:endParaRPr lang="en-US" sz="2200" dirty="0" smtClean="0"/>
          </a:p>
          <a:p>
            <a:pPr marL="800100" lvl="1" indent="-342900">
              <a:buFont typeface="Arial" panose="020B0604020202020204" pitchFamily="34" charset="0"/>
              <a:buChar char="•"/>
            </a:pPr>
            <a:endParaRPr lang="en-US" dirty="0" smtClean="0"/>
          </a:p>
          <a:p>
            <a:endParaRPr lang="en-GB" dirty="0"/>
          </a:p>
        </p:txBody>
      </p:sp>
    </p:spTree>
    <p:extLst>
      <p:ext uri="{BB962C8B-B14F-4D97-AF65-F5344CB8AC3E}">
        <p14:creationId xmlns:p14="http://schemas.microsoft.com/office/powerpoint/2010/main" val="2470062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6295" y="267073"/>
            <a:ext cx="10515600" cy="954009"/>
          </a:xfrm>
        </p:spPr>
        <p:txBody>
          <a:bodyPr>
            <a:normAutofit/>
          </a:bodyPr>
          <a:lstStyle/>
          <a:p>
            <a:r>
              <a:rPr lang="en-US" sz="3200" b="1" dirty="0">
                <a:solidFill>
                  <a:srgbClr val="002060"/>
                </a:solidFill>
                <a:latin typeface="Arial" panose="020B0604020202020204"/>
              </a:rPr>
              <a:t>N</a:t>
            </a:r>
            <a:r>
              <a:rPr lang="en-US" sz="3200" b="1" dirty="0" smtClean="0">
                <a:solidFill>
                  <a:srgbClr val="002060"/>
                </a:solidFill>
                <a:latin typeface="Arial" panose="020B0604020202020204"/>
              </a:rPr>
              <a:t>ext steps </a:t>
            </a:r>
            <a:endParaRPr lang="en-US" sz="3200" b="1" dirty="0">
              <a:solidFill>
                <a:srgbClr val="002060"/>
              </a:solidFill>
              <a:latin typeface="Arial" panose="020B0604020202020204"/>
            </a:endParaRPr>
          </a:p>
        </p:txBody>
      </p:sp>
      <p:sp>
        <p:nvSpPr>
          <p:cNvPr id="3" name="Content Placeholder 2"/>
          <p:cNvSpPr>
            <a:spLocks noGrp="1"/>
          </p:cNvSpPr>
          <p:nvPr>
            <p:ph idx="1"/>
          </p:nvPr>
        </p:nvSpPr>
        <p:spPr>
          <a:xfrm>
            <a:off x="701185" y="1287971"/>
            <a:ext cx="11081084" cy="4548801"/>
          </a:xfrm>
        </p:spPr>
        <p:txBody>
          <a:bodyPr>
            <a:normAutofit/>
          </a:bodyPr>
          <a:lstStyle/>
          <a:p>
            <a:pPr lvl="1"/>
            <a:endParaRPr lang="en-US" dirty="0" smtClean="0"/>
          </a:p>
          <a:p>
            <a:pPr marL="457200" lvl="1" indent="0">
              <a:buNone/>
            </a:pPr>
            <a:r>
              <a:rPr lang="en-US" dirty="0" smtClean="0"/>
              <a:t> </a:t>
            </a:r>
          </a:p>
          <a:p>
            <a:pPr lvl="2"/>
            <a:endParaRPr lang="en-GB"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sp>
        <p:nvSpPr>
          <p:cNvPr id="6" name="TextBox 5"/>
          <p:cNvSpPr txBox="1"/>
          <p:nvPr/>
        </p:nvSpPr>
        <p:spPr>
          <a:xfrm>
            <a:off x="626295" y="1287971"/>
            <a:ext cx="11276947" cy="4708981"/>
          </a:xfrm>
          <a:prstGeom prst="rect">
            <a:avLst/>
          </a:prstGeom>
          <a:noFill/>
        </p:spPr>
        <p:txBody>
          <a:bodyPr wrap="square" rtlCol="0">
            <a:spAutoFit/>
          </a:bodyPr>
          <a:lstStyle/>
          <a:p>
            <a:pPr marL="342900" indent="-342900">
              <a:buFont typeface="Arial" panose="020B0604020202020204" pitchFamily="34" charset="0"/>
              <a:buChar char="•"/>
            </a:pPr>
            <a:r>
              <a:rPr lang="en-US" sz="2600" dirty="0" smtClean="0"/>
              <a:t>Complete interviews with professionals (up to </a:t>
            </a:r>
            <a:r>
              <a:rPr lang="en-US" sz="2600" i="1" dirty="0" smtClean="0"/>
              <a:t>n</a:t>
            </a:r>
            <a:r>
              <a:rPr lang="en-US" sz="2600" dirty="0" smtClean="0"/>
              <a:t>=20)</a:t>
            </a:r>
          </a:p>
          <a:p>
            <a:pPr marL="342900" indent="-342900">
              <a:buFont typeface="Arial" panose="020B0604020202020204" pitchFamily="34" charset="0"/>
              <a:buChar char="•"/>
            </a:pPr>
            <a:r>
              <a:rPr lang="en-US" sz="2600" dirty="0"/>
              <a:t>I</a:t>
            </a:r>
            <a:r>
              <a:rPr lang="en-US" sz="2600" dirty="0" smtClean="0"/>
              <a:t>nterviews with </a:t>
            </a:r>
            <a:r>
              <a:rPr lang="en-US" sz="2600" dirty="0" err="1" smtClean="0"/>
              <a:t>carers</a:t>
            </a:r>
            <a:r>
              <a:rPr lang="en-US" sz="2600" dirty="0" smtClean="0"/>
              <a:t> and care-recipients (</a:t>
            </a:r>
            <a:r>
              <a:rPr lang="en-US" sz="2600" i="1" dirty="0" smtClean="0"/>
              <a:t>n</a:t>
            </a:r>
            <a:r>
              <a:rPr lang="en-US" sz="2600" dirty="0" smtClean="0"/>
              <a:t>=24 dyads) </a:t>
            </a:r>
          </a:p>
          <a:p>
            <a:pPr marL="800100" lvl="1" indent="-342900">
              <a:buFont typeface="Arial" panose="020B0604020202020204" pitchFamily="34" charset="0"/>
              <a:buChar char="•"/>
            </a:pPr>
            <a:r>
              <a:rPr lang="en-US" sz="2600" dirty="0" smtClean="0"/>
              <a:t>Interviewed separately; combined (as dyads) in analysis</a:t>
            </a:r>
          </a:p>
          <a:p>
            <a:pPr marL="800100" lvl="1" indent="-342900">
              <a:buFont typeface="Arial" panose="020B0604020202020204" pitchFamily="34" charset="0"/>
              <a:buChar char="•"/>
            </a:pPr>
            <a:r>
              <a:rPr lang="en-US" sz="2600" dirty="0" smtClean="0"/>
              <a:t>Interview topics</a:t>
            </a:r>
          </a:p>
          <a:p>
            <a:pPr marL="1257300" lvl="2" indent="-342900">
              <a:buFont typeface="Arial" panose="020B0604020202020204" pitchFamily="34" charset="0"/>
              <a:buChar char="•"/>
            </a:pPr>
            <a:r>
              <a:rPr lang="en-US" sz="2400" dirty="0" smtClean="0"/>
              <a:t>Experience of formal community-based support</a:t>
            </a:r>
          </a:p>
          <a:p>
            <a:pPr marL="1257300" lvl="2" indent="-342900">
              <a:buFont typeface="Arial" panose="020B0604020202020204" pitchFamily="34" charset="0"/>
              <a:buChar char="•"/>
            </a:pPr>
            <a:r>
              <a:rPr lang="en-US" sz="2400" dirty="0" smtClean="0"/>
              <a:t>Impact of services/support on </a:t>
            </a:r>
            <a:r>
              <a:rPr lang="en-US" sz="2400" dirty="0" err="1" smtClean="0"/>
              <a:t>QoL</a:t>
            </a:r>
            <a:r>
              <a:rPr lang="en-US" sz="2400" dirty="0" smtClean="0"/>
              <a:t> (social care-related </a:t>
            </a:r>
            <a:r>
              <a:rPr lang="en-US" sz="2400" dirty="0" err="1" smtClean="0"/>
              <a:t>QoL</a:t>
            </a:r>
            <a:r>
              <a:rPr lang="en-US" sz="2400" dirty="0" smtClean="0"/>
              <a:t>) </a:t>
            </a:r>
          </a:p>
          <a:p>
            <a:pPr marL="1714500" lvl="3" indent="-342900">
              <a:buFont typeface="Arial" panose="020B0604020202020204" pitchFamily="34" charset="0"/>
              <a:buChar char="•"/>
            </a:pPr>
            <a:r>
              <a:rPr lang="en-US" sz="2400" dirty="0" smtClean="0"/>
              <a:t>Using ASCOT and ASCOT-</a:t>
            </a:r>
            <a:r>
              <a:rPr lang="en-US" sz="2400" dirty="0" err="1" smtClean="0"/>
              <a:t>Carer</a:t>
            </a:r>
            <a:r>
              <a:rPr lang="en-US" sz="2400" dirty="0" smtClean="0"/>
              <a:t> as topic guide (</a:t>
            </a:r>
            <a:r>
              <a:rPr lang="en-US" sz="2400" dirty="0" smtClean="0">
                <a:hlinkClick r:id="rId5"/>
              </a:rPr>
              <a:t>www.pssru.ac.uk/ascot</a:t>
            </a:r>
            <a:r>
              <a:rPr lang="en-US" sz="2400" dirty="0" smtClean="0"/>
              <a:t>) </a:t>
            </a:r>
          </a:p>
          <a:p>
            <a:pPr marL="800100" lvl="1" indent="-342900">
              <a:buFont typeface="Arial" panose="020B0604020202020204" pitchFamily="34" charset="0"/>
              <a:buChar char="•"/>
            </a:pPr>
            <a:endParaRPr lang="en-US" sz="2200" dirty="0" smtClean="0"/>
          </a:p>
          <a:p>
            <a:pPr marL="342900" indent="-342900">
              <a:buFont typeface="Arial" panose="020B0604020202020204" pitchFamily="34" charset="0"/>
              <a:buChar char="•"/>
            </a:pPr>
            <a:endParaRPr lang="en-US" sz="2200" dirty="0" smtClean="0"/>
          </a:p>
          <a:p>
            <a:pPr marL="800100" lvl="1" indent="-342900">
              <a:buFont typeface="Arial" panose="020B0604020202020204" pitchFamily="34" charset="0"/>
              <a:buChar char="•"/>
            </a:pPr>
            <a:endParaRPr lang="en-US" sz="2200" dirty="0"/>
          </a:p>
          <a:p>
            <a:pPr marL="1257300" lvl="2" indent="-342900">
              <a:buFont typeface="Arial" panose="020B0604020202020204" pitchFamily="34" charset="0"/>
              <a:buChar char="•"/>
            </a:pPr>
            <a:endParaRPr lang="en-US" sz="2200" dirty="0" smtClean="0"/>
          </a:p>
          <a:p>
            <a:pPr marL="800100" lvl="1" indent="-342900">
              <a:buFont typeface="Arial" panose="020B0604020202020204" pitchFamily="34" charset="0"/>
              <a:buChar char="•"/>
            </a:pPr>
            <a:endParaRPr lang="en-US" dirty="0" smtClean="0"/>
          </a:p>
          <a:p>
            <a:endParaRPr lang="en-GB" dirty="0"/>
          </a:p>
        </p:txBody>
      </p:sp>
    </p:spTree>
    <p:extLst>
      <p:ext uri="{BB962C8B-B14F-4D97-AF65-F5344CB8AC3E}">
        <p14:creationId xmlns:p14="http://schemas.microsoft.com/office/powerpoint/2010/main" val="36241536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220" y="2733573"/>
            <a:ext cx="10515600" cy="995626"/>
          </a:xfrm>
        </p:spPr>
        <p:txBody>
          <a:bodyPr>
            <a:normAutofit fontScale="90000"/>
          </a:bodyPr>
          <a:lstStyle/>
          <a:p>
            <a:pPr algn="ctr"/>
            <a:r>
              <a:rPr lang="en-US" sz="5800" dirty="0" smtClean="0">
                <a:solidFill>
                  <a:srgbClr val="002060"/>
                </a:solidFill>
                <a:latin typeface="Arial" panose="020B0604020202020204" pitchFamily="34" charset="0"/>
                <a:cs typeface="Arial" panose="020B0604020202020204" pitchFamily="34" charset="0"/>
              </a:rPr>
              <a:t>Any questions?</a:t>
            </a:r>
            <a:r>
              <a:rPr lang="en-US" sz="4700" dirty="0" smtClean="0">
                <a:solidFill>
                  <a:srgbClr val="002060"/>
                </a:solidFill>
                <a:latin typeface="Arial" panose="020B0604020202020204" pitchFamily="34" charset="0"/>
                <a:cs typeface="Arial" panose="020B0604020202020204" pitchFamily="34" charset="0"/>
              </a:rPr>
              <a:t/>
            </a:r>
            <a:br>
              <a:rPr lang="en-US" sz="4700" dirty="0" smtClean="0">
                <a:solidFill>
                  <a:srgbClr val="002060"/>
                </a:solidFill>
                <a:latin typeface="Arial" panose="020B0604020202020204" pitchFamily="34" charset="0"/>
                <a:cs typeface="Arial" panose="020B0604020202020204" pitchFamily="34" charset="0"/>
              </a:rPr>
            </a:br>
            <a:r>
              <a:rPr lang="en-US" sz="4700" dirty="0">
                <a:solidFill>
                  <a:srgbClr val="002060"/>
                </a:solidFill>
                <a:latin typeface="Arial" panose="020B0604020202020204" pitchFamily="34" charset="0"/>
                <a:cs typeface="Arial" panose="020B0604020202020204" pitchFamily="34" charset="0"/>
              </a:rPr>
              <a:t/>
            </a:r>
            <a:br>
              <a:rPr lang="en-US" sz="4700" dirty="0">
                <a:solidFill>
                  <a:srgbClr val="002060"/>
                </a:solidFill>
                <a:latin typeface="Arial" panose="020B0604020202020204" pitchFamily="34" charset="0"/>
                <a:cs typeface="Arial" panose="020B0604020202020204" pitchFamily="34" charset="0"/>
              </a:rPr>
            </a:br>
            <a:r>
              <a:rPr lang="en-US" sz="3100" dirty="0" smtClean="0">
                <a:solidFill>
                  <a:srgbClr val="002060"/>
                </a:solidFill>
                <a:latin typeface="Arial" panose="020B0604020202020204" pitchFamily="34" charset="0"/>
                <a:cs typeface="Arial" panose="020B0604020202020204" pitchFamily="34" charset="0"/>
              </a:rPr>
              <a:t>Email: </a:t>
            </a:r>
            <a:r>
              <a:rPr lang="en-US" sz="3100" dirty="0">
                <a:solidFill>
                  <a:srgbClr val="002060"/>
                </a:solidFill>
                <a:latin typeface="Arial" panose="020B0604020202020204" pitchFamily="34" charset="0"/>
                <a:cs typeface="Arial" panose="020B0604020202020204" pitchFamily="34" charset="0"/>
                <a:hlinkClick r:id="rId2"/>
              </a:rPr>
              <a:t>s.e.rand@kent.ac.uk</a:t>
            </a:r>
            <a:r>
              <a:rPr lang="en-US" sz="4000" dirty="0">
                <a:solidFill>
                  <a:srgbClr val="002060"/>
                </a:solidFill>
                <a:latin typeface="Arial" panose="020B0604020202020204" pitchFamily="34" charset="0"/>
                <a:cs typeface="Arial" panose="020B0604020202020204" pitchFamily="34" charset="0"/>
              </a:rPr>
              <a:t/>
            </a:r>
            <a:br>
              <a:rPr lang="en-US" sz="4000" dirty="0">
                <a:solidFill>
                  <a:srgbClr val="002060"/>
                </a:solidFill>
                <a:latin typeface="Arial" panose="020B0604020202020204" pitchFamily="34" charset="0"/>
                <a:cs typeface="Arial" panose="020B0604020202020204" pitchFamily="34" charset="0"/>
              </a:rPr>
            </a:br>
            <a:r>
              <a:rPr lang="en-US" sz="4000" dirty="0">
                <a:solidFill>
                  <a:srgbClr val="002060"/>
                </a:solidFill>
                <a:latin typeface="Arial" panose="020B0604020202020204" pitchFamily="34" charset="0"/>
                <a:cs typeface="Arial" panose="020B0604020202020204" pitchFamily="34" charset="0"/>
              </a:rPr>
              <a:t> </a:t>
            </a:r>
            <a:endParaRPr lang="en-GB" sz="40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8696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185" y="185218"/>
            <a:ext cx="10515600" cy="359159"/>
          </a:xfrm>
        </p:spPr>
        <p:txBody>
          <a:bodyPr>
            <a:normAutofit fontScale="90000"/>
          </a:bodyPr>
          <a:lstStyle/>
          <a:p>
            <a:r>
              <a:rPr lang="en-US" sz="2000" b="1" dirty="0" smtClean="0">
                <a:solidFill>
                  <a:srgbClr val="002060"/>
                </a:solidFill>
                <a:latin typeface="Arial" panose="020B0604020202020204"/>
              </a:rPr>
              <a:t>References</a:t>
            </a:r>
            <a:endParaRPr lang="en-US" sz="2000" b="1" dirty="0">
              <a:solidFill>
                <a:srgbClr val="002060"/>
              </a:solidFill>
              <a:latin typeface="Arial" panose="020B0604020202020204"/>
            </a:endParaRPr>
          </a:p>
        </p:txBody>
      </p:sp>
      <p:sp>
        <p:nvSpPr>
          <p:cNvPr id="3" name="Content Placeholder 2"/>
          <p:cNvSpPr>
            <a:spLocks noGrp="1"/>
          </p:cNvSpPr>
          <p:nvPr>
            <p:ph idx="1"/>
          </p:nvPr>
        </p:nvSpPr>
        <p:spPr>
          <a:xfrm>
            <a:off x="701185" y="1287971"/>
            <a:ext cx="11081084" cy="4548801"/>
          </a:xfrm>
        </p:spPr>
        <p:txBody>
          <a:bodyPr>
            <a:normAutofit/>
          </a:bodyPr>
          <a:lstStyle/>
          <a:p>
            <a:pPr lvl="1"/>
            <a:endParaRPr lang="en-US" dirty="0" smtClean="0"/>
          </a:p>
          <a:p>
            <a:pPr marL="457200" lvl="1" indent="0">
              <a:buNone/>
            </a:pPr>
            <a:r>
              <a:rPr lang="en-US" dirty="0" smtClean="0"/>
              <a:t> </a:t>
            </a:r>
          </a:p>
          <a:p>
            <a:pPr lvl="2"/>
            <a:endParaRPr lang="en-GB"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9352"/>
          <a:stretch/>
        </p:blipFill>
        <p:spPr>
          <a:xfrm>
            <a:off x="196715" y="5894621"/>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0303032" y="6075873"/>
            <a:ext cx="1250867" cy="642164"/>
          </a:xfrm>
          <a:prstGeom prst="rect">
            <a:avLst/>
          </a:prstGeom>
        </p:spPr>
      </p:pic>
      <p:sp>
        <p:nvSpPr>
          <p:cNvPr id="6" name="Content Placeholder 2"/>
          <p:cNvSpPr txBox="1">
            <a:spLocks/>
          </p:cNvSpPr>
          <p:nvPr/>
        </p:nvSpPr>
        <p:spPr>
          <a:xfrm>
            <a:off x="701185" y="603899"/>
            <a:ext cx="10968590" cy="511256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600"/>
              </a:spcBef>
              <a:buNone/>
            </a:pPr>
            <a:r>
              <a:rPr lang="en-GB" sz="1300" dirty="0" err="1"/>
              <a:t>Bielsten</a:t>
            </a:r>
            <a:r>
              <a:rPr lang="en-GB" sz="1300" dirty="0"/>
              <a:t>, T., &amp; </a:t>
            </a:r>
            <a:r>
              <a:rPr lang="en-GB" sz="1300" dirty="0" err="1"/>
              <a:t>Hellström</a:t>
            </a:r>
            <a:r>
              <a:rPr lang="en-GB" sz="1300" dirty="0"/>
              <a:t>, I. (2019). A review of couple-centred interventions in dementia: Exploring the what and why - Part A</a:t>
            </a:r>
            <a:r>
              <a:rPr lang="en-GB" sz="1300" dirty="0" smtClean="0"/>
              <a:t>. </a:t>
            </a:r>
            <a:r>
              <a:rPr lang="en-GB" sz="1300" i="1" dirty="0" smtClean="0"/>
              <a:t>Dementia</a:t>
            </a:r>
            <a:r>
              <a:rPr lang="en-GB" sz="1300" dirty="0" smtClean="0"/>
              <a:t>, </a:t>
            </a:r>
            <a:r>
              <a:rPr lang="en-GB" sz="1300" dirty="0"/>
              <a:t>18(7–8), 2436–2449. </a:t>
            </a:r>
            <a:endParaRPr lang="en-GB" sz="1300" dirty="0" smtClean="0"/>
          </a:p>
          <a:p>
            <a:pPr marL="0" indent="0">
              <a:spcBef>
                <a:spcPts val="600"/>
              </a:spcBef>
              <a:buNone/>
            </a:pPr>
            <a:r>
              <a:rPr lang="en-GB" sz="1300" dirty="0" err="1" smtClean="0"/>
              <a:t>Bielsten</a:t>
            </a:r>
            <a:r>
              <a:rPr lang="en-GB" sz="1300" dirty="0"/>
              <a:t>, T., &amp; </a:t>
            </a:r>
            <a:r>
              <a:rPr lang="en-GB" sz="1300" dirty="0" err="1"/>
              <a:t>Hellström</a:t>
            </a:r>
            <a:r>
              <a:rPr lang="en-GB" sz="1300" dirty="0"/>
              <a:t>, I. (2019). An extended review of couple-centred interventions in dementia: Exploring the what and </a:t>
            </a:r>
            <a:r>
              <a:rPr lang="en-GB" sz="1300" dirty="0" smtClean="0"/>
              <a:t>why - Part </a:t>
            </a:r>
            <a:r>
              <a:rPr lang="en-GB" sz="1300" dirty="0"/>
              <a:t>B. </a:t>
            </a:r>
            <a:r>
              <a:rPr lang="en-GB" sz="1300" i="1" dirty="0"/>
              <a:t>Dementia</a:t>
            </a:r>
            <a:r>
              <a:rPr lang="en-GB" sz="1300" dirty="0"/>
              <a:t>, 18(7–8), 2450–2473. </a:t>
            </a:r>
            <a:endParaRPr lang="en-GB" sz="1300" dirty="0" smtClean="0"/>
          </a:p>
          <a:p>
            <a:pPr marL="0" indent="0">
              <a:spcBef>
                <a:spcPts val="600"/>
              </a:spcBef>
              <a:buNone/>
            </a:pPr>
            <a:r>
              <a:rPr lang="en-GB" sz="1300" dirty="0" smtClean="0"/>
              <a:t>Bonds</a:t>
            </a:r>
            <a:r>
              <a:rPr lang="en-GB" sz="1300" dirty="0"/>
              <a:t>, K., </a:t>
            </a:r>
            <a:r>
              <a:rPr lang="en-GB" sz="1300" dirty="0" err="1"/>
              <a:t>Whitlatch</a:t>
            </a:r>
            <a:r>
              <a:rPr lang="en-GB" sz="1300" dirty="0"/>
              <a:t>, C. J., Song, M., &amp; Lyons, K. S. (2020). Factors influencing quality of life in African-American dementia dyads. </a:t>
            </a:r>
            <a:r>
              <a:rPr lang="en-GB" sz="1300" i="1" dirty="0" smtClean="0"/>
              <a:t>Aging &amp; Mental Health</a:t>
            </a:r>
            <a:r>
              <a:rPr lang="en-GB" sz="1300" dirty="0" smtClean="0"/>
              <a:t>. </a:t>
            </a:r>
          </a:p>
          <a:p>
            <a:pPr marL="0" indent="0">
              <a:spcBef>
                <a:spcPts val="600"/>
              </a:spcBef>
              <a:buNone/>
            </a:pPr>
            <a:r>
              <a:rPr lang="en-GB" sz="1300" dirty="0" smtClean="0"/>
              <a:t>Braun</a:t>
            </a:r>
            <a:r>
              <a:rPr lang="en-GB" sz="1300" dirty="0"/>
              <a:t>, M., &amp; et, al. (2009). Dementia caregiving in spousal relationships: a dyadic perspective. </a:t>
            </a:r>
            <a:r>
              <a:rPr lang="en-GB" sz="1300" i="1" dirty="0"/>
              <a:t>Aging and Mental Health</a:t>
            </a:r>
            <a:r>
              <a:rPr lang="en-GB" sz="1300" dirty="0"/>
              <a:t>, </a:t>
            </a:r>
            <a:r>
              <a:rPr lang="en-GB" sz="1300" i="1" dirty="0"/>
              <a:t>13</a:t>
            </a:r>
            <a:r>
              <a:rPr lang="en-GB" sz="1300" dirty="0"/>
              <a:t>(3), 426–436</a:t>
            </a:r>
            <a:r>
              <a:rPr lang="en-GB" sz="1300" dirty="0" smtClean="0"/>
              <a:t>.</a:t>
            </a:r>
            <a:endParaRPr lang="en-GB" sz="1300" dirty="0"/>
          </a:p>
          <a:p>
            <a:pPr marL="0" indent="0">
              <a:spcBef>
                <a:spcPts val="600"/>
              </a:spcBef>
              <a:buNone/>
            </a:pPr>
            <a:r>
              <a:rPr lang="en-GB" sz="1300" dirty="0"/>
              <a:t>Forrester-jones, R. (2019). </a:t>
            </a:r>
            <a:r>
              <a:rPr lang="en-GB" sz="1300" i="1" dirty="0"/>
              <a:t>People with learning disabilities and/or autism and their carers getting older: confronting a looming crisis</a:t>
            </a:r>
            <a:r>
              <a:rPr lang="en-GB" sz="1300" dirty="0"/>
              <a:t>.</a:t>
            </a:r>
          </a:p>
          <a:p>
            <a:pPr marL="0" indent="0">
              <a:spcBef>
                <a:spcPts val="600"/>
              </a:spcBef>
              <a:buNone/>
            </a:pPr>
            <a:r>
              <a:rPr lang="en-GB" sz="1300" dirty="0" err="1"/>
              <a:t>Henwood</a:t>
            </a:r>
            <a:r>
              <a:rPr lang="en-GB" sz="1300" dirty="0"/>
              <a:t>, M., Larkin, M., &amp; Milne, A. (2018). </a:t>
            </a:r>
            <a:r>
              <a:rPr lang="en-GB" sz="1300" i="1" dirty="0"/>
              <a:t>Exemplar models and support for older carers and carers of people with dementia: informing commissioning</a:t>
            </a:r>
            <a:r>
              <a:rPr lang="en-GB" sz="1300" dirty="0"/>
              <a:t> (Issue October).</a:t>
            </a:r>
          </a:p>
          <a:p>
            <a:pPr marL="0" indent="0">
              <a:spcBef>
                <a:spcPts val="600"/>
              </a:spcBef>
              <a:buNone/>
            </a:pPr>
            <a:r>
              <a:rPr lang="en-GB" sz="1300" dirty="0"/>
              <a:t>Hill, A. (2007). </a:t>
            </a:r>
            <a:r>
              <a:rPr lang="en-GB" sz="1300" i="1" dirty="0"/>
              <a:t>Care in the context of marriages in later life: an analysis of experiences and perceptions: Vol. PhD</a:t>
            </a:r>
            <a:r>
              <a:rPr lang="en-GB" sz="1300" dirty="0"/>
              <a:t> [University of Sheffield</a:t>
            </a:r>
            <a:r>
              <a:rPr lang="en-GB" sz="1300" dirty="0" smtClean="0"/>
              <a:t>].</a:t>
            </a:r>
          </a:p>
          <a:p>
            <a:pPr marL="0" indent="0">
              <a:spcBef>
                <a:spcPts val="600"/>
              </a:spcBef>
              <a:buNone/>
            </a:pPr>
            <a:r>
              <a:rPr lang="en-GB" sz="1300" dirty="0" smtClean="0"/>
              <a:t>Larkin</a:t>
            </a:r>
            <a:r>
              <a:rPr lang="en-GB" sz="1300" dirty="0"/>
              <a:t>, M., </a:t>
            </a:r>
            <a:r>
              <a:rPr lang="en-GB" sz="1300" dirty="0" err="1"/>
              <a:t>Henwood</a:t>
            </a:r>
            <a:r>
              <a:rPr lang="en-GB" sz="1300" dirty="0"/>
              <a:t>, M., &amp; Milne, A. (2019). Carer‐related research and knowledge: Findings from a scoping review. </a:t>
            </a:r>
            <a:r>
              <a:rPr lang="en-GB" sz="1300" i="1" dirty="0"/>
              <a:t>Health &amp; Social Care in the Community</a:t>
            </a:r>
            <a:r>
              <a:rPr lang="en-GB" sz="1300" dirty="0"/>
              <a:t>, </a:t>
            </a:r>
            <a:r>
              <a:rPr lang="en-GB" sz="1300" i="1" dirty="0"/>
              <a:t>27</a:t>
            </a:r>
            <a:r>
              <a:rPr lang="en-GB" sz="1300" dirty="0"/>
              <a:t>(1), 55–67. </a:t>
            </a:r>
          </a:p>
          <a:p>
            <a:pPr marL="0" indent="0">
              <a:spcBef>
                <a:spcPts val="600"/>
              </a:spcBef>
              <a:buNone/>
            </a:pPr>
            <a:r>
              <a:rPr lang="en-GB" sz="1300" dirty="0" smtClean="0"/>
              <a:t>Lyons</a:t>
            </a:r>
            <a:r>
              <a:rPr lang="en-GB" sz="1300" dirty="0"/>
              <a:t>, K. S., </a:t>
            </a:r>
            <a:r>
              <a:rPr lang="en-GB" sz="1300" dirty="0" err="1"/>
              <a:t>Zarit</a:t>
            </a:r>
            <a:r>
              <a:rPr lang="en-GB" sz="1300" dirty="0"/>
              <a:t>, S. H., Sayer, A. G., &amp; </a:t>
            </a:r>
            <a:r>
              <a:rPr lang="en-GB" sz="1300" dirty="0" err="1"/>
              <a:t>Whitlatch</a:t>
            </a:r>
            <a:r>
              <a:rPr lang="en-GB" sz="1300" dirty="0"/>
              <a:t>, C. J. (2002). Caregiving as a dyadic process: perspectives from caregiver and receiver. </a:t>
            </a:r>
            <a:r>
              <a:rPr lang="en-GB" sz="1300" i="1" dirty="0"/>
              <a:t>The Journals of Gerontology Series B: Psychological Sciences and Social Sciences</a:t>
            </a:r>
            <a:r>
              <a:rPr lang="en-GB" sz="1300" dirty="0"/>
              <a:t>, </a:t>
            </a:r>
            <a:r>
              <a:rPr lang="en-GB" sz="1300" i="1" dirty="0"/>
              <a:t>57</a:t>
            </a:r>
            <a:r>
              <a:rPr lang="en-GB" sz="1300" dirty="0"/>
              <a:t>(3), </a:t>
            </a:r>
            <a:r>
              <a:rPr lang="en-GB" sz="1300" dirty="0" smtClean="0"/>
              <a:t>P195-204.</a:t>
            </a:r>
          </a:p>
          <a:p>
            <a:pPr marL="0" indent="0">
              <a:spcBef>
                <a:spcPts val="600"/>
              </a:spcBef>
              <a:buNone/>
            </a:pPr>
            <a:r>
              <a:rPr lang="en-GB" sz="1300" dirty="0" err="1" smtClean="0"/>
              <a:t>Mcintyre</a:t>
            </a:r>
            <a:r>
              <a:rPr lang="en-GB" sz="1300" dirty="0"/>
              <a:t>, A., &amp; Reynolds, F. (2012). There’s no apprenticeship for Alzheimer’s: the caring relationship when an older person experiencing dementia falls. </a:t>
            </a:r>
            <a:r>
              <a:rPr lang="en-GB" sz="1300" i="1" dirty="0"/>
              <a:t>Ageing and Society</a:t>
            </a:r>
            <a:r>
              <a:rPr lang="en-GB" sz="1300" dirty="0"/>
              <a:t>, </a:t>
            </a:r>
            <a:r>
              <a:rPr lang="en-GB" sz="1300" i="1" dirty="0"/>
              <a:t>32</a:t>
            </a:r>
            <a:r>
              <a:rPr lang="en-GB" sz="1300" dirty="0"/>
              <a:t>(5), 873–896. </a:t>
            </a:r>
            <a:endParaRPr lang="en-GB" sz="1300" dirty="0" smtClean="0"/>
          </a:p>
          <a:p>
            <a:pPr marL="0" indent="0">
              <a:spcBef>
                <a:spcPts val="600"/>
              </a:spcBef>
              <a:buNone/>
            </a:pPr>
            <a:r>
              <a:rPr lang="en-GB" sz="1300" dirty="0" smtClean="0"/>
              <a:t>Moon</a:t>
            </a:r>
            <a:r>
              <a:rPr lang="en-GB" sz="1300" dirty="0"/>
              <a:t>, H., &amp; Adams, K. B. (2013). The effectiveness of dyadic interventions for people with dementia and their caregivers. </a:t>
            </a:r>
            <a:r>
              <a:rPr lang="en-GB" sz="1300" i="1" dirty="0"/>
              <a:t>Dementia (London)</a:t>
            </a:r>
            <a:r>
              <a:rPr lang="en-GB" sz="1300" dirty="0"/>
              <a:t>, </a:t>
            </a:r>
            <a:r>
              <a:rPr lang="en-GB" sz="1300" i="1" dirty="0"/>
              <a:t>12</a:t>
            </a:r>
            <a:r>
              <a:rPr lang="en-GB" sz="1300" dirty="0"/>
              <a:t>(6), 821–839. </a:t>
            </a:r>
            <a:endParaRPr lang="en-GB" sz="1300" dirty="0" smtClean="0"/>
          </a:p>
          <a:p>
            <a:pPr marL="0" indent="0">
              <a:spcBef>
                <a:spcPts val="600"/>
              </a:spcBef>
              <a:buNone/>
            </a:pPr>
            <a:r>
              <a:rPr lang="en-GB" sz="1300" dirty="0" smtClean="0"/>
              <a:t>Moon</a:t>
            </a:r>
            <a:r>
              <a:rPr lang="en-GB" sz="1300" dirty="0"/>
              <a:t>, H., Townsend, A. L., </a:t>
            </a:r>
            <a:r>
              <a:rPr lang="en-GB" sz="1300" dirty="0" err="1"/>
              <a:t>Whitlatch</a:t>
            </a:r>
            <a:r>
              <a:rPr lang="en-GB" sz="1300" dirty="0"/>
              <a:t>, C. J., &amp; Dilworth-Anderson, P. (2017). Quality of Life for Dementia Caregiving Dyads: Effects of Incongruent Perceptions of Everyday Care and Values. </a:t>
            </a:r>
            <a:r>
              <a:rPr lang="en-GB" sz="1300" i="1" dirty="0"/>
              <a:t>Gerontologist</a:t>
            </a:r>
            <a:r>
              <a:rPr lang="en-GB" sz="1300" dirty="0"/>
              <a:t>, </a:t>
            </a:r>
            <a:r>
              <a:rPr lang="en-GB" sz="1300" i="1" dirty="0"/>
              <a:t>57</a:t>
            </a:r>
            <a:r>
              <a:rPr lang="en-GB" sz="1300" dirty="0"/>
              <a:t>(4), 657–666. </a:t>
            </a:r>
          </a:p>
          <a:p>
            <a:pPr marL="0" indent="0">
              <a:spcBef>
                <a:spcPts val="600"/>
              </a:spcBef>
              <a:buNone/>
            </a:pPr>
            <a:r>
              <a:rPr lang="en-GB" sz="1300" dirty="0"/>
              <a:t>Rand, S., Forder, J., &amp; </a:t>
            </a:r>
            <a:r>
              <a:rPr lang="en-GB" sz="1300" dirty="0" err="1"/>
              <a:t>Malley</a:t>
            </a:r>
            <a:r>
              <a:rPr lang="en-GB" sz="1300" dirty="0"/>
              <a:t>, J. (2017). A study of dyadic interdependence of control, social participation and occupation of adults who use long-term care services and their carers. </a:t>
            </a:r>
            <a:r>
              <a:rPr lang="en-GB" sz="1300" i="1" dirty="0"/>
              <a:t>Quality of Life Research</a:t>
            </a:r>
            <a:r>
              <a:rPr lang="en-GB" sz="1300" dirty="0"/>
              <a:t>, </a:t>
            </a:r>
            <a:r>
              <a:rPr lang="en-GB" sz="1300" i="1" dirty="0"/>
              <a:t>26</a:t>
            </a:r>
            <a:r>
              <a:rPr lang="en-GB" sz="1300" dirty="0"/>
              <a:t>(12), 3307–3321. </a:t>
            </a:r>
          </a:p>
          <a:p>
            <a:pPr marL="0" indent="0">
              <a:spcBef>
                <a:spcPts val="600"/>
              </a:spcBef>
              <a:buNone/>
            </a:pPr>
            <a:r>
              <a:rPr lang="en-GB" sz="1300" dirty="0"/>
              <a:t>Wang, W. T., He, B., Wang, Y. H., Wang, M. Y., Chen, X. F., Wu, F. C., &amp; Yang, X. (2017). The relationships among Muslim Uyghur and Kazakh disabled elders’ life satisfaction, activity of daily living, and informal family caregiver’s burden, depression, and life satisfaction in far western China: A structural equation model. </a:t>
            </a:r>
            <a:r>
              <a:rPr lang="en-GB" sz="1300" i="1" dirty="0"/>
              <a:t>International Journal of Nursing Practice</a:t>
            </a:r>
            <a:r>
              <a:rPr lang="en-GB" sz="1300" dirty="0"/>
              <a:t>, </a:t>
            </a:r>
            <a:r>
              <a:rPr lang="en-GB" sz="1300" i="1" dirty="0"/>
              <a:t>23</a:t>
            </a:r>
            <a:r>
              <a:rPr lang="en-GB" sz="1300" dirty="0"/>
              <a:t>(2). </a:t>
            </a:r>
            <a:endParaRPr lang="en-GB" sz="1300" dirty="0">
              <a:effectLst/>
            </a:endParaRPr>
          </a:p>
        </p:txBody>
      </p:sp>
    </p:spTree>
    <p:extLst>
      <p:ext uri="{BB962C8B-B14F-4D97-AF65-F5344CB8AC3E}">
        <p14:creationId xmlns:p14="http://schemas.microsoft.com/office/powerpoint/2010/main" val="93211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7988" y="1573530"/>
            <a:ext cx="10515600" cy="812511"/>
          </a:xfrm>
        </p:spPr>
        <p:txBody>
          <a:bodyPr>
            <a:normAutofit/>
          </a:bodyPr>
          <a:lstStyle/>
          <a:p>
            <a:r>
              <a:rPr lang="en-US" sz="3200" b="1" dirty="0" smtClean="0">
                <a:solidFill>
                  <a:srgbClr val="002060"/>
                </a:solidFill>
                <a:latin typeface="Arial" panose="020B0604020202020204" pitchFamily="34" charset="0"/>
                <a:cs typeface="Arial" panose="020B0604020202020204" pitchFamily="34" charset="0"/>
              </a:rPr>
              <a:t>Disclaimer</a:t>
            </a:r>
            <a:endParaRPr lang="en-GB" sz="3200" b="1" dirty="0">
              <a:solidFill>
                <a:srgbClr val="00206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0385" y="1979785"/>
            <a:ext cx="11494975" cy="2917660"/>
          </a:xfrm>
        </p:spPr>
        <p:txBody>
          <a:bodyPr>
            <a:normAutofit/>
          </a:bodyPr>
          <a:lstStyle/>
          <a:p>
            <a:pPr marL="457189" lvl="1" indent="0">
              <a:buNone/>
            </a:pPr>
            <a:endParaRPr lang="en-GB" sz="2800" dirty="0" smtClean="0"/>
          </a:p>
          <a:p>
            <a:pPr marL="457189" lvl="1" indent="0">
              <a:buNone/>
            </a:pPr>
            <a:r>
              <a:rPr lang="en-GB" sz="2200" dirty="0" smtClean="0">
                <a:latin typeface="Arial" panose="020B0604020202020204" pitchFamily="34" charset="0"/>
                <a:cs typeface="Arial" panose="020B0604020202020204" pitchFamily="34" charset="0"/>
              </a:rPr>
              <a:t>This presentation is independent research funded by the National Institute for Health Research School for Social Care Research. The views expressed in this presentation are those of the authors and not necessarily those of the NIHR SSCR, the National Institute for Health Research or the Department of Health and Social Care.</a:t>
            </a:r>
          </a:p>
          <a:p>
            <a:pPr marL="457189" lvl="1" indent="0">
              <a:buNone/>
            </a:pPr>
            <a:endParaRPr lang="en-US"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D659F7AA-46AD-1449-BB3C-3E20B80974B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spTree>
    <p:extLst>
      <p:ext uri="{BB962C8B-B14F-4D97-AF65-F5344CB8AC3E}">
        <p14:creationId xmlns:p14="http://schemas.microsoft.com/office/powerpoint/2010/main" val="1953542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45691"/>
            <a:ext cx="10515600" cy="995626"/>
          </a:xfrm>
        </p:spPr>
        <p:txBody>
          <a:bodyPr/>
          <a:lstStyle/>
          <a:p>
            <a:r>
              <a:rPr lang="en-US" sz="3200" b="1" dirty="0" smtClean="0">
                <a:solidFill>
                  <a:srgbClr val="002060"/>
                </a:solidFill>
                <a:latin typeface="Arial" panose="020B0604020202020204"/>
              </a:rPr>
              <a:t>Background</a:t>
            </a:r>
            <a:endParaRPr lang="en-GB" b="1" dirty="0">
              <a:solidFill>
                <a:srgbClr val="002060"/>
              </a:solidFill>
            </a:endParaRPr>
          </a:p>
        </p:txBody>
      </p:sp>
      <p:sp>
        <p:nvSpPr>
          <p:cNvPr id="3" name="Content Placeholder 2"/>
          <p:cNvSpPr>
            <a:spLocks noGrp="1"/>
          </p:cNvSpPr>
          <p:nvPr>
            <p:ph idx="1"/>
          </p:nvPr>
        </p:nvSpPr>
        <p:spPr>
          <a:xfrm>
            <a:off x="838200" y="1494826"/>
            <a:ext cx="10515600" cy="4351338"/>
          </a:xfrm>
        </p:spPr>
        <p:txBody>
          <a:bodyPr/>
          <a:lstStyle/>
          <a:p>
            <a:pPr marL="685794" lvl="1" indent="-228594" defTabSz="914377"/>
            <a:endParaRPr lang="en-US" dirty="0" smtClean="0">
              <a:solidFill>
                <a:srgbClr val="193E72"/>
              </a:solidFill>
              <a:latin typeface="Arial" panose="020B0604020202020204"/>
            </a:endParaRPr>
          </a:p>
          <a:p>
            <a:pPr marL="685794" lvl="1" indent="-228594" defTabSz="914377"/>
            <a:endParaRPr lang="en-US" dirty="0">
              <a:solidFill>
                <a:prstClr val="black"/>
              </a:solidFill>
              <a:latin typeface="Arial" panose="020B0604020202020204"/>
            </a:endParaRPr>
          </a:p>
          <a:p>
            <a:endParaRPr lang="en-GB" dirty="0"/>
          </a:p>
        </p:txBody>
      </p:sp>
      <p:pic>
        <p:nvPicPr>
          <p:cNvPr id="4" name="Picture 3">
            <a:extLst>
              <a:ext uri="{FF2B5EF4-FFF2-40B4-BE49-F238E27FC236}">
                <a16:creationId xmlns:a16="http://schemas.microsoft.com/office/drawing/2014/main" id="{D659F7AA-46AD-1449-BB3C-3E20B80974B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sp>
        <p:nvSpPr>
          <p:cNvPr id="7" name="Content Placeholder 2"/>
          <p:cNvSpPr txBox="1">
            <a:spLocks/>
          </p:cNvSpPr>
          <p:nvPr/>
        </p:nvSpPr>
        <p:spPr>
          <a:xfrm>
            <a:off x="899871" y="1341318"/>
            <a:ext cx="10267801" cy="407013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594" indent="-228594" defTabSz="914377"/>
            <a:r>
              <a:rPr lang="en-US" sz="2400" dirty="0" smtClean="0">
                <a:latin typeface="Arial" panose="020B0604020202020204"/>
              </a:rPr>
              <a:t>The number of </a:t>
            </a:r>
            <a:r>
              <a:rPr lang="en-US" sz="2400" dirty="0" err="1" smtClean="0">
                <a:latin typeface="Arial" panose="020B0604020202020204"/>
              </a:rPr>
              <a:t>carers</a:t>
            </a:r>
            <a:r>
              <a:rPr lang="en-US" sz="2400" dirty="0" smtClean="0">
                <a:latin typeface="Arial" panose="020B0604020202020204"/>
              </a:rPr>
              <a:t> </a:t>
            </a:r>
            <a:r>
              <a:rPr lang="en-US" sz="2400" dirty="0">
                <a:latin typeface="Arial" panose="020B0604020202020204"/>
              </a:rPr>
              <a:t>aged </a:t>
            </a:r>
            <a:r>
              <a:rPr lang="en-US" sz="2400" dirty="0" smtClean="0">
                <a:latin typeface="Arial" panose="020B0604020202020204"/>
              </a:rPr>
              <a:t>over 65 years is growing</a:t>
            </a:r>
          </a:p>
          <a:p>
            <a:pPr marL="685794" lvl="1" indent="-228594" defTabSz="914377"/>
            <a:r>
              <a:rPr lang="en-US" sz="2000" dirty="0" smtClean="0">
                <a:latin typeface="Arial" panose="020B0604020202020204"/>
              </a:rPr>
              <a:t>At least </a:t>
            </a:r>
            <a:r>
              <a:rPr lang="en-US" sz="2000" dirty="0">
                <a:latin typeface="Arial" panose="020B0604020202020204"/>
              </a:rPr>
              <a:t>20% of </a:t>
            </a:r>
            <a:r>
              <a:rPr lang="en-US" sz="2000" dirty="0" err="1" smtClean="0">
                <a:latin typeface="Arial" panose="020B0604020202020204"/>
              </a:rPr>
              <a:t>carers</a:t>
            </a:r>
            <a:r>
              <a:rPr lang="en-US" sz="2000" dirty="0" smtClean="0">
                <a:latin typeface="Arial" panose="020B0604020202020204"/>
              </a:rPr>
              <a:t> </a:t>
            </a:r>
            <a:r>
              <a:rPr lang="en-US" sz="2000" dirty="0">
                <a:latin typeface="Arial" panose="020B0604020202020204"/>
              </a:rPr>
              <a:t>in the </a:t>
            </a:r>
            <a:r>
              <a:rPr lang="en-US" sz="2000" dirty="0" smtClean="0">
                <a:latin typeface="Arial" panose="020B0604020202020204"/>
              </a:rPr>
              <a:t>UK</a:t>
            </a:r>
          </a:p>
          <a:p>
            <a:pPr marL="228594" indent="-228594" defTabSz="914377"/>
            <a:r>
              <a:rPr lang="en-US" sz="2400" dirty="0" smtClean="0">
                <a:latin typeface="Arial" panose="020B0604020202020204"/>
              </a:rPr>
              <a:t>Specific needs of older </a:t>
            </a:r>
            <a:r>
              <a:rPr lang="en-US" sz="2400" dirty="0" err="1" smtClean="0">
                <a:latin typeface="Arial" panose="020B0604020202020204"/>
              </a:rPr>
              <a:t>carers</a:t>
            </a:r>
            <a:endParaRPr lang="en-US" sz="2400" dirty="0" smtClean="0">
              <a:latin typeface="Arial" panose="020B0604020202020204"/>
            </a:endParaRPr>
          </a:p>
          <a:p>
            <a:pPr marL="685794" lvl="1" indent="-228594" defTabSz="914377"/>
            <a:r>
              <a:rPr lang="en-US" sz="2000" dirty="0" smtClean="0">
                <a:latin typeface="Arial" panose="020B0604020202020204"/>
              </a:rPr>
              <a:t>More likely to be caring for someone co-resident with them (e.g. spouse/partner) </a:t>
            </a:r>
          </a:p>
          <a:p>
            <a:pPr marL="685794" lvl="1" indent="-228594" defTabSz="914377"/>
            <a:r>
              <a:rPr lang="en-US" sz="2000" dirty="0" smtClean="0">
                <a:latin typeface="Arial" panose="020B0604020202020204"/>
              </a:rPr>
              <a:t>Less likely to recognize themselves as </a:t>
            </a:r>
            <a:r>
              <a:rPr lang="en-US" sz="2000" dirty="0" err="1" smtClean="0">
                <a:latin typeface="Arial" panose="020B0604020202020204"/>
              </a:rPr>
              <a:t>carers</a:t>
            </a:r>
            <a:r>
              <a:rPr lang="en-US" sz="2000" dirty="0" smtClean="0">
                <a:latin typeface="Arial" panose="020B0604020202020204"/>
              </a:rPr>
              <a:t> or seek support</a:t>
            </a:r>
          </a:p>
          <a:p>
            <a:pPr marL="685794" lvl="1" indent="-228594" defTabSz="914377"/>
            <a:r>
              <a:rPr lang="en-US" sz="2000" dirty="0" smtClean="0">
                <a:latin typeface="Arial" panose="020B0604020202020204"/>
              </a:rPr>
              <a:t>Own health problems and/or social care needs</a:t>
            </a:r>
          </a:p>
          <a:p>
            <a:pPr marL="228594" indent="-228594" defTabSz="914377"/>
            <a:r>
              <a:rPr lang="en-US" sz="2400" dirty="0" smtClean="0">
                <a:latin typeface="Arial" panose="020B0604020202020204"/>
              </a:rPr>
              <a:t>The </a:t>
            </a:r>
            <a:r>
              <a:rPr lang="en-US" sz="2400" dirty="0">
                <a:latin typeface="Arial" panose="020B0604020202020204"/>
              </a:rPr>
              <a:t>impact of community-based social care services</a:t>
            </a:r>
          </a:p>
          <a:p>
            <a:pPr marL="685794" lvl="1" indent="-228594" defTabSz="914377"/>
            <a:r>
              <a:rPr lang="en-US" sz="2200" dirty="0" smtClean="0">
                <a:latin typeface="Arial" panose="020B0604020202020204"/>
              </a:rPr>
              <a:t>Aim to improve </a:t>
            </a:r>
            <a:r>
              <a:rPr lang="en-US" sz="2200" dirty="0">
                <a:latin typeface="Arial" panose="020B0604020202020204"/>
              </a:rPr>
              <a:t>quality of life </a:t>
            </a:r>
            <a:r>
              <a:rPr lang="en-US" sz="2200" dirty="0" smtClean="0">
                <a:latin typeface="Arial" panose="020B0604020202020204"/>
              </a:rPr>
              <a:t>(</a:t>
            </a:r>
            <a:r>
              <a:rPr lang="en-US" sz="2200" dirty="0" err="1" smtClean="0">
                <a:latin typeface="Arial" panose="020B0604020202020204"/>
              </a:rPr>
              <a:t>QoL</a:t>
            </a:r>
            <a:r>
              <a:rPr lang="en-US" sz="2200" dirty="0" smtClean="0">
                <a:latin typeface="Arial" panose="020B0604020202020204"/>
              </a:rPr>
              <a:t>) and wellbeing</a:t>
            </a:r>
            <a:endParaRPr lang="en-US" sz="2200" dirty="0">
              <a:latin typeface="Arial" panose="020B0604020202020204"/>
            </a:endParaRPr>
          </a:p>
          <a:p>
            <a:pPr marL="685794" lvl="1" indent="-228594" defTabSz="914377"/>
            <a:r>
              <a:rPr lang="en-US" sz="2200" dirty="0" smtClean="0">
                <a:latin typeface="Arial" panose="020B0604020202020204"/>
              </a:rPr>
              <a:t>But </a:t>
            </a:r>
            <a:r>
              <a:rPr lang="en-US" sz="2200" i="1" dirty="0" smtClean="0">
                <a:latin typeface="Arial" panose="020B0604020202020204"/>
              </a:rPr>
              <a:t>how</a:t>
            </a:r>
            <a:r>
              <a:rPr lang="en-US" sz="2200" dirty="0" smtClean="0">
                <a:latin typeface="Arial" panose="020B0604020202020204"/>
              </a:rPr>
              <a:t> do services affect </a:t>
            </a:r>
            <a:r>
              <a:rPr lang="en-US" sz="2200" dirty="0" err="1">
                <a:latin typeface="Arial" panose="020B0604020202020204"/>
              </a:rPr>
              <a:t>carers’</a:t>
            </a:r>
            <a:r>
              <a:rPr lang="en-US" sz="2200" dirty="0">
                <a:latin typeface="Arial" panose="020B0604020202020204"/>
              </a:rPr>
              <a:t> </a:t>
            </a:r>
            <a:r>
              <a:rPr lang="en-US" sz="2200" dirty="0" err="1" smtClean="0">
                <a:latin typeface="Arial" panose="020B0604020202020204"/>
              </a:rPr>
              <a:t>QoL</a:t>
            </a:r>
            <a:r>
              <a:rPr lang="en-US" sz="2200" dirty="0" smtClean="0">
                <a:latin typeface="Arial" panose="020B0604020202020204"/>
              </a:rPr>
              <a:t>, individually or applying a ‘dyadic’ lens (i.e. </a:t>
            </a:r>
            <a:r>
              <a:rPr lang="en-US" sz="2200" dirty="0" err="1" smtClean="0">
                <a:latin typeface="Arial" panose="020B0604020202020204"/>
              </a:rPr>
              <a:t>carer</a:t>
            </a:r>
            <a:r>
              <a:rPr lang="en-US" sz="2200" dirty="0" smtClean="0">
                <a:latin typeface="Arial" panose="020B0604020202020204"/>
              </a:rPr>
              <a:t> and the person they support together)</a:t>
            </a:r>
            <a:endParaRPr lang="en-US" sz="2400" dirty="0" smtClean="0">
              <a:latin typeface="Arial" panose="020B0604020202020204"/>
            </a:endParaRPr>
          </a:p>
          <a:p>
            <a:pPr marL="685794" lvl="1" indent="-228594" defTabSz="914377"/>
            <a:endParaRPr lang="en-US" sz="2000" dirty="0" smtClean="0">
              <a:solidFill>
                <a:srgbClr val="193E72"/>
              </a:solidFill>
              <a:latin typeface="Arial" panose="020B0604020202020204"/>
            </a:endParaRPr>
          </a:p>
          <a:p>
            <a:pPr marL="228594" indent="-228594" defTabSz="914377"/>
            <a:endParaRPr lang="en-US" dirty="0" smtClean="0">
              <a:solidFill>
                <a:prstClr val="black"/>
              </a:solidFill>
              <a:latin typeface="Arial" panose="020B0604020202020204"/>
            </a:endParaRPr>
          </a:p>
          <a:p>
            <a:endParaRPr lang="en-GB" dirty="0"/>
          </a:p>
        </p:txBody>
      </p:sp>
    </p:spTree>
    <p:extLst>
      <p:ext uri="{BB962C8B-B14F-4D97-AF65-F5344CB8AC3E}">
        <p14:creationId xmlns:p14="http://schemas.microsoft.com/office/powerpoint/2010/main" val="30733986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4009"/>
          </a:xfrm>
        </p:spPr>
        <p:txBody>
          <a:bodyPr>
            <a:normAutofit/>
          </a:bodyPr>
          <a:lstStyle/>
          <a:p>
            <a:r>
              <a:rPr lang="en-US" sz="3200" b="1" dirty="0" smtClean="0">
                <a:solidFill>
                  <a:srgbClr val="002060"/>
                </a:solidFill>
                <a:latin typeface="Arial" panose="020B0604020202020204"/>
              </a:rPr>
              <a:t>Aims and Objectives </a:t>
            </a:r>
            <a:endParaRPr lang="en-GB" sz="3200" b="1" dirty="0">
              <a:solidFill>
                <a:srgbClr val="002060"/>
              </a:solidFill>
            </a:endParaRPr>
          </a:p>
        </p:txBody>
      </p:sp>
      <p:sp>
        <p:nvSpPr>
          <p:cNvPr id="3" name="Content Placeholder 2"/>
          <p:cNvSpPr>
            <a:spLocks noGrp="1"/>
          </p:cNvSpPr>
          <p:nvPr>
            <p:ph idx="1"/>
          </p:nvPr>
        </p:nvSpPr>
        <p:spPr>
          <a:xfrm>
            <a:off x="973111" y="1630753"/>
            <a:ext cx="10380689" cy="2911267"/>
          </a:xfrm>
        </p:spPr>
        <p:txBody>
          <a:bodyPr>
            <a:noAutofit/>
          </a:bodyPr>
          <a:lstStyle/>
          <a:p>
            <a:r>
              <a:rPr lang="en-US" sz="2400" dirty="0" smtClean="0">
                <a:latin typeface="Arial" panose="020B0604020202020204" pitchFamily="34" charset="0"/>
                <a:cs typeface="Arial" panose="020B0604020202020204" pitchFamily="34" charset="0"/>
              </a:rPr>
              <a:t>How do services improve the </a:t>
            </a:r>
            <a:r>
              <a:rPr lang="en-US" sz="2400" dirty="0" err="1" smtClean="0">
                <a:latin typeface="Arial" panose="020B0604020202020204" pitchFamily="34" charset="0"/>
                <a:cs typeface="Arial" panose="020B0604020202020204" pitchFamily="34" charset="0"/>
              </a:rPr>
              <a:t>QoL</a:t>
            </a:r>
            <a:r>
              <a:rPr lang="en-US" sz="2400" dirty="0" smtClean="0">
                <a:latin typeface="Arial" panose="020B0604020202020204" pitchFamily="34" charset="0"/>
                <a:cs typeface="Arial" panose="020B0604020202020204" pitchFamily="34" charset="0"/>
              </a:rPr>
              <a:t> of </a:t>
            </a:r>
            <a:r>
              <a:rPr lang="en-US" sz="2400" dirty="0">
                <a:latin typeface="Arial" panose="020B0604020202020204" pitchFamily="34" charset="0"/>
                <a:cs typeface="Arial" panose="020B0604020202020204" pitchFamily="34" charset="0"/>
              </a:rPr>
              <a:t>older </a:t>
            </a:r>
            <a:r>
              <a:rPr lang="en-US" sz="2400" dirty="0" err="1">
                <a:latin typeface="Arial" panose="020B0604020202020204" pitchFamily="34" charset="0"/>
                <a:cs typeface="Arial" panose="020B0604020202020204" pitchFamily="34" charset="0"/>
              </a:rPr>
              <a:t>carers</a:t>
            </a: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a:t>
            </a:r>
            <a:r>
              <a:rPr lang="en-US" sz="2400" i="1" dirty="0" smtClean="0">
                <a:latin typeface="Arial" panose="020B0604020202020204" pitchFamily="34" charset="0"/>
                <a:cs typeface="Arial" panose="020B0604020202020204" pitchFamily="34" charset="0"/>
              </a:rPr>
              <a:t>individually</a:t>
            </a:r>
            <a:r>
              <a:rPr lang="en-US" sz="2400" dirty="0" smtClean="0">
                <a:latin typeface="Arial" panose="020B0604020202020204" pitchFamily="34" charset="0"/>
                <a:cs typeface="Arial" panose="020B0604020202020204" pitchFamily="34" charset="0"/>
              </a:rPr>
              <a:t>) and with the </a:t>
            </a:r>
            <a:r>
              <a:rPr lang="en-US" sz="2400" dirty="0">
                <a:latin typeface="Arial" panose="020B0604020202020204" pitchFamily="34" charset="0"/>
                <a:cs typeface="Arial" panose="020B0604020202020204" pitchFamily="34" charset="0"/>
              </a:rPr>
              <a:t>people they </a:t>
            </a:r>
            <a:r>
              <a:rPr lang="en-US" sz="2400" dirty="0" smtClean="0">
                <a:latin typeface="Arial" panose="020B0604020202020204" pitchFamily="34" charset="0"/>
                <a:cs typeface="Arial" panose="020B0604020202020204" pitchFamily="34" charset="0"/>
              </a:rPr>
              <a:t>support (</a:t>
            </a:r>
            <a:r>
              <a:rPr lang="en-US" sz="2400" i="1" dirty="0" smtClean="0">
                <a:latin typeface="Arial" panose="020B0604020202020204" pitchFamily="34" charset="0"/>
                <a:cs typeface="Arial" panose="020B0604020202020204" pitchFamily="34" charset="0"/>
              </a:rPr>
              <a:t>as a ‘dyad’)</a:t>
            </a:r>
            <a:r>
              <a:rPr lang="en-US" sz="2400" dirty="0" smtClean="0">
                <a:latin typeface="Arial" panose="020B0604020202020204" pitchFamily="34" charset="0"/>
                <a:cs typeface="Arial" panose="020B0604020202020204" pitchFamily="34" charset="0"/>
              </a:rPr>
              <a:t>? </a:t>
            </a:r>
          </a:p>
          <a:p>
            <a:r>
              <a:rPr lang="en-US" sz="2400" dirty="0" smtClean="0">
                <a:latin typeface="Arial" panose="020B0604020202020204" pitchFamily="34" charset="0"/>
                <a:cs typeface="Arial" panose="020B0604020202020204" pitchFamily="34" charset="0"/>
              </a:rPr>
              <a:t>How </a:t>
            </a:r>
            <a:r>
              <a:rPr lang="en-US" sz="2400" dirty="0">
                <a:latin typeface="Arial" panose="020B0604020202020204" pitchFamily="34" charset="0"/>
                <a:cs typeface="Arial" panose="020B0604020202020204" pitchFamily="34" charset="0"/>
              </a:rPr>
              <a:t>social care professionals </a:t>
            </a:r>
            <a:r>
              <a:rPr lang="en-US" sz="2400" dirty="0" smtClean="0">
                <a:latin typeface="Arial" panose="020B0604020202020204" pitchFamily="34" charset="0"/>
                <a:cs typeface="Arial" panose="020B0604020202020204" pitchFamily="34" charset="0"/>
              </a:rPr>
              <a:t>understand </a:t>
            </a:r>
            <a:r>
              <a:rPr lang="en-US" sz="2400" dirty="0">
                <a:latin typeface="Arial" panose="020B0604020202020204" pitchFamily="34" charset="0"/>
                <a:cs typeface="Arial" panose="020B0604020202020204" pitchFamily="34" charset="0"/>
              </a:rPr>
              <a:t>their role in supporting older </a:t>
            </a:r>
            <a:r>
              <a:rPr lang="en-US" sz="2400" dirty="0" err="1" smtClean="0">
                <a:latin typeface="Arial" panose="020B0604020202020204" pitchFamily="34" charset="0"/>
                <a:cs typeface="Arial" panose="020B0604020202020204" pitchFamily="34" charset="0"/>
              </a:rPr>
              <a:t>carers</a:t>
            </a:r>
            <a:r>
              <a:rPr lang="en-US" sz="2400" dirty="0" smtClean="0">
                <a:latin typeface="Arial" panose="020B0604020202020204" pitchFamily="34" charset="0"/>
                <a:cs typeface="Arial" panose="020B0604020202020204" pitchFamily="34" charset="0"/>
              </a:rPr>
              <a:t>? And/or the </a:t>
            </a:r>
            <a:r>
              <a:rPr lang="en-US" sz="2400" dirty="0">
                <a:latin typeface="Arial" panose="020B0604020202020204" pitchFamily="34" charset="0"/>
                <a:cs typeface="Arial" panose="020B0604020202020204" pitchFamily="34" charset="0"/>
              </a:rPr>
              <a:t>people they </a:t>
            </a:r>
            <a:r>
              <a:rPr lang="en-US" sz="2400" dirty="0" smtClean="0">
                <a:latin typeface="Arial" panose="020B0604020202020204" pitchFamily="34" charset="0"/>
                <a:cs typeface="Arial" panose="020B0604020202020204" pitchFamily="34" charset="0"/>
              </a:rPr>
              <a:t>care for? </a:t>
            </a:r>
          </a:p>
          <a:p>
            <a:r>
              <a:rPr lang="en-US" sz="2400" dirty="0" smtClean="0">
                <a:latin typeface="Arial" panose="020B0604020202020204" pitchFamily="34" charset="0"/>
                <a:cs typeface="Arial" panose="020B0604020202020204" pitchFamily="34" charset="0"/>
              </a:rPr>
              <a:t>What are the challenges/barriers and benefits of applying a ‘dyadic’ lens? </a:t>
            </a:r>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Key </a:t>
            </a:r>
            <a:r>
              <a:rPr lang="en-US" sz="2400" dirty="0">
                <a:latin typeface="Arial" panose="020B0604020202020204" pitchFamily="34" charset="0"/>
                <a:cs typeface="Arial" panose="020B0604020202020204" pitchFamily="34" charset="0"/>
              </a:rPr>
              <a:t>learning that may be applied in policy-making, </a:t>
            </a:r>
            <a:r>
              <a:rPr lang="en-US" sz="2400" dirty="0" smtClean="0">
                <a:latin typeface="Arial" panose="020B0604020202020204" pitchFamily="34" charset="0"/>
                <a:cs typeface="Arial" panose="020B0604020202020204" pitchFamily="34" charset="0"/>
              </a:rPr>
              <a:t>commissioning, service planning and delivery, </a:t>
            </a:r>
            <a:r>
              <a:rPr lang="en-US" sz="2400" dirty="0">
                <a:latin typeface="Arial" panose="020B0604020202020204" pitchFamily="34" charset="0"/>
                <a:cs typeface="Arial" panose="020B0604020202020204" pitchFamily="34" charset="0"/>
              </a:rPr>
              <a:t>and care </a:t>
            </a:r>
            <a:r>
              <a:rPr lang="en-US" sz="2400" dirty="0" smtClean="0">
                <a:latin typeface="Arial" panose="020B0604020202020204" pitchFamily="34" charset="0"/>
                <a:cs typeface="Arial" panose="020B0604020202020204" pitchFamily="34" charset="0"/>
              </a:rPr>
              <a:t>practice</a:t>
            </a:r>
            <a:endParaRPr lang="en-GB" sz="2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spTree>
    <p:extLst>
      <p:ext uri="{BB962C8B-B14F-4D97-AF65-F5344CB8AC3E}">
        <p14:creationId xmlns:p14="http://schemas.microsoft.com/office/powerpoint/2010/main" val="4113097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185" y="333962"/>
            <a:ext cx="10515600" cy="954009"/>
          </a:xfrm>
        </p:spPr>
        <p:txBody>
          <a:bodyPr>
            <a:normAutofit/>
          </a:bodyPr>
          <a:lstStyle/>
          <a:p>
            <a:r>
              <a:rPr lang="en-US" sz="3200" b="1" dirty="0" smtClean="0">
                <a:solidFill>
                  <a:srgbClr val="002060"/>
                </a:solidFill>
                <a:latin typeface="Arial" panose="020B0604020202020204"/>
              </a:rPr>
              <a:t>Methods</a:t>
            </a:r>
            <a:endParaRPr lang="en-GB" sz="3200" b="1" dirty="0">
              <a:solidFill>
                <a:srgbClr val="002060"/>
              </a:solidFill>
            </a:endParaRPr>
          </a:p>
        </p:txBody>
      </p:sp>
      <p:sp>
        <p:nvSpPr>
          <p:cNvPr id="3" name="Content Placeholder 2"/>
          <p:cNvSpPr>
            <a:spLocks noGrp="1"/>
          </p:cNvSpPr>
          <p:nvPr>
            <p:ph idx="1"/>
          </p:nvPr>
        </p:nvSpPr>
        <p:spPr>
          <a:xfrm>
            <a:off x="701184" y="1287971"/>
            <a:ext cx="11137889" cy="4952408"/>
          </a:xfrm>
        </p:spPr>
        <p:txBody>
          <a:bodyPr>
            <a:normAutofit/>
          </a:bodyPr>
          <a:lstStyle/>
          <a:p>
            <a:r>
              <a:rPr lang="en-US" sz="2600" dirty="0" smtClean="0"/>
              <a:t>Scoping literature review</a:t>
            </a:r>
            <a:r>
              <a:rPr lang="en-US" sz="2600" dirty="0"/>
              <a:t>. </a:t>
            </a:r>
            <a:r>
              <a:rPr lang="en-US" sz="2600" dirty="0" smtClean="0"/>
              <a:t>(Sept </a:t>
            </a:r>
            <a:r>
              <a:rPr lang="en-US" sz="2600" dirty="0"/>
              <a:t>2020 to April </a:t>
            </a:r>
            <a:r>
              <a:rPr lang="en-US" sz="2600" dirty="0" smtClean="0"/>
              <a:t>2021) </a:t>
            </a:r>
          </a:p>
          <a:p>
            <a:r>
              <a:rPr lang="en-US" sz="2600" dirty="0" smtClean="0"/>
              <a:t>Qualitative </a:t>
            </a:r>
            <a:r>
              <a:rPr lang="en-US" sz="2600" dirty="0"/>
              <a:t>interviews with </a:t>
            </a:r>
            <a:r>
              <a:rPr lang="en-US" sz="2600" dirty="0" smtClean="0"/>
              <a:t>social care professionals (</a:t>
            </a:r>
            <a:r>
              <a:rPr lang="en-US" sz="2600" i="1" dirty="0" smtClean="0"/>
              <a:t>n</a:t>
            </a:r>
            <a:r>
              <a:rPr lang="en-US" sz="2600" dirty="0" smtClean="0"/>
              <a:t>=20) (until Sept 2021)</a:t>
            </a:r>
          </a:p>
          <a:p>
            <a:pPr lvl="1"/>
            <a:r>
              <a:rPr lang="en-US" dirty="0" err="1"/>
              <a:t>C</a:t>
            </a:r>
            <a:r>
              <a:rPr lang="en-US" dirty="0" err="1" smtClean="0"/>
              <a:t>arers</a:t>
            </a:r>
            <a:r>
              <a:rPr lang="en-US" dirty="0" smtClean="0"/>
              <a:t> </a:t>
            </a:r>
            <a:r>
              <a:rPr lang="en-US" dirty="0" err="1" smtClean="0"/>
              <a:t>organisations</a:t>
            </a:r>
            <a:r>
              <a:rPr lang="en-US" dirty="0" smtClean="0"/>
              <a:t>, care providers, local authority social work leads / managers and commissioners </a:t>
            </a:r>
          </a:p>
          <a:p>
            <a:r>
              <a:rPr lang="en-US" sz="2600" dirty="0" smtClean="0"/>
              <a:t>Qualitative interviews with caregiving dyads (</a:t>
            </a:r>
            <a:r>
              <a:rPr lang="en-US" sz="2600" i="1" dirty="0" smtClean="0"/>
              <a:t>n</a:t>
            </a:r>
            <a:r>
              <a:rPr lang="en-US" sz="2600" dirty="0" smtClean="0"/>
              <a:t>=24) (until January 2022)</a:t>
            </a:r>
          </a:p>
          <a:p>
            <a:pPr lvl="1"/>
            <a:r>
              <a:rPr lang="en-US" dirty="0" smtClean="0"/>
              <a:t>Co-resident </a:t>
            </a:r>
            <a:r>
              <a:rPr lang="en-US" dirty="0" err="1" smtClean="0"/>
              <a:t>carers</a:t>
            </a:r>
            <a:r>
              <a:rPr lang="en-US" dirty="0" smtClean="0"/>
              <a:t> aged 65, or over, and the people they support/care for</a:t>
            </a:r>
          </a:p>
          <a:p>
            <a:pPr lvl="2"/>
            <a:r>
              <a:rPr lang="en-US" sz="2400" dirty="0" smtClean="0"/>
              <a:t>Partly or fully-publicly funded</a:t>
            </a:r>
          </a:p>
          <a:p>
            <a:pPr lvl="2"/>
            <a:r>
              <a:rPr lang="en-US" sz="2400" dirty="0" smtClean="0"/>
              <a:t>Self-funders</a:t>
            </a:r>
          </a:p>
          <a:p>
            <a:pPr marL="457200" lvl="1" indent="0">
              <a:buNone/>
            </a:pPr>
            <a:r>
              <a:rPr lang="en-US" dirty="0" smtClean="0"/>
              <a:t> </a:t>
            </a:r>
          </a:p>
          <a:p>
            <a:pPr lvl="2"/>
            <a:endParaRPr lang="en-GB"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spTree>
    <p:extLst>
      <p:ext uri="{BB962C8B-B14F-4D97-AF65-F5344CB8AC3E}">
        <p14:creationId xmlns:p14="http://schemas.microsoft.com/office/powerpoint/2010/main" val="8865941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269" y="244622"/>
            <a:ext cx="10515600" cy="954009"/>
          </a:xfrm>
        </p:spPr>
        <p:txBody>
          <a:bodyPr>
            <a:normAutofit/>
          </a:bodyPr>
          <a:lstStyle/>
          <a:p>
            <a:r>
              <a:rPr lang="en-US" sz="3200" b="1" dirty="0">
                <a:solidFill>
                  <a:srgbClr val="002060"/>
                </a:solidFill>
                <a:latin typeface="Arial" panose="020B0604020202020204"/>
              </a:rPr>
              <a:t>L</a:t>
            </a:r>
            <a:r>
              <a:rPr lang="en-US" sz="3200" b="1" dirty="0" smtClean="0">
                <a:solidFill>
                  <a:srgbClr val="002060"/>
                </a:solidFill>
                <a:latin typeface="Arial" panose="020B0604020202020204"/>
              </a:rPr>
              <a:t>iterature review</a:t>
            </a:r>
            <a:endParaRPr lang="en-GB" sz="3200" b="1" dirty="0">
              <a:solidFill>
                <a:srgbClr val="002060"/>
              </a:solidFill>
            </a:endParaRPr>
          </a:p>
        </p:txBody>
      </p:sp>
      <p:sp>
        <p:nvSpPr>
          <p:cNvPr id="3" name="Content Placeholder 2"/>
          <p:cNvSpPr>
            <a:spLocks noGrp="1"/>
          </p:cNvSpPr>
          <p:nvPr>
            <p:ph idx="1"/>
          </p:nvPr>
        </p:nvSpPr>
        <p:spPr>
          <a:xfrm>
            <a:off x="733269" y="1022167"/>
            <a:ext cx="10993510" cy="4560486"/>
          </a:xfrm>
        </p:spPr>
        <p:txBody>
          <a:bodyPr>
            <a:normAutofit fontScale="77500" lnSpcReduction="20000"/>
          </a:bodyPr>
          <a:lstStyle/>
          <a:p>
            <a:pPr marL="0" indent="0">
              <a:lnSpc>
                <a:spcPct val="100000"/>
              </a:lnSpc>
              <a:buNone/>
            </a:pPr>
            <a:r>
              <a:rPr lang="en-GB" sz="3100" b="1" dirty="0">
                <a:latin typeface="Calibri" panose="020F0502020204030204" pitchFamily="34" charset="0"/>
                <a:cs typeface="Calibri" panose="020F0502020204030204" pitchFamily="34" charset="0"/>
              </a:rPr>
              <a:t>Review </a:t>
            </a:r>
            <a:r>
              <a:rPr lang="en-GB" sz="3100" b="1" dirty="0" smtClean="0">
                <a:latin typeface="Calibri" panose="020F0502020204030204" pitchFamily="34" charset="0"/>
                <a:cs typeface="Calibri" panose="020F0502020204030204" pitchFamily="34" charset="0"/>
              </a:rPr>
              <a:t>question</a:t>
            </a:r>
          </a:p>
          <a:p>
            <a:pPr>
              <a:lnSpc>
                <a:spcPct val="100000"/>
              </a:lnSpc>
            </a:pPr>
            <a:r>
              <a:rPr lang="en-GB" sz="3100" dirty="0" smtClean="0">
                <a:latin typeface="Calibri" panose="020F0502020204030204" pitchFamily="34" charset="0"/>
                <a:cs typeface="Calibri" panose="020F0502020204030204" pitchFamily="34" charset="0"/>
              </a:rPr>
              <a:t>What </a:t>
            </a:r>
            <a:r>
              <a:rPr lang="en-GB" sz="3100" dirty="0">
                <a:latin typeface="Calibri" panose="020F0502020204030204" pitchFamily="34" charset="0"/>
                <a:cs typeface="Calibri" panose="020F0502020204030204" pitchFamily="34" charset="0"/>
              </a:rPr>
              <a:t>is known about the quality of life (</a:t>
            </a:r>
            <a:r>
              <a:rPr lang="en-GB" sz="3100" dirty="0" err="1">
                <a:latin typeface="Calibri" panose="020F0502020204030204" pitchFamily="34" charset="0"/>
                <a:cs typeface="Calibri" panose="020F0502020204030204" pitchFamily="34" charset="0"/>
              </a:rPr>
              <a:t>QoL</a:t>
            </a:r>
            <a:r>
              <a:rPr lang="en-GB" sz="3100" dirty="0">
                <a:latin typeface="Calibri" panose="020F0502020204030204" pitchFamily="34" charset="0"/>
                <a:cs typeface="Calibri" panose="020F0502020204030204" pitchFamily="34" charset="0"/>
              </a:rPr>
              <a:t>) of older carers </a:t>
            </a:r>
            <a:r>
              <a:rPr lang="en-GB" sz="3100" dirty="0" smtClean="0">
                <a:latin typeface="Calibri" panose="020F0502020204030204" pitchFamily="34" charset="0"/>
                <a:cs typeface="Calibri" panose="020F0502020204030204" pitchFamily="34" charset="0"/>
              </a:rPr>
              <a:t>&amp; </a:t>
            </a:r>
            <a:r>
              <a:rPr lang="en-GB" sz="3100" dirty="0">
                <a:latin typeface="Calibri" panose="020F0502020204030204" pitchFamily="34" charset="0"/>
                <a:cs typeface="Calibri" panose="020F0502020204030204" pitchFamily="34" charset="0"/>
              </a:rPr>
              <a:t>people they support? </a:t>
            </a:r>
          </a:p>
          <a:p>
            <a:pPr lvl="1">
              <a:lnSpc>
                <a:spcPct val="100000"/>
              </a:lnSpc>
            </a:pPr>
            <a:r>
              <a:rPr lang="en-GB" sz="2600" dirty="0">
                <a:latin typeface="Calibri" panose="020F0502020204030204" pitchFamily="34" charset="0"/>
                <a:cs typeface="Calibri" panose="020F0502020204030204" pitchFamily="34" charset="0"/>
              </a:rPr>
              <a:t>How do older carers and care-recipients experience </a:t>
            </a:r>
            <a:r>
              <a:rPr lang="en-GB" sz="2600" dirty="0" err="1">
                <a:latin typeface="Calibri" panose="020F0502020204030204" pitchFamily="34" charset="0"/>
                <a:cs typeface="Calibri" panose="020F0502020204030204" pitchFamily="34" charset="0"/>
              </a:rPr>
              <a:t>QoL</a:t>
            </a:r>
            <a:r>
              <a:rPr lang="en-GB" sz="2600" dirty="0">
                <a:latin typeface="Calibri" panose="020F0502020204030204" pitchFamily="34" charset="0"/>
                <a:cs typeface="Calibri" panose="020F0502020204030204" pitchFamily="34" charset="0"/>
              </a:rPr>
              <a:t> from a </a:t>
            </a:r>
            <a:r>
              <a:rPr lang="en-GB" sz="2600" dirty="0" smtClean="0">
                <a:latin typeface="Calibri" panose="020F0502020204030204" pitchFamily="34" charset="0"/>
                <a:cs typeface="Calibri" panose="020F0502020204030204" pitchFamily="34" charset="0"/>
              </a:rPr>
              <a:t>dyadic </a:t>
            </a:r>
            <a:r>
              <a:rPr lang="en-GB" sz="2600" dirty="0">
                <a:latin typeface="Calibri" panose="020F0502020204030204" pitchFamily="34" charset="0"/>
                <a:cs typeface="Calibri" panose="020F0502020204030204" pitchFamily="34" charset="0"/>
              </a:rPr>
              <a:t>perspective? </a:t>
            </a:r>
          </a:p>
          <a:p>
            <a:pPr lvl="1">
              <a:lnSpc>
                <a:spcPct val="100000"/>
              </a:lnSpc>
            </a:pPr>
            <a:r>
              <a:rPr lang="en-GB" sz="2600" dirty="0">
                <a:latin typeface="Calibri" panose="020F0502020204030204" pitchFamily="34" charset="0"/>
                <a:cs typeface="Calibri" panose="020F0502020204030204" pitchFamily="34" charset="0"/>
              </a:rPr>
              <a:t>How do community-based social care services </a:t>
            </a:r>
            <a:r>
              <a:rPr lang="en-GB" sz="2600" dirty="0" smtClean="0">
                <a:latin typeface="Calibri" panose="020F0502020204030204" pitchFamily="34" charset="0"/>
                <a:cs typeface="Calibri" panose="020F0502020204030204" pitchFamily="34" charset="0"/>
              </a:rPr>
              <a:t>affect </a:t>
            </a:r>
            <a:r>
              <a:rPr lang="en-GB" sz="2600" dirty="0" err="1" smtClean="0">
                <a:latin typeface="Calibri" panose="020F0502020204030204" pitchFamily="34" charset="0"/>
                <a:cs typeface="Calibri" panose="020F0502020204030204" pitchFamily="34" charset="0"/>
              </a:rPr>
              <a:t>QoL</a:t>
            </a:r>
            <a:r>
              <a:rPr lang="en-GB" sz="2600" dirty="0" smtClean="0">
                <a:latin typeface="Calibri" panose="020F0502020204030204" pitchFamily="34" charset="0"/>
                <a:cs typeface="Calibri" panose="020F0502020204030204" pitchFamily="34" charset="0"/>
              </a:rPr>
              <a:t> </a:t>
            </a:r>
            <a:r>
              <a:rPr lang="en-GB" sz="2600" dirty="0">
                <a:latin typeface="Calibri" panose="020F0502020204030204" pitchFamily="34" charset="0"/>
                <a:cs typeface="Calibri" panose="020F0502020204030204" pitchFamily="34" charset="0"/>
              </a:rPr>
              <a:t>of older carers and care recipients</a:t>
            </a:r>
            <a:r>
              <a:rPr lang="en-GB" sz="2600" dirty="0" smtClean="0">
                <a:latin typeface="Calibri" panose="020F0502020204030204" pitchFamily="34" charset="0"/>
                <a:cs typeface="Calibri" panose="020F0502020204030204" pitchFamily="34" charset="0"/>
              </a:rPr>
              <a:t>?</a:t>
            </a:r>
            <a:endParaRPr lang="en-US" sz="3100" b="1" dirty="0" smtClean="0">
              <a:latin typeface="Calibri" panose="020F0502020204030204" pitchFamily="34" charset="0"/>
              <a:cs typeface="Calibri" panose="020F0502020204030204" pitchFamily="34" charset="0"/>
            </a:endParaRPr>
          </a:p>
          <a:p>
            <a:pPr marL="0" indent="0">
              <a:lnSpc>
                <a:spcPct val="100000"/>
              </a:lnSpc>
              <a:buNone/>
            </a:pPr>
            <a:endParaRPr lang="en-US" sz="3100" b="1" dirty="0" smtClean="0">
              <a:latin typeface="Calibri" panose="020F0502020204030204" pitchFamily="34" charset="0"/>
              <a:cs typeface="Calibri" panose="020F0502020204030204" pitchFamily="34" charset="0"/>
            </a:endParaRPr>
          </a:p>
          <a:p>
            <a:pPr marL="0" indent="0">
              <a:lnSpc>
                <a:spcPct val="100000"/>
              </a:lnSpc>
              <a:buNone/>
            </a:pPr>
            <a:r>
              <a:rPr lang="en-US" sz="3100" b="1" dirty="0" smtClean="0">
                <a:latin typeface="Calibri" panose="020F0502020204030204" pitchFamily="34" charset="0"/>
                <a:cs typeface="Calibri" panose="020F0502020204030204" pitchFamily="34" charset="0"/>
              </a:rPr>
              <a:t>Scoping review method</a:t>
            </a:r>
          </a:p>
          <a:p>
            <a:pPr lvl="1">
              <a:lnSpc>
                <a:spcPct val="110000"/>
              </a:lnSpc>
            </a:pPr>
            <a:r>
              <a:rPr lang="en-GB" sz="2800" dirty="0" smtClean="0">
                <a:latin typeface="Calibri" panose="020F0502020204030204" pitchFamily="34" charset="0"/>
                <a:cs typeface="Calibri" panose="020F0502020204030204" pitchFamily="34" charset="0"/>
              </a:rPr>
              <a:t>Stage </a:t>
            </a:r>
            <a:r>
              <a:rPr lang="en-GB" sz="2800" dirty="0">
                <a:latin typeface="Calibri" panose="020F0502020204030204" pitchFamily="34" charset="0"/>
                <a:cs typeface="Calibri" panose="020F0502020204030204" pitchFamily="34" charset="0"/>
              </a:rPr>
              <a:t>1: </a:t>
            </a:r>
            <a:r>
              <a:rPr lang="en-US" sz="2800" dirty="0">
                <a:latin typeface="Calibri" panose="020F0502020204030204" pitchFamily="34" charset="0"/>
                <a:cs typeface="Calibri" panose="020F0502020204030204" pitchFamily="34" charset="0"/>
              </a:rPr>
              <a:t>Identify and refine the research question </a:t>
            </a:r>
            <a:endParaRPr lang="en-US" sz="2800" i="1" dirty="0">
              <a:latin typeface="Calibri" panose="020F0502020204030204" pitchFamily="34" charset="0"/>
              <a:cs typeface="Calibri" panose="020F0502020204030204" pitchFamily="34" charset="0"/>
            </a:endParaRPr>
          </a:p>
          <a:p>
            <a:pPr lvl="1">
              <a:lnSpc>
                <a:spcPct val="110000"/>
              </a:lnSpc>
            </a:pPr>
            <a:r>
              <a:rPr lang="en-US" sz="2800" dirty="0" smtClean="0">
                <a:latin typeface="Calibri" panose="020F0502020204030204" pitchFamily="34" charset="0"/>
                <a:cs typeface="Calibri" panose="020F0502020204030204" pitchFamily="34" charset="0"/>
              </a:rPr>
              <a:t>Stage </a:t>
            </a:r>
            <a:r>
              <a:rPr lang="en-US" sz="2800" dirty="0">
                <a:latin typeface="Calibri" panose="020F0502020204030204" pitchFamily="34" charset="0"/>
                <a:cs typeface="Calibri" panose="020F0502020204030204" pitchFamily="34" charset="0"/>
              </a:rPr>
              <a:t>2: Search relevant articles</a:t>
            </a:r>
            <a:endParaRPr lang="en-US" sz="2800" i="1" dirty="0">
              <a:latin typeface="Calibri" panose="020F0502020204030204" pitchFamily="34" charset="0"/>
              <a:cs typeface="Calibri" panose="020F0502020204030204" pitchFamily="34" charset="0"/>
            </a:endParaRPr>
          </a:p>
          <a:p>
            <a:pPr lvl="1">
              <a:lnSpc>
                <a:spcPct val="110000"/>
              </a:lnSpc>
            </a:pPr>
            <a:r>
              <a:rPr lang="en-US" sz="2800" dirty="0">
                <a:latin typeface="Calibri" panose="020F0502020204030204" pitchFamily="34" charset="0"/>
                <a:cs typeface="Calibri" panose="020F0502020204030204" pitchFamily="34" charset="0"/>
              </a:rPr>
              <a:t>Stage 3: Study selection</a:t>
            </a:r>
            <a:endParaRPr lang="en-US" sz="2800" i="1" dirty="0">
              <a:latin typeface="Calibri" panose="020F0502020204030204" pitchFamily="34" charset="0"/>
              <a:cs typeface="Calibri" panose="020F0502020204030204" pitchFamily="34" charset="0"/>
            </a:endParaRPr>
          </a:p>
          <a:p>
            <a:pPr lvl="1">
              <a:lnSpc>
                <a:spcPct val="110000"/>
              </a:lnSpc>
            </a:pPr>
            <a:r>
              <a:rPr lang="en-US" sz="2800" dirty="0">
                <a:latin typeface="Calibri" panose="020F0502020204030204" pitchFamily="34" charset="0"/>
                <a:cs typeface="Calibri" panose="020F0502020204030204" pitchFamily="34" charset="0"/>
              </a:rPr>
              <a:t>Stage 4: Extract/chart the evidence </a:t>
            </a:r>
          </a:p>
          <a:p>
            <a:pPr lvl="1">
              <a:lnSpc>
                <a:spcPct val="110000"/>
              </a:lnSpc>
            </a:pPr>
            <a:r>
              <a:rPr lang="en-US" sz="2800" dirty="0">
                <a:latin typeface="Calibri" panose="020F0502020204030204" pitchFamily="34" charset="0"/>
                <a:cs typeface="Calibri" panose="020F0502020204030204" pitchFamily="34" charset="0"/>
              </a:rPr>
              <a:t>Stage 5: Collate, summarize and report the results</a:t>
            </a:r>
            <a:endParaRPr lang="en-US" sz="2800" i="1" dirty="0">
              <a:latin typeface="Calibri" panose="020F0502020204030204" pitchFamily="34" charset="0"/>
              <a:cs typeface="Calibri" panose="020F0502020204030204" pitchFamily="34" charset="0"/>
            </a:endParaRPr>
          </a:p>
          <a:p>
            <a:pPr marL="0" indent="0">
              <a:lnSpc>
                <a:spcPct val="110000"/>
              </a:lnSpc>
              <a:buNone/>
            </a:pPr>
            <a:endParaRPr lang="en-US" sz="3400" b="1" dirty="0" smtClean="0">
              <a:latin typeface="Calibri" panose="020F0502020204030204" pitchFamily="34" charset="0"/>
              <a:cs typeface="Calibri" panose="020F0502020204030204" pitchFamily="34" charset="0"/>
            </a:endParaRPr>
          </a:p>
          <a:p>
            <a:pPr marL="914400" lvl="2" indent="0">
              <a:lnSpc>
                <a:spcPct val="110000"/>
              </a:lnSpc>
              <a:buNone/>
            </a:pPr>
            <a:endParaRPr lang="en-US" sz="2600" b="1" dirty="0">
              <a:latin typeface="Calibri" panose="020F0502020204030204" pitchFamily="34" charset="0"/>
              <a:cs typeface="Calibri" panose="020F0502020204030204" pitchFamily="34" charset="0"/>
            </a:endParaRPr>
          </a:p>
          <a:p>
            <a:pPr lvl="1">
              <a:lnSpc>
                <a:spcPct val="100000"/>
              </a:lnSpc>
            </a:pPr>
            <a:endParaRPr lang="en-US" sz="2600" dirty="0">
              <a:latin typeface="Calibri" panose="020F0502020204030204" pitchFamily="34" charset="0"/>
              <a:cs typeface="Calibri" panose="020F0502020204030204" pitchFamily="34" charset="0"/>
            </a:endParaRPr>
          </a:p>
          <a:p>
            <a:pPr lvl="1">
              <a:lnSpc>
                <a:spcPct val="100000"/>
              </a:lnSpc>
            </a:pPr>
            <a:endParaRPr lang="en-GB" sz="2800" dirty="0">
              <a:latin typeface="Calibri" panose="020F0502020204030204" pitchFamily="34" charset="0"/>
              <a:cs typeface="Calibri" panose="020F0502020204030204" pitchFamily="34" charset="0"/>
            </a:endParaRPr>
          </a:p>
          <a:p>
            <a:pPr marL="0" indent="0">
              <a:buNone/>
            </a:pPr>
            <a:endParaRPr lang="en-US" dirty="0" smtClean="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spTree>
    <p:extLst>
      <p:ext uri="{BB962C8B-B14F-4D97-AF65-F5344CB8AC3E}">
        <p14:creationId xmlns:p14="http://schemas.microsoft.com/office/powerpoint/2010/main" val="7417100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9352"/>
          <a:stretch/>
        </p:blipFill>
        <p:spPr>
          <a:xfrm>
            <a:off x="9327570" y="5108227"/>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pic>
        <p:nvPicPr>
          <p:cNvPr id="16" name="Picture 15"/>
          <p:cNvPicPr>
            <a:picLocks noChangeAspect="1"/>
          </p:cNvPicPr>
          <p:nvPr/>
        </p:nvPicPr>
        <p:blipFill>
          <a:blip r:embed="rId4"/>
          <a:stretch>
            <a:fillRect/>
          </a:stretch>
        </p:blipFill>
        <p:spPr>
          <a:xfrm>
            <a:off x="429006" y="133350"/>
            <a:ext cx="5733288" cy="6653784"/>
          </a:xfrm>
          <a:prstGeom prst="rect">
            <a:avLst/>
          </a:prstGeom>
        </p:spPr>
      </p:pic>
    </p:spTree>
    <p:extLst>
      <p:ext uri="{BB962C8B-B14F-4D97-AF65-F5344CB8AC3E}">
        <p14:creationId xmlns:p14="http://schemas.microsoft.com/office/powerpoint/2010/main" val="37363652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1185" y="1287971"/>
            <a:ext cx="11081084" cy="4548801"/>
          </a:xfrm>
        </p:spPr>
        <p:txBody>
          <a:bodyPr>
            <a:normAutofit/>
          </a:bodyPr>
          <a:lstStyle/>
          <a:p>
            <a:pPr lvl="1"/>
            <a:endParaRPr lang="en-US" dirty="0" smtClean="0"/>
          </a:p>
          <a:p>
            <a:pPr marL="457200" lvl="1" indent="0">
              <a:buNone/>
            </a:pPr>
            <a:r>
              <a:rPr lang="en-US" dirty="0" smtClean="0"/>
              <a:t> </a:t>
            </a:r>
          </a:p>
          <a:p>
            <a:pPr lvl="2"/>
            <a:endParaRPr lang="en-GB"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9352"/>
          <a:stretch/>
        </p:blipFill>
        <p:spPr>
          <a:xfrm>
            <a:off x="9327570" y="113234"/>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graphicFrame>
        <p:nvGraphicFramePr>
          <p:cNvPr id="7" name="Content Placeholder 3"/>
          <p:cNvGraphicFramePr>
            <a:graphicFrameLocks/>
          </p:cNvGraphicFramePr>
          <p:nvPr>
            <p:extLst>
              <p:ext uri="{D42A27DB-BD31-4B8C-83A1-F6EECF244321}">
                <p14:modId xmlns:p14="http://schemas.microsoft.com/office/powerpoint/2010/main" val="2142922262"/>
              </p:ext>
            </p:extLst>
          </p:nvPr>
        </p:nvGraphicFramePr>
        <p:xfrm>
          <a:off x="304184" y="113234"/>
          <a:ext cx="8352928" cy="6659880"/>
        </p:xfrm>
        <a:graphic>
          <a:graphicData uri="http://schemas.openxmlformats.org/drawingml/2006/table">
            <a:tbl>
              <a:tblPr firstRow="1" firstCol="1" bandRow="1">
                <a:tableStyleId>{BDBED569-4797-4DF1-A0F4-6AAB3CD982D8}</a:tableStyleId>
              </a:tblPr>
              <a:tblGrid>
                <a:gridCol w="5978938">
                  <a:extLst>
                    <a:ext uri="{9D8B030D-6E8A-4147-A177-3AD203B41FA5}">
                      <a16:colId xmlns:a16="http://schemas.microsoft.com/office/drawing/2014/main" val="3676991837"/>
                    </a:ext>
                  </a:extLst>
                </a:gridCol>
                <a:gridCol w="2373990">
                  <a:extLst>
                    <a:ext uri="{9D8B030D-6E8A-4147-A177-3AD203B41FA5}">
                      <a16:colId xmlns:a16="http://schemas.microsoft.com/office/drawing/2014/main" val="342004106"/>
                    </a:ext>
                  </a:extLst>
                </a:gridCol>
              </a:tblGrid>
              <a:tr h="304975">
                <a:tc>
                  <a:txBody>
                    <a:bodyPr/>
                    <a:lstStyle/>
                    <a:p>
                      <a:pPr>
                        <a:lnSpc>
                          <a:spcPct val="115000"/>
                        </a:lnSpc>
                        <a:spcAft>
                          <a:spcPts val="0"/>
                        </a:spcAft>
                      </a:pPr>
                      <a:r>
                        <a:rPr lang="en-GB" sz="2000" b="1" dirty="0" smtClean="0">
                          <a:effectLst/>
                          <a:latin typeface="Calibri" panose="020F0502020204030204" pitchFamily="34" charset="0"/>
                          <a:cs typeface="Calibri" panose="020F0502020204030204" pitchFamily="34" charset="0"/>
                        </a:rPr>
                        <a:t> </a:t>
                      </a:r>
                      <a:endParaRPr lang="en-GB" sz="2000" b="1"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a:effectLst/>
                          <a:latin typeface="Calibri" panose="020F0502020204030204" pitchFamily="34" charset="0"/>
                          <a:cs typeface="Calibri" panose="020F0502020204030204" pitchFamily="34" charset="0"/>
                        </a:rPr>
                        <a:t>Numbers of studies</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1126196341"/>
                  </a:ext>
                </a:extLst>
              </a:tr>
              <a:tr h="304975">
                <a:tc>
                  <a:txBody>
                    <a:bodyPr/>
                    <a:lstStyle/>
                    <a:p>
                      <a:pPr>
                        <a:lnSpc>
                          <a:spcPct val="115000"/>
                        </a:lnSpc>
                        <a:spcAft>
                          <a:spcPts val="0"/>
                        </a:spcAft>
                      </a:pPr>
                      <a:r>
                        <a:rPr lang="en-GB" sz="2000" b="1" dirty="0">
                          <a:effectLst/>
                          <a:latin typeface="Calibri" panose="020F0502020204030204" pitchFamily="34" charset="0"/>
                          <a:cs typeface="Calibri" panose="020F0502020204030204" pitchFamily="34" charset="0"/>
                        </a:rPr>
                        <a:t>Study context - country</a:t>
                      </a:r>
                      <a:endParaRPr lang="en-GB" sz="2000" b="1"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a:effectLst/>
                          <a:latin typeface="Calibri" panose="020F0502020204030204" pitchFamily="34" charset="0"/>
                          <a:cs typeface="Calibri" panose="020F0502020204030204" pitchFamily="34" charset="0"/>
                        </a:rPr>
                        <a:t> </a:t>
                      </a:r>
                      <a:endParaRPr lang="en-GB" sz="200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2005029661"/>
                  </a:ext>
                </a:extLst>
              </a:tr>
              <a:tr h="304975">
                <a:tc>
                  <a:txBody>
                    <a:bodyPr/>
                    <a:lstStyle/>
                    <a:p>
                      <a:pPr marL="457200">
                        <a:lnSpc>
                          <a:spcPct val="115000"/>
                        </a:lnSpc>
                        <a:spcAft>
                          <a:spcPts val="0"/>
                        </a:spcAft>
                      </a:pPr>
                      <a:r>
                        <a:rPr lang="en-GB" sz="2000" b="0" dirty="0">
                          <a:effectLst/>
                          <a:latin typeface="Calibri" panose="020F0502020204030204" pitchFamily="34" charset="0"/>
                          <a:cs typeface="Calibri" panose="020F0502020204030204" pitchFamily="34" charset="0"/>
                        </a:rPr>
                        <a:t>UK</a:t>
                      </a:r>
                      <a:endParaRPr lang="en-GB" sz="2000" b="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a:effectLst/>
                          <a:latin typeface="Calibri" panose="020F0502020204030204" pitchFamily="34" charset="0"/>
                          <a:ea typeface="+mn-ea"/>
                          <a:cs typeface="Calibri" panose="020F0502020204030204" pitchFamily="34" charset="0"/>
                        </a:rPr>
                        <a:t>6</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3976867209"/>
                  </a:ext>
                </a:extLst>
              </a:tr>
              <a:tr h="304975">
                <a:tc>
                  <a:txBody>
                    <a:bodyPr/>
                    <a:lstStyle/>
                    <a:p>
                      <a:pPr marL="457200">
                        <a:lnSpc>
                          <a:spcPct val="115000"/>
                        </a:lnSpc>
                        <a:spcAft>
                          <a:spcPts val="0"/>
                        </a:spcAft>
                      </a:pPr>
                      <a:r>
                        <a:rPr lang="en-GB" sz="2000" b="0" dirty="0">
                          <a:effectLst/>
                          <a:latin typeface="Calibri" panose="020F0502020204030204" pitchFamily="34" charset="0"/>
                          <a:cs typeface="Calibri" panose="020F0502020204030204" pitchFamily="34" charset="0"/>
                        </a:rPr>
                        <a:t>US</a:t>
                      </a:r>
                      <a:endParaRPr lang="en-GB" sz="2000" b="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a:effectLst/>
                          <a:latin typeface="Calibri" panose="020F0502020204030204" pitchFamily="34" charset="0"/>
                          <a:cs typeface="Calibri" panose="020F0502020204030204" pitchFamily="34" charset="0"/>
                        </a:rPr>
                        <a:t>3</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998060959"/>
                  </a:ext>
                </a:extLst>
              </a:tr>
              <a:tr h="304975">
                <a:tc>
                  <a:txBody>
                    <a:bodyPr/>
                    <a:lstStyle/>
                    <a:p>
                      <a:pPr marL="457200">
                        <a:lnSpc>
                          <a:spcPct val="115000"/>
                        </a:lnSpc>
                        <a:spcAft>
                          <a:spcPts val="0"/>
                        </a:spcAft>
                      </a:pPr>
                      <a:r>
                        <a:rPr lang="en-GB" sz="2000" b="0">
                          <a:effectLst/>
                          <a:latin typeface="Calibri" panose="020F0502020204030204" pitchFamily="34" charset="0"/>
                          <a:cs typeface="Calibri" panose="020F0502020204030204" pitchFamily="34" charset="0"/>
                        </a:rPr>
                        <a:t>China</a:t>
                      </a:r>
                      <a:endParaRPr lang="en-GB" sz="2000" b="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a:effectLst/>
                          <a:latin typeface="Calibri" panose="020F0502020204030204" pitchFamily="34" charset="0"/>
                          <a:cs typeface="Calibri" panose="020F0502020204030204" pitchFamily="34" charset="0"/>
                        </a:rPr>
                        <a:t>1</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3095794474"/>
                  </a:ext>
                </a:extLst>
              </a:tr>
              <a:tr h="304975">
                <a:tc>
                  <a:txBody>
                    <a:bodyPr/>
                    <a:lstStyle/>
                    <a:p>
                      <a:pPr marL="457200">
                        <a:lnSpc>
                          <a:spcPct val="115000"/>
                        </a:lnSpc>
                        <a:spcAft>
                          <a:spcPts val="0"/>
                        </a:spcAft>
                      </a:pPr>
                      <a:r>
                        <a:rPr lang="en-GB" sz="2000" b="0" dirty="0">
                          <a:effectLst/>
                          <a:latin typeface="Calibri" panose="020F0502020204030204" pitchFamily="34" charset="0"/>
                          <a:cs typeface="Calibri" panose="020F0502020204030204" pitchFamily="34" charset="0"/>
                        </a:rPr>
                        <a:t>International</a:t>
                      </a:r>
                      <a:endParaRPr lang="en-GB" sz="2000" b="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a:effectLst/>
                          <a:latin typeface="Calibri" panose="020F0502020204030204" pitchFamily="34" charset="0"/>
                          <a:ea typeface="+mn-ea"/>
                          <a:cs typeface="Calibri" panose="020F0502020204030204" pitchFamily="34" charset="0"/>
                        </a:rPr>
                        <a:t>4</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1679921570"/>
                  </a:ext>
                </a:extLst>
              </a:tr>
              <a:tr h="304975">
                <a:tc>
                  <a:txBody>
                    <a:bodyPr/>
                    <a:lstStyle/>
                    <a:p>
                      <a:pPr>
                        <a:lnSpc>
                          <a:spcPct val="115000"/>
                        </a:lnSpc>
                        <a:spcAft>
                          <a:spcPts val="0"/>
                        </a:spcAft>
                      </a:pPr>
                      <a:r>
                        <a:rPr lang="en-GB" sz="2000" b="1" dirty="0">
                          <a:effectLst/>
                          <a:latin typeface="Calibri" panose="020F0502020204030204" pitchFamily="34" charset="0"/>
                          <a:cs typeface="Calibri" panose="020F0502020204030204" pitchFamily="34" charset="0"/>
                        </a:rPr>
                        <a:t>Reference type</a:t>
                      </a:r>
                      <a:endParaRPr lang="en-GB" sz="2000" b="1"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a:effectLst/>
                          <a:latin typeface="Calibri" panose="020F0502020204030204" pitchFamily="34" charset="0"/>
                          <a:cs typeface="Calibri" panose="020F0502020204030204" pitchFamily="34" charset="0"/>
                        </a:rPr>
                        <a:t> </a:t>
                      </a:r>
                      <a:endParaRPr lang="en-GB" sz="200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1275069889"/>
                  </a:ext>
                </a:extLst>
              </a:tr>
              <a:tr h="304975">
                <a:tc>
                  <a:txBody>
                    <a:bodyPr/>
                    <a:lstStyle/>
                    <a:p>
                      <a:pPr marL="457200">
                        <a:lnSpc>
                          <a:spcPct val="115000"/>
                        </a:lnSpc>
                        <a:spcAft>
                          <a:spcPts val="0"/>
                        </a:spcAft>
                      </a:pPr>
                      <a:r>
                        <a:rPr lang="en-GB" sz="2000" b="0" dirty="0">
                          <a:effectLst/>
                          <a:latin typeface="Calibri" panose="020F0502020204030204" pitchFamily="34" charset="0"/>
                          <a:cs typeface="Calibri" panose="020F0502020204030204" pitchFamily="34" charset="0"/>
                        </a:rPr>
                        <a:t>Journal article</a:t>
                      </a:r>
                      <a:endParaRPr lang="en-GB" sz="2000" b="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smtClean="0">
                          <a:effectLst/>
                          <a:latin typeface="Calibri" panose="020F0502020204030204" pitchFamily="34" charset="0"/>
                          <a:cs typeface="Calibri" panose="020F0502020204030204" pitchFamily="34" charset="0"/>
                        </a:rPr>
                        <a:t>11</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2407116406"/>
                  </a:ext>
                </a:extLst>
              </a:tr>
              <a:tr h="304975">
                <a:tc>
                  <a:txBody>
                    <a:bodyPr/>
                    <a:lstStyle/>
                    <a:p>
                      <a:pPr marL="457200">
                        <a:lnSpc>
                          <a:spcPct val="115000"/>
                        </a:lnSpc>
                        <a:spcAft>
                          <a:spcPts val="0"/>
                        </a:spcAft>
                      </a:pPr>
                      <a:r>
                        <a:rPr lang="en-GB" sz="2000" b="0" dirty="0">
                          <a:effectLst/>
                          <a:latin typeface="Calibri" panose="020F0502020204030204" pitchFamily="34" charset="0"/>
                          <a:cs typeface="Calibri" panose="020F0502020204030204" pitchFamily="34" charset="0"/>
                        </a:rPr>
                        <a:t>PhD thesis</a:t>
                      </a:r>
                      <a:endParaRPr lang="en-GB" sz="2000" b="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smtClean="0">
                          <a:effectLst/>
                          <a:latin typeface="Calibri" panose="020F0502020204030204" pitchFamily="34" charset="0"/>
                          <a:cs typeface="Calibri" panose="020F0502020204030204" pitchFamily="34" charset="0"/>
                        </a:rPr>
                        <a:t>1</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1201578866"/>
                  </a:ext>
                </a:extLst>
              </a:tr>
              <a:tr h="304975">
                <a:tc>
                  <a:txBody>
                    <a:bodyPr/>
                    <a:lstStyle/>
                    <a:p>
                      <a:pPr marL="457200">
                        <a:lnSpc>
                          <a:spcPct val="115000"/>
                        </a:lnSpc>
                        <a:spcAft>
                          <a:spcPts val="0"/>
                        </a:spcAft>
                      </a:pPr>
                      <a:r>
                        <a:rPr lang="en-GB" sz="2000" b="0" dirty="0" smtClean="0">
                          <a:effectLst/>
                          <a:latin typeface="Calibri" panose="020F0502020204030204" pitchFamily="34" charset="0"/>
                          <a:ea typeface="SimSun" panose="02010600030101010101" pitchFamily="2" charset="-122"/>
                          <a:cs typeface="Calibri" panose="020F0502020204030204" pitchFamily="34" charset="0"/>
                        </a:rPr>
                        <a:t>Report</a:t>
                      </a:r>
                      <a:endParaRPr lang="en-GB" sz="2000" b="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smtClean="0">
                          <a:effectLst/>
                          <a:latin typeface="Calibri" panose="020F0502020204030204" pitchFamily="34" charset="0"/>
                          <a:ea typeface="SimSun" panose="02010600030101010101" pitchFamily="2" charset="-122"/>
                          <a:cs typeface="Calibri" panose="020F0502020204030204" pitchFamily="34" charset="0"/>
                        </a:rPr>
                        <a:t>2</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4234610968"/>
                  </a:ext>
                </a:extLst>
              </a:tr>
              <a:tr h="304975">
                <a:tc>
                  <a:txBody>
                    <a:bodyPr/>
                    <a:lstStyle/>
                    <a:p>
                      <a:pPr>
                        <a:lnSpc>
                          <a:spcPct val="115000"/>
                        </a:lnSpc>
                        <a:spcAft>
                          <a:spcPts val="0"/>
                        </a:spcAft>
                      </a:pPr>
                      <a:r>
                        <a:rPr lang="en-GB" sz="2000" b="1" dirty="0">
                          <a:effectLst/>
                          <a:latin typeface="Calibri" panose="020F0502020204030204" pitchFamily="34" charset="0"/>
                          <a:cs typeface="Calibri" panose="020F0502020204030204" pitchFamily="34" charset="0"/>
                        </a:rPr>
                        <a:t>Study design</a:t>
                      </a:r>
                      <a:endParaRPr lang="en-GB" sz="2000" b="1"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a:effectLst/>
                          <a:latin typeface="Calibri" panose="020F0502020204030204" pitchFamily="34" charset="0"/>
                          <a:cs typeface="Calibri" panose="020F0502020204030204" pitchFamily="34" charset="0"/>
                        </a:rPr>
                        <a:t> </a:t>
                      </a:r>
                      <a:endParaRPr lang="en-GB" sz="200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2665732291"/>
                  </a:ext>
                </a:extLst>
              </a:tr>
              <a:tr h="609950">
                <a:tc>
                  <a:txBody>
                    <a:bodyPr/>
                    <a:lstStyle/>
                    <a:p>
                      <a:pPr marL="457200">
                        <a:lnSpc>
                          <a:spcPct val="115000"/>
                        </a:lnSpc>
                        <a:spcAft>
                          <a:spcPts val="0"/>
                        </a:spcAft>
                      </a:pPr>
                      <a:r>
                        <a:rPr lang="en-GB" sz="2000" b="0" dirty="0">
                          <a:effectLst/>
                          <a:latin typeface="Calibri" panose="020F0502020204030204" pitchFamily="34" charset="0"/>
                          <a:cs typeface="Calibri" panose="020F0502020204030204" pitchFamily="34" charset="0"/>
                        </a:rPr>
                        <a:t>Quantitative </a:t>
                      </a:r>
                      <a:endParaRPr lang="en-GB" sz="2000" b="0" dirty="0" smtClean="0">
                        <a:effectLst/>
                        <a:latin typeface="Calibri" panose="020F0502020204030204" pitchFamily="34" charset="0"/>
                        <a:cs typeface="Calibri" panose="020F0502020204030204" pitchFamily="34" charset="0"/>
                      </a:endParaRPr>
                    </a:p>
                    <a:p>
                      <a:pPr marL="914400">
                        <a:lnSpc>
                          <a:spcPct val="115000"/>
                        </a:lnSpc>
                        <a:spcAft>
                          <a:spcPts val="0"/>
                        </a:spcAft>
                      </a:pPr>
                      <a:r>
                        <a:rPr lang="en-GB" sz="2000" b="0" dirty="0" smtClean="0">
                          <a:effectLst/>
                          <a:latin typeface="Calibri" panose="020F0502020204030204" pitchFamily="34" charset="0"/>
                          <a:cs typeface="Calibri" panose="020F0502020204030204" pitchFamily="34" charset="0"/>
                        </a:rPr>
                        <a:t>Cross-sectional study</a:t>
                      </a:r>
                      <a:endParaRPr lang="en-GB" sz="2000" b="0" dirty="0">
                        <a:effectLst/>
                        <a:latin typeface="Calibri" panose="020F0502020204030204" pitchFamily="34" charset="0"/>
                        <a:cs typeface="Calibri" panose="020F0502020204030204" pitchFamily="34" charset="0"/>
                      </a:endParaRPr>
                    </a:p>
                  </a:txBody>
                  <a:tcPr marL="44174" marR="44174" marT="0" marB="0"/>
                </a:tc>
                <a:tc>
                  <a:txBody>
                    <a:bodyPr/>
                    <a:lstStyle/>
                    <a:p>
                      <a:pPr>
                        <a:lnSpc>
                          <a:spcPct val="115000"/>
                        </a:lnSpc>
                        <a:spcAft>
                          <a:spcPts val="0"/>
                        </a:spcAft>
                      </a:pPr>
                      <a:r>
                        <a:rPr lang="en-GB" sz="2000">
                          <a:effectLst/>
                          <a:latin typeface="Calibri" panose="020F0502020204030204" pitchFamily="34" charset="0"/>
                          <a:cs typeface="Calibri" panose="020F0502020204030204" pitchFamily="34" charset="0"/>
                        </a:rPr>
                        <a:t>5</a:t>
                      </a:r>
                    </a:p>
                    <a:p>
                      <a:pPr>
                        <a:lnSpc>
                          <a:spcPct val="115000"/>
                        </a:lnSpc>
                        <a:spcAft>
                          <a:spcPts val="0"/>
                        </a:spcAft>
                      </a:pPr>
                      <a:r>
                        <a:rPr lang="en-GB" sz="2000">
                          <a:effectLst/>
                          <a:latin typeface="Calibri" panose="020F0502020204030204" pitchFamily="34" charset="0"/>
                          <a:cs typeface="Calibri" panose="020F0502020204030204" pitchFamily="34" charset="0"/>
                        </a:rPr>
                        <a:t>3</a:t>
                      </a:r>
                      <a:endParaRPr lang="en-GB" sz="200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3990188222"/>
                  </a:ext>
                </a:extLst>
              </a:tr>
              <a:tr h="304975">
                <a:tc>
                  <a:txBody>
                    <a:bodyPr/>
                    <a:lstStyle/>
                    <a:p>
                      <a:pPr marL="914400">
                        <a:lnSpc>
                          <a:spcPct val="115000"/>
                        </a:lnSpc>
                        <a:spcAft>
                          <a:spcPts val="600"/>
                        </a:spcAft>
                      </a:pPr>
                      <a:r>
                        <a:rPr lang="en-GB" sz="2000" b="0" dirty="0">
                          <a:effectLst/>
                          <a:latin typeface="Calibri" panose="020F0502020204030204" pitchFamily="34" charset="0"/>
                          <a:cs typeface="Calibri" panose="020F0502020204030204" pitchFamily="34" charset="0"/>
                        </a:rPr>
                        <a:t>Secondary analysis of longitudinal study</a:t>
                      </a:r>
                      <a:endParaRPr lang="en-GB" sz="2000" b="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600"/>
                        </a:spcAft>
                      </a:pPr>
                      <a:r>
                        <a:rPr lang="en-GB" sz="2000">
                          <a:effectLst/>
                          <a:latin typeface="Calibri" panose="020F0502020204030204" pitchFamily="34" charset="0"/>
                          <a:cs typeface="Calibri" panose="020F0502020204030204" pitchFamily="34" charset="0"/>
                        </a:rPr>
                        <a:t>1</a:t>
                      </a:r>
                      <a:endParaRPr lang="en-GB" sz="200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2652034257"/>
                  </a:ext>
                </a:extLst>
              </a:tr>
              <a:tr h="609950">
                <a:tc>
                  <a:txBody>
                    <a:bodyPr/>
                    <a:lstStyle/>
                    <a:p>
                      <a:pPr marL="914400">
                        <a:lnSpc>
                          <a:spcPct val="115000"/>
                        </a:lnSpc>
                        <a:spcAft>
                          <a:spcPts val="0"/>
                        </a:spcAft>
                      </a:pPr>
                      <a:r>
                        <a:rPr lang="en-GB" sz="2000" b="0" dirty="0">
                          <a:effectLst/>
                          <a:latin typeface="Calibri" panose="020F0502020204030204" pitchFamily="34" charset="0"/>
                          <a:cs typeface="Calibri" panose="020F0502020204030204" pitchFamily="34" charset="0"/>
                        </a:rPr>
                        <a:t>Secondary analysis of combined samples from two studies in one region</a:t>
                      </a:r>
                      <a:endParaRPr lang="en-GB" sz="2000" b="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a:effectLst/>
                          <a:latin typeface="Calibri" panose="020F0502020204030204" pitchFamily="34" charset="0"/>
                          <a:cs typeface="Calibri" panose="020F0502020204030204" pitchFamily="34" charset="0"/>
                        </a:rPr>
                        <a:t>1</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385733508"/>
                  </a:ext>
                </a:extLst>
              </a:tr>
              <a:tr h="304975">
                <a:tc>
                  <a:txBody>
                    <a:bodyPr/>
                    <a:lstStyle/>
                    <a:p>
                      <a:pPr marL="457200">
                        <a:lnSpc>
                          <a:spcPct val="115000"/>
                        </a:lnSpc>
                        <a:spcAft>
                          <a:spcPts val="0"/>
                        </a:spcAft>
                      </a:pPr>
                      <a:r>
                        <a:rPr lang="en-GB" sz="2000" b="0">
                          <a:effectLst/>
                          <a:latin typeface="Calibri" panose="020F0502020204030204" pitchFamily="34" charset="0"/>
                          <a:cs typeface="Calibri" panose="020F0502020204030204" pitchFamily="34" charset="0"/>
                        </a:rPr>
                        <a:t>Literature review</a:t>
                      </a:r>
                      <a:endParaRPr lang="en-GB" sz="2000" b="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a:effectLst/>
                          <a:latin typeface="Calibri" panose="020F0502020204030204" pitchFamily="34" charset="0"/>
                          <a:ea typeface="+mn-ea"/>
                          <a:cs typeface="Calibri" panose="020F0502020204030204" pitchFamily="34" charset="0"/>
                        </a:rPr>
                        <a:t>5</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2771700715"/>
                  </a:ext>
                </a:extLst>
              </a:tr>
              <a:tr h="304975">
                <a:tc>
                  <a:txBody>
                    <a:bodyPr/>
                    <a:lstStyle/>
                    <a:p>
                      <a:pPr marL="457200">
                        <a:lnSpc>
                          <a:spcPct val="115000"/>
                        </a:lnSpc>
                        <a:spcAft>
                          <a:spcPts val="0"/>
                        </a:spcAft>
                      </a:pPr>
                      <a:r>
                        <a:rPr lang="en-GB" sz="2000" b="0" dirty="0">
                          <a:effectLst/>
                          <a:latin typeface="Calibri" panose="020F0502020204030204" pitchFamily="34" charset="0"/>
                          <a:cs typeface="Calibri" panose="020F0502020204030204" pitchFamily="34" charset="0"/>
                        </a:rPr>
                        <a:t>Qualitative </a:t>
                      </a:r>
                      <a:endParaRPr lang="en-GB" sz="2000" b="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a:effectLst/>
                          <a:latin typeface="Calibri" panose="020F0502020204030204" pitchFamily="34" charset="0"/>
                          <a:ea typeface="+mn-ea"/>
                          <a:cs typeface="Calibri" panose="020F0502020204030204" pitchFamily="34" charset="0"/>
                        </a:rPr>
                        <a:t>3</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2021640127"/>
                  </a:ext>
                </a:extLst>
              </a:tr>
              <a:tr h="304975">
                <a:tc>
                  <a:txBody>
                    <a:bodyPr/>
                    <a:lstStyle/>
                    <a:p>
                      <a:pPr marL="457200">
                        <a:lnSpc>
                          <a:spcPct val="115000"/>
                        </a:lnSpc>
                        <a:spcAft>
                          <a:spcPts val="0"/>
                        </a:spcAft>
                      </a:pPr>
                      <a:r>
                        <a:rPr lang="en-GB" sz="2000" b="0" dirty="0" smtClean="0">
                          <a:effectLst/>
                          <a:latin typeface="Calibri" panose="020F0502020204030204" pitchFamily="34" charset="0"/>
                          <a:ea typeface="SimSun" panose="02010600030101010101" pitchFamily="2" charset="-122"/>
                          <a:cs typeface="Calibri" panose="020F0502020204030204" pitchFamily="34" charset="0"/>
                        </a:rPr>
                        <a:t>Mixed methods</a:t>
                      </a:r>
                      <a:endParaRPr lang="en-GB" sz="2000" b="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tc>
                  <a:txBody>
                    <a:bodyPr/>
                    <a:lstStyle/>
                    <a:p>
                      <a:pPr>
                        <a:lnSpc>
                          <a:spcPct val="115000"/>
                        </a:lnSpc>
                        <a:spcAft>
                          <a:spcPts val="0"/>
                        </a:spcAft>
                      </a:pPr>
                      <a:r>
                        <a:rPr lang="en-GB" sz="2000" dirty="0" smtClean="0">
                          <a:effectLst/>
                          <a:latin typeface="Calibri" panose="020F0502020204030204" pitchFamily="34" charset="0"/>
                          <a:ea typeface="SimSun" panose="02010600030101010101" pitchFamily="2" charset="-122"/>
                          <a:cs typeface="Calibri" panose="020F0502020204030204" pitchFamily="34" charset="0"/>
                        </a:rPr>
                        <a:t>1</a:t>
                      </a:r>
                      <a:endParaRPr lang="en-GB" sz="2000" dirty="0">
                        <a:effectLst/>
                        <a:latin typeface="Calibri" panose="020F0502020204030204" pitchFamily="34" charset="0"/>
                        <a:ea typeface="SimSun" panose="02010600030101010101" pitchFamily="2" charset="-122"/>
                        <a:cs typeface="Calibri" panose="020F0502020204030204" pitchFamily="34" charset="0"/>
                      </a:endParaRPr>
                    </a:p>
                  </a:txBody>
                  <a:tcPr marL="44174" marR="44174" marT="0" marB="0"/>
                </a:tc>
                <a:extLst>
                  <a:ext uri="{0D108BD9-81ED-4DB2-BD59-A6C34878D82A}">
                    <a16:rowId xmlns:a16="http://schemas.microsoft.com/office/drawing/2014/main" val="2475068155"/>
                  </a:ext>
                </a:extLst>
              </a:tr>
            </a:tbl>
          </a:graphicData>
        </a:graphic>
      </p:graphicFrame>
    </p:spTree>
    <p:extLst>
      <p:ext uri="{BB962C8B-B14F-4D97-AF65-F5344CB8AC3E}">
        <p14:creationId xmlns:p14="http://schemas.microsoft.com/office/powerpoint/2010/main" val="19047644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185" y="333962"/>
            <a:ext cx="10515600" cy="954009"/>
          </a:xfrm>
        </p:spPr>
        <p:txBody>
          <a:bodyPr>
            <a:normAutofit/>
          </a:bodyPr>
          <a:lstStyle/>
          <a:p>
            <a:r>
              <a:rPr lang="en-US" sz="3200" b="1" dirty="0">
                <a:solidFill>
                  <a:srgbClr val="002060"/>
                </a:solidFill>
                <a:latin typeface="Arial" panose="020B0604020202020204"/>
              </a:rPr>
              <a:t>Theme 1. Dyadic analytical </a:t>
            </a:r>
            <a:r>
              <a:rPr lang="en-US" sz="3200" b="1" dirty="0" smtClean="0">
                <a:solidFill>
                  <a:srgbClr val="002060"/>
                </a:solidFill>
                <a:latin typeface="Arial" panose="020B0604020202020204"/>
              </a:rPr>
              <a:t>approaches </a:t>
            </a:r>
            <a:endParaRPr lang="en-GB" sz="3200" b="1" dirty="0">
              <a:solidFill>
                <a:srgbClr val="002060"/>
              </a:solidFill>
            </a:endParaRPr>
          </a:p>
        </p:txBody>
      </p:sp>
      <p:sp>
        <p:nvSpPr>
          <p:cNvPr id="3" name="Content Placeholder 2"/>
          <p:cNvSpPr>
            <a:spLocks noGrp="1"/>
          </p:cNvSpPr>
          <p:nvPr>
            <p:ph idx="1"/>
          </p:nvPr>
        </p:nvSpPr>
        <p:spPr>
          <a:xfrm>
            <a:off x="701184" y="1287971"/>
            <a:ext cx="10736837" cy="4548801"/>
          </a:xfrm>
        </p:spPr>
        <p:txBody>
          <a:bodyPr>
            <a:normAutofit/>
          </a:bodyPr>
          <a:lstStyle/>
          <a:p>
            <a:pPr>
              <a:lnSpc>
                <a:spcPct val="100000"/>
              </a:lnSpc>
              <a:spcBef>
                <a:spcPts val="600"/>
              </a:spcBef>
            </a:pPr>
            <a:r>
              <a:rPr lang="en-GB" b="1" dirty="0" smtClean="0">
                <a:latin typeface="Calibri" panose="020F0502020204030204" pitchFamily="34" charset="0"/>
                <a:cs typeface="Calibri" panose="020F0502020204030204" pitchFamily="34" charset="0"/>
              </a:rPr>
              <a:t>Interdependence Models</a:t>
            </a:r>
          </a:p>
          <a:p>
            <a:pPr lvl="1">
              <a:lnSpc>
                <a:spcPct val="100000"/>
              </a:lnSpc>
              <a:spcBef>
                <a:spcPts val="600"/>
              </a:spcBef>
            </a:pPr>
            <a:r>
              <a:rPr lang="en-US" dirty="0" smtClean="0">
                <a:latin typeface="Calibri" panose="020F0502020204030204" pitchFamily="34" charset="0"/>
                <a:cs typeface="Calibri" panose="020F0502020204030204" pitchFamily="34" charset="0"/>
              </a:rPr>
              <a:t>Actor partner interdependence model (APIM) </a:t>
            </a:r>
            <a:endParaRPr lang="en-GB" dirty="0" smtClean="0">
              <a:latin typeface="Calibri" panose="020F0502020204030204" pitchFamily="34" charset="0"/>
              <a:cs typeface="Calibri" panose="020F0502020204030204" pitchFamily="34" charset="0"/>
            </a:endParaRPr>
          </a:p>
          <a:p>
            <a:pPr>
              <a:lnSpc>
                <a:spcPct val="100000"/>
              </a:lnSpc>
              <a:spcBef>
                <a:spcPts val="600"/>
              </a:spcBef>
            </a:pPr>
            <a:r>
              <a:rPr lang="en-GB" b="1" dirty="0" smtClean="0">
                <a:latin typeface="Calibri" panose="020F0502020204030204" pitchFamily="34" charset="0"/>
                <a:cs typeface="Calibri" panose="020F0502020204030204" pitchFamily="34" charset="0"/>
              </a:rPr>
              <a:t>Relationship dynamics that influence dyadic </a:t>
            </a:r>
            <a:r>
              <a:rPr lang="en-GB" b="1" dirty="0" err="1" smtClean="0">
                <a:latin typeface="Calibri" panose="020F0502020204030204" pitchFamily="34" charset="0"/>
                <a:cs typeface="Calibri" panose="020F0502020204030204" pitchFamily="34" charset="0"/>
              </a:rPr>
              <a:t>QoL</a:t>
            </a:r>
            <a:endParaRPr lang="en-GB" b="1" dirty="0" smtClean="0">
              <a:latin typeface="Calibri" panose="020F0502020204030204" pitchFamily="34" charset="0"/>
              <a:cs typeface="Calibri" panose="020F0502020204030204" pitchFamily="34" charset="0"/>
            </a:endParaRPr>
          </a:p>
          <a:p>
            <a:pPr lvl="1">
              <a:lnSpc>
                <a:spcPct val="100000"/>
              </a:lnSpc>
              <a:spcBef>
                <a:spcPts val="600"/>
              </a:spcBef>
            </a:pPr>
            <a:r>
              <a:rPr lang="en-GB" dirty="0" smtClean="0">
                <a:latin typeface="Calibri" panose="020F0502020204030204" pitchFamily="34" charset="0"/>
                <a:cs typeface="Calibri" panose="020F0502020204030204" pitchFamily="34" charset="0"/>
              </a:rPr>
              <a:t>Social </a:t>
            </a:r>
            <a:r>
              <a:rPr lang="en-GB" dirty="0">
                <a:latin typeface="Calibri" panose="020F0502020204030204" pitchFamily="34" charset="0"/>
                <a:cs typeface="Calibri" panose="020F0502020204030204" pitchFamily="34" charset="0"/>
              </a:rPr>
              <a:t>Exchange Theory and Equity </a:t>
            </a:r>
            <a:r>
              <a:rPr lang="en-GB" dirty="0" smtClean="0">
                <a:latin typeface="Calibri" panose="020F0502020204030204" pitchFamily="34" charset="0"/>
                <a:cs typeface="Calibri" panose="020F0502020204030204" pitchFamily="34" charset="0"/>
              </a:rPr>
              <a:t>Theory</a:t>
            </a:r>
          </a:p>
          <a:p>
            <a:pPr lvl="1">
              <a:lnSpc>
                <a:spcPct val="100000"/>
              </a:lnSpc>
              <a:spcBef>
                <a:spcPts val="600"/>
              </a:spcBef>
            </a:pPr>
            <a:r>
              <a:rPr lang="en-GB" dirty="0" smtClean="0">
                <a:latin typeface="Calibri" panose="020F0502020204030204" pitchFamily="34" charset="0"/>
                <a:cs typeface="Calibri" panose="020F0502020204030204" pitchFamily="34" charset="0"/>
              </a:rPr>
              <a:t>Power </a:t>
            </a:r>
            <a:r>
              <a:rPr lang="en-GB" dirty="0">
                <a:latin typeface="Calibri" panose="020F0502020204030204" pitchFamily="34" charset="0"/>
                <a:cs typeface="Calibri" panose="020F0502020204030204" pitchFamily="34" charset="0"/>
              </a:rPr>
              <a:t>in Relationship and Dyadic </a:t>
            </a:r>
            <a:r>
              <a:rPr lang="en-GB" dirty="0" smtClean="0">
                <a:latin typeface="Calibri" panose="020F0502020204030204" pitchFamily="34" charset="0"/>
                <a:cs typeface="Calibri" panose="020F0502020204030204" pitchFamily="34" charset="0"/>
              </a:rPr>
              <a:t>Conflict/Incongruence </a:t>
            </a:r>
          </a:p>
          <a:p>
            <a:pPr lvl="1">
              <a:lnSpc>
                <a:spcPct val="100000"/>
              </a:lnSpc>
              <a:spcBef>
                <a:spcPts val="1200"/>
              </a:spcBef>
            </a:pPr>
            <a:r>
              <a:rPr lang="en-GB" dirty="0" smtClean="0">
                <a:latin typeface="Calibri" panose="020F0502020204030204" pitchFamily="34" charset="0"/>
                <a:cs typeface="Calibri" panose="020F0502020204030204" pitchFamily="34" charset="0"/>
              </a:rPr>
              <a:t>Stress, Coping and Adaptability </a:t>
            </a:r>
          </a:p>
          <a:p>
            <a:pPr>
              <a:lnSpc>
                <a:spcPct val="100000"/>
              </a:lnSpc>
              <a:spcBef>
                <a:spcPts val="1200"/>
              </a:spcBef>
            </a:pPr>
            <a:r>
              <a:rPr lang="en-GB" b="1" dirty="0" smtClean="0">
                <a:latin typeface="Calibri" panose="020F0502020204030204" pitchFamily="34" charset="0"/>
                <a:cs typeface="Calibri" panose="020F0502020204030204" pitchFamily="34" charset="0"/>
              </a:rPr>
              <a:t>Ageing process</a:t>
            </a:r>
          </a:p>
          <a:p>
            <a:pPr lvl="1">
              <a:lnSpc>
                <a:spcPct val="100000"/>
              </a:lnSpc>
              <a:spcBef>
                <a:spcPts val="1200"/>
              </a:spcBef>
            </a:pPr>
            <a:r>
              <a:rPr lang="en-GB" dirty="0" smtClean="0">
                <a:latin typeface="Calibri" panose="020F0502020204030204" pitchFamily="34" charset="0"/>
                <a:cs typeface="Calibri" panose="020F0502020204030204" pitchFamily="34" charset="0"/>
              </a:rPr>
              <a:t>Continuity </a:t>
            </a:r>
            <a:r>
              <a:rPr lang="en-GB" dirty="0">
                <a:latin typeface="Calibri" panose="020F0502020204030204" pitchFamily="34" charset="0"/>
                <a:cs typeface="Calibri" panose="020F0502020204030204" pitchFamily="34" charset="0"/>
              </a:rPr>
              <a:t>Theory, Disengagement Theory and Activity </a:t>
            </a:r>
            <a:r>
              <a:rPr lang="en-GB" dirty="0" smtClean="0">
                <a:latin typeface="Calibri" panose="020F0502020204030204" pitchFamily="34" charset="0"/>
                <a:cs typeface="Calibri" panose="020F0502020204030204" pitchFamily="34" charset="0"/>
              </a:rPr>
              <a:t>Theory</a:t>
            </a:r>
            <a:endParaRPr lang="en-US" dirty="0" smtClean="0"/>
          </a:p>
          <a:p>
            <a:pPr lvl="2"/>
            <a:endParaRPr lang="en-GB"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9352"/>
          <a:stretch/>
        </p:blipFill>
        <p:spPr>
          <a:xfrm>
            <a:off x="196715" y="5846164"/>
            <a:ext cx="2864430" cy="1011836"/>
          </a:xfrm>
          <a:prstGeom prst="rect">
            <a:avLst/>
          </a:prstGeom>
        </p:spPr>
      </p:pic>
      <p:pic>
        <p:nvPicPr>
          <p:cNvPr id="5" name="Picture 4">
            <a:extLst>
              <a:ext uri="{FF2B5EF4-FFF2-40B4-BE49-F238E27FC236}">
                <a16:creationId xmlns:a16="http://schemas.microsoft.com/office/drawing/2014/main" id="{D659F7AA-46AD-1449-BB3C-3E20B80974B4}"/>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0303032" y="5999673"/>
            <a:ext cx="1250867" cy="642164"/>
          </a:xfrm>
          <a:prstGeom prst="rect">
            <a:avLst/>
          </a:prstGeom>
        </p:spPr>
      </p:pic>
    </p:spTree>
    <p:extLst>
      <p:ext uri="{BB962C8B-B14F-4D97-AF65-F5344CB8AC3E}">
        <p14:creationId xmlns:p14="http://schemas.microsoft.com/office/powerpoint/2010/main" val="4238581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519</TotalTime>
  <Words>1918</Words>
  <Application>Microsoft Office PowerPoint</Application>
  <PresentationFormat>Widescreen</PresentationFormat>
  <Paragraphs>209</Paragraphs>
  <Slides>17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SimSun</vt:lpstr>
      <vt:lpstr>Arial</vt:lpstr>
      <vt:lpstr>Calibri</vt:lpstr>
      <vt:lpstr>Calibri Light</vt:lpstr>
      <vt:lpstr>Office Theme</vt:lpstr>
      <vt:lpstr>Supporting Older Carers  and the People they Care for The DYADic impact of Social care (DYADS)</vt:lpstr>
      <vt:lpstr>Disclaimer</vt:lpstr>
      <vt:lpstr>Background</vt:lpstr>
      <vt:lpstr>Aims and Objectives </vt:lpstr>
      <vt:lpstr>Methods</vt:lpstr>
      <vt:lpstr>Literature review</vt:lpstr>
      <vt:lpstr>PowerPoint Presentation</vt:lpstr>
      <vt:lpstr>PowerPoint Presentation</vt:lpstr>
      <vt:lpstr>Theme 1. Dyadic analytical approaches </vt:lpstr>
      <vt:lpstr>Theme 2. Dyadic QoL</vt:lpstr>
      <vt:lpstr>Theme 3. Informal and formal support that influence QoL</vt:lpstr>
      <vt:lpstr>Theme 3. Informal and formal support that influence QoL</vt:lpstr>
      <vt:lpstr>Qualitative interviews with Social Care Professionals </vt:lpstr>
      <vt:lpstr>Qualitative interviews with Social Care Professionals </vt:lpstr>
      <vt:lpstr>Next steps </vt:lpstr>
      <vt:lpstr>Any questions?  Email: s.e.rand@kent.ac.uk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Measuring and applying social care outcomes</dc:title>
  <dc:creator>Stacey Rand</dc:creator>
  <cp:lastModifiedBy>Stacey Rand</cp:lastModifiedBy>
  <cp:revision>214</cp:revision>
  <dcterms:created xsi:type="dcterms:W3CDTF">2020-08-18T09:47:47Z</dcterms:created>
  <dcterms:modified xsi:type="dcterms:W3CDTF">2021-05-26T13:38:50Z</dcterms:modified>
</cp:coreProperties>
</file>