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611" r:id="rId3"/>
    <p:sldId id="630" r:id="rId4"/>
    <p:sldId id="640" r:id="rId5"/>
    <p:sldId id="641" r:id="rId6"/>
    <p:sldId id="653" r:id="rId7"/>
    <p:sldId id="637" r:id="rId8"/>
    <p:sldId id="633" r:id="rId9"/>
    <p:sldId id="647" r:id="rId10"/>
    <p:sldId id="648" r:id="rId11"/>
    <p:sldId id="649" r:id="rId12"/>
    <p:sldId id="650" r:id="rId13"/>
    <p:sldId id="651" r:id="rId14"/>
    <p:sldId id="639" r:id="rId15"/>
    <p:sldId id="636" r:id="rId16"/>
    <p:sldId id="642" r:id="rId17"/>
    <p:sldId id="645" r:id="rId18"/>
    <p:sldId id="652" r:id="rId19"/>
    <p:sldId id="654" r:id="rId20"/>
    <p:sldId id="646" r:id="rId21"/>
  </p:sldIdLst>
  <p:sldSz cx="9144000" cy="6858000" type="screen4x3"/>
  <p:notesSz cx="6797675" cy="9928225"/>
  <p:defaultTextStyle>
    <a:defPPr>
      <a:defRPr lang="en-GB"/>
    </a:defPPr>
    <a:lvl1pPr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6A300"/>
    <a:srgbClr val="FCD852"/>
    <a:srgbClr val="FABE00"/>
    <a:srgbClr val="A47D00"/>
    <a:srgbClr val="A8034F"/>
    <a:srgbClr val="FFFFFF"/>
    <a:srgbClr val="A8B50A"/>
    <a:srgbClr val="007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3D640E-B0DA-4609-8121-DF4678151DAF}" v="156" dt="2020-02-26T22:03:44.074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6" autoAdjust="0"/>
    <p:restoredTop sz="93157" autoAdjust="0"/>
  </p:normalViewPr>
  <p:slideViewPr>
    <p:cSldViewPr snapToGrid="0">
      <p:cViewPr varScale="1">
        <p:scale>
          <a:sx n="70" d="100"/>
          <a:sy n="70" d="100"/>
        </p:scale>
        <p:origin x="999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6008" y="2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44AF512D-E224-4E93-B1D1-FE2471EDF0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8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629"/>
            <a:ext cx="5438775" cy="446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164B663F-FE7E-487F-B07F-3A770B0BE1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63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V1.0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baseline="0" dirty="0"/>
              <a:t>o change the footer on every slide:</a:t>
            </a:r>
          </a:p>
          <a:p>
            <a:r>
              <a:rPr lang="en-US" baseline="0" dirty="0"/>
              <a:t>1. On the menu go to Insert &gt; Header and Footer…  </a:t>
            </a:r>
          </a:p>
          <a:p>
            <a:r>
              <a:rPr lang="en-US" baseline="0" dirty="0"/>
              <a:t>2. Select the Footer checkbox and enter the footer text in the accompanying text box</a:t>
            </a:r>
          </a:p>
          <a:p>
            <a:r>
              <a:rPr lang="en-US" baseline="0" dirty="0"/>
              <a:t>3. Click “Apply to All”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2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516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208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966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Persistent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increase since 2012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ABFC8-F134-4AF9-BCA9-5750FA19734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123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all of importance because deliberate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firesetting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presents  a  critical  issue  worldwide  in  terms  of  cost  to  the  economy,  property  damage,  and  human  injury  and  fatality.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ABFC8-F134-4AF9-BCA9-5750FA19734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91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007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867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59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19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610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08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tiff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92090"/>
            <a:ext cx="9144000" cy="426591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137" name="Picture 17" descr="Uok_Logo_PMS294_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964" y="299723"/>
            <a:ext cx="1007492" cy="54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9117"/>
            <a:ext cx="4176464" cy="1512168"/>
          </a:xfrm>
          <a:solidFill>
            <a:schemeClr val="tx2">
              <a:lumMod val="75000"/>
            </a:schemeClr>
          </a:solidFill>
        </p:spPr>
        <p:txBody>
          <a:bodyPr lIns="252000" tIns="273600" rIns="252000"/>
          <a:lstStyle>
            <a:lvl1pPr marL="0" indent="0">
              <a:lnSpc>
                <a:spcPts val="2500"/>
              </a:lnSpc>
              <a:buNone/>
              <a:defRPr sz="2400" spc="-100" baseline="0">
                <a:solidFill>
                  <a:schemeClr val="bg1"/>
                </a:solidFill>
                <a:latin typeface="Century Schoolbook" pitchFamily="18" charset="0"/>
              </a:defRPr>
            </a:lvl1pPr>
          </a:lstStyle>
          <a:p>
            <a:r>
              <a:rPr lang="en-US" dirty="0"/>
              <a:t>TYPE YOUR HEADING HERE / </a:t>
            </a:r>
            <a:r>
              <a:rPr lang="en-US" dirty="0">
                <a:solidFill>
                  <a:srgbClr val="D6A300"/>
                </a:solidFill>
              </a:rPr>
              <a:t>LOREM IPSUM DOLOR SIT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2488937"/>
            <a:ext cx="4176464" cy="664498"/>
          </a:xfrm>
          <a:solidFill>
            <a:schemeClr val="tx2">
              <a:lumMod val="75000"/>
            </a:schemeClr>
          </a:solidFill>
        </p:spPr>
        <p:txBody>
          <a:bodyPr lIns="252000" tIns="0" rIns="252000" bIns="154800" anchor="ctr" anchorCtr="0"/>
          <a:lstStyle>
            <a:lvl1pPr marL="0" indent="0">
              <a:lnSpc>
                <a:spcPts val="1380"/>
              </a:lnSpc>
              <a:spcBef>
                <a:spcPts val="0"/>
              </a:spcBef>
              <a:buNone/>
              <a:defRPr sz="1400" i="1" spc="-50">
                <a:solidFill>
                  <a:srgbClr val="D6A300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73800" y="1447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9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38200" y="6505575"/>
            <a:ext cx="6057900" cy="269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Footer text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0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38200" y="6505575"/>
            <a:ext cx="6057900" cy="269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Footer text</a:t>
            </a:r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13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38200" y="6505575"/>
            <a:ext cx="6057900" cy="269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Footer text</a:t>
            </a:r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5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860" y="0"/>
            <a:ext cx="9143999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971600" y="1268760"/>
            <a:ext cx="432048" cy="1800200"/>
          </a:xfrm>
          <a:prstGeom prst="line">
            <a:avLst/>
          </a:prstGeom>
          <a:noFill/>
          <a:ln w="25400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 userDrawn="1"/>
        </p:nvSpPr>
        <p:spPr>
          <a:xfrm>
            <a:off x="1547664" y="1196752"/>
            <a:ext cx="4392488" cy="2403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ts val="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00" dirty="0">
                <a:solidFill>
                  <a:srgbClr val="A47D00"/>
                </a:solidFill>
                <a:latin typeface="Century Schoolbook"/>
                <a:cs typeface="Century Schoolbook"/>
              </a:rPr>
              <a:t>THE UK’S EUROPEAN UNIVERSITY</a:t>
            </a:r>
          </a:p>
          <a:p>
            <a:endParaRPr lang="en-US" dirty="0"/>
          </a:p>
        </p:txBody>
      </p:sp>
      <p:pic>
        <p:nvPicPr>
          <p:cNvPr id="15" name="Picture 14" descr="Uok_Logo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56684"/>
            <a:ext cx="1387978" cy="75263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547664" y="5949280"/>
            <a:ext cx="2736304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2000" kern="1400" spc="-100" dirty="0" err="1">
                <a:solidFill>
                  <a:schemeClr val="bg1"/>
                </a:solidFill>
                <a:latin typeface="Century Schoolbook"/>
                <a:cs typeface="Century Schoolbook"/>
              </a:rPr>
              <a:t>www.kent.ac.uk</a:t>
            </a:r>
            <a:endParaRPr lang="en-US" sz="2000" kern="1400" spc="-100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549959" y="5585850"/>
            <a:ext cx="1356664" cy="284120"/>
            <a:chOff x="1547664" y="5589240"/>
            <a:chExt cx="1523655" cy="319092"/>
          </a:xfrm>
        </p:grpSpPr>
        <p:pic>
          <p:nvPicPr>
            <p:cNvPr id="2" name="Picture 1" descr="Facebook__very_small.eps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5589240"/>
              <a:ext cx="324260" cy="312595"/>
            </a:xfrm>
            <a:prstGeom prst="rect">
              <a:avLst/>
            </a:prstGeom>
          </p:spPr>
        </p:pic>
        <p:pic>
          <p:nvPicPr>
            <p:cNvPr id="3" name="Picture 2" descr="twitter-bird-white-on-blue_small.eps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9042"/>
            <a:stretch/>
          </p:blipFill>
          <p:spPr>
            <a:xfrm>
              <a:off x="1941392" y="5589240"/>
              <a:ext cx="330409" cy="312115"/>
            </a:xfrm>
            <a:prstGeom prst="rect">
              <a:avLst/>
            </a:prstGeom>
          </p:spPr>
        </p:pic>
        <p:pic>
          <p:nvPicPr>
            <p:cNvPr id="7" name="Picture 6" descr="LI_brand.jpg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" t="6533" r="3179" b="3587"/>
            <a:stretch/>
          </p:blipFill>
          <p:spPr>
            <a:xfrm>
              <a:off x="2755635" y="5589240"/>
              <a:ext cx="315684" cy="319092"/>
            </a:xfrm>
            <a:prstGeom prst="rect">
              <a:avLst/>
            </a:prstGeom>
          </p:spPr>
        </p:pic>
        <p:pic>
          <p:nvPicPr>
            <p:cNvPr id="8" name="Picture 7" descr="youtube.tif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4" t="7968" r="10058" b="11869"/>
            <a:stretch/>
          </p:blipFill>
          <p:spPr>
            <a:xfrm>
              <a:off x="2346244" y="5589240"/>
              <a:ext cx="330650" cy="312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97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63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sectio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38200" y="6505575"/>
            <a:ext cx="6057900" cy="269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Footer text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9992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99993" y="2276872"/>
            <a:ext cx="4176464" cy="935658"/>
          </a:xfrm>
          <a:solidFill>
            <a:srgbClr val="002A62"/>
          </a:solidFill>
          <a:ln>
            <a:noFill/>
          </a:ln>
        </p:spPr>
        <p:txBody>
          <a:bodyPr lIns="720000" rIns="360000" bIns="108000"/>
          <a:lstStyle>
            <a:lvl1pPr marL="0" indent="0">
              <a:lnSpc>
                <a:spcPts val="1480"/>
              </a:lnSpc>
              <a:spcBef>
                <a:spcPts val="0"/>
              </a:spcBef>
              <a:buNone/>
              <a:defRPr sz="1400" b="0" i="1" spc="-5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 flipH="1">
            <a:off x="4860032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section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38200" y="6505575"/>
            <a:ext cx="6057900" cy="269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Footer text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7545" y="2348880"/>
            <a:ext cx="4176464" cy="720080"/>
          </a:xfrm>
          <a:solidFill>
            <a:schemeClr val="tx2">
              <a:lumMod val="75000"/>
            </a:schemeClr>
          </a:solidFill>
        </p:spPr>
        <p:txBody>
          <a:bodyPr lIns="720000" rIns="360000" bIns="108000"/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827584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3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200" y="6505575"/>
            <a:ext cx="6057900" cy="2698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Footer text</a:t>
            </a:r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419872" y="1494509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72200" y="1484784"/>
            <a:ext cx="2376264" cy="172819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67544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372200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433157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419872" y="322975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Caption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67544" y="1484784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468313" y="3228975"/>
            <a:ext cx="2374900" cy="33933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8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38200" y="6505575"/>
            <a:ext cx="6057900" cy="269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Footer text</a:t>
            </a:r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6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838200" y="6505575"/>
            <a:ext cx="6057900" cy="269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Footer text</a:t>
            </a:r>
            <a:endParaRPr lang="en-GB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4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200" y="6505575"/>
            <a:ext cx="6057900" cy="269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Footer text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0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7859713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-1588"/>
            <a:ext cx="9144000" cy="2873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105" name="Picture 9" descr="Uok_horiz_PMS29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53200"/>
            <a:ext cx="1368425" cy="20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51" r:id="rId3"/>
    <p:sldLayoutId id="2147483660" r:id="rId4"/>
    <p:sldLayoutId id="2147483661" r:id="rId5"/>
    <p:sldLayoutId id="2147483659" r:id="rId6"/>
    <p:sldLayoutId id="2147483653" r:id="rId7"/>
    <p:sldLayoutId id="2147483654" r:id="rId8"/>
    <p:sldLayoutId id="2147483655" r:id="rId9"/>
    <p:sldLayoutId id="2147483656" r:id="rId10"/>
    <p:sldLayoutId id="2147483662" r:id="rId11"/>
    <p:sldLayoutId id="2147483657" r:id="rId12"/>
    <p:sldLayoutId id="2147483658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5600" indent="-355600" algn="l" rtl="0" eaLnBrk="1" fontAlgn="ctr" hangingPunct="1">
        <a:spcBef>
          <a:spcPct val="35000"/>
        </a:spcBef>
        <a:spcAft>
          <a:spcPct val="0"/>
        </a:spcAft>
        <a:buClr>
          <a:schemeClr val="tx2"/>
        </a:buClr>
        <a:buSzPct val="17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7813" algn="l" rtl="0" eaLnBrk="1" fontAlgn="ctr" hangingPunct="1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684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5240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796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3368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940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2512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7084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jEzsCO2tXdAhXFCuwKHT0oCNIQjRx6BAgBEAU&amp;url=https://www.shutterstock.com/search/fire%2Bon%2Bwhite%2Bbackground&amp;psig=AOvVaw0FSZObHfVeuidZn776gq-r&amp;ust=153794939049987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lames whit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8" t="501" r="12078" b="5653"/>
          <a:stretch/>
        </p:blipFill>
        <p:spPr bwMode="auto">
          <a:xfrm>
            <a:off x="4635795" y="1020275"/>
            <a:ext cx="4508205" cy="583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1830" y="1203126"/>
            <a:ext cx="6147881" cy="1675666"/>
          </a:xfrm>
        </p:spPr>
        <p:txBody>
          <a:bodyPr/>
          <a:lstStyle/>
          <a:p>
            <a:r>
              <a:rPr lang="en-US" sz="3200" dirty="0"/>
              <a:t>DELIBERATE FIRESETTING </a:t>
            </a:r>
            <a:br>
              <a:rPr lang="en-US" sz="2800" dirty="0"/>
            </a:br>
            <a:endParaRPr lang="en-US" sz="2800" dirty="0">
              <a:solidFill>
                <a:srgbClr val="D6A3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91830" y="2635547"/>
            <a:ext cx="6147881" cy="1231794"/>
          </a:xfrm>
        </p:spPr>
        <p:txBody>
          <a:bodyPr/>
          <a:lstStyle/>
          <a:p>
            <a:r>
              <a:rPr lang="en-US" sz="1800" b="1" dirty="0"/>
              <a:t>Katie </a:t>
            </a:r>
            <a:r>
              <a:rPr lang="en-US" sz="1800" b="1" dirty="0" err="1"/>
              <a:t>Sambrooks</a:t>
            </a:r>
            <a:br>
              <a:rPr lang="en-US" sz="900" b="1" dirty="0"/>
            </a:br>
            <a:endParaRPr lang="en-US" sz="900" b="1" dirty="0"/>
          </a:p>
          <a:p>
            <a:pPr>
              <a:lnSpc>
                <a:spcPct val="100000"/>
              </a:lnSpc>
            </a:pPr>
            <a:r>
              <a:rPr lang="en-US" sz="1600" i="0" dirty="0"/>
              <a:t>Research Associate | PhD Researcher | Associate Lecturer</a:t>
            </a:r>
            <a:br>
              <a:rPr lang="en-US" sz="1600" i="0" dirty="0"/>
            </a:br>
            <a:endParaRPr lang="en-US" sz="400" i="0" dirty="0"/>
          </a:p>
          <a:p>
            <a:pPr>
              <a:lnSpc>
                <a:spcPct val="100000"/>
              </a:lnSpc>
            </a:pPr>
            <a:r>
              <a:rPr lang="en-US" sz="1200" i="0" dirty="0"/>
              <a:t>CORE-FP, School of Psychology, University of Kent;</a:t>
            </a:r>
          </a:p>
          <a:p>
            <a:pPr>
              <a:lnSpc>
                <a:spcPct val="100000"/>
              </a:lnSpc>
            </a:pPr>
            <a:r>
              <a:rPr lang="en-US" sz="1200" i="0" dirty="0"/>
              <a:t>Kent and Medway NHS and Social Care Partnership Trust</a:t>
            </a:r>
            <a:r>
              <a:rPr lang="en-US" i="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3947" t="8631" r="41053" b="82527"/>
          <a:stretch/>
        </p:blipFill>
        <p:spPr>
          <a:xfrm>
            <a:off x="5125452" y="149735"/>
            <a:ext cx="2278321" cy="83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05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75BC0-DEE6-4F20-81D6-D2424A32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FIPP and FIP-MO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6BCED-C986-4ED0-AD85-9BAA4446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9359"/>
            <a:ext cx="7859713" cy="5032392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Content covered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Understanding offending</a:t>
            </a:r>
            <a:br>
              <a:rPr lang="en-GB" sz="1100" dirty="0"/>
            </a:br>
            <a:endParaRPr lang="en-GB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Fire interest and fire safety</a:t>
            </a:r>
            <a:br>
              <a:rPr lang="en-GB" sz="1100" dirty="0"/>
            </a:br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380077" y="1952216"/>
            <a:ext cx="3623819" cy="1815882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Explore thoughts and feelings relating to fire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Consider why they chose to use fire as a tool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Basic fire safety awareness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602956" y="2680597"/>
            <a:ext cx="702691" cy="359120"/>
          </a:xfrm>
          <a:prstGeom prst="right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1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75BC0-DEE6-4F20-81D6-D2424A32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FIPP and FIP-MO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6BCED-C986-4ED0-AD85-9BAA4446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9359"/>
            <a:ext cx="7859713" cy="5032392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Content covered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Understanding offending</a:t>
            </a:r>
            <a:br>
              <a:rPr lang="en-GB" sz="1100" dirty="0"/>
            </a:br>
            <a:endParaRPr lang="en-GB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Fire interest and fire safety</a:t>
            </a:r>
            <a:br>
              <a:rPr lang="en-GB" sz="1100" dirty="0"/>
            </a:br>
            <a:endParaRPr lang="en-GB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Mood and coping</a:t>
            </a:r>
            <a:br>
              <a:rPr lang="en-GB" sz="1100" dirty="0"/>
            </a:br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4873845" y="2849892"/>
            <a:ext cx="4025605" cy="1723549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Increasing awareness of appropriate and inappropriate coping strategies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How to express emotions appropriately 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3938340" y="3441154"/>
            <a:ext cx="812265" cy="360603"/>
          </a:xfrm>
          <a:prstGeom prst="right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3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75BC0-DEE6-4F20-81D6-D2424A32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FIPP and FIP-MO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6BCED-C986-4ED0-AD85-9BAA4446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9359"/>
            <a:ext cx="7859713" cy="5032392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Content covered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Understanding offending</a:t>
            </a:r>
            <a:br>
              <a:rPr lang="en-GB" sz="1100" dirty="0"/>
            </a:br>
            <a:endParaRPr lang="en-GB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Fire interest and fire safety</a:t>
            </a:r>
            <a:br>
              <a:rPr lang="en-GB" sz="1100" dirty="0"/>
            </a:br>
            <a:endParaRPr lang="en-GB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Mood and coping</a:t>
            </a:r>
            <a:br>
              <a:rPr lang="en-GB" sz="1100" dirty="0"/>
            </a:br>
            <a:endParaRPr lang="en-GB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Communication and relationships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6143238" y="3561521"/>
            <a:ext cx="2926334" cy="1631216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Increase knowledge of appropriate communication skills and healthy relationships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5463262" y="4199859"/>
            <a:ext cx="633321" cy="354539"/>
          </a:xfrm>
          <a:prstGeom prst="right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3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75BC0-DEE6-4F20-81D6-D2424A32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FIPP and FIP-MO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6BCED-C986-4ED0-AD85-9BAA4446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9359"/>
            <a:ext cx="7859713" cy="5032392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Content covered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Understanding offending</a:t>
            </a:r>
            <a:br>
              <a:rPr lang="en-GB" sz="1100" dirty="0"/>
            </a:br>
            <a:endParaRPr lang="en-GB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Fire interest and fire safety</a:t>
            </a:r>
            <a:br>
              <a:rPr lang="en-GB" sz="1100" dirty="0"/>
            </a:br>
            <a:endParaRPr lang="en-GB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Mood and coping</a:t>
            </a:r>
            <a:br>
              <a:rPr lang="en-GB" sz="1100" dirty="0"/>
            </a:br>
            <a:endParaRPr lang="en-GB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Communication and relationships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Offense supportive thinking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5626155" y="4571461"/>
            <a:ext cx="3345122" cy="1723549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Challenge beliefs constructively 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Learn techniques to recognise when such beliefs are operating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739461" y="5067822"/>
            <a:ext cx="812265" cy="365413"/>
          </a:xfrm>
          <a:prstGeom prst="right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61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75BC0-DEE6-4F20-81D6-D2424A32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FIPP and FIP-MO</a:t>
            </a:r>
          </a:p>
        </p:txBody>
      </p:sp>
      <p:pic>
        <p:nvPicPr>
          <p:cNvPr id="6" name="Picture 2" descr="Image result for flames white background">
            <a:extLst>
              <a:ext uri="{FF2B5EF4-FFF2-40B4-BE49-F238E27FC236}">
                <a16:creationId xmlns:a16="http://schemas.microsoft.com/office/drawing/2014/main" id="{2E085318-EA61-4EB2-A8DA-60DE8D02F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9" r="28959" b="7132"/>
          <a:stretch/>
        </p:blipFill>
        <p:spPr bwMode="auto">
          <a:xfrm>
            <a:off x="5881867" y="691116"/>
            <a:ext cx="3197581" cy="569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6BCED-C986-4ED0-AD85-9BAA4446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9359"/>
            <a:ext cx="7859713" cy="5032392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Content covered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Understanding offending</a:t>
            </a:r>
            <a:br>
              <a:rPr lang="en-GB" sz="1100" dirty="0"/>
            </a:br>
            <a:endParaRPr lang="en-GB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Fire interest and fire safety</a:t>
            </a:r>
            <a:br>
              <a:rPr lang="en-GB" sz="1100" dirty="0"/>
            </a:br>
            <a:endParaRPr lang="en-GB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Mood and coping</a:t>
            </a:r>
            <a:br>
              <a:rPr lang="en-GB" sz="1100" dirty="0"/>
            </a:br>
            <a:endParaRPr lang="en-GB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Communication and relationships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Offense supportive thinking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FA7C7-494E-45E1-95F2-45ABF8422830}"/>
              </a:ext>
            </a:extLst>
          </p:cNvPr>
          <p:cNvSpPr/>
          <p:nvPr/>
        </p:nvSpPr>
        <p:spPr bwMode="auto">
          <a:xfrm>
            <a:off x="3128598" y="2545832"/>
            <a:ext cx="1467293" cy="6477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7191" y="2252166"/>
            <a:ext cx="3354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Collaborative, </a:t>
            </a:r>
            <a:br>
              <a:rPr lang="en-GB" sz="2800" dirty="0">
                <a:solidFill>
                  <a:schemeClr val="accent1"/>
                </a:solidFill>
              </a:rPr>
            </a:br>
            <a:r>
              <a:rPr lang="en-GB" sz="2800" dirty="0">
                <a:solidFill>
                  <a:schemeClr val="accent1"/>
                </a:solidFill>
              </a:rPr>
              <a:t>multi-agency approach</a:t>
            </a:r>
          </a:p>
        </p:txBody>
      </p:sp>
    </p:spTree>
    <p:extLst>
      <p:ext uri="{BB962C8B-B14F-4D97-AF65-F5344CB8AC3E}">
        <p14:creationId xmlns:p14="http://schemas.microsoft.com/office/powerpoint/2010/main" val="27568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A8497-16B4-4C64-B2DE-A8342743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Fire safety awareness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FB882-E243-48E2-A5A6-479F4A59C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6012"/>
            <a:ext cx="7859713" cy="48974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Partnership working:</a:t>
            </a:r>
          </a:p>
          <a:p>
            <a:pPr marL="800100" indent="-342900">
              <a:buSzPct val="75000"/>
              <a:buFont typeface="Courier New" panose="02070309020205020404" pitchFamily="49" charset="0"/>
              <a:buChar char="o"/>
            </a:pPr>
            <a:r>
              <a:rPr lang="en-GB" dirty="0"/>
              <a:t>Meet with psychologists beforehand</a:t>
            </a:r>
          </a:p>
          <a:p>
            <a:pPr marL="800100" indent="-342900">
              <a:buSzPct val="75000"/>
              <a:buFont typeface="Courier New" panose="02070309020205020404" pitchFamily="49" charset="0"/>
              <a:buChar char="o"/>
            </a:pPr>
            <a:r>
              <a:rPr lang="en-GB" dirty="0"/>
              <a:t>Ensure materials are appropriate</a:t>
            </a:r>
          </a:p>
          <a:p>
            <a:pPr marL="800100" indent="-342900">
              <a:buSzPct val="75000"/>
              <a:buFont typeface="Courier New" panose="02070309020205020404" pitchFamily="49" charset="0"/>
              <a:buChar char="o"/>
            </a:pPr>
            <a:r>
              <a:rPr lang="en-GB" dirty="0"/>
              <a:t>Tailored to client’s needs</a:t>
            </a:r>
          </a:p>
          <a:p>
            <a:pPr marL="800100" indent="-342900">
              <a:buSzPct val="75000"/>
              <a:buFont typeface="Courier New" panose="02070309020205020404" pitchFamily="49" charset="0"/>
              <a:buChar char="o"/>
            </a:pPr>
            <a:endParaRPr lang="en-GB" dirty="0"/>
          </a:p>
          <a:p>
            <a:pPr marL="800100" indent="-342900">
              <a:buSzPct val="75000"/>
              <a:buFont typeface="Courier New" panose="02070309020205020404" pitchFamily="49" charset="0"/>
              <a:buChar char="o"/>
            </a:pPr>
            <a:endParaRPr lang="en-GB" dirty="0"/>
          </a:p>
          <a:p>
            <a:pPr marL="800100" indent="-342900">
              <a:buSzPct val="75000"/>
              <a:buFont typeface="Courier New" panose="02070309020205020404" pitchFamily="49" charset="0"/>
              <a:buChar char="o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F48E4C-4534-4D83-B131-C8377F7236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50" t="35739" r="16505" b="39745"/>
          <a:stretch/>
        </p:blipFill>
        <p:spPr>
          <a:xfrm>
            <a:off x="6704932" y="472613"/>
            <a:ext cx="2274282" cy="1137142"/>
          </a:xfrm>
          <a:prstGeom prst="rect">
            <a:avLst/>
          </a:prstGeom>
        </p:spPr>
      </p:pic>
      <p:pic>
        <p:nvPicPr>
          <p:cNvPr id="7" name="Picture 2" descr="Image result for kent frs">
            <a:extLst>
              <a:ext uri="{FF2B5EF4-FFF2-40B4-BE49-F238E27FC236}">
                <a16:creationId xmlns:a16="http://schemas.microsoft.com/office/drawing/2014/main" id="{B89885ED-1C12-4B7A-B27E-14EE09D1E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40" y="1609755"/>
            <a:ext cx="2297474" cy="78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878829"/>
            <a:ext cx="8522014" cy="244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 indent="-355600" fontAlgn="ctr">
              <a:spcBef>
                <a:spcPct val="35000"/>
              </a:spcBef>
              <a:buClr>
                <a:srgbClr val="003882"/>
              </a:buClr>
              <a:buSzPct val="175000"/>
              <a:buFont typeface="Wingdings" panose="05000000000000000000" pitchFamily="2" charset="2"/>
              <a:buChar char="§"/>
            </a:pPr>
            <a:r>
              <a:rPr lang="en-GB" kern="0" dirty="0">
                <a:solidFill>
                  <a:srgbClr val="000000"/>
                </a:solidFill>
                <a:latin typeface="Arial"/>
                <a:cs typeface="Arial"/>
              </a:rPr>
              <a:t>Fire safety work:</a:t>
            </a:r>
          </a:p>
          <a:p>
            <a:pPr marL="800100" lvl="0" indent="-342900" fontAlgn="ctr">
              <a:spcBef>
                <a:spcPct val="35000"/>
              </a:spcBef>
              <a:buClr>
                <a:srgbClr val="003882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GB" kern="0" dirty="0">
                <a:solidFill>
                  <a:srgbClr val="000000"/>
                </a:solidFill>
                <a:latin typeface="Arial"/>
                <a:cs typeface="Arial"/>
              </a:rPr>
              <a:t>Fire triangle</a:t>
            </a:r>
          </a:p>
          <a:p>
            <a:pPr marL="800100" lvl="0" indent="-342900" fontAlgn="ctr">
              <a:spcBef>
                <a:spcPct val="35000"/>
              </a:spcBef>
              <a:buClr>
                <a:srgbClr val="003882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GB" kern="0" dirty="0">
                <a:solidFill>
                  <a:srgbClr val="000000"/>
                </a:solidFill>
                <a:latin typeface="Arial"/>
                <a:cs typeface="Arial"/>
              </a:rPr>
              <a:t>Fire spread</a:t>
            </a:r>
          </a:p>
          <a:p>
            <a:pPr marL="800100" lvl="0" indent="-342900" fontAlgn="ctr">
              <a:spcBef>
                <a:spcPct val="35000"/>
              </a:spcBef>
              <a:buClr>
                <a:srgbClr val="003882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GB" kern="0" dirty="0">
                <a:solidFill>
                  <a:srgbClr val="000000"/>
                </a:solidFill>
                <a:latin typeface="Arial"/>
                <a:cs typeface="Arial"/>
              </a:rPr>
              <a:t>Unintended effects of firesetting</a:t>
            </a:r>
          </a:p>
          <a:p>
            <a:pPr marL="800100" lvl="0" indent="-342900" fontAlgn="ctr">
              <a:spcBef>
                <a:spcPct val="35000"/>
              </a:spcBef>
              <a:buClr>
                <a:srgbClr val="003882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GB" kern="0" dirty="0">
                <a:solidFill>
                  <a:srgbClr val="000000"/>
                </a:solidFill>
                <a:latin typeface="Arial"/>
                <a:cs typeface="Arial"/>
              </a:rPr>
              <a:t>Ripple effect</a:t>
            </a:r>
          </a:p>
        </p:txBody>
      </p:sp>
    </p:spTree>
    <p:extLst>
      <p:ext uri="{BB962C8B-B14F-4D97-AF65-F5344CB8AC3E}">
        <p14:creationId xmlns:p14="http://schemas.microsoft.com/office/powerpoint/2010/main" val="108979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970D1-3724-400C-883C-ECC24F71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the treatments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3EDE2-9B1C-4655-88AD-42506CA24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Key improvements in the following areas:</a:t>
            </a:r>
            <a:br>
              <a:rPr lang="en-GB" dirty="0"/>
            </a:br>
            <a:endParaRPr lang="en-GB" dirty="0"/>
          </a:p>
          <a:p>
            <a:pPr marL="534987" lvl="1" indent="0">
              <a:buNone/>
            </a:pPr>
            <a:r>
              <a:rPr lang="en-GB" sz="2400" dirty="0"/>
              <a:t>Fire-related factors</a:t>
            </a:r>
          </a:p>
          <a:p>
            <a:pPr marL="1054100" lvl="4" indent="-342900"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000" dirty="0"/>
              <a:t>Serious Fire Interest</a:t>
            </a:r>
          </a:p>
          <a:p>
            <a:pPr marL="1054100" lvl="4" indent="-342900"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000" dirty="0"/>
              <a:t>Identification with Fire</a:t>
            </a:r>
          </a:p>
          <a:p>
            <a:pPr marL="1054100" lvl="4" indent="-342900"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000" dirty="0"/>
              <a:t>Fire Safety Awareness</a:t>
            </a:r>
            <a:br>
              <a:rPr lang="en-US" i="1" dirty="0"/>
            </a:br>
            <a:br>
              <a:rPr lang="en-US" i="1" dirty="0"/>
            </a:br>
            <a:endParaRPr lang="en-US" i="1" dirty="0"/>
          </a:p>
          <a:p>
            <a:pPr marL="992187" lvl="2" indent="0">
              <a:buNone/>
            </a:pPr>
            <a:endParaRPr lang="en-GB" sz="800" dirty="0"/>
          </a:p>
          <a:p>
            <a:pPr marL="534987" lvl="1" indent="0">
              <a:buNone/>
            </a:pPr>
            <a:r>
              <a:rPr lang="en-GB" sz="2400" dirty="0"/>
              <a:t>Coping and emotional issues</a:t>
            </a:r>
          </a:p>
          <a:p>
            <a:pPr marL="3429" lvl="1" indent="0">
              <a:buNone/>
            </a:pPr>
            <a:br>
              <a:rPr lang="en-US" i="1" dirty="0"/>
            </a:br>
            <a:br>
              <a:rPr lang="en-US" i="1" dirty="0"/>
            </a:br>
            <a:endParaRPr lang="en-GB" sz="800" dirty="0"/>
          </a:p>
          <a:p>
            <a:pPr marL="534987" lvl="1" indent="0">
              <a:buNone/>
            </a:pPr>
            <a:r>
              <a:rPr lang="en-GB" sz="2400" dirty="0"/>
              <a:t>Offense supportive attitudes </a:t>
            </a:r>
          </a:p>
          <a:p>
            <a:pPr marL="1057529" lvl="3" indent="-342900"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GB" sz="2000" dirty="0"/>
              <a:t>Violent Attitudes</a:t>
            </a:r>
          </a:p>
          <a:p>
            <a:pPr marL="1057529" lvl="3" indent="-342900"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GB" sz="2000" dirty="0"/>
              <a:t>Antisocial Attitudes</a:t>
            </a:r>
          </a:p>
          <a:p>
            <a:pPr marL="3429" lvl="1" indent="0">
              <a:buClr>
                <a:schemeClr val="tx2"/>
              </a:buClr>
              <a:buSzPct val="75000"/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2" descr="Image result for orange ti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27" y="2114588"/>
            <a:ext cx="458894" cy="50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orange ti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0" y="3990364"/>
            <a:ext cx="458894" cy="50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orange ti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43" y="5122772"/>
            <a:ext cx="458894" cy="50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738" y="1020970"/>
            <a:ext cx="6500728" cy="620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464471"/>
            <a:ext cx="385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(Gannon et al., 2015; Tyler et al., 2017)</a:t>
            </a:r>
          </a:p>
        </p:txBody>
      </p:sp>
    </p:spTree>
    <p:extLst>
      <p:ext uri="{BB962C8B-B14F-4D97-AF65-F5344CB8AC3E}">
        <p14:creationId xmlns:p14="http://schemas.microsoft.com/office/powerpoint/2010/main" val="331881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What do clients think?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219700" y="831057"/>
            <a:ext cx="3752850" cy="1555750"/>
          </a:xfrm>
          <a:prstGeom prst="wedgeRoundRectCallout">
            <a:avLst>
              <a:gd name="adj1" fmla="val 44609"/>
              <a:gd name="adj2" fmla="val 86796"/>
              <a:gd name="adj3" fmla="val 16667"/>
            </a:avLst>
          </a:prstGeom>
          <a:solidFill>
            <a:schemeClr val="tx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200" dirty="0">
                <a:solidFill>
                  <a:schemeClr val="bg1"/>
                </a:solidFill>
              </a:rPr>
              <a:t>“One of the best things about the group was learning about the dangers of fire.”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105274" y="3648076"/>
            <a:ext cx="4643439" cy="2105024"/>
          </a:xfrm>
          <a:prstGeom prst="wedgeRoundRectCallout">
            <a:avLst>
              <a:gd name="adj1" fmla="val -37499"/>
              <a:gd name="adj2" fmla="val 71336"/>
              <a:gd name="adj3" fmla="val 16667"/>
            </a:avLst>
          </a:prstGeom>
          <a:solidFill>
            <a:schemeClr val="tx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200" dirty="0">
                <a:solidFill>
                  <a:schemeClr val="bg1"/>
                </a:solidFill>
              </a:rPr>
              <a:t>“I got a better understanding about myself than I did before and also it made me think twice about fires. Made me realise they were more dangerous than I thought.”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31808" y="1433627"/>
            <a:ext cx="4672906" cy="1906360"/>
          </a:xfrm>
          <a:prstGeom prst="wedgeRoundRectCallout">
            <a:avLst>
              <a:gd name="adj1" fmla="val -43918"/>
              <a:gd name="adj2" fmla="val 77690"/>
              <a:gd name="adj3" fmla="val 16667"/>
            </a:avLst>
          </a:prstGeom>
          <a:solidFill>
            <a:schemeClr val="tx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n-US" sz="2200" dirty="0">
                <a:solidFill>
                  <a:schemeClr val="bg1"/>
                </a:solidFill>
              </a:rPr>
              <a:t>“I thought that the group was good. I particularly liked the fire safety officer sessions. They were really meaningful and will help me in the future.”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0100" y="4114797"/>
            <a:ext cx="2962277" cy="2285998"/>
            <a:chOff x="281638" y="4630711"/>
            <a:chExt cx="3529012" cy="1222885"/>
          </a:xfrm>
          <a:solidFill>
            <a:srgbClr val="FFFF00"/>
          </a:solidFill>
        </p:grpSpPr>
        <p:sp>
          <p:nvSpPr>
            <p:cNvPr id="12" name="Rounded Rectangular Callout 11"/>
            <p:cNvSpPr/>
            <p:nvPr/>
          </p:nvSpPr>
          <p:spPr>
            <a:xfrm>
              <a:off x="281638" y="4630711"/>
              <a:ext cx="3529012" cy="1222885"/>
            </a:xfrm>
            <a:prstGeom prst="wedgeRoundRectCallout">
              <a:avLst>
                <a:gd name="adj1" fmla="val 44080"/>
                <a:gd name="adj2" fmla="val 65643"/>
                <a:gd name="adj3" fmla="val 16667"/>
              </a:avLst>
            </a:prstGeom>
            <a:solidFill>
              <a:schemeClr val="tx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2000" dirty="0">
                <a:solidFill>
                  <a:srgbClr val="00206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7972" y="4723642"/>
              <a:ext cx="3096343" cy="10840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200" dirty="0">
                  <a:solidFill>
                    <a:schemeClr val="bg1"/>
                  </a:solidFill>
                </a:rPr>
                <a:t>“Understanding my own experience with fire. How dangerous it could have been.”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953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91513" cy="935038"/>
          </a:xfrm>
        </p:spPr>
        <p:txBody>
          <a:bodyPr/>
          <a:lstStyle/>
          <a:p>
            <a:r>
              <a:rPr lang="en-GB" dirty="0"/>
              <a:t>Do the treatments work? </a:t>
            </a:r>
            <a:br>
              <a:rPr lang="en-GB" dirty="0"/>
            </a:br>
            <a:r>
              <a:rPr lang="en-GB" dirty="0"/>
              <a:t>New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3740"/>
            <a:ext cx="6613451" cy="463801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Longitudinal studies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7 or 10 year follow up</a:t>
            </a:r>
          </a:p>
          <a:p>
            <a:pPr lvl="1"/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Impact on behaviour </a:t>
            </a:r>
            <a:endParaRPr lang="en-GB" dirty="0">
              <a:sym typeface="Wingdings" panose="05000000000000000000" pitchFamily="2" charset="2"/>
            </a:endParaRP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GB" sz="2400" dirty="0">
                <a:sym typeface="Wingdings" panose="05000000000000000000" pitchFamily="2" charset="2"/>
              </a:rPr>
              <a:t>reduction in firesetting incidents or criminal behaviour in general?</a:t>
            </a: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ym typeface="Wingdings" panose="05000000000000000000" pitchFamily="2" charset="2"/>
              </a:rPr>
              <a:t>Difference between 1:1 or group treatment?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ym typeface="Wingdings" panose="05000000000000000000" pitchFamily="2" charset="2"/>
              </a:rPr>
              <a:t>What if people drop out of the treatment?</a:t>
            </a:r>
          </a:p>
          <a:p>
            <a:endParaRPr lang="en-GB" dirty="0"/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444E8429-851C-4648-ACB8-570AA742E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r="15367" b="3070"/>
          <a:stretch/>
        </p:blipFill>
        <p:spPr bwMode="auto">
          <a:xfrm>
            <a:off x="6964327" y="396487"/>
            <a:ext cx="2073348" cy="60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771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flames white background">
            <a:extLst>
              <a:ext uri="{FF2B5EF4-FFF2-40B4-BE49-F238E27FC236}">
                <a16:creationId xmlns:a16="http://schemas.microsoft.com/office/drawing/2014/main" id="{D575F1C3-36FF-4B2B-8EFD-7F2A4BFD6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9606"/>
            <a:ext cx="9144000" cy="113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6BD391-E4B1-45B5-8370-F0EB8AC5B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91065-446D-4F08-BA5B-BCEC5882A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Adult firesetting = under-recognised area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FIPP and FIP-MO = specialist treatment programmes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Importance of multi-agency approach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Key reductions in risk factors after treatment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Impact on firesetting incidents?</a:t>
            </a:r>
          </a:p>
        </p:txBody>
      </p:sp>
    </p:spTree>
    <p:extLst>
      <p:ext uri="{BB962C8B-B14F-4D97-AF65-F5344CB8AC3E}">
        <p14:creationId xmlns:p14="http://schemas.microsoft.com/office/powerpoint/2010/main" val="197738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flames whit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" r="6446" b="8031"/>
          <a:stretch/>
        </p:blipFill>
        <p:spPr bwMode="auto">
          <a:xfrm>
            <a:off x="0" y="3028950"/>
            <a:ext cx="9144000" cy="346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Scale of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8536" y="1665458"/>
            <a:ext cx="5306928" cy="1943306"/>
          </a:xfrm>
          <a:ln w="38100">
            <a:solidFill>
              <a:srgbClr val="FF9900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sz="2800" b="1" dirty="0"/>
              <a:t>83,236 deliberate fires</a:t>
            </a:r>
            <a:br>
              <a:rPr lang="en-US" sz="2800" b="1" dirty="0"/>
            </a:br>
            <a:r>
              <a:rPr lang="en-US" sz="2800" dirty="0"/>
              <a:t>in England in 2018/19</a:t>
            </a:r>
            <a:endParaRPr lang="en-GB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-928700" y="6497059"/>
            <a:ext cx="27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(Home Office, 2019)</a:t>
            </a:r>
          </a:p>
        </p:txBody>
      </p:sp>
    </p:spTree>
    <p:extLst>
      <p:ext uri="{BB962C8B-B14F-4D97-AF65-F5344CB8AC3E}">
        <p14:creationId xmlns:p14="http://schemas.microsoft.com/office/powerpoint/2010/main" val="408222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"/>
    </mc:Choice>
    <mc:Fallback xmlns="">
      <p:transition spd="slow" advTm="29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flames whit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24" y="1990165"/>
            <a:ext cx="5523975" cy="44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D6A300"/>
                </a:solidFill>
              </a:rPr>
              <a:t>ANY QUESTIONS?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7545" y="2136710"/>
            <a:ext cx="4176464" cy="932250"/>
          </a:xfrm>
        </p:spPr>
        <p:txBody>
          <a:bodyPr/>
          <a:lstStyle/>
          <a:p>
            <a:r>
              <a:rPr lang="en-GB" sz="1600" i="0" dirty="0">
                <a:latin typeface="+mn-lt"/>
              </a:rPr>
              <a:t>k.l.sambrooks@kent.ac.uk</a:t>
            </a:r>
          </a:p>
        </p:txBody>
      </p:sp>
      <p:pic>
        <p:nvPicPr>
          <p:cNvPr id="7" name="Picture 2" descr="Image result for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88" y="2490018"/>
            <a:ext cx="470497" cy="43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30445" y="2510618"/>
            <a:ext cx="2756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+mj-lt"/>
              </a:rPr>
              <a:t>@</a:t>
            </a:r>
            <a:r>
              <a:rPr lang="en-GB" sz="1600" dirty="0" err="1">
                <a:solidFill>
                  <a:schemeClr val="bg1"/>
                </a:solidFill>
                <a:latin typeface="+mj-lt"/>
              </a:rPr>
              <a:t>KatieSambrooks</a:t>
            </a:r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598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Scale of the problem</a:t>
            </a:r>
          </a:p>
        </p:txBody>
      </p:sp>
      <p:pic>
        <p:nvPicPr>
          <p:cNvPr id="4" name="Picture 2" descr="Image result for fire white background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r="11932" b="16175"/>
          <a:stretch/>
        </p:blipFill>
        <p:spPr bwMode="auto">
          <a:xfrm rot="16200000">
            <a:off x="4515656" y="1929323"/>
            <a:ext cx="6265839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5192"/>
            <a:ext cx="6123777" cy="3244727"/>
          </a:xfrm>
          <a:ln w="38100">
            <a:solidFill>
              <a:srgbClr val="FF9900"/>
            </a:solidFill>
          </a:ln>
        </p:spPr>
        <p:txBody>
          <a:bodyPr>
            <a:normAutofit/>
          </a:bodyPr>
          <a:lstStyle/>
          <a:p>
            <a:pPr marL="171450" indent="0">
              <a:buNone/>
            </a:pPr>
            <a:endParaRPr lang="en-GB" sz="2400" dirty="0"/>
          </a:p>
          <a:p>
            <a:pPr marL="171450" indent="0">
              <a:buNone/>
            </a:pPr>
            <a:r>
              <a:rPr lang="en-GB" sz="2400" dirty="0"/>
              <a:t>In one year period:</a:t>
            </a:r>
            <a:br>
              <a:rPr lang="en-GB" sz="2400" dirty="0"/>
            </a:br>
            <a:endParaRPr lang="en-GB" sz="2400" dirty="0"/>
          </a:p>
          <a:p>
            <a:pPr marL="457200" indent="-285750">
              <a:buFont typeface="Wingdings" panose="05000000000000000000" pitchFamily="2" charset="2"/>
              <a:buChar char="§"/>
              <a:tabLst>
                <a:tab pos="800100" algn="l"/>
              </a:tabLst>
            </a:pPr>
            <a:r>
              <a:rPr lang="en-GB" sz="2400" dirty="0"/>
              <a:t>England: </a:t>
            </a:r>
            <a:r>
              <a:rPr lang="en-US" sz="2400" dirty="0"/>
              <a:t>1,014 injuries and 51 fatalities</a:t>
            </a:r>
            <a:br>
              <a:rPr lang="en-US" sz="2400" dirty="0"/>
            </a:br>
            <a:endParaRPr lang="en-US" sz="2400" dirty="0"/>
          </a:p>
          <a:p>
            <a:pPr marL="457200" indent="-285750">
              <a:buFont typeface="Wingdings" panose="05000000000000000000" pitchFamily="2" charset="2"/>
              <a:buChar char="§"/>
              <a:tabLst>
                <a:tab pos="800100" algn="l"/>
              </a:tabLst>
            </a:pPr>
            <a:r>
              <a:rPr lang="en-US" sz="2400" dirty="0"/>
              <a:t>US: 1,310 injuries and 440 fatalities</a:t>
            </a:r>
          </a:p>
          <a:p>
            <a:pPr marL="457200" indent="-285750">
              <a:buFont typeface="Wingdings" panose="05000000000000000000" pitchFamily="2" charset="2"/>
              <a:buChar char="§"/>
              <a:tabLst>
                <a:tab pos="800100" algn="l"/>
              </a:tabLst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07285"/>
            <a:ext cx="4012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(Campbell, 2017; Home Office, 2019)</a:t>
            </a:r>
          </a:p>
        </p:txBody>
      </p:sp>
    </p:spTree>
    <p:extLst>
      <p:ext uri="{BB962C8B-B14F-4D97-AF65-F5344CB8AC3E}">
        <p14:creationId xmlns:p14="http://schemas.microsoft.com/office/powerpoint/2010/main" val="100346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"/>
    </mc:Choice>
    <mc:Fallback xmlns="">
      <p:transition spd="slow" advTm="29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165D-98DE-43FF-B9C9-7E9D6163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deliberately sets fires?</a:t>
            </a:r>
          </a:p>
        </p:txBody>
      </p:sp>
      <p:sp>
        <p:nvSpPr>
          <p:cNvPr id="4" name="AutoShape 2" descr="Image result for firese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62425" y="1378965"/>
            <a:ext cx="4396784" cy="14508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Research largely focused on juveniles </a:t>
            </a:r>
            <a:r>
              <a:rPr lang="en-GB" sz="1400" dirty="0"/>
              <a:t>(Gannon &amp; Pina, 2010)</a:t>
            </a:r>
            <a:br>
              <a:rPr lang="en-GB" dirty="0"/>
            </a:br>
            <a:endParaRPr lang="en-GB" dirty="0"/>
          </a:p>
        </p:txBody>
      </p:sp>
      <p:pic>
        <p:nvPicPr>
          <p:cNvPr id="1028" name="Picture 4" descr="Image result for firese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85" y="1198727"/>
            <a:ext cx="3476625" cy="265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rson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148" y="3984016"/>
            <a:ext cx="3909765" cy="239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409574" y="3984016"/>
            <a:ext cx="4154488" cy="239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5600" indent="-355600" algn="l" rtl="0" eaLnBrk="1" fontAlgn="ctr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7813" algn="l" rtl="0" eaLnBrk="1" fontAlgn="ctr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684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5240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796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3368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940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512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7084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kern="0" dirty="0"/>
              <a:t>Adult perpetrated deliberate firesetting = critical issue 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 bwMode="auto">
          <a:xfrm>
            <a:off x="4162425" y="2775065"/>
            <a:ext cx="4396784" cy="145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355600" algn="l" rtl="0" eaLnBrk="1" fontAlgn="ctr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7813" algn="l" rtl="0" eaLnBrk="1" fontAlgn="ctr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684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5240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796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3368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940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512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7084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Only responsible for 40% of deliberate fires </a:t>
            </a:r>
            <a:r>
              <a:rPr lang="en-GB" sz="1400" dirty="0"/>
              <a:t>(Kennedy et al., 2006)</a:t>
            </a:r>
            <a:br>
              <a:rPr lang="en-GB" kern="0" dirty="0"/>
            </a:b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83832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FAD03-6D10-45AB-9E07-9E64C0264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adults deliberately set fires?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932376" y="4133457"/>
            <a:ext cx="2890513" cy="2396499"/>
            <a:chOff x="185116" y="1210446"/>
            <a:chExt cx="3326279" cy="27114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9B81B63-EB1B-4330-B5AF-43A8B5F73D25}"/>
                </a:ext>
              </a:extLst>
            </p:cNvPr>
            <p:cNvGrpSpPr/>
            <p:nvPr/>
          </p:nvGrpSpPr>
          <p:grpSpPr>
            <a:xfrm>
              <a:off x="185116" y="1212367"/>
              <a:ext cx="3326279" cy="2709538"/>
              <a:chOff x="435147" y="1264372"/>
              <a:chExt cx="3827436" cy="4062820"/>
            </a:xfrm>
          </p:grpSpPr>
          <p:pic>
            <p:nvPicPr>
              <p:cNvPr id="4" name="Picture 2" descr="Night of chaos: A youth kicks a wheelie bin towards a blazing car in Finglas South, Dublin. Picture: Caroline Quinn">
                <a:extLst>
                  <a:ext uri="{FF2B5EF4-FFF2-40B4-BE49-F238E27FC236}">
                    <a16:creationId xmlns:a16="http://schemas.microsoft.com/office/drawing/2014/main" id="{F78A0A32-2DF9-4954-B441-701673B1C7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43" r="41657"/>
              <a:stretch/>
            </p:blipFill>
            <p:spPr bwMode="auto">
              <a:xfrm>
                <a:off x="479253" y="1264372"/>
                <a:ext cx="3783330" cy="33571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08B44A-4B6F-477B-9636-F81FBC678903}"/>
                  </a:ext>
                </a:extLst>
              </p:cNvPr>
              <p:cNvSpPr txBox="1"/>
              <p:nvPr/>
            </p:nvSpPr>
            <p:spPr>
              <a:xfrm>
                <a:off x="435147" y="4627567"/>
                <a:ext cx="3752375" cy="699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chemeClr val="tx2"/>
                  </a:buClr>
                  <a:buFont typeface="Wingdings" panose="05000000000000000000" pitchFamily="2" charset="2"/>
                  <a:buChar char="§"/>
                </a:pPr>
                <a:r>
                  <a:rPr lang="en-GB" sz="2000" dirty="0"/>
                  <a:t>Vandalism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769542-0957-4C8F-B4D5-739486698F1D}"/>
                </a:ext>
              </a:extLst>
            </p:cNvPr>
            <p:cNvSpPr/>
            <p:nvPr/>
          </p:nvSpPr>
          <p:spPr bwMode="auto">
            <a:xfrm>
              <a:off x="204281" y="1210446"/>
              <a:ext cx="3287950" cy="2711459"/>
            </a:xfrm>
            <a:prstGeom prst="rect">
              <a:avLst/>
            </a:prstGeom>
            <a:noFill/>
            <a:ln w="38100">
              <a:solidFill>
                <a:srgbClr val="FF99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5622" y="1817052"/>
            <a:ext cx="2975941" cy="2316405"/>
            <a:chOff x="4972050" y="1981199"/>
            <a:chExt cx="3409950" cy="27530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ACF7320-C6EF-4F7C-8225-6BFC2F9DC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369" t="19130" r="14563" b="33747"/>
            <a:stretch/>
          </p:blipFill>
          <p:spPr>
            <a:xfrm>
              <a:off x="5048250" y="1981200"/>
              <a:ext cx="3264758" cy="234316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2A6A27-2E80-4293-AE61-A5F4D5AC7BE5}"/>
                </a:ext>
              </a:extLst>
            </p:cNvPr>
            <p:cNvSpPr txBox="1"/>
            <p:nvPr/>
          </p:nvSpPr>
          <p:spPr>
            <a:xfrm>
              <a:off x="4972051" y="4258690"/>
              <a:ext cx="3337353" cy="475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GB" sz="2000" dirty="0"/>
                <a:t>Profit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910C4BD-FAEA-4BDB-8C73-7B6A5A607BF7}"/>
                </a:ext>
              </a:extLst>
            </p:cNvPr>
            <p:cNvSpPr/>
            <p:nvPr/>
          </p:nvSpPr>
          <p:spPr bwMode="auto">
            <a:xfrm>
              <a:off x="4972050" y="1981199"/>
              <a:ext cx="3409950" cy="2753016"/>
            </a:xfrm>
            <a:prstGeom prst="rect">
              <a:avLst/>
            </a:prstGeom>
            <a:noFill/>
            <a:ln w="38100">
              <a:solidFill>
                <a:srgbClr val="FF99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defTabSz="914400" rtl="0" eaLnBrk="1" fontAlgn="b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9821" y="4271054"/>
            <a:ext cx="3115802" cy="2262287"/>
            <a:chOff x="204281" y="3933008"/>
            <a:chExt cx="3287949" cy="2537979"/>
          </a:xfrm>
        </p:grpSpPr>
        <p:grpSp>
          <p:nvGrpSpPr>
            <p:cNvPr id="14" name="Group 13"/>
            <p:cNvGrpSpPr/>
            <p:nvPr/>
          </p:nvGrpSpPr>
          <p:grpSpPr>
            <a:xfrm>
              <a:off x="204281" y="3945336"/>
              <a:ext cx="3287949" cy="2525651"/>
              <a:chOff x="747719" y="2655650"/>
              <a:chExt cx="4858785" cy="3985650"/>
            </a:xfrm>
          </p:grpSpPr>
          <p:pic>
            <p:nvPicPr>
              <p:cNvPr id="13" name="Picture 2" descr="Image result for crime concealment fir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719" y="2655650"/>
                <a:ext cx="4858785" cy="3243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764330" y="5815703"/>
                <a:ext cx="4842174" cy="82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chemeClr val="tx2"/>
                  </a:buClr>
                  <a:buFont typeface="Wingdings" panose="05000000000000000000" pitchFamily="2" charset="2"/>
                  <a:buChar char="§"/>
                </a:pPr>
                <a:r>
                  <a:rPr lang="en-GB" dirty="0"/>
                  <a:t> </a:t>
                </a:r>
                <a:r>
                  <a:rPr lang="en-GB" sz="2000" dirty="0"/>
                  <a:t>Crime concealment</a:t>
                </a:r>
                <a:endParaRPr lang="en-GB" dirty="0"/>
              </a:p>
            </p:txBody>
          </p:sp>
        </p:grpSp>
        <p:sp>
          <p:nvSpPr>
            <p:cNvPr id="15" name="Rectangle 14"/>
            <p:cNvSpPr/>
            <p:nvPr/>
          </p:nvSpPr>
          <p:spPr bwMode="auto">
            <a:xfrm>
              <a:off x="205168" y="3933008"/>
              <a:ext cx="3287062" cy="2534181"/>
            </a:xfrm>
            <a:prstGeom prst="rect">
              <a:avLst/>
            </a:prstGeom>
            <a:noFill/>
            <a:ln w="38100">
              <a:solidFill>
                <a:srgbClr val="FF99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46771" y="1326225"/>
            <a:ext cx="3342371" cy="2206434"/>
            <a:chOff x="3864833" y="4092630"/>
            <a:chExt cx="3330146" cy="2216625"/>
          </a:xfrm>
        </p:grpSpPr>
        <p:grpSp>
          <p:nvGrpSpPr>
            <p:cNvPr id="24" name="Group 23"/>
            <p:cNvGrpSpPr/>
            <p:nvPr/>
          </p:nvGrpSpPr>
          <p:grpSpPr>
            <a:xfrm>
              <a:off x="3876707" y="4092630"/>
              <a:ext cx="3318272" cy="2190834"/>
              <a:chOff x="3876707" y="4092630"/>
              <a:chExt cx="3318272" cy="219083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6"/>
              <a:srcRect l="4200" t="14891" r="63999" b="54299"/>
              <a:stretch/>
            </p:blipFill>
            <p:spPr>
              <a:xfrm>
                <a:off x="3933826" y="4092630"/>
                <a:ext cx="3201185" cy="1763422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3876707" y="5883354"/>
                <a:ext cx="331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chemeClr val="tx2"/>
                  </a:buClr>
                  <a:buFont typeface="Wingdings" panose="05000000000000000000" pitchFamily="2" charset="2"/>
                  <a:buChar char="§"/>
                </a:pPr>
                <a:r>
                  <a:rPr lang="en-GB" sz="2000" dirty="0"/>
                  <a:t>Enhance heroic status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 bwMode="auto">
            <a:xfrm>
              <a:off x="3864833" y="4092630"/>
              <a:ext cx="3264758" cy="2216625"/>
            </a:xfrm>
            <a:prstGeom prst="rect">
              <a:avLst/>
            </a:prstGeom>
            <a:noFill/>
            <a:ln w="38100">
              <a:solidFill>
                <a:srgbClr val="FF99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946771" y="3630698"/>
            <a:ext cx="2146958" cy="40011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Cry for help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622" y="1308047"/>
            <a:ext cx="1753728" cy="40011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Revenge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26670" y="6585681"/>
            <a:ext cx="73364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100" dirty="0" err="1"/>
              <a:t>Icove</a:t>
            </a:r>
            <a:r>
              <a:rPr lang="en-GB" altLang="en-US" sz="1100" dirty="0"/>
              <a:t> &amp; </a:t>
            </a:r>
            <a:r>
              <a:rPr lang="en-GB" altLang="en-US" sz="1100" dirty="0" err="1"/>
              <a:t>Estepp</a:t>
            </a:r>
            <a:r>
              <a:rPr lang="en-GB" altLang="en-US" sz="1100" dirty="0"/>
              <a:t>, (1987); </a:t>
            </a:r>
            <a:r>
              <a:rPr lang="en-GB" altLang="en-US" sz="1100" dirty="0" err="1"/>
              <a:t>Inciardi</a:t>
            </a:r>
            <a:r>
              <a:rPr lang="en-GB" altLang="en-US" sz="1100" dirty="0"/>
              <a:t> (1970); </a:t>
            </a:r>
            <a:r>
              <a:rPr lang="en-GB" altLang="en-US" sz="1100" dirty="0" err="1"/>
              <a:t>Koson</a:t>
            </a:r>
            <a:r>
              <a:rPr lang="en-GB" altLang="en-US" sz="1100" dirty="0"/>
              <a:t> &amp; </a:t>
            </a:r>
            <a:r>
              <a:rPr lang="en-GB" altLang="en-US" sz="1100" dirty="0" err="1"/>
              <a:t>Dvoskin</a:t>
            </a:r>
            <a:r>
              <a:rPr lang="en-GB" altLang="en-US" sz="1100" dirty="0"/>
              <a:t> (1982); Lewis &amp; </a:t>
            </a:r>
            <a:r>
              <a:rPr lang="en-GB" altLang="en-US" sz="1100" dirty="0" err="1"/>
              <a:t>Yarnell</a:t>
            </a:r>
            <a:r>
              <a:rPr lang="en-GB" altLang="en-US" sz="1100" dirty="0"/>
              <a:t> (1951); </a:t>
            </a:r>
            <a:r>
              <a:rPr lang="en-GB" altLang="en-US" sz="1100" dirty="0" err="1"/>
              <a:t>Prins</a:t>
            </a:r>
            <a:r>
              <a:rPr lang="en-GB" altLang="en-US" sz="1100" dirty="0"/>
              <a:t> (1994); Rix (1994). </a:t>
            </a:r>
          </a:p>
        </p:txBody>
      </p:sp>
    </p:spTree>
    <p:extLst>
      <p:ext uri="{BB962C8B-B14F-4D97-AF65-F5344CB8AC3E}">
        <p14:creationId xmlns:p14="http://schemas.microsoft.com/office/powerpoint/2010/main" val="194849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mage result for fire whit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 r="8580"/>
          <a:stretch/>
        </p:blipFill>
        <p:spPr bwMode="auto">
          <a:xfrm flipV="1">
            <a:off x="0" y="-1012183"/>
            <a:ext cx="9144000" cy="54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92468" y="4000500"/>
            <a:ext cx="8291512" cy="2202815"/>
          </a:xfrm>
        </p:spPr>
        <p:txBody>
          <a:bodyPr/>
          <a:lstStyle/>
          <a:p>
            <a:r>
              <a:rPr lang="en-GB" dirty="0"/>
              <a:t>How do we tackle this behaviour?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What treatments or interventions are available?</a:t>
            </a:r>
          </a:p>
        </p:txBody>
      </p:sp>
    </p:spTree>
    <p:extLst>
      <p:ext uri="{BB962C8B-B14F-4D97-AF65-F5344CB8AC3E}">
        <p14:creationId xmlns:p14="http://schemas.microsoft.com/office/powerpoint/2010/main" val="374683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5F90C-9006-45F5-A1FA-5EDC941FB5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Treatments for deliberate firesetting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8AA8B42-61FC-4F9D-9415-AA7CF2681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7364" y="1424089"/>
            <a:ext cx="4051349" cy="3594442"/>
          </a:xfrm>
        </p:spPr>
        <p:txBody>
          <a:bodyPr anchor="ctr"/>
          <a:lstStyle/>
          <a:p>
            <a:pPr fontAlgn="base">
              <a:buSzPct val="150000"/>
              <a:buFont typeface="Wingdings" panose="05000000000000000000" pitchFamily="2" charset="2"/>
              <a:buChar char="§"/>
            </a:pPr>
            <a:r>
              <a:rPr lang="en-GB" sz="2400" dirty="0"/>
              <a:t>Majority of fire and rescue services were working with juvenile firesetters 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en-GB" sz="1800" dirty="0"/>
          </a:p>
          <a:p>
            <a:pPr fontAlgn="base">
              <a:buSzPct val="150000"/>
              <a:buFont typeface="Wingdings" panose="05000000000000000000" pitchFamily="2" charset="2"/>
              <a:buChar char="§"/>
            </a:pPr>
            <a:r>
              <a:rPr lang="en-GB" sz="2400" dirty="0"/>
              <a:t>Interventions for adult arsonists sparse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6DF8A8C-90B3-4C3E-A606-E4BAB7450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53" t="16093" r="36716" b="27144"/>
          <a:stretch/>
        </p:blipFill>
        <p:spPr>
          <a:xfrm>
            <a:off x="574010" y="1424089"/>
            <a:ext cx="3797289" cy="359444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AA8B42-61FC-4F9D-9415-AA7CF2681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384" y="5317082"/>
            <a:ext cx="7822927" cy="1264471"/>
          </a:xfrm>
        </p:spPr>
        <p:txBody>
          <a:bodyPr/>
          <a:lstStyle/>
          <a:p>
            <a:pPr fontAlgn="base">
              <a:buSzPct val="150000"/>
              <a:buFont typeface="Wingdings" panose="05000000000000000000" pitchFamily="2" charset="2"/>
              <a:buChar char="§"/>
            </a:pPr>
            <a:r>
              <a:rPr lang="en-GB" sz="2400" dirty="0"/>
              <a:t>“Few attempts have been made to develop and evaluate specialist treatment programmes for arson internationally.” </a:t>
            </a:r>
            <a:r>
              <a:rPr lang="en-GB" sz="1400" dirty="0"/>
              <a:t>(Tyler, Gannon &amp; Sambrooks, 2019)</a:t>
            </a:r>
          </a:p>
        </p:txBody>
      </p:sp>
    </p:spTree>
    <p:extLst>
      <p:ext uri="{BB962C8B-B14F-4D97-AF65-F5344CB8AC3E}">
        <p14:creationId xmlns:p14="http://schemas.microsoft.com/office/powerpoint/2010/main" val="69665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7995E-CC9D-472E-ABAD-C15569DA4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Treatments for deliberate firesetting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42F95-AA74-429E-A398-FF3BD377F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49230"/>
            <a:ext cx="3317744" cy="576262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en-GB" sz="1800" dirty="0"/>
              <a:t>In hospitals</a:t>
            </a:r>
          </a:p>
        </p:txBody>
      </p:sp>
      <p:pic>
        <p:nvPicPr>
          <p:cNvPr id="6" name="Picture 5" descr="FIP-MO Cover.tiff">
            <a:extLst>
              <a:ext uri="{FF2B5EF4-FFF2-40B4-BE49-F238E27FC236}">
                <a16:creationId xmlns:a16="http://schemas.microsoft.com/office/drawing/2014/main" id="{AB849283-EA41-485C-B84C-31DFA17EC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2" y="1597403"/>
            <a:ext cx="2742007" cy="3970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FIPP Cover.tiff">
            <a:extLst>
              <a:ext uri="{FF2B5EF4-FFF2-40B4-BE49-F238E27FC236}">
                <a16:creationId xmlns:a16="http://schemas.microsoft.com/office/drawing/2014/main" id="{E30FBB9D-E465-47EB-8C88-9EA77EAFB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43" y="1534849"/>
            <a:ext cx="2841892" cy="41143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8CBB01-17B2-4BE2-9755-17C71BCDF7CF}"/>
              </a:ext>
            </a:extLst>
          </p:cNvPr>
          <p:cNvSpPr txBox="1">
            <a:spLocks/>
          </p:cNvSpPr>
          <p:nvPr/>
        </p:nvSpPr>
        <p:spPr bwMode="auto">
          <a:xfrm>
            <a:off x="5746214" y="5664522"/>
            <a:ext cx="3397786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355600" algn="l" rtl="0" eaLnBrk="1" fontAlgn="ctr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7813" algn="l" rtl="0" eaLnBrk="1" fontAlgn="ctr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684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5240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796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3368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940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512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7084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§"/>
            </a:pPr>
            <a:r>
              <a:rPr lang="en-GB" sz="1800" kern="0" dirty="0"/>
              <a:t>In prisons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1845" y="1699348"/>
            <a:ext cx="2822222" cy="393338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55600" lvl="0" indent="-355600" fontAlgn="ctr">
              <a:spcBef>
                <a:spcPct val="35000"/>
              </a:spcBef>
              <a:buClr>
                <a:srgbClr val="003882"/>
              </a:buClr>
              <a:buSzPct val="175000"/>
              <a:buFont typeface="Wingdings" panose="05000000000000000000" pitchFamily="2" charset="2"/>
              <a:buChar char="§"/>
            </a:pPr>
            <a:endParaRPr lang="en-GB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55600" lvl="0" indent="-355600" fontAlgn="ctr">
              <a:spcBef>
                <a:spcPct val="35000"/>
              </a:spcBef>
              <a:buClr>
                <a:srgbClr val="003882"/>
              </a:buClr>
              <a:buSzPct val="175000"/>
              <a:buFont typeface="Wingdings" panose="05000000000000000000" pitchFamily="2" charset="2"/>
              <a:buChar char="§"/>
            </a:pPr>
            <a:r>
              <a:rPr lang="en-GB" kern="0" dirty="0">
                <a:solidFill>
                  <a:srgbClr val="000000"/>
                </a:solidFill>
                <a:latin typeface="Arial"/>
                <a:cs typeface="Arial"/>
              </a:rPr>
              <a:t>28-week semi-structured programmes</a:t>
            </a:r>
          </a:p>
          <a:p>
            <a:pPr marL="355600" lvl="0" indent="-355600" fontAlgn="ctr">
              <a:spcBef>
                <a:spcPct val="35000"/>
              </a:spcBef>
              <a:buClr>
                <a:srgbClr val="003882"/>
              </a:buClr>
              <a:buSzPct val="175000"/>
              <a:buFont typeface="Wingdings" panose="05000000000000000000" pitchFamily="2" charset="2"/>
              <a:buChar char="§"/>
            </a:pPr>
            <a:endParaRPr lang="en-GB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55600" lvl="0" indent="-355600" fontAlgn="ctr">
              <a:spcBef>
                <a:spcPct val="35000"/>
              </a:spcBef>
              <a:buClr>
                <a:srgbClr val="003882"/>
              </a:buClr>
              <a:buSzPct val="175000"/>
              <a:buFont typeface="Wingdings" panose="05000000000000000000" pitchFamily="2" charset="2"/>
              <a:buChar char="§"/>
            </a:pPr>
            <a:r>
              <a:rPr lang="en-GB" kern="0" dirty="0">
                <a:solidFill>
                  <a:srgbClr val="000000"/>
                </a:solidFill>
                <a:latin typeface="Arial"/>
                <a:cs typeface="Arial"/>
              </a:rPr>
              <a:t>Led by psychologist or psychiatrist</a:t>
            </a:r>
          </a:p>
          <a:p>
            <a:pPr marL="355600" lvl="0" indent="-355600" fontAlgn="ctr">
              <a:spcBef>
                <a:spcPct val="35000"/>
              </a:spcBef>
              <a:buClr>
                <a:srgbClr val="003882"/>
              </a:buClr>
              <a:buSzPct val="175000"/>
              <a:buFont typeface="Wingdings" panose="05000000000000000000" pitchFamily="2" charset="2"/>
              <a:buChar char="§"/>
            </a:pPr>
            <a:endParaRPr lang="en-GB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072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75BC0-DEE6-4F20-81D6-D2424A32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FIPP and FIP-MO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6BCED-C986-4ED0-AD85-9BAA4446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9359"/>
            <a:ext cx="7859713" cy="5032392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Content covered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Understanding offending</a:t>
            </a:r>
            <a:br>
              <a:rPr lang="en-GB" sz="1100" dirty="0"/>
            </a:br>
            <a:endParaRPr lang="en-GB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5284381" y="1422260"/>
            <a:ext cx="3464332" cy="2339102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Contextual, behavioural, cognitive and affective factors associated with their firesetting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Understanding of mental health and how it is likely to impact on risk factors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4387056" y="1935127"/>
            <a:ext cx="812265" cy="329608"/>
          </a:xfrm>
          <a:prstGeom prst="right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0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kent2013">
  <a:themeElements>
    <a:clrScheme name="bulletsandcolours 1">
      <a:dk1>
        <a:srgbClr val="000000"/>
      </a:dk1>
      <a:lt1>
        <a:srgbClr val="FFFFFF"/>
      </a:lt1>
      <a:dk2>
        <a:srgbClr val="003882"/>
      </a:dk2>
      <a:lt2>
        <a:srgbClr val="808080"/>
      </a:lt2>
      <a:accent1>
        <a:srgbClr val="008AC4"/>
      </a:accent1>
      <a:accent2>
        <a:srgbClr val="A8034F"/>
      </a:accent2>
      <a:accent3>
        <a:srgbClr val="FFFFFF"/>
      </a:accent3>
      <a:accent4>
        <a:srgbClr val="000000"/>
      </a:accent4>
      <a:accent5>
        <a:srgbClr val="AAC4DE"/>
      </a:accent5>
      <a:accent6>
        <a:srgbClr val="980247"/>
      </a:accent6>
      <a:hlink>
        <a:srgbClr val="007A5E"/>
      </a:hlink>
      <a:folHlink>
        <a:srgbClr val="DE5433"/>
      </a:folHlink>
    </a:clrScheme>
    <a:fontScheme name="bulletsandcolou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ulletsandcolours 1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3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4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5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FFFFF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6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BFBF9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7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FFFFF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8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FFFFF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9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FFFFF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0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BFBF9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1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BFBF9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BFBF9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819</Words>
  <Application>Microsoft Office PowerPoint</Application>
  <PresentationFormat>On-screen Show (4:3)</PresentationFormat>
  <Paragraphs>158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Schoolbook</vt:lpstr>
      <vt:lpstr>Courier New</vt:lpstr>
      <vt:lpstr>Wingdings</vt:lpstr>
      <vt:lpstr>kent2013</vt:lpstr>
      <vt:lpstr>PowerPoint Presentation</vt:lpstr>
      <vt:lpstr>Scale of the problem</vt:lpstr>
      <vt:lpstr>Scale of the problem</vt:lpstr>
      <vt:lpstr>Who deliberately sets fires?</vt:lpstr>
      <vt:lpstr>Why do adults deliberately set fires?</vt:lpstr>
      <vt:lpstr>How do we tackle this behaviour?   What treatments or interventions are available?</vt:lpstr>
      <vt:lpstr>Treatments for deliberate firesetting</vt:lpstr>
      <vt:lpstr>Treatments for deliberate firesetting</vt:lpstr>
      <vt:lpstr>FIPP and FIP-MO</vt:lpstr>
      <vt:lpstr>FIPP and FIP-MO</vt:lpstr>
      <vt:lpstr>FIPP and FIP-MO</vt:lpstr>
      <vt:lpstr>FIPP and FIP-MO</vt:lpstr>
      <vt:lpstr>FIPP and FIP-MO</vt:lpstr>
      <vt:lpstr>FIPP and FIP-MO</vt:lpstr>
      <vt:lpstr>Fire safety awareness work</vt:lpstr>
      <vt:lpstr>Do the treatments work?</vt:lpstr>
      <vt:lpstr>What do clients think?</vt:lpstr>
      <vt:lpstr>Do the treatments work?  New research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Sambrooks</dc:creator>
  <cp:lastModifiedBy>Katie Sambrooks</cp:lastModifiedBy>
  <cp:revision>27</cp:revision>
  <cp:lastPrinted>2020-03-01T14:15:06Z</cp:lastPrinted>
  <dcterms:created xsi:type="dcterms:W3CDTF">2020-02-23T13:35:27Z</dcterms:created>
  <dcterms:modified xsi:type="dcterms:W3CDTF">2021-05-26T11:41:47Z</dcterms:modified>
</cp:coreProperties>
</file>