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60" r:id="rId4"/>
    <p:sldId id="275" r:id="rId5"/>
    <p:sldId id="276" r:id="rId6"/>
    <p:sldId id="261" r:id="rId7"/>
    <p:sldId id="262" r:id="rId8"/>
    <p:sldId id="277" r:id="rId9"/>
    <p:sldId id="278" r:id="rId10"/>
    <p:sldId id="279" r:id="rId11"/>
    <p:sldId id="280" r:id="rId12"/>
    <p:sldId id="264" r:id="rId13"/>
    <p:sldId id="266" r:id="rId14"/>
    <p:sldId id="272" r:id="rId15"/>
    <p:sldId id="271" r:id="rId16"/>
    <p:sldId id="281" r:id="rId17"/>
    <p:sldId id="282" r:id="rId18"/>
    <p:sldId id="274" r:id="rId19"/>
  </p:sldIdLst>
  <p:sldSz cx="9144000" cy="6858000" type="screen4x3"/>
  <p:notesSz cx="9928225" cy="6797675"/>
  <p:defaultTextStyle>
    <a:defPPr>
      <a:defRPr lang="en-GB"/>
    </a:defPPr>
    <a:lvl1pPr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1610745E-21D1-49F1-B69C-DB74CFB0F560}">
          <p14:sldIdLst>
            <p14:sldId id="256"/>
            <p14:sldId id="257"/>
            <p14:sldId id="260"/>
            <p14:sldId id="275"/>
            <p14:sldId id="276"/>
            <p14:sldId id="261"/>
            <p14:sldId id="262"/>
            <p14:sldId id="277"/>
            <p14:sldId id="278"/>
            <p14:sldId id="279"/>
            <p14:sldId id="280"/>
            <p14:sldId id="264"/>
            <p14:sldId id="266"/>
            <p14:sldId id="272"/>
            <p14:sldId id="271"/>
            <p14:sldId id="281"/>
            <p14:sldId id="282"/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A300"/>
    <a:srgbClr val="FFFFFF"/>
    <a:srgbClr val="FABE00"/>
    <a:srgbClr val="FCD852"/>
    <a:srgbClr val="A47D00"/>
    <a:srgbClr val="A8034F"/>
    <a:srgbClr val="A8B50A"/>
    <a:srgbClr val="007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684" autoAdjust="0"/>
    <p:restoredTop sz="80573" autoAdjust="0"/>
  </p:normalViewPr>
  <p:slideViewPr>
    <p:cSldViewPr snapToGrid="0">
      <p:cViewPr varScale="1">
        <p:scale>
          <a:sx n="90" d="100"/>
          <a:sy n="90" d="100"/>
        </p:scale>
        <p:origin x="102" y="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366" y="-108"/>
      </p:cViewPr>
      <p:guideLst>
        <p:guide orient="horz" pos="2141"/>
        <p:guide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03313" cy="340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2595" y="1"/>
            <a:ext cx="4303313" cy="340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324"/>
            <a:ext cx="4303313" cy="34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2595" y="6456324"/>
            <a:ext cx="4303313" cy="34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fld id="{44AF512D-E224-4E93-B1D1-FE2471EDF04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384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03313" cy="340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2595" y="1"/>
            <a:ext cx="4303313" cy="340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4004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360" y="3228706"/>
            <a:ext cx="7943508" cy="3059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24"/>
            <a:ext cx="4303313" cy="34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595" y="6456324"/>
            <a:ext cx="4303313" cy="34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fld id="{164B663F-FE7E-487F-B07F-3A770B0BE14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063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V1.0</a:t>
            </a:r>
          </a:p>
          <a:p>
            <a:endParaRPr lang="en-US" dirty="0"/>
          </a:p>
          <a:p>
            <a:r>
              <a:rPr lang="en-US" dirty="0"/>
              <a:t>T</a:t>
            </a:r>
            <a:r>
              <a:rPr lang="en-US" baseline="0" dirty="0"/>
              <a:t>o change the footer on every slide:</a:t>
            </a:r>
          </a:p>
          <a:p>
            <a:r>
              <a:rPr lang="en-US" baseline="0" dirty="0"/>
              <a:t>1. On the menu go to Insert &gt; Header and Footer…  </a:t>
            </a:r>
          </a:p>
          <a:p>
            <a:r>
              <a:rPr lang="en-US" baseline="0" dirty="0"/>
              <a:t>2. Select the Footer checkbox and enter the footer text in the accompanying text box</a:t>
            </a:r>
          </a:p>
          <a:p>
            <a:r>
              <a:rPr lang="en-US" baseline="0" dirty="0"/>
              <a:t>3. Click “Apply to All”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22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165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525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472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Study inclusion criteria</a:t>
            </a:r>
            <a:br>
              <a:rPr lang="en-GB" dirty="0"/>
            </a:br>
            <a:endParaRPr lang="en-GB" dirty="0"/>
          </a:p>
          <a:p>
            <a:pPr lvl="1"/>
            <a:r>
              <a:rPr lang="en-GB" sz="2400" dirty="0"/>
              <a:t>Include sample of </a:t>
            </a:r>
            <a:r>
              <a:rPr lang="en-GB" sz="2400" dirty="0" err="1"/>
              <a:t>firesetters</a:t>
            </a:r>
            <a:r>
              <a:rPr lang="en-GB" sz="2400" dirty="0"/>
              <a:t> that have not undergone fire-specific treatment.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pPr lvl="1"/>
            <a:r>
              <a:rPr lang="en-GB" sz="2400" dirty="0"/>
              <a:t>Include a follow-up period.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pPr lvl="1"/>
            <a:r>
              <a:rPr lang="en-GB" sz="2400" dirty="0"/>
              <a:t>Report either </a:t>
            </a:r>
            <a:r>
              <a:rPr lang="en-GB" sz="2400" i="1" dirty="0" err="1"/>
              <a:t>firesetting</a:t>
            </a:r>
            <a:r>
              <a:rPr lang="en-GB" sz="2400" i="1" dirty="0"/>
              <a:t> recidivism </a:t>
            </a:r>
            <a:r>
              <a:rPr lang="en-GB" sz="2400" dirty="0"/>
              <a:t>or </a:t>
            </a:r>
            <a:r>
              <a:rPr lang="en-GB" sz="2400" i="1" dirty="0"/>
              <a:t>any recidivism</a:t>
            </a:r>
          </a:p>
          <a:p>
            <a:pPr lvl="1"/>
            <a:endParaRPr lang="en-GB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Evaluations of treatment programmes without an untreated control group are excluded.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 Retrospective studies comparing offenders with or without prior offences are excluded.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3748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885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202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494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Again – this is hugely important since lots of people are still arguing that you don’t need to treat </a:t>
            </a:r>
            <a:r>
              <a:rPr lang="en-US" dirty="0" err="1"/>
              <a:t>firesetters</a:t>
            </a:r>
            <a:r>
              <a:rPr lang="en-US" dirty="0"/>
              <a:t> with specialized treatment!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2191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To successfully reduce the recurrence and widespread effects of deliberate fire-setting, a new two-pronged approach that effectively targets adults and young people is needed. First, given what we know about unidentified fire-setters, prevention efforts should be aimed at adolescents and young adults.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8660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4004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391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tiff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592090"/>
            <a:ext cx="9144000" cy="426591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137" name="Picture 17" descr="Uok_Logo_PMS294_P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951" y="299722"/>
            <a:ext cx="1007492" cy="54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989117"/>
            <a:ext cx="4176464" cy="1512168"/>
          </a:xfrm>
          <a:solidFill>
            <a:schemeClr val="tx2">
              <a:lumMod val="75000"/>
            </a:schemeClr>
          </a:solidFill>
        </p:spPr>
        <p:txBody>
          <a:bodyPr lIns="252000" tIns="273600" rIns="252000"/>
          <a:lstStyle>
            <a:lvl1pPr marL="0" indent="0">
              <a:lnSpc>
                <a:spcPts val="2500"/>
              </a:lnSpc>
              <a:buNone/>
              <a:defRPr sz="2400" spc="-100" baseline="0">
                <a:solidFill>
                  <a:schemeClr val="bg1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/>
              <a:t>TYPE YOUR HEADING HERE 2014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5" y="2488937"/>
            <a:ext cx="4176464" cy="664498"/>
          </a:xfrm>
          <a:solidFill>
            <a:schemeClr val="tx2">
              <a:lumMod val="75000"/>
            </a:schemeClr>
          </a:solidFill>
        </p:spPr>
        <p:txBody>
          <a:bodyPr lIns="252000" tIns="0" rIns="252000" bIns="154800" anchor="ctr" anchorCtr="0"/>
          <a:lstStyle>
            <a:lvl1pPr marL="0" indent="0">
              <a:lnSpc>
                <a:spcPts val="1380"/>
              </a:lnSpc>
              <a:spcBef>
                <a:spcPts val="0"/>
              </a:spcBef>
              <a:buNone/>
              <a:defRPr sz="1400" i="1" spc="-50">
                <a:solidFill>
                  <a:srgbClr val="D6A300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/>
              <a:t>Sub heading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6273800" y="14478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-1860" y="0"/>
            <a:ext cx="9143999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971600" y="1268760"/>
            <a:ext cx="432048" cy="1800200"/>
          </a:xfrm>
          <a:prstGeom prst="line">
            <a:avLst/>
          </a:prstGeom>
          <a:noFill/>
          <a:ln w="25400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 userDrawn="1"/>
        </p:nvSpPr>
        <p:spPr>
          <a:xfrm>
            <a:off x="1547664" y="1196752"/>
            <a:ext cx="4392488" cy="24037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ts val="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spc="-100" dirty="0">
                <a:solidFill>
                  <a:srgbClr val="A47D00"/>
                </a:solidFill>
                <a:latin typeface="Century Schoolbook"/>
                <a:cs typeface="Century Schoolbook"/>
              </a:rPr>
              <a:t>THE UK’S EUROPEAN UNIVERSITY</a:t>
            </a:r>
          </a:p>
          <a:p>
            <a:endParaRPr lang="en-US" dirty="0"/>
          </a:p>
        </p:txBody>
      </p:sp>
      <p:pic>
        <p:nvPicPr>
          <p:cNvPr id="15" name="Picture 14" descr="Uok_Logo_white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556684"/>
            <a:ext cx="1387978" cy="752636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1547664" y="5949280"/>
            <a:ext cx="2736304" cy="3077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2000" kern="1400" spc="-100" dirty="0" err="1">
                <a:solidFill>
                  <a:schemeClr val="bg1"/>
                </a:solidFill>
                <a:latin typeface="Century Schoolbook"/>
                <a:cs typeface="Century Schoolbook"/>
              </a:rPr>
              <a:t>www.kent.ac.uk</a:t>
            </a:r>
            <a:endParaRPr lang="en-US" sz="2000" kern="1400" spc="-100" dirty="0">
              <a:solidFill>
                <a:schemeClr val="bg1"/>
              </a:solidFill>
              <a:latin typeface="Century Schoolbook"/>
              <a:cs typeface="Century Schoolbook"/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1549959" y="5585850"/>
            <a:ext cx="1356664" cy="284120"/>
            <a:chOff x="1547664" y="5589240"/>
            <a:chExt cx="1523655" cy="319092"/>
          </a:xfrm>
        </p:grpSpPr>
        <p:pic>
          <p:nvPicPr>
            <p:cNvPr id="2" name="Picture 1" descr="Facebook__very_small.eps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5589240"/>
              <a:ext cx="324260" cy="312595"/>
            </a:xfrm>
            <a:prstGeom prst="rect">
              <a:avLst/>
            </a:prstGeom>
          </p:spPr>
        </p:pic>
        <p:pic>
          <p:nvPicPr>
            <p:cNvPr id="3" name="Picture 2" descr="twitter-bird-white-on-blue_small.eps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9042"/>
            <a:stretch/>
          </p:blipFill>
          <p:spPr>
            <a:xfrm>
              <a:off x="1941392" y="5589240"/>
              <a:ext cx="330409" cy="312115"/>
            </a:xfrm>
            <a:prstGeom prst="rect">
              <a:avLst/>
            </a:prstGeom>
          </p:spPr>
        </p:pic>
        <p:pic>
          <p:nvPicPr>
            <p:cNvPr id="7" name="Picture 6" descr="LI_brand.jpg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2" t="6533" r="3179" b="3587"/>
            <a:stretch/>
          </p:blipFill>
          <p:spPr>
            <a:xfrm>
              <a:off x="2755635" y="5589240"/>
              <a:ext cx="315684" cy="319092"/>
            </a:xfrm>
            <a:prstGeom prst="rect">
              <a:avLst/>
            </a:prstGeom>
          </p:spPr>
        </p:pic>
        <p:pic>
          <p:nvPicPr>
            <p:cNvPr id="8" name="Picture 7" descr="youtube.tif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4" t="7968" r="10058" b="11869"/>
            <a:stretch/>
          </p:blipFill>
          <p:spPr>
            <a:xfrm>
              <a:off x="2346244" y="5589240"/>
              <a:ext cx="330650" cy="3125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6972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Firesetting Recidivism: A meta-analysis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6638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section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Firesetting Recidivism: A meta-analysis 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499992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499993" y="2276872"/>
            <a:ext cx="4176464" cy="935658"/>
          </a:xfrm>
          <a:solidFill>
            <a:srgbClr val="002A62"/>
          </a:solidFill>
          <a:ln>
            <a:noFill/>
          </a:ln>
        </p:spPr>
        <p:txBody>
          <a:bodyPr lIns="720000" rIns="360000" bIns="108000"/>
          <a:lstStyle>
            <a:lvl1pPr marL="0" indent="0">
              <a:lnSpc>
                <a:spcPts val="1480"/>
              </a:lnSpc>
              <a:spcBef>
                <a:spcPts val="0"/>
              </a:spcBef>
              <a:buNone/>
              <a:defRPr sz="1400" b="0" i="1" spc="-50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3" name="Straight Connector 2"/>
          <p:cNvCxnSpPr/>
          <p:nvPr userDrawn="1"/>
        </p:nvCxnSpPr>
        <p:spPr bwMode="auto">
          <a:xfrm flipH="1">
            <a:off x="4860032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2085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section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Firesetting Recidivism: A meta-analysis 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67545" y="2348880"/>
            <a:ext cx="4176464" cy="720080"/>
          </a:xfrm>
          <a:solidFill>
            <a:schemeClr val="tx2">
              <a:lumMod val="75000"/>
            </a:schemeClr>
          </a:solidFill>
        </p:spPr>
        <p:txBody>
          <a:bodyPr lIns="720000" rIns="360000" bIns="108000"/>
          <a:lstStyle>
            <a:lvl1pPr marL="0" indent="0">
              <a:buNone/>
              <a:defRPr sz="1200" b="0" i="1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827584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85037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Firesetting Recidivism: A meta-analysis </a:t>
            </a:r>
            <a:endParaRPr lang="en-GB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419872" y="1494509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372200" y="1484784"/>
            <a:ext cx="2376264" cy="172819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67544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6372200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3433157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3419872" y="3229754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Caption</a:t>
            </a:r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67544" y="1484784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22"/>
          </p:nvPr>
        </p:nvSpPr>
        <p:spPr>
          <a:xfrm>
            <a:off x="468313" y="3228975"/>
            <a:ext cx="2374900" cy="339333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3685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06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Firesetting Recidivism: A meta-analysis </a:t>
            </a:r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465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Firesetting Recidivism: A meta-analysis </a:t>
            </a:r>
            <a:endParaRPr lang="en-GB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3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Firesetting Recidivism: A meta-analysis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106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695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Firesetting Recidivism: A meta-analysis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801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4704"/>
            <a:ext cx="5111750" cy="53614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Firesetting Recidivism: A meta-analysis </a:t>
            </a:r>
            <a:endParaRPr lang="en-GB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213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Firesetting Recidivism: A meta-analysis </a:t>
            </a:r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953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49275"/>
            <a:ext cx="82915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913" y="1484313"/>
            <a:ext cx="6985000" cy="489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text style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636" y="6484938"/>
            <a:ext cx="60579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GB" smtClean="0"/>
              <a:t>Firesetting Recidivism: A meta-analysis </a:t>
            </a:r>
            <a:endParaRPr lang="en-GB" dirty="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-1588"/>
            <a:ext cx="9144000" cy="2873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4105" name="Picture 9" descr="Uok_horiz_PMS29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553200"/>
            <a:ext cx="1368425" cy="20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3" r:id="rId2"/>
    <p:sldLayoutId id="2147483651" r:id="rId3"/>
    <p:sldLayoutId id="2147483660" r:id="rId4"/>
    <p:sldLayoutId id="2147483661" r:id="rId5"/>
    <p:sldLayoutId id="2147483659" r:id="rId6"/>
    <p:sldLayoutId id="2147483653" r:id="rId7"/>
    <p:sldLayoutId id="2147483654" r:id="rId8"/>
    <p:sldLayoutId id="2147483655" r:id="rId9"/>
    <p:sldLayoutId id="2147483656" r:id="rId10"/>
    <p:sldLayoutId id="2147483662" r:id="rId11"/>
    <p:sldLayoutId id="2147483657" r:id="rId12"/>
    <p:sldLayoutId id="2147483658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5600" indent="-355600" algn="l" rtl="0" eaLnBrk="1" fontAlgn="ctr" hangingPunct="1">
        <a:spcBef>
          <a:spcPct val="35000"/>
        </a:spcBef>
        <a:spcAft>
          <a:spcPct val="0"/>
        </a:spcAft>
        <a:buClr>
          <a:schemeClr val="tx2"/>
        </a:buClr>
        <a:buSzPct val="17500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812800" indent="-277813" algn="l" rtl="0" eaLnBrk="1" fontAlgn="ctr" hangingPunct="1">
        <a:spcBef>
          <a:spcPct val="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11684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>
          <a:solidFill>
            <a:schemeClr val="tx1"/>
          </a:solidFill>
          <a:latin typeface="+mn-lt"/>
          <a:cs typeface="+mn-cs"/>
        </a:defRPr>
      </a:lvl3pPr>
      <a:lvl4pPr marL="15240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18796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3368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7940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2512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7084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tif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flames whit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68" b="6154"/>
          <a:stretch/>
        </p:blipFill>
        <p:spPr bwMode="auto">
          <a:xfrm>
            <a:off x="4777699" y="993381"/>
            <a:ext cx="4366301" cy="583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7543" y="989117"/>
            <a:ext cx="5769134" cy="1675666"/>
          </a:xfrm>
        </p:spPr>
        <p:txBody>
          <a:bodyPr/>
          <a:lstStyle/>
          <a:p>
            <a:r>
              <a:rPr lang="en-US" dirty="0"/>
              <a:t>FIRESETTING RECIDIVISM/ </a:t>
            </a:r>
            <a:br>
              <a:rPr lang="en-US" dirty="0"/>
            </a:br>
            <a:r>
              <a:rPr lang="en-US" dirty="0">
                <a:solidFill>
                  <a:srgbClr val="D6A300"/>
                </a:solidFill>
              </a:rPr>
              <a:t>A META-ANALYSIS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7543" y="2664783"/>
            <a:ext cx="5769134" cy="809937"/>
          </a:xfrm>
        </p:spPr>
        <p:txBody>
          <a:bodyPr/>
          <a:lstStyle/>
          <a:p>
            <a:r>
              <a:rPr lang="en-US" sz="1600" b="1" dirty="0"/>
              <a:t>Katie </a:t>
            </a:r>
            <a:r>
              <a:rPr lang="en-US" sz="1600" b="1" dirty="0" err="1"/>
              <a:t>Sambrooks</a:t>
            </a:r>
            <a:r>
              <a:rPr lang="en-US" sz="800" b="1" dirty="0"/>
              <a:t/>
            </a:r>
            <a:br>
              <a:rPr lang="en-US" sz="800" b="1" dirty="0"/>
            </a:br>
            <a:endParaRPr lang="en-US" sz="800" b="1" dirty="0"/>
          </a:p>
          <a:p>
            <a:pPr>
              <a:lnSpc>
                <a:spcPct val="100000"/>
              </a:lnSpc>
            </a:pPr>
            <a:r>
              <a:rPr lang="en-US" sz="1600" i="0" dirty="0"/>
              <a:t>CORE-FP, School of </a:t>
            </a:r>
            <a:r>
              <a:rPr lang="en-US" sz="1600" i="0" dirty="0" smtClean="0"/>
              <a:t>Psychology, University of </a:t>
            </a:r>
            <a:r>
              <a:rPr lang="en-US" sz="1600" i="0" dirty="0" smtClean="0"/>
              <a:t>Kent;</a:t>
            </a:r>
            <a:endParaRPr lang="en-US" sz="1600" i="0" dirty="0"/>
          </a:p>
          <a:p>
            <a:pPr>
              <a:lnSpc>
                <a:spcPct val="100000"/>
              </a:lnSpc>
            </a:pPr>
            <a:r>
              <a:rPr lang="en-US" sz="1600" i="0" dirty="0"/>
              <a:t>Kent and Medway NHS and Social Care Partnership </a:t>
            </a:r>
            <a:r>
              <a:rPr lang="en-US" sz="1600" i="0" dirty="0" smtClean="0"/>
              <a:t>Trust.</a:t>
            </a:r>
            <a:endParaRPr lang="en-US" sz="1600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3947" t="8631" r="41053" b="82527"/>
          <a:stretch/>
        </p:blipFill>
        <p:spPr>
          <a:xfrm>
            <a:off x="5412017" y="149735"/>
            <a:ext cx="2278321" cy="8393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3" y="5315847"/>
            <a:ext cx="4709575" cy="129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 smtClean="0">
                <a:solidFill>
                  <a:srgbClr val="D6A300"/>
                </a:solidFill>
                <a:latin typeface="Century Schoolbook" panose="02040604050505020304" pitchFamily="18" charset="0"/>
              </a:rPr>
              <a:t>CO-AUTHORS:</a:t>
            </a:r>
            <a:endParaRPr lang="en-GB" sz="1600" u="sng" dirty="0">
              <a:solidFill>
                <a:srgbClr val="D6A300"/>
              </a:solidFill>
              <a:latin typeface="Century Schoolbook" panose="02040604050505020304" pitchFamily="18" charset="0"/>
            </a:endParaRPr>
          </a:p>
          <a:p>
            <a:r>
              <a:rPr lang="en-GB" sz="1600" dirty="0">
                <a:solidFill>
                  <a:srgbClr val="D6A300"/>
                </a:solidFill>
                <a:latin typeface="Century Schoolbook" panose="02040604050505020304" pitchFamily="18" charset="0"/>
              </a:rPr>
              <a:t>Professor Theresa </a:t>
            </a:r>
            <a:r>
              <a:rPr lang="en-GB" sz="1600" dirty="0" smtClean="0">
                <a:solidFill>
                  <a:srgbClr val="D6A300"/>
                </a:solidFill>
                <a:latin typeface="Century Schoolbook" panose="02040604050505020304" pitchFamily="18" charset="0"/>
              </a:rPr>
              <a:t>Gannon </a:t>
            </a:r>
            <a:r>
              <a:rPr lang="en-GB" sz="1100" dirty="0" smtClean="0">
                <a:solidFill>
                  <a:srgbClr val="D6A300"/>
                </a:solidFill>
                <a:latin typeface="Century Schoolbook" panose="02040604050505020304" pitchFamily="18" charset="0"/>
              </a:rPr>
              <a:t>(University of Kent; KMPT)</a:t>
            </a:r>
            <a:endParaRPr lang="en-GB" sz="1100" dirty="0">
              <a:solidFill>
                <a:srgbClr val="D6A300"/>
              </a:solidFill>
              <a:latin typeface="Century Schoolbook" panose="02040604050505020304" pitchFamily="18" charset="0"/>
            </a:endParaRPr>
          </a:p>
          <a:p>
            <a:r>
              <a:rPr lang="en-GB" sz="1600" dirty="0">
                <a:solidFill>
                  <a:srgbClr val="D6A300"/>
                </a:solidFill>
                <a:latin typeface="Century Schoolbook" panose="02040604050505020304" pitchFamily="18" charset="0"/>
              </a:rPr>
              <a:t>Dr Mark </a:t>
            </a:r>
            <a:r>
              <a:rPr lang="en-GB" sz="1600" dirty="0" err="1" smtClean="0">
                <a:solidFill>
                  <a:srgbClr val="D6A300"/>
                </a:solidFill>
                <a:latin typeface="Century Schoolbook" panose="02040604050505020304" pitchFamily="18" charset="0"/>
              </a:rPr>
              <a:t>Olver</a:t>
            </a:r>
            <a:r>
              <a:rPr lang="en-GB" sz="1600" dirty="0">
                <a:solidFill>
                  <a:srgbClr val="D6A300"/>
                </a:solidFill>
                <a:latin typeface="Century Schoolbook" panose="02040604050505020304" pitchFamily="18" charset="0"/>
              </a:rPr>
              <a:t> </a:t>
            </a:r>
            <a:r>
              <a:rPr lang="en-GB" sz="1100" dirty="0">
                <a:solidFill>
                  <a:srgbClr val="D6A300"/>
                </a:solidFill>
                <a:latin typeface="Century Schoolbook" panose="02040604050505020304" pitchFamily="18" charset="0"/>
              </a:rPr>
              <a:t>(University of </a:t>
            </a:r>
            <a:r>
              <a:rPr lang="en-GB" sz="1100" dirty="0" smtClean="0">
                <a:solidFill>
                  <a:srgbClr val="D6A300"/>
                </a:solidFill>
                <a:latin typeface="Century Schoolbook" panose="02040604050505020304" pitchFamily="18" charset="0"/>
              </a:rPr>
              <a:t>Saskatchewan)</a:t>
            </a:r>
            <a:endParaRPr lang="en-GB" sz="1100" dirty="0">
              <a:solidFill>
                <a:srgbClr val="D6A300"/>
              </a:solidFill>
              <a:latin typeface="Century Schoolbook" panose="02040604050505020304" pitchFamily="18" charset="0"/>
            </a:endParaRPr>
          </a:p>
          <a:p>
            <a:r>
              <a:rPr lang="en-GB" sz="1600" dirty="0">
                <a:solidFill>
                  <a:srgbClr val="D6A300"/>
                </a:solidFill>
                <a:latin typeface="Century Schoolbook" panose="02040604050505020304" pitchFamily="18" charset="0"/>
              </a:rPr>
              <a:t>Dr Tom </a:t>
            </a:r>
            <a:r>
              <a:rPr lang="en-GB" sz="1600" dirty="0" smtClean="0">
                <a:solidFill>
                  <a:srgbClr val="D6A300"/>
                </a:solidFill>
                <a:latin typeface="Century Schoolbook" panose="02040604050505020304" pitchFamily="18" charset="0"/>
              </a:rPr>
              <a:t>Page </a:t>
            </a:r>
            <a:r>
              <a:rPr lang="en-GB" sz="1100" dirty="0" smtClean="0">
                <a:solidFill>
                  <a:srgbClr val="D6A300"/>
                </a:solidFill>
                <a:latin typeface="Century Schoolbook" panose="02040604050505020304" pitchFamily="18" charset="0"/>
              </a:rPr>
              <a:t>(University of Derby)</a:t>
            </a:r>
            <a:endParaRPr lang="en-GB" sz="1100" dirty="0">
              <a:solidFill>
                <a:srgbClr val="D6A3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10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flames whit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31"/>
          <a:stretch/>
        </p:blipFill>
        <p:spPr bwMode="auto">
          <a:xfrm>
            <a:off x="1208233" y="4165642"/>
            <a:ext cx="6776818" cy="231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Deliberate </a:t>
            </a:r>
            <a:r>
              <a:rPr lang="en-US" dirty="0" err="1"/>
              <a:t>Firesetting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913" y="1484313"/>
            <a:ext cx="6985000" cy="3007005"/>
          </a:xfrm>
        </p:spPr>
        <p:txBody>
          <a:bodyPr anchor="ctr"/>
          <a:lstStyle/>
          <a:p>
            <a:r>
              <a:rPr lang="en-US" dirty="0"/>
              <a:t>83,221 deliberate </a:t>
            </a:r>
            <a:r>
              <a:rPr lang="en-US" dirty="0" smtClean="0"/>
              <a:t>fires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1,014 injuries</a:t>
            </a:r>
          </a:p>
          <a:p>
            <a:endParaRPr lang="en-US" dirty="0" smtClean="0"/>
          </a:p>
          <a:p>
            <a:r>
              <a:rPr lang="en-US" dirty="0" smtClean="0"/>
              <a:t>50 </a:t>
            </a:r>
            <a:r>
              <a:rPr lang="en-US" dirty="0"/>
              <a:t>fatalities</a:t>
            </a:r>
          </a:p>
          <a:p>
            <a:pPr marL="992187" lvl="2" indent="0" algn="r">
              <a:buNone/>
            </a:pP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/>
              <a:t>(2018/19 figures; Home Office, 2019)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dirty="0"/>
              <a:t>Firesetting Recidivism: A meta-analysis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457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Recidivism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912" y="1484313"/>
            <a:ext cx="7179597" cy="4897437"/>
          </a:xfrm>
        </p:spPr>
        <p:txBody>
          <a:bodyPr anchor="t"/>
          <a:lstStyle/>
          <a:p>
            <a:r>
              <a:rPr lang="en-GB" dirty="0"/>
              <a:t>Under-researched area</a:t>
            </a:r>
            <a:br>
              <a:rPr lang="en-GB" dirty="0"/>
            </a:br>
            <a:endParaRPr lang="en-GB" dirty="0"/>
          </a:p>
          <a:p>
            <a:r>
              <a:rPr lang="en-GB" dirty="0"/>
              <a:t>Early literature </a:t>
            </a:r>
            <a:r>
              <a:rPr lang="en-GB" dirty="0">
                <a:sym typeface="Wingdings" panose="05000000000000000000" pitchFamily="2" charset="2"/>
              </a:rPr>
              <a:t> </a:t>
            </a:r>
            <a:r>
              <a:rPr lang="en-GB" b="1" dirty="0">
                <a:sym typeface="Wingdings" panose="05000000000000000000" pitchFamily="2" charset="2"/>
              </a:rPr>
              <a:t>arsonists = </a:t>
            </a:r>
            <a:r>
              <a:rPr lang="en-GB" b="1" dirty="0" smtClean="0">
                <a:sym typeface="Wingdings" panose="05000000000000000000" pitchFamily="2" charset="2"/>
              </a:rPr>
              <a:t>dangerous </a:t>
            </a:r>
            <a:r>
              <a:rPr lang="en-GB" sz="1200" dirty="0" smtClean="0">
                <a:sym typeface="Wingdings" panose="05000000000000000000" pitchFamily="2" charset="2"/>
              </a:rPr>
              <a:t>(Brett, 2004)</a:t>
            </a:r>
            <a:r>
              <a:rPr lang="en-GB" b="1" dirty="0">
                <a:sym typeface="Wingdings" panose="05000000000000000000" pitchFamily="2" charset="2"/>
              </a:rPr>
              <a:t/>
            </a:r>
            <a:br>
              <a:rPr lang="en-GB" b="1" dirty="0">
                <a:sym typeface="Wingdings" panose="05000000000000000000" pitchFamily="2" charset="2"/>
              </a:rPr>
            </a:br>
            <a:endParaRPr lang="en-GB" b="1" dirty="0">
              <a:sym typeface="Wingdings" panose="05000000000000000000" pitchFamily="2" charset="2"/>
            </a:endParaRPr>
          </a:p>
          <a:p>
            <a:r>
              <a:rPr lang="en-GB" dirty="0">
                <a:sym typeface="Wingdings" panose="05000000000000000000" pitchFamily="2" charset="2"/>
              </a:rPr>
              <a:t>But evidence to support?</a:t>
            </a:r>
            <a:br>
              <a:rPr lang="en-GB" dirty="0">
                <a:sym typeface="Wingdings" panose="05000000000000000000" pitchFamily="2" charset="2"/>
              </a:rPr>
            </a:br>
            <a:endParaRPr lang="en-GB" dirty="0">
              <a:sym typeface="Wingdings" panose="05000000000000000000" pitchFamily="2" charset="2"/>
            </a:endParaRP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Firesetting Recidivism: A meta-analysis </a:t>
            </a:r>
            <a:endParaRPr lang="en-GB" dirty="0"/>
          </a:p>
        </p:txBody>
      </p:sp>
      <p:pic>
        <p:nvPicPr>
          <p:cNvPr id="5122" name="Picture 2" descr="Image result for ars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3" y="3923070"/>
            <a:ext cx="3687097" cy="2455608"/>
          </a:xfrm>
          <a:prstGeom prst="rect">
            <a:avLst/>
          </a:prstGeom>
          <a:noFill/>
          <a:ln w="28575">
            <a:solidFill>
              <a:srgbClr val="D6A3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firesett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37" y="3919999"/>
            <a:ext cx="3686175" cy="2458679"/>
          </a:xfrm>
          <a:prstGeom prst="rect">
            <a:avLst/>
          </a:prstGeom>
          <a:noFill/>
          <a:ln w="28575">
            <a:solidFill>
              <a:srgbClr val="D6A3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02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Existing Reviews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Firesetting Recidivism: A meta-analysis 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2143" t="20000" r="32429" b="41371"/>
          <a:stretch/>
        </p:blipFill>
        <p:spPr>
          <a:xfrm>
            <a:off x="4678296" y="454316"/>
            <a:ext cx="3754701" cy="2558647"/>
          </a:xfrm>
          <a:prstGeom prst="rect">
            <a:avLst/>
          </a:prstGeom>
          <a:ln w="28575">
            <a:solidFill>
              <a:srgbClr val="D6A3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35357" t="15771" r="36357" b="39199"/>
          <a:stretch/>
        </p:blipFill>
        <p:spPr>
          <a:xfrm>
            <a:off x="603975" y="1733640"/>
            <a:ext cx="3785145" cy="3766029"/>
          </a:xfrm>
          <a:prstGeom prst="rect">
            <a:avLst/>
          </a:prstGeom>
          <a:ln w="28575">
            <a:solidFill>
              <a:srgbClr val="D6A30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24358" t="23772" r="24500" b="6629"/>
          <a:stretch/>
        </p:blipFill>
        <p:spPr>
          <a:xfrm>
            <a:off x="4678296" y="3162472"/>
            <a:ext cx="3754701" cy="3193593"/>
          </a:xfrm>
          <a:prstGeom prst="rect">
            <a:avLst/>
          </a:prstGeom>
          <a:ln w="28575">
            <a:solidFill>
              <a:srgbClr val="D6A300"/>
            </a:solidFill>
          </a:ln>
        </p:spPr>
      </p:pic>
    </p:spTree>
    <p:extLst>
      <p:ext uri="{BB962C8B-B14F-4D97-AF65-F5344CB8AC3E}">
        <p14:creationId xmlns:p14="http://schemas.microsoft.com/office/powerpoint/2010/main" val="131224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Existing Reviews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913" y="1484314"/>
            <a:ext cx="6985000" cy="4537664"/>
          </a:xfrm>
        </p:spPr>
        <p:txBody>
          <a:bodyPr anchor="ctr"/>
          <a:lstStyle/>
          <a:p>
            <a:r>
              <a:rPr lang="en-GB" dirty="0">
                <a:sym typeface="Wingdings" panose="05000000000000000000" pitchFamily="2" charset="2"/>
              </a:rPr>
              <a:t>Large variability in rates of recidivism</a:t>
            </a:r>
          </a:p>
          <a:p>
            <a:endParaRPr lang="en-GB" dirty="0">
              <a:sym typeface="Wingdings" panose="05000000000000000000" pitchFamily="2" charset="2"/>
            </a:endParaRPr>
          </a:p>
          <a:p>
            <a:r>
              <a:rPr lang="en-GB" dirty="0">
                <a:sym typeface="Wingdings" panose="05000000000000000000" pitchFamily="2" charset="2"/>
              </a:rPr>
              <a:t>Differences in recidivism definition, sample used, and </a:t>
            </a:r>
            <a:r>
              <a:rPr lang="en-GB" dirty="0" smtClean="0">
                <a:sym typeface="Wingdings" panose="05000000000000000000" pitchFamily="2" charset="2"/>
              </a:rPr>
              <a:t>if prospective: length </a:t>
            </a:r>
            <a:r>
              <a:rPr lang="en-GB" dirty="0">
                <a:sym typeface="Wingdings" panose="05000000000000000000" pitchFamily="2" charset="2"/>
              </a:rPr>
              <a:t>of follow-up</a:t>
            </a:r>
          </a:p>
          <a:p>
            <a:endParaRPr lang="en-GB" dirty="0">
              <a:sym typeface="Wingdings" panose="05000000000000000000" pitchFamily="2" charset="2"/>
            </a:endParaRPr>
          </a:p>
          <a:p>
            <a:r>
              <a:rPr lang="en-GB" dirty="0">
                <a:sym typeface="Wingdings" panose="05000000000000000000" pitchFamily="2" charset="2"/>
              </a:rPr>
              <a:t>Difficulties in risk assessment without base rate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dirty="0"/>
              <a:t>Firesetting Recidivism: A meta-analysis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239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New research: Meta-Analysis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913" y="1484313"/>
            <a:ext cx="7038364" cy="4897437"/>
          </a:xfrm>
        </p:spPr>
        <p:txBody>
          <a:bodyPr/>
          <a:lstStyle/>
          <a:p>
            <a:r>
              <a:rPr lang="en-GB" dirty="0"/>
              <a:t>Comprehensive review of prospective follow-up studies</a:t>
            </a:r>
          </a:p>
          <a:p>
            <a:endParaRPr lang="en-GB" dirty="0"/>
          </a:p>
          <a:p>
            <a:r>
              <a:rPr lang="en-GB" dirty="0"/>
              <a:t>Juveniles and adults</a:t>
            </a:r>
          </a:p>
          <a:p>
            <a:endParaRPr lang="en-GB" dirty="0"/>
          </a:p>
          <a:p>
            <a:r>
              <a:rPr lang="en-GB" dirty="0" err="1"/>
              <a:t>Firesetting</a:t>
            </a:r>
            <a:r>
              <a:rPr lang="en-GB" dirty="0"/>
              <a:t> &amp; any recidivism</a:t>
            </a:r>
          </a:p>
          <a:p>
            <a:endParaRPr lang="en-GB" dirty="0"/>
          </a:p>
          <a:p>
            <a:r>
              <a:rPr lang="en-GB" dirty="0"/>
              <a:t>Aim:</a:t>
            </a:r>
          </a:p>
          <a:p>
            <a:pPr lvl="1">
              <a:buClr>
                <a:srgbClr val="D6A300"/>
              </a:buClr>
            </a:pPr>
            <a:r>
              <a:rPr lang="en-GB" sz="2400" dirty="0"/>
              <a:t>Establish base rate of recidivism amongst untreated </a:t>
            </a:r>
            <a:r>
              <a:rPr lang="en-GB" sz="2400" dirty="0" err="1"/>
              <a:t>firesetters</a:t>
            </a:r>
            <a:endParaRPr lang="en-GB" sz="2400" dirty="0"/>
          </a:p>
          <a:p>
            <a:pPr lvl="1"/>
            <a:endParaRPr lang="en-GB" dirty="0"/>
          </a:p>
          <a:p>
            <a:pPr lvl="1"/>
            <a:endParaRPr lang="en-GB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dirty="0"/>
              <a:t>Firesetting Recidivism: A meta-analysis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443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Samples included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913" y="1484314"/>
            <a:ext cx="6985000" cy="4782016"/>
          </a:xfrm>
        </p:spPr>
        <p:txBody>
          <a:bodyPr anchor="ctr"/>
          <a:lstStyle/>
          <a:p>
            <a:r>
              <a:rPr lang="en-GB" dirty="0"/>
              <a:t>25 samples </a:t>
            </a:r>
            <a:r>
              <a:rPr lang="en-GB" dirty="0">
                <a:solidFill>
                  <a:schemeClr val="tx2"/>
                </a:solidFill>
                <a:sym typeface="Wingdings" panose="05000000000000000000" pitchFamily="2" charset="2"/>
              </a:rPr>
              <a:t></a:t>
            </a:r>
            <a:r>
              <a:rPr lang="en-GB" dirty="0">
                <a:sym typeface="Wingdings" panose="05000000000000000000" pitchFamily="2" charset="2"/>
              </a:rPr>
              <a:t> </a:t>
            </a:r>
            <a:r>
              <a:rPr lang="en-GB" dirty="0"/>
              <a:t>12,294 participants</a:t>
            </a:r>
          </a:p>
          <a:p>
            <a:endParaRPr lang="en-GB" dirty="0"/>
          </a:p>
          <a:p>
            <a:r>
              <a:rPr lang="en-GB" dirty="0"/>
              <a:t>From UK, mainland Europe, North American, </a:t>
            </a:r>
            <a:r>
              <a:rPr lang="en-GB" dirty="0" smtClean="0"/>
              <a:t>Australia </a:t>
            </a:r>
            <a:r>
              <a:rPr lang="en-GB" dirty="0"/>
              <a:t>and New Zealand</a:t>
            </a:r>
          </a:p>
          <a:p>
            <a:endParaRPr lang="en-GB" dirty="0"/>
          </a:p>
          <a:p>
            <a:r>
              <a:rPr lang="en-GB" dirty="0"/>
              <a:t>Variety of settings: </a:t>
            </a:r>
            <a:endParaRPr lang="en-GB" dirty="0" smtClean="0"/>
          </a:p>
          <a:p>
            <a:pPr lvl="1">
              <a:buClr>
                <a:srgbClr val="D6A300"/>
              </a:buClr>
            </a:pPr>
            <a:r>
              <a:rPr lang="en-GB" sz="2200" dirty="0" smtClean="0"/>
              <a:t>Pre-trial assessments </a:t>
            </a:r>
          </a:p>
          <a:p>
            <a:pPr lvl="1">
              <a:buClr>
                <a:srgbClr val="D6A300"/>
              </a:buClr>
            </a:pPr>
            <a:r>
              <a:rPr lang="en-GB" sz="2200" dirty="0" smtClean="0"/>
              <a:t>Psychiatric facility</a:t>
            </a:r>
          </a:p>
          <a:p>
            <a:pPr lvl="1">
              <a:buClr>
                <a:srgbClr val="D6A300"/>
              </a:buClr>
            </a:pPr>
            <a:r>
              <a:rPr lang="en-GB" sz="2200" dirty="0" smtClean="0"/>
              <a:t>Prison</a:t>
            </a:r>
          </a:p>
          <a:p>
            <a:pPr lvl="1">
              <a:buClr>
                <a:srgbClr val="D6A300"/>
              </a:buClr>
            </a:pPr>
            <a:r>
              <a:rPr lang="en-GB" sz="2200" dirty="0" smtClean="0"/>
              <a:t>Court records</a:t>
            </a:r>
            <a:endParaRPr lang="en-GB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822790" y="11732714"/>
            <a:ext cx="1555482" cy="45719"/>
          </a:xfrm>
        </p:spPr>
        <p:txBody>
          <a:bodyPr/>
          <a:lstStyle/>
          <a:p>
            <a:r>
              <a:rPr lang="nl-NL" dirty="0"/>
              <a:t>Firesetting Recidivism: A meta-analysis </a:t>
            </a:r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5267442" y="4070418"/>
            <a:ext cx="3564653" cy="2195912"/>
            <a:chOff x="5469461" y="4134974"/>
            <a:chExt cx="3564653" cy="2195912"/>
          </a:xfrm>
        </p:grpSpPr>
        <p:pic>
          <p:nvPicPr>
            <p:cNvPr id="1030" name="Picture 6" descr="Image result for medium secure unit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8" t="4280" r="2241" b="1406"/>
            <a:stretch/>
          </p:blipFill>
          <p:spPr bwMode="auto">
            <a:xfrm>
              <a:off x="5469462" y="5284380"/>
              <a:ext cx="1616148" cy="1046505"/>
            </a:xfrm>
            <a:prstGeom prst="rect">
              <a:avLst/>
            </a:prstGeom>
            <a:noFill/>
            <a:ln w="19050">
              <a:solidFill>
                <a:srgbClr val="D6A3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4"/>
            <p:cNvGrpSpPr/>
            <p:nvPr/>
          </p:nvGrpSpPr>
          <p:grpSpPr>
            <a:xfrm>
              <a:off x="5469461" y="4134974"/>
              <a:ext cx="3564653" cy="2195912"/>
              <a:chOff x="5469461" y="4134974"/>
              <a:chExt cx="3564653" cy="2195912"/>
            </a:xfrm>
          </p:grpSpPr>
          <p:pic>
            <p:nvPicPr>
              <p:cNvPr id="1026" name="Picture 2" descr="Image result for court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5712" y="5278981"/>
                <a:ext cx="1878402" cy="1051905"/>
              </a:xfrm>
              <a:prstGeom prst="rect">
                <a:avLst/>
              </a:prstGeom>
              <a:noFill/>
              <a:ln w="19050">
                <a:solidFill>
                  <a:srgbClr val="D6A3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8" name="Picture 4" descr="Image result for prison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2736" y="4134974"/>
                <a:ext cx="1881378" cy="1058947"/>
              </a:xfrm>
              <a:prstGeom prst="rect">
                <a:avLst/>
              </a:prstGeom>
              <a:noFill/>
              <a:ln w="19050">
                <a:solidFill>
                  <a:srgbClr val="D6A3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2" name="Picture 8" descr="Image result for scales of justice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69461" y="4134974"/>
                <a:ext cx="1616149" cy="1058947"/>
              </a:xfrm>
              <a:prstGeom prst="rect">
                <a:avLst/>
              </a:prstGeom>
              <a:noFill/>
              <a:ln w="19050">
                <a:solidFill>
                  <a:srgbClr val="D6A3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21832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Definitions of Recidivism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From variety of sources:</a:t>
            </a:r>
          </a:p>
          <a:p>
            <a:pPr lvl="1">
              <a:buClr>
                <a:srgbClr val="D6A300"/>
              </a:buClr>
            </a:pPr>
            <a:r>
              <a:rPr lang="en-GB" sz="2200" dirty="0"/>
              <a:t>Convictions</a:t>
            </a:r>
          </a:p>
          <a:p>
            <a:pPr lvl="1">
              <a:buClr>
                <a:srgbClr val="D6A300"/>
              </a:buClr>
            </a:pPr>
            <a:r>
              <a:rPr lang="en-GB" sz="2200" dirty="0"/>
              <a:t>Arrests/charges</a:t>
            </a:r>
          </a:p>
          <a:p>
            <a:pPr lvl="1">
              <a:buClr>
                <a:srgbClr val="D6A300"/>
              </a:buClr>
            </a:pPr>
            <a:r>
              <a:rPr lang="en-GB" sz="2200" dirty="0"/>
              <a:t>Police contact</a:t>
            </a:r>
          </a:p>
          <a:p>
            <a:pPr lvl="1">
              <a:buClr>
                <a:srgbClr val="D6A300"/>
              </a:buClr>
            </a:pPr>
            <a:r>
              <a:rPr lang="en-GB" sz="2200" dirty="0"/>
              <a:t>Institutional records</a:t>
            </a:r>
          </a:p>
          <a:p>
            <a:pPr lvl="1">
              <a:buClr>
                <a:srgbClr val="D6A300"/>
              </a:buClr>
            </a:pPr>
            <a:r>
              <a:rPr lang="en-GB" sz="2200" dirty="0"/>
              <a:t>Parent/self-report</a:t>
            </a:r>
            <a:r>
              <a:rPr lang="en-GB" sz="2100" dirty="0"/>
              <a:t/>
            </a:r>
            <a:br>
              <a:rPr lang="en-GB" sz="2100" dirty="0"/>
            </a:br>
            <a:endParaRPr lang="en-GB" sz="2100" dirty="0"/>
          </a:p>
          <a:p>
            <a:r>
              <a:rPr lang="en-GB" dirty="0"/>
              <a:t>Arson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err="1"/>
              <a:t>Firesetting</a:t>
            </a:r>
            <a:endParaRPr lang="en-GB" dirty="0"/>
          </a:p>
          <a:p>
            <a:endParaRPr lang="en-GB" dirty="0"/>
          </a:p>
          <a:p>
            <a:r>
              <a:rPr lang="en-GB" dirty="0"/>
              <a:t>General Recidivism</a:t>
            </a:r>
          </a:p>
          <a:p>
            <a:endParaRPr lang="en-GB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dirty="0"/>
              <a:t>Firesetting Recidivism: A meta-analysis 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5454502" y="2004745"/>
            <a:ext cx="3391786" cy="1200329"/>
          </a:xfrm>
          <a:prstGeom prst="rect">
            <a:avLst/>
          </a:prstGeom>
          <a:noFill/>
          <a:ln w="28575">
            <a:solidFill>
              <a:srgbClr val="D6A3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More informal sources tended to generate higher estimates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499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Definitions of Recidivism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From variety of sources:</a:t>
            </a:r>
          </a:p>
          <a:p>
            <a:pPr lvl="1">
              <a:buClr>
                <a:srgbClr val="D6A300"/>
              </a:buClr>
            </a:pPr>
            <a:r>
              <a:rPr lang="en-GB" sz="2200" dirty="0"/>
              <a:t>Convictions</a:t>
            </a:r>
          </a:p>
          <a:p>
            <a:pPr lvl="1">
              <a:buClr>
                <a:srgbClr val="D6A300"/>
              </a:buClr>
            </a:pPr>
            <a:r>
              <a:rPr lang="en-GB" sz="2200" dirty="0"/>
              <a:t>Arrests/charges</a:t>
            </a:r>
          </a:p>
          <a:p>
            <a:pPr lvl="1">
              <a:buClr>
                <a:srgbClr val="D6A300"/>
              </a:buClr>
            </a:pPr>
            <a:r>
              <a:rPr lang="en-GB" sz="2200" dirty="0"/>
              <a:t>Police contact</a:t>
            </a:r>
          </a:p>
          <a:p>
            <a:pPr lvl="1">
              <a:buClr>
                <a:srgbClr val="D6A300"/>
              </a:buClr>
            </a:pPr>
            <a:r>
              <a:rPr lang="en-GB" sz="2200" dirty="0"/>
              <a:t>Institutional records</a:t>
            </a:r>
          </a:p>
          <a:p>
            <a:pPr lvl="1">
              <a:buClr>
                <a:srgbClr val="D6A300"/>
              </a:buClr>
            </a:pPr>
            <a:r>
              <a:rPr lang="en-GB" sz="2200" dirty="0"/>
              <a:t>Parent/self-report</a:t>
            </a:r>
            <a:r>
              <a:rPr lang="en-GB" sz="2100" dirty="0"/>
              <a:t/>
            </a:r>
            <a:br>
              <a:rPr lang="en-GB" sz="2100" dirty="0"/>
            </a:br>
            <a:endParaRPr lang="en-GB" sz="2100" dirty="0"/>
          </a:p>
          <a:p>
            <a:r>
              <a:rPr lang="en-GB" dirty="0"/>
              <a:t>Arson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err="1"/>
              <a:t>Firesetting</a:t>
            </a:r>
            <a:endParaRPr lang="en-GB" dirty="0"/>
          </a:p>
          <a:p>
            <a:endParaRPr lang="en-GB" dirty="0"/>
          </a:p>
          <a:p>
            <a:r>
              <a:rPr lang="en-GB" dirty="0"/>
              <a:t>General Recidivism</a:t>
            </a:r>
          </a:p>
          <a:p>
            <a:endParaRPr lang="en-GB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dirty="0"/>
              <a:t>Firesetting Recidivism: A meta-analysis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4963786" y="3654184"/>
            <a:ext cx="4052887" cy="1107996"/>
          </a:xfrm>
          <a:prstGeom prst="rect">
            <a:avLst/>
          </a:prstGeom>
          <a:noFill/>
          <a:ln w="28575">
            <a:solidFill>
              <a:srgbClr val="D6A3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GB" sz="1800" dirty="0"/>
              <a:t>“Recidivism was operationally defined as having any subsequent charge for arson or arson-related offences”</a:t>
            </a:r>
            <a:br>
              <a:rPr lang="en-GB" sz="1800" dirty="0"/>
            </a:br>
            <a:r>
              <a:rPr lang="en-GB" sz="1200" dirty="0"/>
              <a:t>(Ducat</a:t>
            </a:r>
            <a:r>
              <a:rPr lang="en-GB" sz="1200" dirty="0" smtClean="0"/>
              <a:t>, McEwan, &amp; </a:t>
            </a:r>
            <a:r>
              <a:rPr lang="en-GB" sz="1200" dirty="0" err="1" smtClean="0"/>
              <a:t>Ogloff</a:t>
            </a:r>
            <a:r>
              <a:rPr lang="en-GB" sz="1200" dirty="0" smtClean="0"/>
              <a:t>, </a:t>
            </a:r>
            <a:r>
              <a:rPr lang="en-GB" sz="1200" dirty="0"/>
              <a:t>2014)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2698955" y="4208182"/>
            <a:ext cx="2160124" cy="2311"/>
          </a:xfrm>
          <a:prstGeom prst="straightConnector1">
            <a:avLst/>
          </a:prstGeom>
          <a:noFill/>
          <a:ln w="57150">
            <a:solidFill>
              <a:srgbClr val="D6A300"/>
            </a:solidFill>
            <a:tailEnd type="triangle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2725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Definitions of Recidivism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From variety of sources:</a:t>
            </a:r>
          </a:p>
          <a:p>
            <a:pPr lvl="1">
              <a:buClr>
                <a:srgbClr val="D6A300"/>
              </a:buClr>
            </a:pPr>
            <a:r>
              <a:rPr lang="en-GB" sz="2200" dirty="0"/>
              <a:t>Convictions</a:t>
            </a:r>
          </a:p>
          <a:p>
            <a:pPr lvl="1">
              <a:buClr>
                <a:srgbClr val="D6A300"/>
              </a:buClr>
            </a:pPr>
            <a:r>
              <a:rPr lang="en-GB" sz="2200" dirty="0"/>
              <a:t>Arrests/charges</a:t>
            </a:r>
          </a:p>
          <a:p>
            <a:pPr lvl="1">
              <a:buClr>
                <a:srgbClr val="D6A300"/>
              </a:buClr>
            </a:pPr>
            <a:r>
              <a:rPr lang="en-GB" sz="2200" dirty="0"/>
              <a:t>Police contact</a:t>
            </a:r>
          </a:p>
          <a:p>
            <a:pPr lvl="1">
              <a:buClr>
                <a:srgbClr val="D6A300"/>
              </a:buClr>
            </a:pPr>
            <a:r>
              <a:rPr lang="en-GB" sz="2200" dirty="0"/>
              <a:t>Institutional records</a:t>
            </a:r>
          </a:p>
          <a:p>
            <a:pPr lvl="1">
              <a:buClr>
                <a:srgbClr val="D6A300"/>
              </a:buClr>
            </a:pPr>
            <a:r>
              <a:rPr lang="en-GB" sz="2200" dirty="0"/>
              <a:t>Parent/self-report</a:t>
            </a:r>
            <a:r>
              <a:rPr lang="en-GB" sz="2100" dirty="0"/>
              <a:t/>
            </a:r>
            <a:br>
              <a:rPr lang="en-GB" sz="2100" dirty="0"/>
            </a:br>
            <a:endParaRPr lang="en-GB" sz="2100" dirty="0"/>
          </a:p>
          <a:p>
            <a:r>
              <a:rPr lang="en-GB" dirty="0"/>
              <a:t>Arson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err="1"/>
              <a:t>Firesetting</a:t>
            </a:r>
            <a:endParaRPr lang="en-GB" dirty="0"/>
          </a:p>
          <a:p>
            <a:endParaRPr lang="en-GB" dirty="0"/>
          </a:p>
          <a:p>
            <a:r>
              <a:rPr lang="en-GB" dirty="0"/>
              <a:t>General Recidivism</a:t>
            </a:r>
          </a:p>
          <a:p>
            <a:endParaRPr lang="en-GB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dirty="0"/>
              <a:t>Firesetting Recidivism: A meta-analysis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4944221" y="4469689"/>
            <a:ext cx="4011561" cy="1440394"/>
          </a:xfrm>
          <a:prstGeom prst="rect">
            <a:avLst/>
          </a:prstGeom>
          <a:noFill/>
          <a:ln w="28575">
            <a:solidFill>
              <a:srgbClr val="D6A3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“</a:t>
            </a:r>
            <a:r>
              <a:rPr lang="en-GB" sz="1800" dirty="0" err="1" smtClean="0"/>
              <a:t>Firesetting</a:t>
            </a:r>
            <a:r>
              <a:rPr lang="en-GB" sz="1800" dirty="0" smtClean="0"/>
              <a:t> </a:t>
            </a:r>
            <a:r>
              <a:rPr lang="en-GB" sz="1800" dirty="0"/>
              <a:t>was defined as an event in which any type of property, however small, was consumed by fire as a result of action by the child”</a:t>
            </a:r>
          </a:p>
          <a:p>
            <a:r>
              <a:rPr lang="en-GB" sz="1200" dirty="0"/>
              <a:t>(</a:t>
            </a:r>
            <a:r>
              <a:rPr lang="en-GB" sz="1200" dirty="0" smtClean="0"/>
              <a:t>Strachan, 1981)</a:t>
            </a:r>
            <a:endParaRPr lang="en-GB" sz="1200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 flipV="1">
            <a:off x="3306241" y="5188688"/>
            <a:ext cx="1552838" cy="1198"/>
          </a:xfrm>
          <a:prstGeom prst="straightConnector1">
            <a:avLst/>
          </a:prstGeom>
          <a:noFill/>
          <a:ln w="57150">
            <a:solidFill>
              <a:srgbClr val="D6A300"/>
            </a:solidFill>
            <a:tailEnd type="triangle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837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Definitions of Recidivism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From variety of sources:</a:t>
            </a:r>
          </a:p>
          <a:p>
            <a:pPr lvl="1">
              <a:buClr>
                <a:srgbClr val="D6A300"/>
              </a:buClr>
            </a:pPr>
            <a:r>
              <a:rPr lang="en-GB" sz="2200" dirty="0"/>
              <a:t>Convictions</a:t>
            </a:r>
          </a:p>
          <a:p>
            <a:pPr lvl="1">
              <a:buClr>
                <a:srgbClr val="D6A300"/>
              </a:buClr>
            </a:pPr>
            <a:r>
              <a:rPr lang="en-GB" sz="2200" dirty="0"/>
              <a:t>Arrests/charges</a:t>
            </a:r>
          </a:p>
          <a:p>
            <a:pPr lvl="1">
              <a:buClr>
                <a:srgbClr val="D6A300"/>
              </a:buClr>
            </a:pPr>
            <a:r>
              <a:rPr lang="en-GB" sz="2200" dirty="0"/>
              <a:t>Police contact</a:t>
            </a:r>
          </a:p>
          <a:p>
            <a:pPr lvl="1">
              <a:buClr>
                <a:srgbClr val="D6A300"/>
              </a:buClr>
            </a:pPr>
            <a:r>
              <a:rPr lang="en-GB" sz="2200" dirty="0"/>
              <a:t>Institutional records</a:t>
            </a:r>
          </a:p>
          <a:p>
            <a:pPr lvl="1">
              <a:buClr>
                <a:srgbClr val="D6A300"/>
              </a:buClr>
            </a:pPr>
            <a:r>
              <a:rPr lang="en-GB" sz="2200" dirty="0"/>
              <a:t>Parent/self-report</a:t>
            </a:r>
            <a:r>
              <a:rPr lang="en-GB" sz="2100" dirty="0"/>
              <a:t/>
            </a:r>
            <a:br>
              <a:rPr lang="en-GB" sz="2100" dirty="0"/>
            </a:br>
            <a:endParaRPr lang="en-GB" sz="2100" dirty="0"/>
          </a:p>
          <a:p>
            <a:r>
              <a:rPr lang="en-GB" dirty="0"/>
              <a:t>Arson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err="1"/>
              <a:t>Firesetting</a:t>
            </a:r>
            <a:endParaRPr lang="en-GB" dirty="0"/>
          </a:p>
          <a:p>
            <a:endParaRPr lang="en-GB" dirty="0"/>
          </a:p>
          <a:p>
            <a:r>
              <a:rPr lang="en-GB" dirty="0"/>
              <a:t>General Recidivism</a:t>
            </a:r>
          </a:p>
          <a:p>
            <a:endParaRPr lang="en-GB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dirty="0"/>
              <a:t>Firesetting Recidivism: A meta-analysis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475767" y="4842526"/>
            <a:ext cx="3539613" cy="1440394"/>
          </a:xfrm>
          <a:prstGeom prst="rect">
            <a:avLst/>
          </a:prstGeom>
          <a:noFill/>
          <a:ln w="28575">
            <a:solidFill>
              <a:srgbClr val="D6A3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dirty="0">
                <a:latin typeface="+mn-lt"/>
              </a:rPr>
              <a:t>“Recidivism was defined as a conviction or detainment for </a:t>
            </a:r>
            <a:r>
              <a:rPr lang="en-GB" sz="1800" i="1" dirty="0">
                <a:latin typeface="+mn-lt"/>
              </a:rPr>
              <a:t>any </a:t>
            </a:r>
            <a:r>
              <a:rPr lang="en-GB" sz="1800" dirty="0">
                <a:latin typeface="+mn-lt"/>
              </a:rPr>
              <a:t>offence that occurred during the 10-year follow-up period”</a:t>
            </a:r>
          </a:p>
          <a:p>
            <a:r>
              <a:rPr lang="en-GB" sz="1200" dirty="0">
                <a:latin typeface="+mn-lt"/>
              </a:rPr>
              <a:t>(Edwards &amp; </a:t>
            </a:r>
            <a:r>
              <a:rPr lang="en-GB" sz="1200" dirty="0" smtClean="0">
                <a:latin typeface="+mn-lt"/>
              </a:rPr>
              <a:t>Grace, 2013)</a:t>
            </a:r>
            <a:endParaRPr lang="en-GB" sz="1200" dirty="0">
              <a:latin typeface="+mn-lt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4189228" y="5486400"/>
            <a:ext cx="1169581" cy="510364"/>
          </a:xfrm>
          <a:prstGeom prst="straightConnector1">
            <a:avLst/>
          </a:prstGeom>
          <a:noFill/>
          <a:ln w="57150">
            <a:solidFill>
              <a:srgbClr val="D6A300"/>
            </a:solidFill>
            <a:tailEnd type="triangle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6654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flames whit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0" r="28959" b="5322"/>
          <a:stretch/>
        </p:blipFill>
        <p:spPr bwMode="auto">
          <a:xfrm flipH="1">
            <a:off x="0" y="712054"/>
            <a:ext cx="3173046" cy="592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Base rate of recidivism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dirty="0"/>
              <a:t>Firesetting Recidivism: A meta-analysis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4678" y="1258822"/>
            <a:ext cx="7084035" cy="4897437"/>
          </a:xfrm>
        </p:spPr>
        <p:txBody>
          <a:bodyPr anchor="ctr"/>
          <a:lstStyle/>
          <a:p>
            <a:pPr marL="0" indent="0">
              <a:buNone/>
            </a:pPr>
            <a:r>
              <a:rPr lang="en-CA" sz="1800" dirty="0" smtClean="0"/>
              <a:t>Using random effects models…</a:t>
            </a:r>
            <a:r>
              <a:rPr lang="en-CA" sz="2600" dirty="0" smtClean="0"/>
              <a:t/>
            </a:r>
            <a:br>
              <a:rPr lang="en-CA" sz="2600" dirty="0" smtClean="0"/>
            </a:br>
            <a:endParaRPr lang="en-CA" sz="2600" dirty="0" smtClean="0"/>
          </a:p>
          <a:p>
            <a:r>
              <a:rPr lang="en-CA" sz="2600" b="1" dirty="0" smtClean="0"/>
              <a:t>8% </a:t>
            </a:r>
            <a:r>
              <a:rPr lang="en-CA" sz="2600" dirty="0"/>
              <a:t>were reported to have committed</a:t>
            </a:r>
            <a:r>
              <a:rPr lang="en-CA" sz="2600" b="1" dirty="0"/>
              <a:t> arson </a:t>
            </a:r>
          </a:p>
          <a:p>
            <a:endParaRPr lang="en-CA" sz="1400" dirty="0"/>
          </a:p>
          <a:p>
            <a:endParaRPr lang="en-CA" sz="2800" dirty="0"/>
          </a:p>
          <a:p>
            <a:r>
              <a:rPr lang="en-CA" sz="2600" b="1" dirty="0" smtClean="0"/>
              <a:t>20% </a:t>
            </a:r>
            <a:r>
              <a:rPr lang="en-CA" sz="2600" dirty="0"/>
              <a:t>engaged in the more broadly defined </a:t>
            </a:r>
            <a:r>
              <a:rPr lang="en-CA" sz="2600" b="1" dirty="0" err="1"/>
              <a:t>firesetting</a:t>
            </a:r>
            <a:r>
              <a:rPr lang="en-CA" sz="2600" b="1" dirty="0"/>
              <a:t> recidivism</a:t>
            </a:r>
          </a:p>
          <a:p>
            <a:endParaRPr lang="en-CA" sz="1400" dirty="0"/>
          </a:p>
          <a:p>
            <a:endParaRPr lang="en-CA" sz="2800" dirty="0"/>
          </a:p>
          <a:p>
            <a:r>
              <a:rPr lang="en-CA" sz="2600" b="1" dirty="0"/>
              <a:t>57</a:t>
            </a:r>
            <a:r>
              <a:rPr lang="en-CA" sz="2600" b="1" dirty="0" smtClean="0"/>
              <a:t>%</a:t>
            </a:r>
            <a:r>
              <a:rPr lang="en-CA" sz="2600" dirty="0" smtClean="0"/>
              <a:t> </a:t>
            </a:r>
            <a:r>
              <a:rPr lang="en-CA" sz="2600" dirty="0"/>
              <a:t>engaged in </a:t>
            </a:r>
            <a:r>
              <a:rPr lang="en-CA" sz="2600" b="1" dirty="0"/>
              <a:t>general </a:t>
            </a:r>
            <a:r>
              <a:rPr lang="en-CA" sz="2600" b="1" dirty="0" smtClean="0"/>
              <a:t>recidivism</a:t>
            </a:r>
            <a:endParaRPr lang="en-CA" sz="2600" b="1" dirty="0"/>
          </a:p>
        </p:txBody>
      </p:sp>
    </p:spTree>
    <p:extLst>
      <p:ext uri="{BB962C8B-B14F-4D97-AF65-F5344CB8AC3E}">
        <p14:creationId xmlns:p14="http://schemas.microsoft.com/office/powerpoint/2010/main" val="147520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Juvenile samples </a:t>
            </a:r>
            <a:r>
              <a:rPr lang="en-CA" dirty="0"/>
              <a:t>were observed to have the </a:t>
            </a:r>
            <a:r>
              <a:rPr lang="en-CA" b="1" dirty="0"/>
              <a:t>highest rates </a:t>
            </a:r>
            <a:r>
              <a:rPr lang="en-CA" dirty="0"/>
              <a:t>of </a:t>
            </a:r>
            <a:r>
              <a:rPr lang="en-CA" b="1" dirty="0" err="1"/>
              <a:t>firesetting</a:t>
            </a:r>
            <a:r>
              <a:rPr lang="en-CA" b="1" dirty="0"/>
              <a:t> recidivism</a:t>
            </a:r>
          </a:p>
          <a:p>
            <a:r>
              <a:rPr lang="en-CA" dirty="0"/>
              <a:t>Younger samples had </a:t>
            </a:r>
            <a:r>
              <a:rPr lang="en-CA" b="1" dirty="0"/>
              <a:t>higher rates </a:t>
            </a:r>
            <a:r>
              <a:rPr lang="en-CA" dirty="0"/>
              <a:t>of </a:t>
            </a:r>
            <a:r>
              <a:rPr lang="en-CA" b="1" dirty="0"/>
              <a:t>general recidivism</a:t>
            </a:r>
            <a:r>
              <a:rPr lang="en-CA" dirty="0"/>
              <a:t>.</a:t>
            </a:r>
            <a:endParaRPr lang="en-GB" dirty="0"/>
          </a:p>
          <a:p>
            <a:pPr marL="0" indent="0">
              <a:buNone/>
            </a:pPr>
            <a:r>
              <a:rPr lang="en-CA" dirty="0"/>
              <a:t/>
            </a:r>
            <a:br>
              <a:rPr lang="en-CA" dirty="0"/>
            </a:br>
            <a:r>
              <a:rPr lang="en-CA" dirty="0"/>
              <a:t> </a:t>
            </a:r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Firesetting Recidivism: A meta-analysis </a:t>
            </a:r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593969" y="3683854"/>
            <a:ext cx="82915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kern="0" dirty="0"/>
              <a:t>Gender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331913" y="4618892"/>
            <a:ext cx="6985000" cy="1824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55600" indent="-355600" algn="l" rtl="0" eaLnBrk="1" fontAlgn="ctr" hangingPunct="1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175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800" indent="-277813" algn="l" rtl="0" eaLnBrk="1" fontAlgn="ctr" hangingPunct="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68400" indent="-176213" algn="l" rtl="0" eaLnBrk="1" fontAlgn="ctr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524000" indent="-176213" algn="l" rtl="0" eaLnBrk="1" fontAlgn="ctr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18796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23368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27940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2512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7084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CA" kern="0" dirty="0" smtClean="0"/>
              <a:t>Only </a:t>
            </a:r>
            <a:r>
              <a:rPr lang="en-CA" kern="0" dirty="0"/>
              <a:t>7.3% of </a:t>
            </a:r>
            <a:r>
              <a:rPr lang="en-CA" kern="0" dirty="0" err="1"/>
              <a:t>firesetters</a:t>
            </a:r>
            <a:r>
              <a:rPr lang="en-CA" kern="0" dirty="0"/>
              <a:t> were female. </a:t>
            </a:r>
          </a:p>
          <a:p>
            <a:r>
              <a:rPr lang="en-CA" kern="0" dirty="0" smtClean="0"/>
              <a:t>Samples </a:t>
            </a:r>
            <a:r>
              <a:rPr lang="en-CA" kern="0" dirty="0"/>
              <a:t>with </a:t>
            </a:r>
            <a:r>
              <a:rPr lang="en-CA" b="1" kern="0" dirty="0"/>
              <a:t>fewer females</a:t>
            </a:r>
            <a:r>
              <a:rPr lang="en-CA" kern="0" dirty="0"/>
              <a:t> had </a:t>
            </a:r>
            <a:r>
              <a:rPr lang="en-CA" b="1" kern="0" dirty="0"/>
              <a:t>higher rates of general recidivism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304082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Compared to other offenders?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sz="1400" dirty="0"/>
          </a:p>
          <a:p>
            <a:r>
              <a:rPr lang="en-CA" dirty="0" err="1"/>
              <a:t>Firesetters</a:t>
            </a:r>
            <a:r>
              <a:rPr lang="en-CA" dirty="0"/>
              <a:t> had a </a:t>
            </a:r>
            <a:r>
              <a:rPr lang="en-CA" b="1" dirty="0"/>
              <a:t>5-6 times </a:t>
            </a:r>
            <a:r>
              <a:rPr lang="en-CA" dirty="0"/>
              <a:t>greater odds of </a:t>
            </a:r>
            <a:r>
              <a:rPr lang="en-CA" dirty="0" err="1"/>
              <a:t>firesetting</a:t>
            </a:r>
            <a:r>
              <a:rPr lang="en-CA" dirty="0"/>
              <a:t> recidivism </a:t>
            </a:r>
            <a:r>
              <a:rPr lang="en-US" dirty="0"/>
              <a:t> 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Firesetting Recidivism: A meta-analysis 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659276" y="1484313"/>
            <a:ext cx="3713957" cy="1077218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Non-</a:t>
            </a:r>
            <a:r>
              <a:rPr lang="en-GB" sz="3200" dirty="0" err="1"/>
              <a:t>Firesetting</a:t>
            </a:r>
            <a:r>
              <a:rPr lang="en-GB" sz="3200" dirty="0"/>
              <a:t> Offenders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457201" y="1484313"/>
            <a:ext cx="2788012" cy="1632425"/>
            <a:chOff x="1110887" y="1484313"/>
            <a:chExt cx="2788012" cy="1632425"/>
          </a:xfrm>
        </p:grpSpPr>
        <p:sp>
          <p:nvSpPr>
            <p:cNvPr id="7" name="TextBox 6"/>
            <p:cNvSpPr txBox="1"/>
            <p:nvPr/>
          </p:nvSpPr>
          <p:spPr>
            <a:xfrm>
              <a:off x="1110887" y="1484313"/>
              <a:ext cx="2756263" cy="584775"/>
            </a:xfrm>
            <a:prstGeom prst="rect">
              <a:avLst/>
            </a:prstGeom>
            <a:noFill/>
            <a:ln>
              <a:solidFill>
                <a:srgbClr val="FFFF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 err="1"/>
                <a:t>Firesetters</a:t>
              </a:r>
              <a:r>
                <a:rPr lang="en-GB" sz="3200" dirty="0"/>
                <a:t> 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142636" y="2531963"/>
              <a:ext cx="2756263" cy="584775"/>
            </a:xfrm>
            <a:prstGeom prst="rect">
              <a:avLst/>
            </a:prstGeom>
            <a:noFill/>
            <a:ln>
              <a:solidFill>
                <a:srgbClr val="FFFF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b="1" dirty="0"/>
                <a:t>35.5%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641094" y="2531963"/>
            <a:ext cx="3713958" cy="584775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9.7%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7192" y="2099866"/>
            <a:ext cx="735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vs.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3932" y="3173918"/>
            <a:ext cx="5602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/>
              <a:t>engaged in </a:t>
            </a:r>
            <a:r>
              <a:rPr lang="en-GB" sz="1800" dirty="0" err="1"/>
              <a:t>firesetting</a:t>
            </a:r>
            <a:r>
              <a:rPr lang="en-GB" sz="1800" dirty="0"/>
              <a:t> recidivism or recidivistic arson</a:t>
            </a:r>
          </a:p>
        </p:txBody>
      </p:sp>
      <p:pic>
        <p:nvPicPr>
          <p:cNvPr id="2056" name="Picture 8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6" b="11076"/>
          <a:stretch/>
        </p:blipFill>
        <p:spPr bwMode="auto">
          <a:xfrm>
            <a:off x="-346" y="5232855"/>
            <a:ext cx="3606361" cy="127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18" b="11076"/>
          <a:stretch/>
        </p:blipFill>
        <p:spPr bwMode="auto">
          <a:xfrm flipH="1">
            <a:off x="3403932" y="5219408"/>
            <a:ext cx="3601735" cy="128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3" r="19737" b="11076"/>
          <a:stretch/>
        </p:blipFill>
        <p:spPr bwMode="auto">
          <a:xfrm>
            <a:off x="6877062" y="5232855"/>
            <a:ext cx="2266937" cy="127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67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395" y="1373188"/>
            <a:ext cx="6985000" cy="4647546"/>
          </a:xfrm>
        </p:spPr>
        <p:txBody>
          <a:bodyPr anchor="ctr"/>
          <a:lstStyle/>
          <a:p>
            <a:r>
              <a:rPr lang="en-GB" dirty="0"/>
              <a:t>Criminally versatile</a:t>
            </a:r>
          </a:p>
          <a:p>
            <a:endParaRPr lang="en-GB" dirty="0"/>
          </a:p>
          <a:p>
            <a:r>
              <a:rPr lang="en-GB" dirty="0"/>
              <a:t>Deliberate </a:t>
            </a:r>
            <a:r>
              <a:rPr lang="en-GB" dirty="0" err="1"/>
              <a:t>firesetting</a:t>
            </a:r>
            <a:r>
              <a:rPr lang="en-GB" dirty="0"/>
              <a:t> = persistent problem</a:t>
            </a:r>
          </a:p>
          <a:p>
            <a:endParaRPr lang="en-GB" dirty="0"/>
          </a:p>
          <a:p>
            <a:r>
              <a:rPr lang="en-GB" dirty="0"/>
              <a:t>Need for prevention and intervention work</a:t>
            </a:r>
          </a:p>
          <a:p>
            <a:endParaRPr lang="en-GB" dirty="0"/>
          </a:p>
          <a:p>
            <a:r>
              <a:rPr lang="en-GB" dirty="0"/>
              <a:t>Collaborative multi-agency </a:t>
            </a:r>
            <a:r>
              <a:rPr lang="en-GB" dirty="0" smtClean="0"/>
              <a:t>approach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Firesetting Recidivism: A meta-analysis </a:t>
            </a:r>
            <a:endParaRPr lang="en-GB" dirty="0"/>
          </a:p>
        </p:txBody>
      </p:sp>
      <p:pic>
        <p:nvPicPr>
          <p:cNvPr id="8" name="Picture 2" descr="See the source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" r="3308" b="8875"/>
          <a:stretch/>
        </p:blipFill>
        <p:spPr bwMode="auto">
          <a:xfrm rot="5400000" flipV="1">
            <a:off x="5188519" y="2435327"/>
            <a:ext cx="6051443" cy="185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527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Collaborative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1298" y="1179760"/>
            <a:ext cx="3709226" cy="4440445"/>
          </a:xfrm>
        </p:spPr>
        <p:txBody>
          <a:bodyPr anchor="ctr"/>
          <a:lstStyle/>
          <a:p>
            <a:r>
              <a:rPr lang="en-GB" sz="2300" dirty="0"/>
              <a:t>Specialist psychological treatment programmes for adult </a:t>
            </a:r>
            <a:r>
              <a:rPr lang="en-GB" sz="2300" dirty="0" err="1" smtClean="0"/>
              <a:t>firesetting</a:t>
            </a:r>
            <a:endParaRPr lang="en-GB" sz="2300" dirty="0" smtClean="0"/>
          </a:p>
          <a:p>
            <a:endParaRPr lang="en-GB" sz="2300" dirty="0"/>
          </a:p>
          <a:p>
            <a:r>
              <a:rPr lang="en-GB" sz="2300" dirty="0"/>
              <a:t>Fire safety awareness = key element</a:t>
            </a:r>
          </a:p>
          <a:p>
            <a:endParaRPr lang="en-GB" sz="2300" dirty="0"/>
          </a:p>
          <a:p>
            <a:r>
              <a:rPr lang="en-GB" sz="2300" dirty="0"/>
              <a:t>Collaboration with Fire and Rescue </a:t>
            </a:r>
            <a:r>
              <a:rPr lang="en-GB" sz="2300" dirty="0" smtClean="0"/>
              <a:t>Service </a:t>
            </a:r>
            <a:r>
              <a:rPr lang="en-GB" sz="2300" dirty="0"/>
              <a:t>crucial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594846" y="12705437"/>
            <a:ext cx="2710934" cy="86143"/>
          </a:xfrm>
        </p:spPr>
        <p:txBody>
          <a:bodyPr/>
          <a:lstStyle/>
          <a:p>
            <a:r>
              <a:rPr lang="nl-NL"/>
              <a:t>Firesetting Recidivism: A meta-analysis </a:t>
            </a:r>
            <a:endParaRPr lang="en-GB" dirty="0"/>
          </a:p>
        </p:txBody>
      </p:sp>
      <p:pic>
        <p:nvPicPr>
          <p:cNvPr id="6" name="Picture 5" descr="FIP-MO Cover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31" y="1427033"/>
            <a:ext cx="2287313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FIPP Cover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160" y="1371147"/>
            <a:ext cx="2365129" cy="34241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2850" t="35739" r="16505" b="39745"/>
          <a:stretch/>
        </p:blipFill>
        <p:spPr>
          <a:xfrm>
            <a:off x="237898" y="5141999"/>
            <a:ext cx="2678368" cy="1339185"/>
          </a:xfrm>
          <a:prstGeom prst="rect">
            <a:avLst/>
          </a:prstGeom>
        </p:spPr>
      </p:pic>
      <p:pic>
        <p:nvPicPr>
          <p:cNvPr id="3074" name="Picture 2" descr="Image result for kent fr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582" y="5417312"/>
            <a:ext cx="2297474" cy="78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072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54882" y="1090671"/>
            <a:ext cx="4436680" cy="4897437"/>
          </a:xfrm>
          <a:prstGeom prst="rect">
            <a:avLst/>
          </a:prstGeom>
        </p:spPr>
        <p:txBody>
          <a:bodyPr anchor="ctr"/>
          <a:lstStyle>
            <a:lvl1pPr marL="355600" indent="-355600" algn="l" rtl="0" eaLnBrk="1" fontAlgn="ctr" hangingPunct="1">
              <a:spcBef>
                <a:spcPct val="35000"/>
              </a:spcBef>
              <a:spcAft>
                <a:spcPct val="0"/>
              </a:spcAft>
              <a:buClr>
                <a:schemeClr val="tx2"/>
              </a:buClr>
              <a:buSzPct val="175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800" indent="-277813" algn="l" rtl="0" eaLnBrk="1" fontAlgn="ctr" hangingPunct="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68400" indent="-176213" algn="l" rtl="0" eaLnBrk="1" fontAlgn="ctr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524000" indent="-176213" algn="l" rtl="0" eaLnBrk="1" fontAlgn="ctr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18796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23368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27940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2512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708400" indent="-176213" algn="l" rtl="0" eaLnBrk="1" fontAlgn="base" hangingPunct="1">
              <a:spcBef>
                <a:spcPct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GB" sz="2200" kern="0" dirty="0" smtClean="0"/>
              <a:t>First meta-analysis examining recidivism of individuals with history of </a:t>
            </a:r>
            <a:r>
              <a:rPr lang="en-GB" sz="2200" kern="0" dirty="0" err="1" smtClean="0"/>
              <a:t>firesetting</a:t>
            </a:r>
            <a:r>
              <a:rPr lang="en-GB" sz="2000" kern="0" dirty="0" smtClean="0"/>
              <a:t/>
            </a:r>
            <a:br>
              <a:rPr lang="en-GB" sz="2000" kern="0" dirty="0" smtClean="0"/>
            </a:br>
            <a:endParaRPr lang="en-GB" sz="1600" kern="0" dirty="0" smtClean="0"/>
          </a:p>
          <a:p>
            <a:r>
              <a:rPr lang="en-GB" sz="2200" kern="0" dirty="0" smtClean="0"/>
              <a:t>Substantial number go on to reoffend</a:t>
            </a:r>
          </a:p>
          <a:p>
            <a:endParaRPr lang="en-GB" sz="1600" kern="0" dirty="0" smtClean="0"/>
          </a:p>
          <a:p>
            <a:r>
              <a:rPr lang="en-GB" sz="2200" kern="0" dirty="0" smtClean="0"/>
              <a:t>Base rate will assist with defensible risk assessment</a:t>
            </a:r>
          </a:p>
          <a:p>
            <a:endParaRPr lang="en-GB" sz="1600" kern="0" dirty="0"/>
          </a:p>
          <a:p>
            <a:r>
              <a:rPr lang="en-GB" sz="2200" kern="0" dirty="0" smtClean="0"/>
              <a:t>Need to be the focus of both research and clinical work </a:t>
            </a:r>
          </a:p>
        </p:txBody>
      </p:sp>
      <p:pic>
        <p:nvPicPr>
          <p:cNvPr id="1028" name="Picture 4" descr="Image result for flames whit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35" b="9426"/>
          <a:stretch/>
        </p:blipFill>
        <p:spPr bwMode="auto">
          <a:xfrm>
            <a:off x="4827493" y="2280150"/>
            <a:ext cx="3849507" cy="420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Firesetting Recidivism: A meta-analysis 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827493" y="700969"/>
            <a:ext cx="4020671" cy="1584176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FIRESETTING RECIDIVISM/ 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D6A300"/>
                </a:solidFill>
              </a:rPr>
              <a:t>A META-ANALYSIS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919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flames whit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024" y="1990165"/>
            <a:ext cx="5523975" cy="448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Firesetting Recidivism: A meta-analysis 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>
                <a:solidFill>
                  <a:srgbClr val="D6A300"/>
                </a:solidFill>
              </a:rPr>
              <a:t>ANY QUESTIONS?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7544" y="2348880"/>
            <a:ext cx="4176464" cy="720080"/>
          </a:xfrm>
        </p:spPr>
        <p:txBody>
          <a:bodyPr/>
          <a:lstStyle/>
          <a:p>
            <a:r>
              <a:rPr lang="en-GB" sz="1600" i="0" dirty="0" smtClean="0">
                <a:latin typeface="+mn-lt"/>
              </a:rPr>
              <a:t>k.l.sambrooks@kent.ac.uk</a:t>
            </a:r>
            <a:endParaRPr lang="en-GB" sz="1600" i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642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nt2013">
  <a:themeElements>
    <a:clrScheme name="bulletsandcolours 1">
      <a:dk1>
        <a:srgbClr val="000000"/>
      </a:dk1>
      <a:lt1>
        <a:srgbClr val="FFFFFF"/>
      </a:lt1>
      <a:dk2>
        <a:srgbClr val="003882"/>
      </a:dk2>
      <a:lt2>
        <a:srgbClr val="808080"/>
      </a:lt2>
      <a:accent1>
        <a:srgbClr val="008AC4"/>
      </a:accent1>
      <a:accent2>
        <a:srgbClr val="A8034F"/>
      </a:accent2>
      <a:accent3>
        <a:srgbClr val="FFFFFF"/>
      </a:accent3>
      <a:accent4>
        <a:srgbClr val="000000"/>
      </a:accent4>
      <a:accent5>
        <a:srgbClr val="AAC4DE"/>
      </a:accent5>
      <a:accent6>
        <a:srgbClr val="980247"/>
      </a:accent6>
      <a:hlink>
        <a:srgbClr val="007A5E"/>
      </a:hlink>
      <a:folHlink>
        <a:srgbClr val="DE5433"/>
      </a:folHlink>
    </a:clrScheme>
    <a:fontScheme name="bulletsandcolour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ulletsandcolours 1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3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4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5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FFFFF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6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BFBF9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7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FFFFF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8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FFFFF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9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FFFFF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0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BFBF9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1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BFBF9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BFBF9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6875</TotalTime>
  <Words>634</Words>
  <Application>Microsoft Office PowerPoint</Application>
  <PresentationFormat>On-screen Show (4:3)</PresentationFormat>
  <Paragraphs>195</Paragraphs>
  <Slides>18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Century Schoolbook</vt:lpstr>
      <vt:lpstr>Wingdings</vt:lpstr>
      <vt:lpstr>kent2013</vt:lpstr>
      <vt:lpstr>PowerPoint Presentation</vt:lpstr>
      <vt:lpstr>Deliberate Firesetting</vt:lpstr>
      <vt:lpstr>Recidivism</vt:lpstr>
      <vt:lpstr>Existing Reviews</vt:lpstr>
      <vt:lpstr>Existing Reviews</vt:lpstr>
      <vt:lpstr>New research: Meta-Analysis</vt:lpstr>
      <vt:lpstr>Samples included</vt:lpstr>
      <vt:lpstr>Definitions of Recidivism</vt:lpstr>
      <vt:lpstr>Definitions of Recidivism</vt:lpstr>
      <vt:lpstr>Definitions of Recidivism</vt:lpstr>
      <vt:lpstr>Definitions of Recidivism</vt:lpstr>
      <vt:lpstr>Base rate of recidivism</vt:lpstr>
      <vt:lpstr>Age</vt:lpstr>
      <vt:lpstr>Compared to other offenders?</vt:lpstr>
      <vt:lpstr>Implications</vt:lpstr>
      <vt:lpstr>Collaborative approach</vt:lpstr>
      <vt:lpstr>PowerPoint Presentation</vt:lpstr>
      <vt:lpstr>PowerPoint Presentation</vt:lpstr>
    </vt:vector>
  </TitlesOfParts>
  <Manager/>
  <Company>University of Kent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Kent - Generic Powerpoint template</dc:title>
  <dc:subject/>
  <dc:creator>Miles Banbery</dc:creator>
  <cp:keywords/>
  <dc:description/>
  <cp:lastModifiedBy>K.Sambrooks</cp:lastModifiedBy>
  <cp:revision>113</cp:revision>
  <cp:lastPrinted>2019-11-11T14:59:57Z</cp:lastPrinted>
  <dcterms:created xsi:type="dcterms:W3CDTF">2013-06-07T14:52:08Z</dcterms:created>
  <dcterms:modified xsi:type="dcterms:W3CDTF">2019-11-11T16:44:40Z</dcterms:modified>
  <cp:category/>
</cp:coreProperties>
</file>