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75" r:id="rId5"/>
    <p:sldId id="276" r:id="rId6"/>
    <p:sldId id="261" r:id="rId7"/>
    <p:sldId id="262" r:id="rId8"/>
    <p:sldId id="277" r:id="rId9"/>
    <p:sldId id="278" r:id="rId10"/>
    <p:sldId id="279" r:id="rId11"/>
    <p:sldId id="280" r:id="rId12"/>
    <p:sldId id="264" r:id="rId13"/>
    <p:sldId id="266" r:id="rId14"/>
    <p:sldId id="272" r:id="rId15"/>
    <p:sldId id="271" r:id="rId16"/>
    <p:sldId id="281" r:id="rId17"/>
    <p:sldId id="282" r:id="rId18"/>
    <p:sldId id="274" r:id="rId19"/>
  </p:sldIdLst>
  <p:sldSz cx="9144000" cy="6858000" type="screen4x3"/>
  <p:notesSz cx="9928225" cy="6797675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610745E-21D1-49F1-B69C-DB74CFB0F560}">
          <p14:sldIdLst>
            <p14:sldId id="256"/>
            <p14:sldId id="257"/>
            <p14:sldId id="260"/>
            <p14:sldId id="275"/>
            <p14:sldId id="276"/>
            <p14:sldId id="261"/>
            <p14:sldId id="262"/>
            <p14:sldId id="277"/>
            <p14:sldId id="278"/>
            <p14:sldId id="279"/>
            <p14:sldId id="280"/>
            <p14:sldId id="264"/>
            <p14:sldId id="266"/>
            <p14:sldId id="272"/>
            <p14:sldId id="271"/>
            <p14:sldId id="281"/>
            <p14:sldId id="28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FFFFFF"/>
    <a:srgbClr val="FABE00"/>
    <a:srgbClr val="FCD852"/>
    <a:srgbClr val="A47D00"/>
    <a:srgbClr val="A8034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4" autoAdjust="0"/>
    <p:restoredTop sz="80573" autoAdjust="0"/>
  </p:normalViewPr>
  <p:slideViewPr>
    <p:cSldViewPr snapToGrid="0">
      <p:cViewPr varScale="1">
        <p:scale>
          <a:sx n="90" d="100"/>
          <a:sy n="90" d="100"/>
        </p:scale>
        <p:origin x="10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313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5" y="1"/>
            <a:ext cx="4303313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4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5" y="6456324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313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5" y="1"/>
            <a:ext cx="4303313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8706"/>
            <a:ext cx="7943508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4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5" y="6456324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V1.0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baseline="0" dirty="0"/>
              <a:t>o change the footer on every slide:</a:t>
            </a:r>
          </a:p>
          <a:p>
            <a:r>
              <a:rPr lang="en-US" baseline="0" dirty="0"/>
              <a:t>1. On the menu go to Insert &gt; Header and Footer…  </a:t>
            </a:r>
          </a:p>
          <a:p>
            <a:r>
              <a:rPr lang="en-US" baseline="0" dirty="0"/>
              <a:t>2. Select the Footer checkbox and enter the footer text in the accompanying text box</a:t>
            </a:r>
          </a:p>
          <a:p>
            <a:r>
              <a:rPr lang="en-US" baseline="0" dirty="0"/>
              <a:t>3. Click “Apply to All”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 successfully reduce the recurrence and widespread effects of deliberate fire-setting, a new two-pronged approach that effectively targets adults and young people is needed. First, given what we know about unidentified fire-setters, prevention efforts should be aimed at adolescents and young adults.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6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9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2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7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inclusion criteria</a:t>
            </a:r>
            <a:br>
              <a:rPr lang="en-GB" dirty="0"/>
            </a:br>
            <a:endParaRPr lang="en-GB" dirty="0"/>
          </a:p>
          <a:p>
            <a:pPr lvl="1"/>
            <a:r>
              <a:rPr lang="en-GB" sz="2400" dirty="0"/>
              <a:t>Include sample of </a:t>
            </a:r>
            <a:r>
              <a:rPr lang="en-GB" sz="2400" dirty="0" err="1"/>
              <a:t>firesetters</a:t>
            </a:r>
            <a:r>
              <a:rPr lang="en-GB" sz="2400" dirty="0"/>
              <a:t> that have not undergone fire-specific treatment.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en-GB" sz="2400" dirty="0"/>
              <a:t>Include a follow-up period.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r>
              <a:rPr lang="en-GB" sz="2400" dirty="0"/>
              <a:t>Report either </a:t>
            </a:r>
            <a:r>
              <a:rPr lang="en-GB" sz="2400" i="1" dirty="0" err="1"/>
              <a:t>firesetting</a:t>
            </a:r>
            <a:r>
              <a:rPr lang="en-GB" sz="2400" i="1" dirty="0"/>
              <a:t> recidivism </a:t>
            </a:r>
            <a:r>
              <a:rPr lang="en-GB" sz="2400" dirty="0"/>
              <a:t>or </a:t>
            </a:r>
            <a:r>
              <a:rPr lang="en-GB" sz="2400" i="1" dirty="0"/>
              <a:t>any recidivism</a:t>
            </a:r>
          </a:p>
          <a:p>
            <a:pPr lvl="1"/>
            <a:endParaRPr lang="en-GB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Evaluations of treatment programmes without an untreated control group are excluded.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Retrospective studies comparing offenders with or without prior offences are excluded.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4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8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0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9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 – this is hugely important since lots of people are still arguing that you don’t need to treat </a:t>
            </a:r>
            <a:r>
              <a:rPr lang="en-US" dirty="0" err="1"/>
              <a:t>firesetters</a:t>
            </a:r>
            <a:r>
              <a:rPr lang="en-US" dirty="0"/>
              <a:t> with specialized treatment!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51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Firesetting Recidivism: A meta-analysis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636" y="6484938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Firesetting Recidivism: A meta-analysis </a:t>
            </a:r>
            <a:endParaRPr lang="en-GB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ames whit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" b="6154"/>
          <a:stretch/>
        </p:blipFill>
        <p:spPr bwMode="auto">
          <a:xfrm>
            <a:off x="4777699" y="993381"/>
            <a:ext cx="4366301" cy="58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3" y="989117"/>
            <a:ext cx="5769134" cy="1675666"/>
          </a:xfrm>
        </p:spPr>
        <p:txBody>
          <a:bodyPr/>
          <a:lstStyle/>
          <a:p>
            <a:r>
              <a:rPr lang="en-US" dirty="0"/>
              <a:t>FIRESETTING RECIDIVISM/ </a:t>
            </a:r>
            <a:br>
              <a:rPr lang="en-US" dirty="0"/>
            </a:br>
            <a:r>
              <a:rPr lang="en-US" dirty="0">
                <a:solidFill>
                  <a:srgbClr val="D6A300"/>
                </a:solidFill>
              </a:rPr>
              <a:t>A META-ANALYSIS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3" y="2664783"/>
            <a:ext cx="5769134" cy="809937"/>
          </a:xfrm>
        </p:spPr>
        <p:txBody>
          <a:bodyPr/>
          <a:lstStyle/>
          <a:p>
            <a:r>
              <a:rPr lang="en-US" sz="1600" b="1" dirty="0"/>
              <a:t>Katie </a:t>
            </a:r>
            <a:r>
              <a:rPr lang="en-US" sz="1600" b="1" dirty="0" err="1"/>
              <a:t>Sambrooks</a:t>
            </a:r>
            <a:r>
              <a:rPr lang="en-US" sz="800" b="1" dirty="0"/>
              <a:t/>
            </a:r>
            <a:br>
              <a:rPr lang="en-US" sz="800" b="1" dirty="0"/>
            </a:br>
            <a:endParaRPr lang="en-US" sz="800" b="1" dirty="0"/>
          </a:p>
          <a:p>
            <a:pPr>
              <a:lnSpc>
                <a:spcPct val="100000"/>
              </a:lnSpc>
            </a:pPr>
            <a:r>
              <a:rPr lang="en-US" sz="1600" i="0" dirty="0"/>
              <a:t>CORE-FP, School of </a:t>
            </a:r>
            <a:r>
              <a:rPr lang="en-US" sz="1600" i="0" dirty="0" smtClean="0"/>
              <a:t>Psychology, University of </a:t>
            </a:r>
            <a:r>
              <a:rPr lang="en-US" sz="1600" i="0" dirty="0" smtClean="0"/>
              <a:t>Kent;</a:t>
            </a:r>
            <a:endParaRPr lang="en-US" sz="1600" i="0" dirty="0"/>
          </a:p>
          <a:p>
            <a:pPr>
              <a:lnSpc>
                <a:spcPct val="100000"/>
              </a:lnSpc>
            </a:pPr>
            <a:r>
              <a:rPr lang="en-US" sz="1600" i="0" dirty="0"/>
              <a:t>Kent and Medway NHS and Social Care Partnership </a:t>
            </a:r>
            <a:r>
              <a:rPr lang="en-US" sz="1600" i="0" dirty="0" smtClean="0"/>
              <a:t>Trust.</a:t>
            </a:r>
            <a:endParaRPr lang="en-US" sz="16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3947" t="8631" r="41053" b="82527"/>
          <a:stretch/>
        </p:blipFill>
        <p:spPr>
          <a:xfrm>
            <a:off x="5412017" y="149735"/>
            <a:ext cx="2278321" cy="839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3" y="5315847"/>
            <a:ext cx="4709575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CO-AUTHORS:</a:t>
            </a:r>
            <a:endParaRPr lang="en-GB" sz="1600" u="sng" dirty="0">
              <a:solidFill>
                <a:srgbClr val="D6A300"/>
              </a:solidFill>
              <a:latin typeface="Century Schoolbook" panose="02040604050505020304" pitchFamily="18" charset="0"/>
            </a:endParaRPr>
          </a:p>
          <a:p>
            <a:r>
              <a:rPr lang="en-GB" sz="1600" dirty="0">
                <a:solidFill>
                  <a:srgbClr val="D6A300"/>
                </a:solidFill>
                <a:latin typeface="Century Schoolbook" panose="02040604050505020304" pitchFamily="18" charset="0"/>
              </a:rPr>
              <a:t>Professor Theresa </a:t>
            </a:r>
            <a:r>
              <a:rPr lang="en-GB" sz="1600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Gannon </a:t>
            </a:r>
            <a:r>
              <a:rPr lang="en-GB" sz="1100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(University of Kent; KMPT)</a:t>
            </a:r>
            <a:endParaRPr lang="en-GB" sz="1100" dirty="0">
              <a:solidFill>
                <a:srgbClr val="D6A300"/>
              </a:solidFill>
              <a:latin typeface="Century Schoolbook" panose="02040604050505020304" pitchFamily="18" charset="0"/>
            </a:endParaRPr>
          </a:p>
          <a:p>
            <a:r>
              <a:rPr lang="en-GB" sz="1600" dirty="0">
                <a:solidFill>
                  <a:srgbClr val="D6A300"/>
                </a:solidFill>
                <a:latin typeface="Century Schoolbook" panose="02040604050505020304" pitchFamily="18" charset="0"/>
              </a:rPr>
              <a:t>Dr Mark </a:t>
            </a:r>
            <a:r>
              <a:rPr lang="en-GB" sz="1600" dirty="0" err="1" smtClean="0">
                <a:solidFill>
                  <a:srgbClr val="D6A300"/>
                </a:solidFill>
                <a:latin typeface="Century Schoolbook" panose="02040604050505020304" pitchFamily="18" charset="0"/>
              </a:rPr>
              <a:t>Olver</a:t>
            </a:r>
            <a:r>
              <a:rPr lang="en-GB" sz="1600" dirty="0">
                <a:solidFill>
                  <a:srgbClr val="D6A300"/>
                </a:solidFill>
                <a:latin typeface="Century Schoolbook" panose="02040604050505020304" pitchFamily="18" charset="0"/>
              </a:rPr>
              <a:t> </a:t>
            </a:r>
            <a:r>
              <a:rPr lang="en-GB" sz="1100" dirty="0">
                <a:solidFill>
                  <a:srgbClr val="D6A300"/>
                </a:solidFill>
                <a:latin typeface="Century Schoolbook" panose="02040604050505020304" pitchFamily="18" charset="0"/>
              </a:rPr>
              <a:t>(University of </a:t>
            </a:r>
            <a:r>
              <a:rPr lang="en-GB" sz="1100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Saskatchewan)</a:t>
            </a:r>
            <a:endParaRPr lang="en-GB" sz="1100" dirty="0">
              <a:solidFill>
                <a:srgbClr val="D6A300"/>
              </a:solidFill>
              <a:latin typeface="Century Schoolbook" panose="02040604050505020304" pitchFamily="18" charset="0"/>
            </a:endParaRPr>
          </a:p>
          <a:p>
            <a:r>
              <a:rPr lang="en-GB" sz="1600" dirty="0">
                <a:solidFill>
                  <a:srgbClr val="D6A300"/>
                </a:solidFill>
                <a:latin typeface="Century Schoolbook" panose="02040604050505020304" pitchFamily="18" charset="0"/>
              </a:rPr>
              <a:t>Dr Tom </a:t>
            </a:r>
            <a:r>
              <a:rPr lang="en-GB" sz="1600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Page </a:t>
            </a:r>
            <a:r>
              <a:rPr lang="en-GB" sz="1100" dirty="0" smtClean="0">
                <a:solidFill>
                  <a:srgbClr val="D6A300"/>
                </a:solidFill>
                <a:latin typeface="Century Schoolbook" panose="02040604050505020304" pitchFamily="18" charset="0"/>
              </a:rPr>
              <a:t>(University of Derby)</a:t>
            </a:r>
            <a:endParaRPr lang="en-GB" sz="1100" dirty="0">
              <a:solidFill>
                <a:srgbClr val="D6A3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variety of sources: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Convictions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Arrests/charges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Police contact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Institutional records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Parent/self-report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  <a:p>
            <a:r>
              <a:rPr lang="en-GB" dirty="0"/>
              <a:t>Arson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Firesetting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General Recidivism</a:t>
            </a:r>
          </a:p>
          <a:p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44221" y="4469689"/>
            <a:ext cx="4011561" cy="1440394"/>
          </a:xfrm>
          <a:prstGeom prst="rect">
            <a:avLst/>
          </a:prstGeom>
          <a:noFill/>
          <a:ln w="28575"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“</a:t>
            </a:r>
            <a:r>
              <a:rPr lang="en-GB" sz="1800" dirty="0" err="1" smtClean="0"/>
              <a:t>Firesetting</a:t>
            </a:r>
            <a:r>
              <a:rPr lang="en-GB" sz="1800" dirty="0" smtClean="0"/>
              <a:t> </a:t>
            </a:r>
            <a:r>
              <a:rPr lang="en-GB" sz="1800" dirty="0"/>
              <a:t>was defined as an event in which any type of property, however small, was consumed by fire as a result of action by the child”</a:t>
            </a:r>
          </a:p>
          <a:p>
            <a:r>
              <a:rPr lang="en-GB" sz="1200" dirty="0"/>
              <a:t>(</a:t>
            </a:r>
            <a:r>
              <a:rPr lang="en-GB" sz="1200" dirty="0" smtClean="0"/>
              <a:t>Strachan, 1981)</a:t>
            </a:r>
            <a:endParaRPr lang="en-GB" sz="1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306241" y="5188688"/>
            <a:ext cx="1552838" cy="1198"/>
          </a:xfrm>
          <a:prstGeom prst="straightConnector1">
            <a:avLst/>
          </a:prstGeom>
          <a:noFill/>
          <a:ln w="57150">
            <a:solidFill>
              <a:srgbClr val="D6A3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variety of sources: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Convictions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Arrests/charges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Police contact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Institutional records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Parent/self-report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  <a:p>
            <a:r>
              <a:rPr lang="en-GB" dirty="0"/>
              <a:t>Arson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Firesetting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General Recidivism</a:t>
            </a:r>
          </a:p>
          <a:p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75767" y="4842526"/>
            <a:ext cx="3539613" cy="1440394"/>
          </a:xfrm>
          <a:prstGeom prst="rect">
            <a:avLst/>
          </a:prstGeom>
          <a:noFill/>
          <a:ln w="28575"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“Recidivism was defined as a conviction or detainment for </a:t>
            </a:r>
            <a:r>
              <a:rPr lang="en-GB" sz="1800" i="1" dirty="0">
                <a:latin typeface="+mn-lt"/>
              </a:rPr>
              <a:t>any </a:t>
            </a:r>
            <a:r>
              <a:rPr lang="en-GB" sz="1800" dirty="0">
                <a:latin typeface="+mn-lt"/>
              </a:rPr>
              <a:t>offence that occurred during the 10-year follow-up period”</a:t>
            </a:r>
          </a:p>
          <a:p>
            <a:r>
              <a:rPr lang="en-GB" sz="1200" dirty="0">
                <a:latin typeface="+mn-lt"/>
              </a:rPr>
              <a:t>(Edwards &amp; </a:t>
            </a:r>
            <a:r>
              <a:rPr lang="en-GB" sz="1200" dirty="0" smtClean="0">
                <a:latin typeface="+mn-lt"/>
              </a:rPr>
              <a:t>Grace, 2013)</a:t>
            </a:r>
            <a:endParaRPr lang="en-GB" sz="12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189228" y="5486400"/>
            <a:ext cx="1169581" cy="510364"/>
          </a:xfrm>
          <a:prstGeom prst="straightConnector1">
            <a:avLst/>
          </a:prstGeom>
          <a:noFill/>
          <a:ln w="57150">
            <a:solidFill>
              <a:srgbClr val="D6A3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65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lames whit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r="28959" b="5322"/>
          <a:stretch/>
        </p:blipFill>
        <p:spPr bwMode="auto">
          <a:xfrm flipH="1">
            <a:off x="0" y="712054"/>
            <a:ext cx="3173046" cy="59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rate of recidivism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678" y="1258822"/>
            <a:ext cx="7084035" cy="4897437"/>
          </a:xfrm>
        </p:spPr>
        <p:txBody>
          <a:bodyPr anchor="ctr"/>
          <a:lstStyle/>
          <a:p>
            <a:pPr marL="0" indent="0">
              <a:buNone/>
            </a:pPr>
            <a:r>
              <a:rPr lang="en-CA" sz="1800" dirty="0" smtClean="0"/>
              <a:t>Using random effects models…</a:t>
            </a:r>
            <a:r>
              <a:rPr lang="en-CA" sz="2600" dirty="0" smtClean="0"/>
              <a:t/>
            </a:r>
            <a:br>
              <a:rPr lang="en-CA" sz="2600" dirty="0" smtClean="0"/>
            </a:br>
            <a:endParaRPr lang="en-CA" sz="2600" dirty="0" smtClean="0"/>
          </a:p>
          <a:p>
            <a:r>
              <a:rPr lang="en-CA" sz="2600" b="1" dirty="0" smtClean="0"/>
              <a:t>8% </a:t>
            </a:r>
            <a:r>
              <a:rPr lang="en-CA" sz="2600" dirty="0"/>
              <a:t>were reported to have committed</a:t>
            </a:r>
            <a:r>
              <a:rPr lang="en-CA" sz="2600" b="1" dirty="0"/>
              <a:t> arson </a:t>
            </a:r>
          </a:p>
          <a:p>
            <a:endParaRPr lang="en-CA" sz="1400" dirty="0"/>
          </a:p>
          <a:p>
            <a:endParaRPr lang="en-CA" sz="2800" dirty="0"/>
          </a:p>
          <a:p>
            <a:r>
              <a:rPr lang="en-CA" sz="2600" b="1" dirty="0" smtClean="0"/>
              <a:t>20% </a:t>
            </a:r>
            <a:r>
              <a:rPr lang="en-CA" sz="2600" dirty="0"/>
              <a:t>engaged in the more broadly defined </a:t>
            </a:r>
            <a:r>
              <a:rPr lang="en-CA" sz="2600" b="1" dirty="0" err="1"/>
              <a:t>firesetting</a:t>
            </a:r>
            <a:r>
              <a:rPr lang="en-CA" sz="2600" b="1" dirty="0"/>
              <a:t> recidivism</a:t>
            </a:r>
          </a:p>
          <a:p>
            <a:endParaRPr lang="en-CA" sz="1400" dirty="0"/>
          </a:p>
          <a:p>
            <a:endParaRPr lang="en-CA" sz="2800" dirty="0"/>
          </a:p>
          <a:p>
            <a:r>
              <a:rPr lang="en-CA" sz="2600" b="1" dirty="0"/>
              <a:t>57</a:t>
            </a:r>
            <a:r>
              <a:rPr lang="en-CA" sz="2600" b="1" dirty="0" smtClean="0"/>
              <a:t>%</a:t>
            </a:r>
            <a:r>
              <a:rPr lang="en-CA" sz="2600" dirty="0" smtClean="0"/>
              <a:t> </a:t>
            </a:r>
            <a:r>
              <a:rPr lang="en-CA" sz="2600" dirty="0"/>
              <a:t>engaged in </a:t>
            </a:r>
            <a:r>
              <a:rPr lang="en-CA" sz="2600" b="1" dirty="0"/>
              <a:t>general </a:t>
            </a:r>
            <a:r>
              <a:rPr lang="en-CA" sz="2600" b="1" dirty="0" smtClean="0"/>
              <a:t>recidivism</a:t>
            </a:r>
            <a:endParaRPr lang="en-CA" sz="2600" b="1" dirty="0"/>
          </a:p>
        </p:txBody>
      </p:sp>
    </p:spTree>
    <p:extLst>
      <p:ext uri="{BB962C8B-B14F-4D97-AF65-F5344CB8AC3E}">
        <p14:creationId xmlns:p14="http://schemas.microsoft.com/office/powerpoint/2010/main" val="14752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Juvenile samples </a:t>
            </a:r>
            <a:r>
              <a:rPr lang="en-CA" dirty="0"/>
              <a:t>were observed to have the </a:t>
            </a:r>
            <a:r>
              <a:rPr lang="en-CA" b="1" dirty="0"/>
              <a:t>highest rates </a:t>
            </a:r>
            <a:r>
              <a:rPr lang="en-CA" dirty="0"/>
              <a:t>of </a:t>
            </a:r>
            <a:r>
              <a:rPr lang="en-CA" b="1" dirty="0" err="1"/>
              <a:t>firesetting</a:t>
            </a:r>
            <a:r>
              <a:rPr lang="en-CA" b="1" dirty="0"/>
              <a:t> recidivism</a:t>
            </a:r>
          </a:p>
          <a:p>
            <a:r>
              <a:rPr lang="en-CA" dirty="0"/>
              <a:t>Younger samples had </a:t>
            </a:r>
            <a:r>
              <a:rPr lang="en-CA" b="1" dirty="0"/>
              <a:t>higher rates </a:t>
            </a:r>
            <a:r>
              <a:rPr lang="en-CA" dirty="0"/>
              <a:t>of </a:t>
            </a:r>
            <a:r>
              <a:rPr lang="en-CA" b="1" dirty="0"/>
              <a:t>general recidivism</a:t>
            </a:r>
            <a:r>
              <a:rPr lang="en-CA" dirty="0"/>
              <a:t>.</a:t>
            </a:r>
            <a:endParaRPr lang="en-GB" dirty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3969" y="3683854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Gender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1913" y="4618892"/>
            <a:ext cx="6985000" cy="18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CA" kern="0" dirty="0" smtClean="0"/>
              <a:t>Only </a:t>
            </a:r>
            <a:r>
              <a:rPr lang="en-CA" kern="0" dirty="0"/>
              <a:t>7.3% of </a:t>
            </a:r>
            <a:r>
              <a:rPr lang="en-CA" kern="0" dirty="0" err="1"/>
              <a:t>firesetters</a:t>
            </a:r>
            <a:r>
              <a:rPr lang="en-CA" kern="0" dirty="0"/>
              <a:t> were female. </a:t>
            </a:r>
          </a:p>
          <a:p>
            <a:r>
              <a:rPr lang="en-CA" kern="0" dirty="0" smtClean="0"/>
              <a:t>Samples </a:t>
            </a:r>
            <a:r>
              <a:rPr lang="en-CA" kern="0" dirty="0"/>
              <a:t>with </a:t>
            </a:r>
            <a:r>
              <a:rPr lang="en-CA" b="1" kern="0" dirty="0"/>
              <a:t>fewer females</a:t>
            </a:r>
            <a:r>
              <a:rPr lang="en-CA" kern="0" dirty="0"/>
              <a:t> had </a:t>
            </a:r>
            <a:r>
              <a:rPr lang="en-CA" b="1" kern="0" dirty="0"/>
              <a:t>higher rates of general recidivism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408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Compared to other offenders?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400" dirty="0"/>
          </a:p>
          <a:p>
            <a:r>
              <a:rPr lang="en-CA" dirty="0" err="1"/>
              <a:t>Firesetters</a:t>
            </a:r>
            <a:r>
              <a:rPr lang="en-CA" dirty="0"/>
              <a:t> had a </a:t>
            </a:r>
            <a:r>
              <a:rPr lang="en-CA" b="1" dirty="0"/>
              <a:t>5-6 times </a:t>
            </a:r>
            <a:r>
              <a:rPr lang="en-CA" dirty="0"/>
              <a:t>greater odds of </a:t>
            </a:r>
            <a:r>
              <a:rPr lang="en-CA" dirty="0" err="1"/>
              <a:t>firesetting</a:t>
            </a:r>
            <a:r>
              <a:rPr lang="en-CA" dirty="0"/>
              <a:t> recidivism </a:t>
            </a:r>
            <a:r>
              <a:rPr lang="en-US" dirty="0"/>
              <a:t> 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59276" y="1484313"/>
            <a:ext cx="3713957" cy="10772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Non-</a:t>
            </a:r>
            <a:r>
              <a:rPr lang="en-GB" sz="3200" dirty="0" err="1"/>
              <a:t>Firesetting</a:t>
            </a:r>
            <a:r>
              <a:rPr lang="en-GB" sz="3200" dirty="0"/>
              <a:t> Offenders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1" y="1484313"/>
            <a:ext cx="2788012" cy="1632425"/>
            <a:chOff x="1110887" y="1484313"/>
            <a:chExt cx="2788012" cy="1632425"/>
          </a:xfrm>
        </p:grpSpPr>
        <p:sp>
          <p:nvSpPr>
            <p:cNvPr id="7" name="TextBox 6"/>
            <p:cNvSpPr txBox="1"/>
            <p:nvPr/>
          </p:nvSpPr>
          <p:spPr>
            <a:xfrm>
              <a:off x="1110887" y="1484313"/>
              <a:ext cx="2756263" cy="58477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/>
                <a:t>Firesetters</a:t>
              </a:r>
              <a:r>
                <a:rPr lang="en-GB" sz="3200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2636" y="2531963"/>
              <a:ext cx="2756263" cy="58477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35.5%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1094" y="2531963"/>
            <a:ext cx="3713958" cy="5847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9.7%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7192" y="2099866"/>
            <a:ext cx="73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vs.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3932" y="3173918"/>
            <a:ext cx="56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engaged in </a:t>
            </a:r>
            <a:r>
              <a:rPr lang="en-GB" sz="1800" dirty="0" err="1"/>
              <a:t>firesetting</a:t>
            </a:r>
            <a:r>
              <a:rPr lang="en-GB" sz="1800" dirty="0"/>
              <a:t> recidivism or recidivistic arson</a:t>
            </a: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b="11076"/>
          <a:stretch/>
        </p:blipFill>
        <p:spPr bwMode="auto">
          <a:xfrm>
            <a:off x="-346" y="5232855"/>
            <a:ext cx="3606361" cy="12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 b="11076"/>
          <a:stretch/>
        </p:blipFill>
        <p:spPr bwMode="auto">
          <a:xfrm flipH="1">
            <a:off x="3403932" y="5219408"/>
            <a:ext cx="3601735" cy="12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19737" b="11076"/>
          <a:stretch/>
        </p:blipFill>
        <p:spPr bwMode="auto">
          <a:xfrm>
            <a:off x="6877062" y="5232855"/>
            <a:ext cx="2266937" cy="12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95" y="1373188"/>
            <a:ext cx="6985000" cy="4647546"/>
          </a:xfrm>
        </p:spPr>
        <p:txBody>
          <a:bodyPr anchor="ctr"/>
          <a:lstStyle/>
          <a:p>
            <a:r>
              <a:rPr lang="en-GB" dirty="0"/>
              <a:t>Criminally versatile</a:t>
            </a:r>
          </a:p>
          <a:p>
            <a:endParaRPr lang="en-GB" dirty="0"/>
          </a:p>
          <a:p>
            <a:r>
              <a:rPr lang="en-GB" dirty="0"/>
              <a:t>Deliberate </a:t>
            </a:r>
            <a:r>
              <a:rPr lang="en-GB" dirty="0" err="1"/>
              <a:t>firesetting</a:t>
            </a:r>
            <a:r>
              <a:rPr lang="en-GB" dirty="0"/>
              <a:t> = persistent problem</a:t>
            </a:r>
          </a:p>
          <a:p>
            <a:endParaRPr lang="en-GB" dirty="0"/>
          </a:p>
          <a:p>
            <a:r>
              <a:rPr lang="en-GB" dirty="0"/>
              <a:t>Need for prevention and intervention work</a:t>
            </a:r>
          </a:p>
          <a:p>
            <a:endParaRPr lang="en-GB" dirty="0"/>
          </a:p>
          <a:p>
            <a:r>
              <a:rPr lang="en-GB" dirty="0"/>
              <a:t>Collaborative multi-agency </a:t>
            </a:r>
            <a:r>
              <a:rPr lang="en-GB" dirty="0" smtClean="0"/>
              <a:t>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3308" b="8875"/>
          <a:stretch/>
        </p:blipFill>
        <p:spPr bwMode="auto">
          <a:xfrm rot="5400000" flipV="1">
            <a:off x="5188519" y="2435327"/>
            <a:ext cx="6051443" cy="18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298" y="1179760"/>
            <a:ext cx="3709226" cy="4440445"/>
          </a:xfrm>
        </p:spPr>
        <p:txBody>
          <a:bodyPr anchor="ctr"/>
          <a:lstStyle/>
          <a:p>
            <a:r>
              <a:rPr lang="en-GB" sz="2300" dirty="0"/>
              <a:t>Specialist psychological treatment programmes for adult </a:t>
            </a:r>
            <a:r>
              <a:rPr lang="en-GB" sz="2300" dirty="0" err="1" smtClean="0"/>
              <a:t>firesetting</a:t>
            </a:r>
            <a:endParaRPr lang="en-GB" sz="2300" dirty="0" smtClean="0"/>
          </a:p>
          <a:p>
            <a:endParaRPr lang="en-GB" sz="2300" dirty="0"/>
          </a:p>
          <a:p>
            <a:r>
              <a:rPr lang="en-GB" sz="2300" dirty="0"/>
              <a:t>Fire safety awareness = key element</a:t>
            </a:r>
          </a:p>
          <a:p>
            <a:endParaRPr lang="en-GB" sz="2300" dirty="0"/>
          </a:p>
          <a:p>
            <a:r>
              <a:rPr lang="en-GB" sz="2300" dirty="0"/>
              <a:t>Collaboration with Fire and Rescue </a:t>
            </a:r>
            <a:r>
              <a:rPr lang="en-GB" sz="2300" dirty="0" smtClean="0"/>
              <a:t>Service </a:t>
            </a:r>
            <a:r>
              <a:rPr lang="en-GB" sz="2300" dirty="0"/>
              <a:t>crucial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94846" y="12705437"/>
            <a:ext cx="2710934" cy="86143"/>
          </a:xfrm>
        </p:spPr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pic>
        <p:nvPicPr>
          <p:cNvPr id="6" name="Picture 5" descr="FIP-MO Cover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" y="1427033"/>
            <a:ext cx="228731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PP Cov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60" y="1371147"/>
            <a:ext cx="2365129" cy="3424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2850" t="35739" r="16505" b="39745"/>
          <a:stretch/>
        </p:blipFill>
        <p:spPr>
          <a:xfrm>
            <a:off x="237898" y="5141999"/>
            <a:ext cx="2678368" cy="1339185"/>
          </a:xfrm>
          <a:prstGeom prst="rect">
            <a:avLst/>
          </a:prstGeom>
        </p:spPr>
      </p:pic>
      <p:pic>
        <p:nvPicPr>
          <p:cNvPr id="3074" name="Picture 2" descr="Image result for kent f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2" y="5417312"/>
            <a:ext cx="2297474" cy="7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4882" y="1090671"/>
            <a:ext cx="4436680" cy="4897437"/>
          </a:xfrm>
          <a:prstGeom prst="rect">
            <a:avLst/>
          </a:prstGeom>
        </p:spPr>
        <p:txBody>
          <a:bodyPr anchor="ctr"/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200" kern="0" dirty="0" smtClean="0"/>
              <a:t>First meta-analysis examining recidivism of individuals with history of </a:t>
            </a:r>
            <a:r>
              <a:rPr lang="en-GB" sz="2200" kern="0" dirty="0" err="1" smtClean="0"/>
              <a:t>firesetting</a:t>
            </a:r>
            <a:r>
              <a:rPr lang="en-GB" sz="2000" kern="0" dirty="0" smtClean="0"/>
              <a:t/>
            </a:r>
            <a:br>
              <a:rPr lang="en-GB" sz="2000" kern="0" dirty="0" smtClean="0"/>
            </a:br>
            <a:endParaRPr lang="en-GB" sz="1600" kern="0" dirty="0" smtClean="0"/>
          </a:p>
          <a:p>
            <a:r>
              <a:rPr lang="en-GB" sz="2200" kern="0" dirty="0" smtClean="0"/>
              <a:t>Substantial number go on to reoffend</a:t>
            </a:r>
          </a:p>
          <a:p>
            <a:endParaRPr lang="en-GB" sz="1600" kern="0" dirty="0" smtClean="0"/>
          </a:p>
          <a:p>
            <a:r>
              <a:rPr lang="en-GB" sz="2200" kern="0" dirty="0" smtClean="0"/>
              <a:t>Base rate will assist with defensible risk assessment</a:t>
            </a:r>
          </a:p>
          <a:p>
            <a:endParaRPr lang="en-GB" sz="1600" kern="0" dirty="0"/>
          </a:p>
          <a:p>
            <a:r>
              <a:rPr lang="en-GB" sz="2200" kern="0" dirty="0" smtClean="0"/>
              <a:t>Need to be the focus of both research and clinical work </a:t>
            </a:r>
          </a:p>
        </p:txBody>
      </p:sp>
      <p:pic>
        <p:nvPicPr>
          <p:cNvPr id="1028" name="Picture 4" descr="Image result for flames whi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9426"/>
          <a:stretch/>
        </p:blipFill>
        <p:spPr bwMode="auto">
          <a:xfrm>
            <a:off x="4827493" y="2280150"/>
            <a:ext cx="3849507" cy="42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Firesetting Recidivism: A meta-analysis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27493" y="700969"/>
            <a:ext cx="4020671" cy="15841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FIRESETTING RECIDIVISM/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D6A300"/>
                </a:solidFill>
              </a:rPr>
              <a:t>A META-ANALYSIS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flames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24" y="1990165"/>
            <a:ext cx="5523975" cy="44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D6A300"/>
                </a:solidFill>
              </a:rPr>
              <a:t>ANY 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7544" y="2348880"/>
            <a:ext cx="4176464" cy="720080"/>
          </a:xfrm>
        </p:spPr>
        <p:txBody>
          <a:bodyPr/>
          <a:lstStyle/>
          <a:p>
            <a:r>
              <a:rPr lang="en-GB" sz="1600" i="0" dirty="0" smtClean="0">
                <a:latin typeface="+mn-lt"/>
              </a:rPr>
              <a:t>k.l.sambrooks@kent.ac.uk</a:t>
            </a:r>
            <a:endParaRPr lang="en-GB" sz="16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4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ames whit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"/>
          <a:stretch/>
        </p:blipFill>
        <p:spPr bwMode="auto">
          <a:xfrm>
            <a:off x="1208233" y="4165642"/>
            <a:ext cx="6776818" cy="23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Deliberate </a:t>
            </a:r>
            <a:r>
              <a:rPr lang="en-US" dirty="0" err="1"/>
              <a:t>Firesetting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3"/>
            <a:ext cx="6985000" cy="3007005"/>
          </a:xfrm>
        </p:spPr>
        <p:txBody>
          <a:bodyPr anchor="ctr"/>
          <a:lstStyle/>
          <a:p>
            <a:r>
              <a:rPr lang="en-US" dirty="0"/>
              <a:t>83,221 deliberate </a:t>
            </a:r>
            <a:r>
              <a:rPr lang="en-US" dirty="0" smtClean="0"/>
              <a:t>fires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1,014 injuries</a:t>
            </a:r>
          </a:p>
          <a:p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/>
              <a:t>fatalities</a:t>
            </a:r>
          </a:p>
          <a:p>
            <a:pPr marL="992187" lvl="2" indent="0" algn="r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(2018/19 figures; Home Office, 2019)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2" y="1484313"/>
            <a:ext cx="7179597" cy="4897437"/>
          </a:xfrm>
        </p:spPr>
        <p:txBody>
          <a:bodyPr anchor="t"/>
          <a:lstStyle/>
          <a:p>
            <a:r>
              <a:rPr lang="en-GB" dirty="0"/>
              <a:t>Under-researched area</a:t>
            </a:r>
            <a:br>
              <a:rPr lang="en-GB" dirty="0"/>
            </a:br>
            <a:endParaRPr lang="en-GB" dirty="0"/>
          </a:p>
          <a:p>
            <a:r>
              <a:rPr lang="en-GB" dirty="0"/>
              <a:t>Early literature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arsonists = </a:t>
            </a:r>
            <a:r>
              <a:rPr lang="en-GB" b="1" dirty="0" smtClean="0">
                <a:sym typeface="Wingdings" panose="05000000000000000000" pitchFamily="2" charset="2"/>
              </a:rPr>
              <a:t>dangerous </a:t>
            </a:r>
            <a:r>
              <a:rPr lang="en-GB" sz="1200" dirty="0" smtClean="0">
                <a:sym typeface="Wingdings" panose="05000000000000000000" pitchFamily="2" charset="2"/>
              </a:rPr>
              <a:t>(Brett, 2004)</a:t>
            </a:r>
            <a:r>
              <a:rPr lang="en-GB" b="1" dirty="0">
                <a:sym typeface="Wingdings" panose="05000000000000000000" pitchFamily="2" charset="2"/>
              </a:rPr>
              <a:t/>
            </a:r>
            <a:br>
              <a:rPr lang="en-GB" b="1" dirty="0">
                <a:sym typeface="Wingdings" panose="05000000000000000000" pitchFamily="2" charset="2"/>
              </a:rPr>
            </a:br>
            <a:endParaRPr lang="en-GB" b="1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But evidence to support?</a:t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pic>
        <p:nvPicPr>
          <p:cNvPr id="5122" name="Picture 2" descr="Image result for a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23070"/>
            <a:ext cx="3687097" cy="2455608"/>
          </a:xfrm>
          <a:prstGeom prst="rect">
            <a:avLst/>
          </a:prstGeom>
          <a:noFill/>
          <a:ln w="28575">
            <a:solidFill>
              <a:srgbClr val="D6A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ireset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7" y="3919999"/>
            <a:ext cx="3686175" cy="2458679"/>
          </a:xfrm>
          <a:prstGeom prst="rect">
            <a:avLst/>
          </a:prstGeom>
          <a:noFill/>
          <a:ln w="28575">
            <a:solidFill>
              <a:srgbClr val="D6A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Firesetting Recidivism: A meta-analysis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143" t="20000" r="32429" b="41371"/>
          <a:stretch/>
        </p:blipFill>
        <p:spPr>
          <a:xfrm>
            <a:off x="4678296" y="454316"/>
            <a:ext cx="3754701" cy="2558647"/>
          </a:xfrm>
          <a:prstGeom prst="rect">
            <a:avLst/>
          </a:prstGeom>
          <a:ln w="28575">
            <a:solidFill>
              <a:srgbClr val="D6A3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357" t="15771" r="36357" b="39199"/>
          <a:stretch/>
        </p:blipFill>
        <p:spPr>
          <a:xfrm>
            <a:off x="603975" y="1733640"/>
            <a:ext cx="3785145" cy="3766029"/>
          </a:xfrm>
          <a:prstGeom prst="rect">
            <a:avLst/>
          </a:prstGeom>
          <a:ln w="28575">
            <a:solidFill>
              <a:srgbClr val="D6A3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4358" t="23772" r="24500" b="6629"/>
          <a:stretch/>
        </p:blipFill>
        <p:spPr>
          <a:xfrm>
            <a:off x="4678296" y="3162472"/>
            <a:ext cx="3754701" cy="3193593"/>
          </a:xfrm>
          <a:prstGeom prst="rect">
            <a:avLst/>
          </a:prstGeom>
          <a:ln w="28575">
            <a:solidFill>
              <a:srgbClr val="D6A300"/>
            </a:solidFill>
          </a:ln>
        </p:spPr>
      </p:pic>
    </p:spTree>
    <p:extLst>
      <p:ext uri="{BB962C8B-B14F-4D97-AF65-F5344CB8AC3E}">
        <p14:creationId xmlns:p14="http://schemas.microsoft.com/office/powerpoint/2010/main" val="13122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4"/>
            <a:ext cx="6985000" cy="4537664"/>
          </a:xfrm>
        </p:spPr>
        <p:txBody>
          <a:bodyPr anchor="ctr"/>
          <a:lstStyle/>
          <a:p>
            <a:r>
              <a:rPr lang="en-GB" dirty="0">
                <a:sym typeface="Wingdings" panose="05000000000000000000" pitchFamily="2" charset="2"/>
              </a:rPr>
              <a:t>Large variability in rates of recidivism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Differences in recidivism definition, sample used, and </a:t>
            </a:r>
            <a:r>
              <a:rPr lang="en-GB" dirty="0" smtClean="0">
                <a:sym typeface="Wingdings" panose="05000000000000000000" pitchFamily="2" charset="2"/>
              </a:rPr>
              <a:t>if prospective: length </a:t>
            </a:r>
            <a:r>
              <a:rPr lang="en-GB" dirty="0">
                <a:sym typeface="Wingdings" panose="05000000000000000000" pitchFamily="2" charset="2"/>
              </a:rPr>
              <a:t>of follow-up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Difficulties in risk assessment without base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3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research: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3"/>
            <a:ext cx="7038364" cy="4897437"/>
          </a:xfrm>
        </p:spPr>
        <p:txBody>
          <a:bodyPr/>
          <a:lstStyle/>
          <a:p>
            <a:r>
              <a:rPr lang="en-GB" dirty="0"/>
              <a:t>Comprehensive review of prospective follow-up studies</a:t>
            </a:r>
          </a:p>
          <a:p>
            <a:endParaRPr lang="en-GB" dirty="0"/>
          </a:p>
          <a:p>
            <a:r>
              <a:rPr lang="en-GB" dirty="0"/>
              <a:t>Juveniles and adults</a:t>
            </a:r>
          </a:p>
          <a:p>
            <a:endParaRPr lang="en-GB" dirty="0"/>
          </a:p>
          <a:p>
            <a:r>
              <a:rPr lang="en-GB" dirty="0" err="1"/>
              <a:t>Firesetting</a:t>
            </a:r>
            <a:r>
              <a:rPr lang="en-GB" dirty="0"/>
              <a:t> &amp; any recidivism</a:t>
            </a:r>
          </a:p>
          <a:p>
            <a:endParaRPr lang="en-GB" dirty="0"/>
          </a:p>
          <a:p>
            <a:r>
              <a:rPr lang="en-GB" dirty="0"/>
              <a:t>Aim:</a:t>
            </a:r>
          </a:p>
          <a:p>
            <a:pPr lvl="1">
              <a:buClr>
                <a:srgbClr val="D6A300"/>
              </a:buClr>
            </a:pPr>
            <a:r>
              <a:rPr lang="en-GB" sz="2400" dirty="0"/>
              <a:t>Establish base rate of recidivism amongst untreated </a:t>
            </a:r>
            <a:r>
              <a:rPr lang="en-GB" sz="2400" dirty="0" err="1"/>
              <a:t>firesetters</a:t>
            </a:r>
            <a:endParaRPr lang="en-GB" sz="2400" dirty="0"/>
          </a:p>
          <a:p>
            <a:pPr lvl="1"/>
            <a:endParaRPr lang="en-GB" dirty="0"/>
          </a:p>
          <a:p>
            <a:pPr lvl="1"/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Samples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4"/>
            <a:ext cx="6985000" cy="4782016"/>
          </a:xfrm>
        </p:spPr>
        <p:txBody>
          <a:bodyPr anchor="ctr"/>
          <a:lstStyle/>
          <a:p>
            <a:r>
              <a:rPr lang="en-GB" dirty="0"/>
              <a:t>25 samples 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12,294 participants</a:t>
            </a:r>
          </a:p>
          <a:p>
            <a:endParaRPr lang="en-GB" dirty="0"/>
          </a:p>
          <a:p>
            <a:r>
              <a:rPr lang="en-GB" dirty="0"/>
              <a:t>From UK, mainland Europe, North American, </a:t>
            </a:r>
            <a:r>
              <a:rPr lang="en-GB" dirty="0" smtClean="0"/>
              <a:t>Australia </a:t>
            </a:r>
            <a:r>
              <a:rPr lang="en-GB" dirty="0"/>
              <a:t>and New Zealand</a:t>
            </a:r>
          </a:p>
          <a:p>
            <a:endParaRPr lang="en-GB" dirty="0"/>
          </a:p>
          <a:p>
            <a:r>
              <a:rPr lang="en-GB" dirty="0"/>
              <a:t>Variety of settings: </a:t>
            </a:r>
            <a:endParaRPr lang="en-GB" dirty="0" smtClean="0"/>
          </a:p>
          <a:p>
            <a:pPr lvl="1">
              <a:buClr>
                <a:srgbClr val="D6A300"/>
              </a:buClr>
            </a:pPr>
            <a:r>
              <a:rPr lang="en-GB" sz="2200" dirty="0" smtClean="0"/>
              <a:t>Pre-trial assessments </a:t>
            </a:r>
          </a:p>
          <a:p>
            <a:pPr lvl="1">
              <a:buClr>
                <a:srgbClr val="D6A300"/>
              </a:buClr>
            </a:pPr>
            <a:r>
              <a:rPr lang="en-GB" sz="2200" dirty="0" smtClean="0"/>
              <a:t>Psychiatric facility</a:t>
            </a:r>
          </a:p>
          <a:p>
            <a:pPr lvl="1">
              <a:buClr>
                <a:srgbClr val="D6A300"/>
              </a:buClr>
            </a:pPr>
            <a:r>
              <a:rPr lang="en-GB" sz="2200" dirty="0" smtClean="0"/>
              <a:t>Prison</a:t>
            </a:r>
          </a:p>
          <a:p>
            <a:pPr lvl="1">
              <a:buClr>
                <a:srgbClr val="D6A300"/>
              </a:buClr>
            </a:pPr>
            <a:r>
              <a:rPr lang="en-GB" sz="2200" dirty="0" smtClean="0"/>
              <a:t>Court records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22790" y="11732714"/>
            <a:ext cx="1555482" cy="45719"/>
          </a:xfrm>
        </p:spPr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267442" y="4070418"/>
            <a:ext cx="3564653" cy="2195912"/>
            <a:chOff x="5469461" y="4134974"/>
            <a:chExt cx="3564653" cy="2195912"/>
          </a:xfrm>
        </p:grpSpPr>
        <p:pic>
          <p:nvPicPr>
            <p:cNvPr id="1030" name="Picture 6" descr="Image result for medium secure uni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 t="4280" r="2241" b="1406"/>
            <a:stretch/>
          </p:blipFill>
          <p:spPr bwMode="auto">
            <a:xfrm>
              <a:off x="5469462" y="5284380"/>
              <a:ext cx="1616148" cy="1046505"/>
            </a:xfrm>
            <a:prstGeom prst="rect">
              <a:avLst/>
            </a:prstGeom>
            <a:noFill/>
            <a:ln w="19050">
              <a:solidFill>
                <a:srgbClr val="D6A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5469461" y="4134974"/>
              <a:ext cx="3564653" cy="2195912"/>
              <a:chOff x="5469461" y="4134974"/>
              <a:chExt cx="3564653" cy="2195912"/>
            </a:xfrm>
          </p:grpSpPr>
          <p:pic>
            <p:nvPicPr>
              <p:cNvPr id="1026" name="Picture 2" descr="Image result for cou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5712" y="5278981"/>
                <a:ext cx="1878402" cy="1051905"/>
              </a:xfrm>
              <a:prstGeom prst="rect">
                <a:avLst/>
              </a:prstGeom>
              <a:noFill/>
              <a:ln w="19050">
                <a:solidFill>
                  <a:srgbClr val="D6A3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pris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2736" y="4134974"/>
                <a:ext cx="1881378" cy="1058947"/>
              </a:xfrm>
              <a:prstGeom prst="rect">
                <a:avLst/>
              </a:prstGeom>
              <a:noFill/>
              <a:ln w="19050">
                <a:solidFill>
                  <a:srgbClr val="D6A3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scales of justic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461" y="4134974"/>
                <a:ext cx="1616149" cy="1058947"/>
              </a:xfrm>
              <a:prstGeom prst="rect">
                <a:avLst/>
              </a:prstGeom>
              <a:noFill/>
              <a:ln w="19050">
                <a:solidFill>
                  <a:srgbClr val="D6A3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83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variety of sources: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Convictions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Arrests/charges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Police contact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Institutional records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Parent/self-report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  <a:p>
            <a:r>
              <a:rPr lang="en-GB" dirty="0"/>
              <a:t>Arson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Firesetting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General Recidivism</a:t>
            </a:r>
          </a:p>
          <a:p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54502" y="2004745"/>
            <a:ext cx="3391786" cy="1200329"/>
          </a:xfrm>
          <a:prstGeom prst="rect">
            <a:avLst/>
          </a:prstGeom>
          <a:noFill/>
          <a:ln w="28575"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More informal sources tended to generate higher estimates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Recidivism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variety of sources: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Convictions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Arrests/charges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Police contact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Institutional records</a:t>
            </a:r>
          </a:p>
          <a:p>
            <a:pPr lvl="1">
              <a:buClr>
                <a:srgbClr val="D6A300"/>
              </a:buClr>
            </a:pPr>
            <a:r>
              <a:rPr lang="en-GB" sz="2200" dirty="0"/>
              <a:t>Parent/self-report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/>
          </a:p>
          <a:p>
            <a:r>
              <a:rPr lang="en-GB" dirty="0"/>
              <a:t>Arson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Firesetting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General Recidivism</a:t>
            </a:r>
          </a:p>
          <a:p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Firesetting Recidivism: A meta-analysis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63786" y="3654184"/>
            <a:ext cx="4052887" cy="1107996"/>
          </a:xfrm>
          <a:prstGeom prst="rect">
            <a:avLst/>
          </a:prstGeom>
          <a:noFill/>
          <a:ln w="28575"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800" dirty="0"/>
              <a:t>“Recidivism was operationally defined as having any subsequent charge for arson or arson-related offences”</a:t>
            </a:r>
            <a:br>
              <a:rPr lang="en-GB" sz="1800" dirty="0"/>
            </a:br>
            <a:r>
              <a:rPr lang="en-GB" sz="1200" dirty="0"/>
              <a:t>(Ducat</a:t>
            </a:r>
            <a:r>
              <a:rPr lang="en-GB" sz="1200" dirty="0" smtClean="0"/>
              <a:t>, McEwan, &amp; </a:t>
            </a:r>
            <a:r>
              <a:rPr lang="en-GB" sz="1200" dirty="0" err="1" smtClean="0"/>
              <a:t>Ogloff</a:t>
            </a:r>
            <a:r>
              <a:rPr lang="en-GB" sz="1200" dirty="0" smtClean="0"/>
              <a:t>, </a:t>
            </a:r>
            <a:r>
              <a:rPr lang="en-GB" sz="1200" dirty="0"/>
              <a:t>2014)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698955" y="4208182"/>
            <a:ext cx="2160124" cy="2311"/>
          </a:xfrm>
          <a:prstGeom prst="straightConnector1">
            <a:avLst/>
          </a:prstGeom>
          <a:noFill/>
          <a:ln w="57150">
            <a:solidFill>
              <a:srgbClr val="D6A3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7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634</Words>
  <Application>Microsoft Office PowerPoint</Application>
  <PresentationFormat>On-screen Show (4:3)</PresentationFormat>
  <Paragraphs>195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Schoolbook</vt:lpstr>
      <vt:lpstr>Wingdings</vt:lpstr>
      <vt:lpstr>kent2013</vt:lpstr>
      <vt:lpstr>PowerPoint Presentation</vt:lpstr>
      <vt:lpstr>Deliberate Firesetting</vt:lpstr>
      <vt:lpstr>Recidivism</vt:lpstr>
      <vt:lpstr>Existing Reviews</vt:lpstr>
      <vt:lpstr>Existing Reviews</vt:lpstr>
      <vt:lpstr>New research: Meta-Analysis</vt:lpstr>
      <vt:lpstr>Samples included</vt:lpstr>
      <vt:lpstr>Definitions of Recidivism</vt:lpstr>
      <vt:lpstr>Definitions of Recidivism</vt:lpstr>
      <vt:lpstr>Definitions of Recidivism</vt:lpstr>
      <vt:lpstr>Definitions of Recidivism</vt:lpstr>
      <vt:lpstr>Base rate of recidivism</vt:lpstr>
      <vt:lpstr>Age</vt:lpstr>
      <vt:lpstr>Compared to other offenders?</vt:lpstr>
      <vt:lpstr>Implications</vt:lpstr>
      <vt:lpstr>Collaborative approach</vt:lpstr>
      <vt:lpstr>PowerPoint Presentation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K.Sambrooks</cp:lastModifiedBy>
  <cp:revision>113</cp:revision>
  <cp:lastPrinted>2019-11-11T14:59:57Z</cp:lastPrinted>
  <dcterms:created xsi:type="dcterms:W3CDTF">2013-06-07T14:52:08Z</dcterms:created>
  <dcterms:modified xsi:type="dcterms:W3CDTF">2019-11-11T16:44:40Z</dcterms:modified>
  <cp:category/>
</cp:coreProperties>
</file>