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7" r:id="rId2"/>
    <p:sldId id="518" r:id="rId3"/>
    <p:sldId id="478" r:id="rId4"/>
    <p:sldId id="392" r:id="rId5"/>
    <p:sldId id="446" r:id="rId6"/>
    <p:sldId id="381" r:id="rId7"/>
    <p:sldId id="437" r:id="rId8"/>
    <p:sldId id="536" r:id="rId9"/>
    <p:sldId id="537" r:id="rId10"/>
    <p:sldId id="538" r:id="rId11"/>
    <p:sldId id="439" r:id="rId12"/>
    <p:sldId id="441" r:id="rId13"/>
    <p:sldId id="539" r:id="rId14"/>
    <p:sldId id="472" r:id="rId15"/>
    <p:sldId id="473" r:id="rId16"/>
    <p:sldId id="477" r:id="rId17"/>
    <p:sldId id="474" r:id="rId18"/>
    <p:sldId id="496" r:id="rId19"/>
    <p:sldId id="470" r:id="rId20"/>
    <p:sldId id="534" r:id="rId21"/>
    <p:sldId id="480" r:id="rId22"/>
    <p:sldId id="436" r:id="rId23"/>
    <p:sldId id="486" r:id="rId24"/>
    <p:sldId id="383" r:id="rId25"/>
    <p:sldId id="385" r:id="rId26"/>
    <p:sldId id="388" r:id="rId27"/>
    <p:sldId id="495" r:id="rId28"/>
    <p:sldId id="482" r:id="rId29"/>
    <p:sldId id="479" r:id="rId30"/>
    <p:sldId id="497" r:id="rId31"/>
    <p:sldId id="522" r:id="rId32"/>
    <p:sldId id="406" r:id="rId33"/>
    <p:sldId id="511" r:id="rId34"/>
    <p:sldId id="512" r:id="rId35"/>
    <p:sldId id="540" r:id="rId36"/>
    <p:sldId id="530" r:id="rId37"/>
    <p:sldId id="531" r:id="rId38"/>
    <p:sldId id="481" r:id="rId39"/>
    <p:sldId id="395" r:id="rId40"/>
    <p:sldId id="535" r:id="rId41"/>
    <p:sldId id="508" r:id="rId42"/>
    <p:sldId id="491" r:id="rId43"/>
    <p:sldId id="494" r:id="rId44"/>
    <p:sldId id="503" r:id="rId45"/>
    <p:sldId id="443" r:id="rId46"/>
    <p:sldId id="541" r:id="rId47"/>
    <p:sldId id="487" r:id="rId48"/>
    <p:sldId id="488" r:id="rId49"/>
    <p:sldId id="533" r:id="rId5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Reeves" initials="JR" lastIdx="11" clrIdx="0">
    <p:extLst>
      <p:ext uri="{19B8F6BF-5375-455C-9EA6-DF929625EA0E}">
        <p15:presenceInfo xmlns:p15="http://schemas.microsoft.com/office/powerpoint/2012/main" userId="S-1-5-21-116143283-1862434482-632688529-1594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978" autoAdjust="0"/>
  </p:normalViewPr>
  <p:slideViewPr>
    <p:cSldViewPr>
      <p:cViewPr varScale="1">
        <p:scale>
          <a:sx n="64" d="100"/>
          <a:sy n="64" d="100"/>
        </p:scale>
        <p:origin x="1566" y="66"/>
      </p:cViewPr>
      <p:guideLst>
        <p:guide orient="horz" pos="2160"/>
        <p:guide pos="2880"/>
      </p:guideLst>
    </p:cSldViewPr>
  </p:slideViewPr>
  <p:notesTextViewPr>
    <p:cViewPr>
      <p:scale>
        <a:sx n="1" d="1"/>
        <a:sy n="1" d="1"/>
      </p:scale>
      <p:origin x="0" y="0"/>
    </p:cViewPr>
  </p:notesTextViewPr>
  <p:sorterViewPr>
    <p:cViewPr>
      <p:scale>
        <a:sx n="100" d="100"/>
        <a:sy n="100" d="100"/>
      </p:scale>
      <p:origin x="0" y="-12024"/>
    </p:cViewPr>
  </p:sorterViewPr>
  <p:notesViewPr>
    <p:cSldViewPr>
      <p:cViewPr varScale="1">
        <p:scale>
          <a:sx n="76" d="100"/>
          <a:sy n="76" d="100"/>
        </p:scale>
        <p:origin x="218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0B5FF4-DD3A-4879-8CAD-DBF955669630}" type="doc">
      <dgm:prSet loTypeId="urn:microsoft.com/office/officeart/2005/8/layout/venn1" loCatId="relationship" qsTypeId="urn:microsoft.com/office/officeart/2005/8/quickstyle/simple1" qsCatId="simple" csTypeId="urn:microsoft.com/office/officeart/2005/8/colors/accent1_2" csCatId="accent1" phldr="1"/>
      <dgm:spPr/>
    </dgm:pt>
    <dgm:pt modelId="{4E180F33-2AF6-4EF9-91CD-C59372342273}">
      <dgm:prSet phldrT="[Text]" custT="1"/>
      <dgm:spPr/>
      <dgm:t>
        <a:bodyPr/>
        <a:lstStyle/>
        <a:p>
          <a:r>
            <a:rPr lang="en-GB" sz="1600" dirty="0" smtClean="0"/>
            <a:t>Alcohol or drug misuse</a:t>
          </a:r>
          <a:endParaRPr lang="en-GB" sz="1600" dirty="0"/>
        </a:p>
      </dgm:t>
    </dgm:pt>
    <dgm:pt modelId="{933BEB06-B0AF-404C-9E4A-6BF9ABA475C7}" type="parTrans" cxnId="{D33D0831-CFEE-4508-AF69-35AD684C143C}">
      <dgm:prSet/>
      <dgm:spPr/>
      <dgm:t>
        <a:bodyPr/>
        <a:lstStyle/>
        <a:p>
          <a:endParaRPr lang="en-GB"/>
        </a:p>
      </dgm:t>
    </dgm:pt>
    <dgm:pt modelId="{051B4CE0-4C7E-462E-A00B-C00F9B51AD66}" type="sibTrans" cxnId="{D33D0831-CFEE-4508-AF69-35AD684C143C}">
      <dgm:prSet/>
      <dgm:spPr/>
      <dgm:t>
        <a:bodyPr/>
        <a:lstStyle/>
        <a:p>
          <a:endParaRPr lang="en-GB"/>
        </a:p>
      </dgm:t>
    </dgm:pt>
    <dgm:pt modelId="{E485A196-6E5F-47F9-A8AB-29A6428B7680}">
      <dgm:prSet phldrT="[Text]" custT="1"/>
      <dgm:spPr/>
      <dgm:t>
        <a:bodyPr/>
        <a:lstStyle/>
        <a:p>
          <a:r>
            <a:rPr lang="en-GB" sz="1600" dirty="0" smtClean="0"/>
            <a:t>Domestic violence</a:t>
          </a:r>
          <a:endParaRPr lang="en-GB" sz="1600" dirty="0"/>
        </a:p>
      </dgm:t>
    </dgm:pt>
    <dgm:pt modelId="{4D126CD2-CB1D-4DD8-8448-F29451C7EA1A}" type="parTrans" cxnId="{1D425B66-EF1D-456B-9C96-707823DF4C5E}">
      <dgm:prSet/>
      <dgm:spPr/>
      <dgm:t>
        <a:bodyPr/>
        <a:lstStyle/>
        <a:p>
          <a:endParaRPr lang="en-GB"/>
        </a:p>
      </dgm:t>
    </dgm:pt>
    <dgm:pt modelId="{A9820A61-272E-43A1-BE5B-6964C040FF84}" type="sibTrans" cxnId="{1D425B66-EF1D-456B-9C96-707823DF4C5E}">
      <dgm:prSet/>
      <dgm:spPr/>
      <dgm:t>
        <a:bodyPr/>
        <a:lstStyle/>
        <a:p>
          <a:endParaRPr lang="en-GB"/>
        </a:p>
      </dgm:t>
    </dgm:pt>
    <dgm:pt modelId="{440174B4-923D-4B84-840F-D6C43354912E}">
      <dgm:prSet phldrT="[Text]" custT="1"/>
      <dgm:spPr/>
      <dgm:t>
        <a:bodyPr/>
        <a:lstStyle/>
        <a:p>
          <a:r>
            <a:rPr lang="en-GB" sz="1600" dirty="0" smtClean="0"/>
            <a:t>Maternal depression</a:t>
          </a:r>
          <a:endParaRPr lang="en-GB" sz="1600" dirty="0"/>
        </a:p>
      </dgm:t>
    </dgm:pt>
    <dgm:pt modelId="{ABE5AFC6-43BD-4742-8A41-2B011AF02AB7}" type="parTrans" cxnId="{A64A8F19-E682-47B6-B5B2-F4B4F0F1ED38}">
      <dgm:prSet/>
      <dgm:spPr/>
      <dgm:t>
        <a:bodyPr/>
        <a:lstStyle/>
        <a:p>
          <a:endParaRPr lang="en-GB"/>
        </a:p>
      </dgm:t>
    </dgm:pt>
    <dgm:pt modelId="{9DE30DB8-8239-46C7-9B43-FE7F4AD71F87}" type="sibTrans" cxnId="{A64A8F19-E682-47B6-B5B2-F4B4F0F1ED38}">
      <dgm:prSet/>
      <dgm:spPr/>
      <dgm:t>
        <a:bodyPr/>
        <a:lstStyle/>
        <a:p>
          <a:endParaRPr lang="en-GB"/>
        </a:p>
      </dgm:t>
    </dgm:pt>
    <dgm:pt modelId="{9DEFFBD6-22B5-4518-AFEE-BEB36E94A59F}">
      <dgm:prSet custT="1"/>
      <dgm:spPr/>
      <dgm:t>
        <a:bodyPr/>
        <a:lstStyle/>
        <a:p>
          <a:r>
            <a:rPr lang="en-GB" sz="1600" dirty="0" smtClean="0"/>
            <a:t>Number of children 4+</a:t>
          </a:r>
          <a:endParaRPr lang="en-GB" sz="1600" dirty="0"/>
        </a:p>
      </dgm:t>
    </dgm:pt>
    <dgm:pt modelId="{16A335AD-F267-4F45-8B12-5A52B51D1107}" type="parTrans" cxnId="{6AF1916E-3B13-4B0A-A2A5-D56B3E780E3D}">
      <dgm:prSet/>
      <dgm:spPr/>
      <dgm:t>
        <a:bodyPr/>
        <a:lstStyle/>
        <a:p>
          <a:endParaRPr lang="en-GB"/>
        </a:p>
      </dgm:t>
    </dgm:pt>
    <dgm:pt modelId="{61859784-3557-41AB-84FD-CC4BFBF16655}" type="sibTrans" cxnId="{6AF1916E-3B13-4B0A-A2A5-D56B3E780E3D}">
      <dgm:prSet/>
      <dgm:spPr/>
      <dgm:t>
        <a:bodyPr/>
        <a:lstStyle/>
        <a:p>
          <a:endParaRPr lang="en-GB"/>
        </a:p>
      </dgm:t>
    </dgm:pt>
    <dgm:pt modelId="{7F0C9139-E3D3-4D8B-A2E2-5750AD585F07}">
      <dgm:prSet custT="1"/>
      <dgm:spPr/>
      <dgm:t>
        <a:bodyPr/>
        <a:lstStyle/>
        <a:p>
          <a:r>
            <a:rPr lang="en-GB" sz="1600" dirty="0" smtClean="0"/>
            <a:t>Missing appointments</a:t>
          </a:r>
          <a:endParaRPr lang="en-GB" sz="1600" dirty="0"/>
        </a:p>
      </dgm:t>
    </dgm:pt>
    <dgm:pt modelId="{EA4F1C77-046F-4079-A941-D3784AC7C878}" type="parTrans" cxnId="{BBF5E0DD-BAC3-43B6-AA91-28E4E60A177D}">
      <dgm:prSet/>
      <dgm:spPr/>
      <dgm:t>
        <a:bodyPr/>
        <a:lstStyle/>
        <a:p>
          <a:endParaRPr lang="en-GB"/>
        </a:p>
      </dgm:t>
    </dgm:pt>
    <dgm:pt modelId="{DD852015-DAA0-4FD5-B887-BC5ECC6E6477}" type="sibTrans" cxnId="{BBF5E0DD-BAC3-43B6-AA91-28E4E60A177D}">
      <dgm:prSet/>
      <dgm:spPr/>
      <dgm:t>
        <a:bodyPr/>
        <a:lstStyle/>
        <a:p>
          <a:endParaRPr lang="en-GB"/>
        </a:p>
      </dgm:t>
    </dgm:pt>
    <dgm:pt modelId="{F87197AE-B5ED-43FF-86D6-D92503D44DE1}" type="pres">
      <dgm:prSet presAssocID="{990B5FF4-DD3A-4879-8CAD-DBF955669630}" presName="compositeShape" presStyleCnt="0">
        <dgm:presLayoutVars>
          <dgm:chMax val="7"/>
          <dgm:dir/>
          <dgm:resizeHandles val="exact"/>
        </dgm:presLayoutVars>
      </dgm:prSet>
      <dgm:spPr/>
    </dgm:pt>
    <dgm:pt modelId="{B6BEEDCB-7599-4F5A-A589-57962BCF9200}" type="pres">
      <dgm:prSet presAssocID="{9DEFFBD6-22B5-4518-AFEE-BEB36E94A59F}" presName="circ1" presStyleLbl="vennNode1" presStyleIdx="0" presStyleCnt="5"/>
      <dgm:spPr/>
    </dgm:pt>
    <dgm:pt modelId="{75037AE0-5376-4827-9EA8-6EEC7BF2B42C}" type="pres">
      <dgm:prSet presAssocID="{9DEFFBD6-22B5-4518-AFEE-BEB36E94A59F}" presName="circ1Tx" presStyleLbl="revTx" presStyleIdx="0" presStyleCnt="0">
        <dgm:presLayoutVars>
          <dgm:chMax val="0"/>
          <dgm:chPref val="0"/>
          <dgm:bulletEnabled val="1"/>
        </dgm:presLayoutVars>
      </dgm:prSet>
      <dgm:spPr/>
      <dgm:t>
        <a:bodyPr/>
        <a:lstStyle/>
        <a:p>
          <a:endParaRPr lang="en-GB"/>
        </a:p>
      </dgm:t>
    </dgm:pt>
    <dgm:pt modelId="{D22A8543-E7F0-463A-BAE4-924D5659C0D5}" type="pres">
      <dgm:prSet presAssocID="{4E180F33-2AF6-4EF9-91CD-C59372342273}" presName="circ2" presStyleLbl="vennNode1" presStyleIdx="1" presStyleCnt="5"/>
      <dgm:spPr/>
    </dgm:pt>
    <dgm:pt modelId="{AEB2DA6D-98FC-4B34-BDE9-E889C58427A7}" type="pres">
      <dgm:prSet presAssocID="{4E180F33-2AF6-4EF9-91CD-C59372342273}" presName="circ2Tx" presStyleLbl="revTx" presStyleIdx="0" presStyleCnt="0">
        <dgm:presLayoutVars>
          <dgm:chMax val="0"/>
          <dgm:chPref val="0"/>
          <dgm:bulletEnabled val="1"/>
        </dgm:presLayoutVars>
      </dgm:prSet>
      <dgm:spPr/>
      <dgm:t>
        <a:bodyPr/>
        <a:lstStyle/>
        <a:p>
          <a:endParaRPr lang="en-GB"/>
        </a:p>
      </dgm:t>
    </dgm:pt>
    <dgm:pt modelId="{34AF6CEF-09A2-4A8D-9844-82AF72C8A5FF}" type="pres">
      <dgm:prSet presAssocID="{E485A196-6E5F-47F9-A8AB-29A6428B7680}" presName="circ3" presStyleLbl="vennNode1" presStyleIdx="2" presStyleCnt="5"/>
      <dgm:spPr/>
    </dgm:pt>
    <dgm:pt modelId="{737AEA66-6DCE-4574-A085-DCC97F1B4B39}" type="pres">
      <dgm:prSet presAssocID="{E485A196-6E5F-47F9-A8AB-29A6428B7680}" presName="circ3Tx" presStyleLbl="revTx" presStyleIdx="0" presStyleCnt="0">
        <dgm:presLayoutVars>
          <dgm:chMax val="0"/>
          <dgm:chPref val="0"/>
          <dgm:bulletEnabled val="1"/>
        </dgm:presLayoutVars>
      </dgm:prSet>
      <dgm:spPr/>
      <dgm:t>
        <a:bodyPr/>
        <a:lstStyle/>
        <a:p>
          <a:endParaRPr lang="en-GB"/>
        </a:p>
      </dgm:t>
    </dgm:pt>
    <dgm:pt modelId="{BE014688-627E-48EF-8EB5-56BC900C238C}" type="pres">
      <dgm:prSet presAssocID="{7F0C9139-E3D3-4D8B-A2E2-5750AD585F07}" presName="circ4" presStyleLbl="vennNode1" presStyleIdx="3" presStyleCnt="5"/>
      <dgm:spPr/>
    </dgm:pt>
    <dgm:pt modelId="{516ECC1B-2C91-42EF-BF83-E283A75B443A}" type="pres">
      <dgm:prSet presAssocID="{7F0C9139-E3D3-4D8B-A2E2-5750AD585F07}" presName="circ4Tx" presStyleLbl="revTx" presStyleIdx="0" presStyleCnt="0">
        <dgm:presLayoutVars>
          <dgm:chMax val="0"/>
          <dgm:chPref val="0"/>
          <dgm:bulletEnabled val="1"/>
        </dgm:presLayoutVars>
      </dgm:prSet>
      <dgm:spPr/>
      <dgm:t>
        <a:bodyPr/>
        <a:lstStyle/>
        <a:p>
          <a:endParaRPr lang="en-GB"/>
        </a:p>
      </dgm:t>
    </dgm:pt>
    <dgm:pt modelId="{764F0064-A719-43C4-A095-846801777879}" type="pres">
      <dgm:prSet presAssocID="{440174B4-923D-4B84-840F-D6C43354912E}" presName="circ5" presStyleLbl="vennNode1" presStyleIdx="4" presStyleCnt="5"/>
      <dgm:spPr/>
    </dgm:pt>
    <dgm:pt modelId="{9AB3E424-A1C0-4156-8C66-C0538A926960}" type="pres">
      <dgm:prSet presAssocID="{440174B4-923D-4B84-840F-D6C43354912E}" presName="circ5Tx" presStyleLbl="revTx" presStyleIdx="0" presStyleCnt="0">
        <dgm:presLayoutVars>
          <dgm:chMax val="0"/>
          <dgm:chPref val="0"/>
          <dgm:bulletEnabled val="1"/>
        </dgm:presLayoutVars>
      </dgm:prSet>
      <dgm:spPr/>
      <dgm:t>
        <a:bodyPr/>
        <a:lstStyle/>
        <a:p>
          <a:endParaRPr lang="en-GB"/>
        </a:p>
      </dgm:t>
    </dgm:pt>
  </dgm:ptLst>
  <dgm:cxnLst>
    <dgm:cxn modelId="{E52E1161-6783-4A4B-8284-416E7FB3885D}" type="presOf" srcId="{7F0C9139-E3D3-4D8B-A2E2-5750AD585F07}" destId="{516ECC1B-2C91-42EF-BF83-E283A75B443A}" srcOrd="0" destOrd="0" presId="urn:microsoft.com/office/officeart/2005/8/layout/venn1"/>
    <dgm:cxn modelId="{D33D0831-CFEE-4508-AF69-35AD684C143C}" srcId="{990B5FF4-DD3A-4879-8CAD-DBF955669630}" destId="{4E180F33-2AF6-4EF9-91CD-C59372342273}" srcOrd="1" destOrd="0" parTransId="{933BEB06-B0AF-404C-9E4A-6BF9ABA475C7}" sibTransId="{051B4CE0-4C7E-462E-A00B-C00F9B51AD66}"/>
    <dgm:cxn modelId="{B81912DC-9889-4D24-AE51-FBA346303C1E}" type="presOf" srcId="{E485A196-6E5F-47F9-A8AB-29A6428B7680}" destId="{737AEA66-6DCE-4574-A085-DCC97F1B4B39}" srcOrd="0" destOrd="0" presId="urn:microsoft.com/office/officeart/2005/8/layout/venn1"/>
    <dgm:cxn modelId="{14413111-8A97-4806-A768-77BAB39B9454}" type="presOf" srcId="{990B5FF4-DD3A-4879-8CAD-DBF955669630}" destId="{F87197AE-B5ED-43FF-86D6-D92503D44DE1}" srcOrd="0" destOrd="0" presId="urn:microsoft.com/office/officeart/2005/8/layout/venn1"/>
    <dgm:cxn modelId="{6AF1916E-3B13-4B0A-A2A5-D56B3E780E3D}" srcId="{990B5FF4-DD3A-4879-8CAD-DBF955669630}" destId="{9DEFFBD6-22B5-4518-AFEE-BEB36E94A59F}" srcOrd="0" destOrd="0" parTransId="{16A335AD-F267-4F45-8B12-5A52B51D1107}" sibTransId="{61859784-3557-41AB-84FD-CC4BFBF16655}"/>
    <dgm:cxn modelId="{059662AF-208C-4AA2-BCCE-A94E70FBDDBA}" type="presOf" srcId="{9DEFFBD6-22B5-4518-AFEE-BEB36E94A59F}" destId="{75037AE0-5376-4827-9EA8-6EEC7BF2B42C}" srcOrd="0" destOrd="0" presId="urn:microsoft.com/office/officeart/2005/8/layout/venn1"/>
    <dgm:cxn modelId="{BBF5E0DD-BAC3-43B6-AA91-28E4E60A177D}" srcId="{990B5FF4-DD3A-4879-8CAD-DBF955669630}" destId="{7F0C9139-E3D3-4D8B-A2E2-5750AD585F07}" srcOrd="3" destOrd="0" parTransId="{EA4F1C77-046F-4079-A941-D3784AC7C878}" sibTransId="{DD852015-DAA0-4FD5-B887-BC5ECC6E6477}"/>
    <dgm:cxn modelId="{F0C46F0D-AAF2-405A-92F5-42497E9B17C2}" type="presOf" srcId="{4E180F33-2AF6-4EF9-91CD-C59372342273}" destId="{AEB2DA6D-98FC-4B34-BDE9-E889C58427A7}" srcOrd="0" destOrd="0" presId="urn:microsoft.com/office/officeart/2005/8/layout/venn1"/>
    <dgm:cxn modelId="{1D425B66-EF1D-456B-9C96-707823DF4C5E}" srcId="{990B5FF4-DD3A-4879-8CAD-DBF955669630}" destId="{E485A196-6E5F-47F9-A8AB-29A6428B7680}" srcOrd="2" destOrd="0" parTransId="{4D126CD2-CB1D-4DD8-8448-F29451C7EA1A}" sibTransId="{A9820A61-272E-43A1-BE5B-6964C040FF84}"/>
    <dgm:cxn modelId="{A64A8F19-E682-47B6-B5B2-F4B4F0F1ED38}" srcId="{990B5FF4-DD3A-4879-8CAD-DBF955669630}" destId="{440174B4-923D-4B84-840F-D6C43354912E}" srcOrd="4" destOrd="0" parTransId="{ABE5AFC6-43BD-4742-8A41-2B011AF02AB7}" sibTransId="{9DE30DB8-8239-46C7-9B43-FE7F4AD71F87}"/>
    <dgm:cxn modelId="{DF3031E2-CBF4-4A45-912C-35A2C3E64F4E}" type="presOf" srcId="{440174B4-923D-4B84-840F-D6C43354912E}" destId="{9AB3E424-A1C0-4156-8C66-C0538A926960}" srcOrd="0" destOrd="0" presId="urn:microsoft.com/office/officeart/2005/8/layout/venn1"/>
    <dgm:cxn modelId="{912EEFE3-A74A-4B19-A829-F2A11F1C232D}" type="presParOf" srcId="{F87197AE-B5ED-43FF-86D6-D92503D44DE1}" destId="{B6BEEDCB-7599-4F5A-A589-57962BCF9200}" srcOrd="0" destOrd="0" presId="urn:microsoft.com/office/officeart/2005/8/layout/venn1"/>
    <dgm:cxn modelId="{4737E90E-2DB8-4B5D-AF7C-516FE7681C12}" type="presParOf" srcId="{F87197AE-B5ED-43FF-86D6-D92503D44DE1}" destId="{75037AE0-5376-4827-9EA8-6EEC7BF2B42C}" srcOrd="1" destOrd="0" presId="urn:microsoft.com/office/officeart/2005/8/layout/venn1"/>
    <dgm:cxn modelId="{76588F9B-F93A-4E4A-AB5E-5B5F8F90E6B9}" type="presParOf" srcId="{F87197AE-B5ED-43FF-86D6-D92503D44DE1}" destId="{D22A8543-E7F0-463A-BAE4-924D5659C0D5}" srcOrd="2" destOrd="0" presId="urn:microsoft.com/office/officeart/2005/8/layout/venn1"/>
    <dgm:cxn modelId="{B7CC3E1E-6002-4F55-95B6-EE19F72DDD8C}" type="presParOf" srcId="{F87197AE-B5ED-43FF-86D6-D92503D44DE1}" destId="{AEB2DA6D-98FC-4B34-BDE9-E889C58427A7}" srcOrd="3" destOrd="0" presId="urn:microsoft.com/office/officeart/2005/8/layout/venn1"/>
    <dgm:cxn modelId="{FC220185-848D-400F-9AAA-0D9ACE50AA25}" type="presParOf" srcId="{F87197AE-B5ED-43FF-86D6-D92503D44DE1}" destId="{34AF6CEF-09A2-4A8D-9844-82AF72C8A5FF}" srcOrd="4" destOrd="0" presId="urn:microsoft.com/office/officeart/2005/8/layout/venn1"/>
    <dgm:cxn modelId="{704F5477-27E1-4FCC-B11A-F1A75769BD9B}" type="presParOf" srcId="{F87197AE-B5ED-43FF-86D6-D92503D44DE1}" destId="{737AEA66-6DCE-4574-A085-DCC97F1B4B39}" srcOrd="5" destOrd="0" presId="urn:microsoft.com/office/officeart/2005/8/layout/venn1"/>
    <dgm:cxn modelId="{B108635E-33AA-4FD6-8DAC-516A1B41F38E}" type="presParOf" srcId="{F87197AE-B5ED-43FF-86D6-D92503D44DE1}" destId="{BE014688-627E-48EF-8EB5-56BC900C238C}" srcOrd="6" destOrd="0" presId="urn:microsoft.com/office/officeart/2005/8/layout/venn1"/>
    <dgm:cxn modelId="{BCEDCBA8-8568-4266-BB5C-EE77AED8548E}" type="presParOf" srcId="{F87197AE-B5ED-43FF-86D6-D92503D44DE1}" destId="{516ECC1B-2C91-42EF-BF83-E283A75B443A}" srcOrd="7" destOrd="0" presId="urn:microsoft.com/office/officeart/2005/8/layout/venn1"/>
    <dgm:cxn modelId="{3336A5E4-D39C-4B94-AF5B-92409CC68FB6}" type="presParOf" srcId="{F87197AE-B5ED-43FF-86D6-D92503D44DE1}" destId="{764F0064-A719-43C4-A095-846801777879}" srcOrd="8" destOrd="0" presId="urn:microsoft.com/office/officeart/2005/8/layout/venn1"/>
    <dgm:cxn modelId="{5930988A-8749-495B-95C1-13D44ADF1A81}" type="presParOf" srcId="{F87197AE-B5ED-43FF-86D6-D92503D44DE1}" destId="{9AB3E424-A1C0-4156-8C66-C0538A926960}"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EEDCB-7599-4F5A-A589-57962BCF9200}">
      <dsp:nvSpPr>
        <dsp:cNvPr id="0" name=""/>
        <dsp:cNvSpPr/>
      </dsp:nvSpPr>
      <dsp:spPr>
        <a:xfrm>
          <a:off x="3115733" y="1544320"/>
          <a:ext cx="1896533" cy="18965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5037AE0-5376-4827-9EA8-6EEC7BF2B42C}">
      <dsp:nvSpPr>
        <dsp:cNvPr id="0" name=""/>
        <dsp:cNvSpPr/>
      </dsp:nvSpPr>
      <dsp:spPr>
        <a:xfrm>
          <a:off x="2964010" y="0"/>
          <a:ext cx="2199978" cy="12733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Number of children 4+</a:t>
          </a:r>
          <a:endParaRPr lang="en-GB" sz="1600" kern="1200" dirty="0"/>
        </a:p>
      </dsp:txBody>
      <dsp:txXfrm>
        <a:off x="2964010" y="0"/>
        <a:ext cx="2199978" cy="1273386"/>
      </dsp:txXfrm>
    </dsp:sp>
    <dsp:sp modelId="{D22A8543-E7F0-463A-BAE4-924D5659C0D5}">
      <dsp:nvSpPr>
        <dsp:cNvPr id="0" name=""/>
        <dsp:cNvSpPr/>
      </dsp:nvSpPr>
      <dsp:spPr>
        <a:xfrm>
          <a:off x="3837174" y="2068305"/>
          <a:ext cx="1896533" cy="18965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EB2DA6D-98FC-4B34-BDE9-E889C58427A7}">
      <dsp:nvSpPr>
        <dsp:cNvPr id="0" name=""/>
        <dsp:cNvSpPr/>
      </dsp:nvSpPr>
      <dsp:spPr>
        <a:xfrm>
          <a:off x="5884672" y="1679786"/>
          <a:ext cx="1972394" cy="13817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Alcohol or drug misuse</a:t>
          </a:r>
          <a:endParaRPr lang="en-GB" sz="1600" kern="1200" dirty="0"/>
        </a:p>
      </dsp:txBody>
      <dsp:txXfrm>
        <a:off x="5884672" y="1679786"/>
        <a:ext cx="1972394" cy="1381760"/>
      </dsp:txXfrm>
    </dsp:sp>
    <dsp:sp modelId="{34AF6CEF-09A2-4A8D-9844-82AF72C8A5FF}">
      <dsp:nvSpPr>
        <dsp:cNvPr id="0" name=""/>
        <dsp:cNvSpPr/>
      </dsp:nvSpPr>
      <dsp:spPr>
        <a:xfrm>
          <a:off x="3561797" y="2916868"/>
          <a:ext cx="1896533" cy="18965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37AEA66-6DCE-4574-A085-DCC97F1B4B39}">
      <dsp:nvSpPr>
        <dsp:cNvPr id="0" name=""/>
        <dsp:cNvSpPr/>
      </dsp:nvSpPr>
      <dsp:spPr>
        <a:xfrm>
          <a:off x="5581226" y="4036906"/>
          <a:ext cx="1972394" cy="13817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Domestic violence</a:t>
          </a:r>
          <a:endParaRPr lang="en-GB" sz="1600" kern="1200" dirty="0"/>
        </a:p>
      </dsp:txBody>
      <dsp:txXfrm>
        <a:off x="5581226" y="4036906"/>
        <a:ext cx="1972394" cy="1381760"/>
      </dsp:txXfrm>
    </dsp:sp>
    <dsp:sp modelId="{BE014688-627E-48EF-8EB5-56BC900C238C}">
      <dsp:nvSpPr>
        <dsp:cNvPr id="0" name=""/>
        <dsp:cNvSpPr/>
      </dsp:nvSpPr>
      <dsp:spPr>
        <a:xfrm>
          <a:off x="2669668" y="2916868"/>
          <a:ext cx="1896533" cy="18965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16ECC1B-2C91-42EF-BF83-E283A75B443A}">
      <dsp:nvSpPr>
        <dsp:cNvPr id="0" name=""/>
        <dsp:cNvSpPr/>
      </dsp:nvSpPr>
      <dsp:spPr>
        <a:xfrm>
          <a:off x="574378" y="4036906"/>
          <a:ext cx="1972394" cy="13817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Missing appointments</a:t>
          </a:r>
          <a:endParaRPr lang="en-GB" sz="1600" kern="1200" dirty="0"/>
        </a:p>
      </dsp:txBody>
      <dsp:txXfrm>
        <a:off x="574378" y="4036906"/>
        <a:ext cx="1972394" cy="1381760"/>
      </dsp:txXfrm>
    </dsp:sp>
    <dsp:sp modelId="{764F0064-A719-43C4-A095-846801777879}">
      <dsp:nvSpPr>
        <dsp:cNvPr id="0" name=""/>
        <dsp:cNvSpPr/>
      </dsp:nvSpPr>
      <dsp:spPr>
        <a:xfrm>
          <a:off x="2394291" y="2068305"/>
          <a:ext cx="1896533" cy="18965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AB3E424-A1C0-4156-8C66-C0538A926960}">
      <dsp:nvSpPr>
        <dsp:cNvPr id="0" name=""/>
        <dsp:cNvSpPr/>
      </dsp:nvSpPr>
      <dsp:spPr>
        <a:xfrm>
          <a:off x="270933" y="1679786"/>
          <a:ext cx="1972394" cy="13817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Maternal depression</a:t>
          </a:r>
          <a:endParaRPr lang="en-GB" sz="1600" kern="1200" dirty="0"/>
        </a:p>
      </dsp:txBody>
      <dsp:txXfrm>
        <a:off x="270933" y="1679786"/>
        <a:ext cx="1972394" cy="13817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8E00F65-A6C1-4AA9-BFF6-AE43970AA643}" type="datetimeFigureOut">
              <a:rPr lang="en-GB" smtClean="0"/>
              <a:t>25/01/2018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78D93D-0763-4EE8-9CC7-9BA968F50203}" type="slidenum">
              <a:rPr lang="en-GB" smtClean="0"/>
              <a:t>‹#›</a:t>
            </a:fld>
            <a:endParaRPr lang="en-GB"/>
          </a:p>
        </p:txBody>
      </p:sp>
    </p:spTree>
    <p:extLst>
      <p:ext uri="{BB962C8B-B14F-4D97-AF65-F5344CB8AC3E}">
        <p14:creationId xmlns:p14="http://schemas.microsoft.com/office/powerpoint/2010/main" val="483523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0FF1E5F-2DD7-45DC-9B39-6706AAD69512}" type="datetimeFigureOut">
              <a:rPr lang="en-GB" smtClean="0"/>
              <a:t>25/01/2018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EC9FBE2-D594-4E19-9356-ED72259613BA}" type="slidenum">
              <a:rPr lang="en-GB" smtClean="0"/>
              <a:t>‹#›</a:t>
            </a:fld>
            <a:endParaRPr lang="en-GB"/>
          </a:p>
        </p:txBody>
      </p:sp>
    </p:spTree>
    <p:extLst>
      <p:ext uri="{BB962C8B-B14F-4D97-AF65-F5344CB8AC3E}">
        <p14:creationId xmlns:p14="http://schemas.microsoft.com/office/powerpoint/2010/main" val="362504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09759-51BE-BB4D-B31D-CEBFDF9BD873}" type="slidenum">
              <a:rPr lang="en-GB" smtClean="0"/>
              <a:t>1</a:t>
            </a:fld>
            <a:endParaRPr lang="en-GB"/>
          </a:p>
        </p:txBody>
      </p:sp>
    </p:spTree>
    <p:extLst>
      <p:ext uri="{BB962C8B-B14F-4D97-AF65-F5344CB8AC3E}">
        <p14:creationId xmlns:p14="http://schemas.microsoft.com/office/powerpoint/2010/main" val="146776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9FBE2-D594-4E19-9356-ED72259613BA}" type="slidenum">
              <a:rPr lang="en-GB" smtClean="0"/>
              <a:t>15</a:t>
            </a:fld>
            <a:endParaRPr lang="en-GB"/>
          </a:p>
        </p:txBody>
      </p:sp>
    </p:spTree>
    <p:extLst>
      <p:ext uri="{BB962C8B-B14F-4D97-AF65-F5344CB8AC3E}">
        <p14:creationId xmlns:p14="http://schemas.microsoft.com/office/powerpoint/2010/main" val="3841867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9FBE2-D594-4E19-9356-ED72259613BA}" type="slidenum">
              <a:rPr lang="en-GB" smtClean="0"/>
              <a:t>16</a:t>
            </a:fld>
            <a:endParaRPr lang="en-GB"/>
          </a:p>
        </p:txBody>
      </p:sp>
    </p:spTree>
    <p:extLst>
      <p:ext uri="{BB962C8B-B14F-4D97-AF65-F5344CB8AC3E}">
        <p14:creationId xmlns:p14="http://schemas.microsoft.com/office/powerpoint/2010/main" val="387565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9FBE2-D594-4E19-9356-ED72259613BA}" type="slidenum">
              <a:rPr lang="en-GB" smtClean="0"/>
              <a:t>17</a:t>
            </a:fld>
            <a:endParaRPr lang="en-GB"/>
          </a:p>
        </p:txBody>
      </p:sp>
    </p:spTree>
    <p:extLst>
      <p:ext uri="{BB962C8B-B14F-4D97-AF65-F5344CB8AC3E}">
        <p14:creationId xmlns:p14="http://schemas.microsoft.com/office/powerpoint/2010/main" val="289001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FBE2-D594-4E19-9356-ED72259613BA}" type="slidenum">
              <a:rPr lang="en-GB" smtClean="0"/>
              <a:t>19</a:t>
            </a:fld>
            <a:endParaRPr lang="en-GB"/>
          </a:p>
        </p:txBody>
      </p:sp>
    </p:spTree>
    <p:extLst>
      <p:ext uri="{BB962C8B-B14F-4D97-AF65-F5344CB8AC3E}">
        <p14:creationId xmlns:p14="http://schemas.microsoft.com/office/powerpoint/2010/main" val="469358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FBE2-D594-4E19-9356-ED72259613BA}" type="slidenum">
              <a:rPr lang="en-GB" smtClean="0"/>
              <a:t>21</a:t>
            </a:fld>
            <a:endParaRPr lang="en-GB"/>
          </a:p>
        </p:txBody>
      </p:sp>
    </p:spTree>
    <p:extLst>
      <p:ext uri="{BB962C8B-B14F-4D97-AF65-F5344CB8AC3E}">
        <p14:creationId xmlns:p14="http://schemas.microsoft.com/office/powerpoint/2010/main" val="3338432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9FBE2-D594-4E19-9356-ED72259613BA}" type="slidenum">
              <a:rPr lang="en-GB" smtClean="0"/>
              <a:t>22</a:t>
            </a:fld>
            <a:endParaRPr lang="en-GB"/>
          </a:p>
        </p:txBody>
      </p:sp>
    </p:spTree>
    <p:extLst>
      <p:ext uri="{BB962C8B-B14F-4D97-AF65-F5344CB8AC3E}">
        <p14:creationId xmlns:p14="http://schemas.microsoft.com/office/powerpoint/2010/main" val="211204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9FBE2-D594-4E19-9356-ED72259613BA}" type="slidenum">
              <a:rPr lang="en-GB" smtClean="0"/>
              <a:t>23</a:t>
            </a:fld>
            <a:endParaRPr lang="en-GB"/>
          </a:p>
        </p:txBody>
      </p:sp>
    </p:spTree>
    <p:extLst>
      <p:ext uri="{BB962C8B-B14F-4D97-AF65-F5344CB8AC3E}">
        <p14:creationId xmlns:p14="http://schemas.microsoft.com/office/powerpoint/2010/main" val="583771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9FBE2-D594-4E19-9356-ED72259613BA}" type="slidenum">
              <a:rPr lang="en-GB" smtClean="0"/>
              <a:t>24</a:t>
            </a:fld>
            <a:endParaRPr lang="en-GB"/>
          </a:p>
        </p:txBody>
      </p:sp>
    </p:spTree>
    <p:extLst>
      <p:ext uri="{BB962C8B-B14F-4D97-AF65-F5344CB8AC3E}">
        <p14:creationId xmlns:p14="http://schemas.microsoft.com/office/powerpoint/2010/main" val="1886233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FBE2-D594-4E19-9356-ED72259613BA}" type="slidenum">
              <a:rPr lang="en-GB" smtClean="0"/>
              <a:t>25</a:t>
            </a:fld>
            <a:endParaRPr lang="en-GB"/>
          </a:p>
        </p:txBody>
      </p:sp>
    </p:spTree>
    <p:extLst>
      <p:ext uri="{BB962C8B-B14F-4D97-AF65-F5344CB8AC3E}">
        <p14:creationId xmlns:p14="http://schemas.microsoft.com/office/powerpoint/2010/main" val="2319041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FBE2-D594-4E19-9356-ED72259613BA}" type="slidenum">
              <a:rPr lang="en-GB" smtClean="0"/>
              <a:t>26</a:t>
            </a:fld>
            <a:endParaRPr lang="en-GB"/>
          </a:p>
        </p:txBody>
      </p:sp>
    </p:spTree>
    <p:extLst>
      <p:ext uri="{BB962C8B-B14F-4D97-AF65-F5344CB8AC3E}">
        <p14:creationId xmlns:p14="http://schemas.microsoft.com/office/powerpoint/2010/main" val="231741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9FBE2-D594-4E19-9356-ED72259613BA}" type="slidenum">
              <a:rPr lang="en-GB" smtClean="0"/>
              <a:t>3</a:t>
            </a:fld>
            <a:endParaRPr lang="en-GB"/>
          </a:p>
        </p:txBody>
      </p:sp>
    </p:spTree>
    <p:extLst>
      <p:ext uri="{BB962C8B-B14F-4D97-AF65-F5344CB8AC3E}">
        <p14:creationId xmlns:p14="http://schemas.microsoft.com/office/powerpoint/2010/main" val="1365961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FBE2-D594-4E19-9356-ED72259613BA}" type="slidenum">
              <a:rPr lang="en-GB" smtClean="0"/>
              <a:t>27</a:t>
            </a:fld>
            <a:endParaRPr lang="en-GB"/>
          </a:p>
        </p:txBody>
      </p:sp>
    </p:spTree>
    <p:extLst>
      <p:ext uri="{BB962C8B-B14F-4D97-AF65-F5344CB8AC3E}">
        <p14:creationId xmlns:p14="http://schemas.microsoft.com/office/powerpoint/2010/main" val="3601988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FBE2-D594-4E19-9356-ED72259613BA}" type="slidenum">
              <a:rPr lang="en-GB" smtClean="0"/>
              <a:t>28</a:t>
            </a:fld>
            <a:endParaRPr lang="en-GB"/>
          </a:p>
        </p:txBody>
      </p:sp>
    </p:spTree>
    <p:extLst>
      <p:ext uri="{BB962C8B-B14F-4D97-AF65-F5344CB8AC3E}">
        <p14:creationId xmlns:p14="http://schemas.microsoft.com/office/powerpoint/2010/main" val="260328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FBE2-D594-4E19-9356-ED72259613BA}" type="slidenum">
              <a:rPr lang="en-GB" smtClean="0"/>
              <a:t>29</a:t>
            </a:fld>
            <a:endParaRPr lang="en-GB"/>
          </a:p>
        </p:txBody>
      </p:sp>
    </p:spTree>
    <p:extLst>
      <p:ext uri="{BB962C8B-B14F-4D97-AF65-F5344CB8AC3E}">
        <p14:creationId xmlns:p14="http://schemas.microsoft.com/office/powerpoint/2010/main" val="343562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FBE2-D594-4E19-9356-ED72259613BA}" type="slidenum">
              <a:rPr lang="en-GB" smtClean="0"/>
              <a:t>32</a:t>
            </a:fld>
            <a:endParaRPr lang="en-GB"/>
          </a:p>
        </p:txBody>
      </p:sp>
    </p:spTree>
    <p:extLst>
      <p:ext uri="{BB962C8B-B14F-4D97-AF65-F5344CB8AC3E}">
        <p14:creationId xmlns:p14="http://schemas.microsoft.com/office/powerpoint/2010/main" val="2911605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FBE2-D594-4E19-9356-ED72259613BA}" type="slidenum">
              <a:rPr lang="en-GB" smtClean="0"/>
              <a:t>34</a:t>
            </a:fld>
            <a:endParaRPr lang="en-GB"/>
          </a:p>
        </p:txBody>
      </p:sp>
    </p:spTree>
    <p:extLst>
      <p:ext uri="{BB962C8B-B14F-4D97-AF65-F5344CB8AC3E}">
        <p14:creationId xmlns:p14="http://schemas.microsoft.com/office/powerpoint/2010/main" val="1994012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C9FBE2-D594-4E19-9356-ED72259613BA}" type="slidenum">
              <a:rPr lang="en-GB" smtClean="0"/>
              <a:t>37</a:t>
            </a:fld>
            <a:endParaRPr lang="en-GB"/>
          </a:p>
        </p:txBody>
      </p:sp>
    </p:spTree>
    <p:extLst>
      <p:ext uri="{BB962C8B-B14F-4D97-AF65-F5344CB8AC3E}">
        <p14:creationId xmlns:p14="http://schemas.microsoft.com/office/powerpoint/2010/main" val="1121314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9FBE2-D594-4E19-9356-ED72259613BA}" type="slidenum">
              <a:rPr lang="en-GB" smtClean="0"/>
              <a:t>38</a:t>
            </a:fld>
            <a:endParaRPr lang="en-GB"/>
          </a:p>
        </p:txBody>
      </p:sp>
    </p:spTree>
    <p:extLst>
      <p:ext uri="{BB962C8B-B14F-4D97-AF65-F5344CB8AC3E}">
        <p14:creationId xmlns:p14="http://schemas.microsoft.com/office/powerpoint/2010/main" val="3012207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FBE2-D594-4E19-9356-ED72259613BA}" type="slidenum">
              <a:rPr lang="en-GB" smtClean="0"/>
              <a:t>39</a:t>
            </a:fld>
            <a:endParaRPr lang="en-GB"/>
          </a:p>
        </p:txBody>
      </p:sp>
    </p:spTree>
    <p:extLst>
      <p:ext uri="{BB962C8B-B14F-4D97-AF65-F5344CB8AC3E}">
        <p14:creationId xmlns:p14="http://schemas.microsoft.com/office/powerpoint/2010/main" val="2557882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Supervision is a complex activity and there is a need for an integrated model. Traditionally supervision policies refer to a three or four function model of supervision including management, professional development, emotional support and (sometimes) mediation. This task-focused approach fails to take account of the interaction between these functions, or identify the role of the supervisor in facilitating critical analysis of practice. It also frequently fails to situate the dynamics of the supervisory process within the wider </a:t>
            </a:r>
            <a:r>
              <a:rPr lang="en-US" sz="1050" dirty="0" err="1" smtClean="0"/>
              <a:t>organisational</a:t>
            </a:r>
            <a:r>
              <a:rPr lang="en-US" sz="1050" dirty="0" smtClean="0"/>
              <a:t> or inter-agency context.</a:t>
            </a:r>
          </a:p>
          <a:p>
            <a:r>
              <a:rPr lang="en-US" sz="1050" dirty="0" smtClean="0"/>
              <a:t>The integrated 4x4x4 model </a:t>
            </a:r>
            <a:r>
              <a:rPr lang="en-US" sz="1050" baseline="30000" dirty="0" smtClean="0"/>
              <a:t>(14)</a:t>
            </a:r>
            <a:r>
              <a:rPr lang="en-US" sz="1050" dirty="0" smtClean="0"/>
              <a:t> provides a coherent, practical, and well-tested framework to integrate these different but connected elements of supervision. It is comprises:</a:t>
            </a:r>
          </a:p>
          <a:p>
            <a:r>
              <a:rPr lang="en-US" sz="1050" dirty="0" smtClean="0"/>
              <a:t>This model integrates the four functions of supervision, with the reflective supervision cycle and focuses on the needs and priorities of the four stakeholders. At the heart of this model is the principle, demonstrated by the Supervision-Outcome chain (Fig 1) </a:t>
            </a:r>
            <a:r>
              <a:rPr lang="en-US" sz="1050" b="1" dirty="0" smtClean="0"/>
              <a:t>that supervision is part of the intervention with service users</a:t>
            </a:r>
            <a:r>
              <a:rPr lang="en-US" sz="1050" dirty="0" smtClean="0"/>
              <a:t>.</a:t>
            </a:r>
            <a:br>
              <a:rPr lang="en-US" sz="1050" dirty="0" smtClean="0"/>
            </a:br>
            <a:r>
              <a:rPr lang="en-US" sz="1050" b="1" i="0" u="none" strike="noStrike" kern="1200" baseline="0" dirty="0" smtClean="0">
                <a:solidFill>
                  <a:schemeClr val="tx1"/>
                </a:solidFill>
                <a:latin typeface="+mn-lt"/>
                <a:ea typeface="+mn-ea"/>
                <a:cs typeface="+mn-cs"/>
              </a:rPr>
              <a:t>Management</a:t>
            </a:r>
          </a:p>
          <a:p>
            <a:r>
              <a:rPr lang="en-US" sz="1050" b="0" i="0" u="none" strike="noStrike" kern="1200" baseline="0" dirty="0" smtClean="0">
                <a:solidFill>
                  <a:schemeClr val="tx1"/>
                </a:solidFill>
                <a:latin typeface="+mn-lt"/>
                <a:ea typeface="+mn-ea"/>
                <a:cs typeface="+mn-cs"/>
              </a:rPr>
              <a:t>Focusing on the interests</a:t>
            </a:r>
          </a:p>
          <a:p>
            <a:r>
              <a:rPr lang="en-US" sz="1050" b="0" i="0" u="none" strike="noStrike" kern="1200" baseline="0" dirty="0" smtClean="0">
                <a:solidFill>
                  <a:schemeClr val="tx1"/>
                </a:solidFill>
                <a:latin typeface="+mn-lt"/>
                <a:ea typeface="+mn-ea"/>
                <a:cs typeface="+mn-cs"/>
              </a:rPr>
              <a:t>of people who use services</a:t>
            </a:r>
          </a:p>
          <a:p>
            <a:r>
              <a:rPr lang="en-US" sz="1050" b="0" i="0" u="none" strike="noStrike" kern="1200" baseline="0" dirty="0" smtClean="0">
                <a:solidFill>
                  <a:schemeClr val="tx1"/>
                </a:solidFill>
                <a:latin typeface="+mn-lt"/>
                <a:ea typeface="+mn-ea"/>
                <a:cs typeface="+mn-cs"/>
              </a:rPr>
              <a:t>and quality of practice</a:t>
            </a:r>
            <a:br>
              <a:rPr lang="en-US" sz="1050" b="0" i="0" u="none" strike="noStrike" kern="1200" baseline="0" dirty="0" smtClean="0">
                <a:solidFill>
                  <a:schemeClr val="tx1"/>
                </a:solidFill>
                <a:latin typeface="+mn-lt"/>
                <a:ea typeface="+mn-ea"/>
                <a:cs typeface="+mn-cs"/>
              </a:rPr>
            </a:br>
            <a:r>
              <a:rPr lang="en-US" sz="1050" b="1" i="0" u="none" strike="noStrike" kern="1200" baseline="0" dirty="0" smtClean="0">
                <a:solidFill>
                  <a:schemeClr val="tx1"/>
                </a:solidFill>
                <a:latin typeface="+mn-lt"/>
                <a:ea typeface="+mn-ea"/>
                <a:cs typeface="+mn-cs"/>
              </a:rPr>
              <a:t>Support</a:t>
            </a:r>
          </a:p>
          <a:p>
            <a:r>
              <a:rPr lang="en-US" sz="1050" b="0" i="0" u="none" strike="noStrike" kern="1200" baseline="0" dirty="0" smtClean="0">
                <a:solidFill>
                  <a:schemeClr val="tx1"/>
                </a:solidFill>
                <a:latin typeface="+mn-lt"/>
                <a:ea typeface="+mn-ea"/>
                <a:cs typeface="+mn-cs"/>
              </a:rPr>
              <a:t>Focusing on the emotional</a:t>
            </a:r>
          </a:p>
          <a:p>
            <a:r>
              <a:rPr lang="en-US" sz="1050" b="0" i="0" u="none" strike="noStrike" kern="1200" baseline="0" dirty="0" smtClean="0">
                <a:solidFill>
                  <a:schemeClr val="tx1"/>
                </a:solidFill>
                <a:latin typeface="+mn-lt"/>
                <a:ea typeface="+mn-ea"/>
                <a:cs typeface="+mn-cs"/>
              </a:rPr>
              <a:t>impact of the work and any</a:t>
            </a:r>
          </a:p>
          <a:p>
            <a:r>
              <a:rPr lang="en-US" sz="1050" b="0" i="0" u="none" strike="noStrike" kern="1200" baseline="0" dirty="0" smtClean="0">
                <a:solidFill>
                  <a:schemeClr val="tx1"/>
                </a:solidFill>
                <a:latin typeface="+mn-lt"/>
                <a:ea typeface="+mn-ea"/>
                <a:cs typeface="+mn-cs"/>
              </a:rPr>
              <a:t>resulting stress or support</a:t>
            </a:r>
          </a:p>
          <a:p>
            <a:r>
              <a:rPr lang="en-US" sz="1050" b="0" i="0" u="none" strike="noStrike" kern="1200" baseline="0" dirty="0" smtClean="0">
                <a:solidFill>
                  <a:schemeClr val="tx1"/>
                </a:solidFill>
                <a:latin typeface="+mn-lt"/>
                <a:ea typeface="+mn-ea"/>
                <a:cs typeface="+mn-cs"/>
              </a:rPr>
              <a:t>Needs</a:t>
            </a:r>
            <a:br>
              <a:rPr lang="en-US" sz="1050" b="0" i="0" u="none" strike="noStrike" kern="1200" baseline="0" dirty="0" smtClean="0">
                <a:solidFill>
                  <a:schemeClr val="tx1"/>
                </a:solidFill>
                <a:latin typeface="+mn-lt"/>
                <a:ea typeface="+mn-ea"/>
                <a:cs typeface="+mn-cs"/>
              </a:rPr>
            </a:br>
            <a:r>
              <a:rPr lang="en-US" sz="1050" b="1" i="0" u="none" strike="noStrike" kern="1200" baseline="0" dirty="0" smtClean="0">
                <a:solidFill>
                  <a:schemeClr val="tx1"/>
                </a:solidFill>
                <a:latin typeface="+mn-lt"/>
                <a:ea typeface="+mn-ea"/>
                <a:cs typeface="+mn-cs"/>
              </a:rPr>
              <a:t>Mediation</a:t>
            </a:r>
          </a:p>
          <a:p>
            <a:r>
              <a:rPr lang="en-US" sz="1050" b="0" i="0" u="none" strike="noStrike" kern="1200" baseline="0" dirty="0" smtClean="0">
                <a:solidFill>
                  <a:schemeClr val="tx1"/>
                </a:solidFill>
                <a:latin typeface="+mn-lt"/>
                <a:ea typeface="+mn-ea"/>
                <a:cs typeface="+mn-cs"/>
              </a:rPr>
              <a:t>Ensuring role clarity and</a:t>
            </a:r>
          </a:p>
          <a:p>
            <a:r>
              <a:rPr lang="en-US" sz="1050" b="0" i="0" u="none" strike="noStrike" kern="1200" baseline="0" dirty="0" smtClean="0">
                <a:solidFill>
                  <a:schemeClr val="tx1"/>
                </a:solidFill>
                <a:latin typeface="+mn-lt"/>
                <a:ea typeface="+mn-ea"/>
                <a:cs typeface="+mn-cs"/>
              </a:rPr>
              <a:t>effective multi-agency</a:t>
            </a:r>
          </a:p>
          <a:p>
            <a:r>
              <a:rPr lang="en-US" sz="1050" b="0" i="0" u="none" strike="noStrike" kern="1200" baseline="0" dirty="0" smtClean="0">
                <a:solidFill>
                  <a:schemeClr val="tx1"/>
                </a:solidFill>
                <a:latin typeface="+mn-lt"/>
                <a:ea typeface="+mn-ea"/>
                <a:cs typeface="+mn-cs"/>
              </a:rPr>
              <a:t>Working</a:t>
            </a:r>
            <a:br>
              <a:rPr lang="en-US" sz="1050" b="0" i="0" u="none" strike="noStrike" kern="1200" baseline="0" dirty="0" smtClean="0">
                <a:solidFill>
                  <a:schemeClr val="tx1"/>
                </a:solidFill>
                <a:latin typeface="+mn-lt"/>
                <a:ea typeface="+mn-ea"/>
                <a:cs typeface="+mn-cs"/>
              </a:rPr>
            </a:br>
            <a:r>
              <a:rPr lang="en-US" sz="1050" b="1" i="0" u="none" strike="noStrike" kern="1200" baseline="0" dirty="0" smtClean="0">
                <a:solidFill>
                  <a:schemeClr val="tx1"/>
                </a:solidFill>
                <a:latin typeface="+mn-lt"/>
                <a:ea typeface="+mn-ea"/>
                <a:cs typeface="+mn-cs"/>
              </a:rPr>
              <a:t>Development</a:t>
            </a:r>
          </a:p>
          <a:p>
            <a:r>
              <a:rPr lang="en-US" sz="1050" b="0" i="0" u="none" strike="noStrike" kern="1200" baseline="0" dirty="0" smtClean="0">
                <a:solidFill>
                  <a:schemeClr val="tx1"/>
                </a:solidFill>
                <a:latin typeface="+mn-lt"/>
                <a:ea typeface="+mn-ea"/>
                <a:cs typeface="+mn-cs"/>
              </a:rPr>
              <a:t>Self-evaluation and</a:t>
            </a:r>
          </a:p>
          <a:p>
            <a:r>
              <a:rPr lang="en-US" sz="1050" b="0" i="0" u="none" strike="noStrike" kern="1200" baseline="0" dirty="0" smtClean="0">
                <a:solidFill>
                  <a:schemeClr val="tx1"/>
                </a:solidFill>
                <a:latin typeface="+mn-lt"/>
                <a:ea typeface="+mn-ea"/>
                <a:cs typeface="+mn-cs"/>
              </a:rPr>
              <a:t>building professional</a:t>
            </a:r>
          </a:p>
          <a:p>
            <a:r>
              <a:rPr lang="en-US" sz="1050" b="0" i="0" u="none" strike="noStrike" kern="1200" baseline="0" dirty="0" smtClean="0">
                <a:solidFill>
                  <a:schemeClr val="tx1"/>
                </a:solidFill>
                <a:latin typeface="+mn-lt"/>
                <a:ea typeface="+mn-ea"/>
                <a:cs typeface="+mn-cs"/>
              </a:rPr>
              <a:t>capability</a:t>
            </a:r>
            <a:endParaRPr lang="en-US" sz="1050" dirty="0"/>
          </a:p>
        </p:txBody>
      </p:sp>
      <p:sp>
        <p:nvSpPr>
          <p:cNvPr id="4" name="Slide Number Placeholder 3"/>
          <p:cNvSpPr>
            <a:spLocks noGrp="1"/>
          </p:cNvSpPr>
          <p:nvPr>
            <p:ph type="sldNum" sz="quarter" idx="10"/>
          </p:nvPr>
        </p:nvSpPr>
        <p:spPr/>
        <p:txBody>
          <a:bodyPr/>
          <a:lstStyle/>
          <a:p>
            <a:fld id="{5EC9FBE2-D594-4E19-9356-ED72259613BA}" type="slidenum">
              <a:rPr lang="en-GB" smtClean="0"/>
              <a:t>42</a:t>
            </a:fld>
            <a:endParaRPr lang="en-GB"/>
          </a:p>
        </p:txBody>
      </p:sp>
    </p:spTree>
    <p:extLst>
      <p:ext uri="{BB962C8B-B14F-4D97-AF65-F5344CB8AC3E}">
        <p14:creationId xmlns:p14="http://schemas.microsoft.com/office/powerpoint/2010/main" val="3880029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FBE2-D594-4E19-9356-ED72259613BA}" type="slidenum">
              <a:rPr lang="en-GB" smtClean="0"/>
              <a:t>43</a:t>
            </a:fld>
            <a:endParaRPr lang="en-GB"/>
          </a:p>
        </p:txBody>
      </p:sp>
    </p:spTree>
    <p:extLst>
      <p:ext uri="{BB962C8B-B14F-4D97-AF65-F5344CB8AC3E}">
        <p14:creationId xmlns:p14="http://schemas.microsoft.com/office/powerpoint/2010/main" val="92614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FBE2-D594-4E19-9356-ED72259613BA}" type="slidenum">
              <a:rPr lang="en-GB" smtClean="0"/>
              <a:t>4</a:t>
            </a:fld>
            <a:endParaRPr lang="en-GB"/>
          </a:p>
        </p:txBody>
      </p:sp>
    </p:spTree>
    <p:extLst>
      <p:ext uri="{BB962C8B-B14F-4D97-AF65-F5344CB8AC3E}">
        <p14:creationId xmlns:p14="http://schemas.microsoft.com/office/powerpoint/2010/main" val="2843899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FBE2-D594-4E19-9356-ED72259613BA}" type="slidenum">
              <a:rPr lang="en-GB" smtClean="0"/>
              <a:t>45</a:t>
            </a:fld>
            <a:endParaRPr lang="en-GB"/>
          </a:p>
        </p:txBody>
      </p:sp>
    </p:spTree>
    <p:extLst>
      <p:ext uri="{BB962C8B-B14F-4D97-AF65-F5344CB8AC3E}">
        <p14:creationId xmlns:p14="http://schemas.microsoft.com/office/powerpoint/2010/main" val="3371522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FBE2-D594-4E19-9356-ED72259613BA}" type="slidenum">
              <a:rPr lang="en-GB" smtClean="0"/>
              <a:t>47</a:t>
            </a:fld>
            <a:endParaRPr lang="en-GB"/>
          </a:p>
        </p:txBody>
      </p:sp>
    </p:spTree>
    <p:extLst>
      <p:ext uri="{BB962C8B-B14F-4D97-AF65-F5344CB8AC3E}">
        <p14:creationId xmlns:p14="http://schemas.microsoft.com/office/powerpoint/2010/main" val="2045240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FBE2-D594-4E19-9356-ED72259613BA}" type="slidenum">
              <a:rPr lang="en-GB" smtClean="0"/>
              <a:t>48</a:t>
            </a:fld>
            <a:endParaRPr lang="en-GB"/>
          </a:p>
        </p:txBody>
      </p:sp>
    </p:spTree>
    <p:extLst>
      <p:ext uri="{BB962C8B-B14F-4D97-AF65-F5344CB8AC3E}">
        <p14:creationId xmlns:p14="http://schemas.microsoft.com/office/powerpoint/2010/main" val="200324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9FBE2-D594-4E19-9356-ED72259613BA}" type="slidenum">
              <a:rPr lang="en-GB" smtClean="0"/>
              <a:t>5</a:t>
            </a:fld>
            <a:endParaRPr lang="en-GB"/>
          </a:p>
        </p:txBody>
      </p:sp>
    </p:spTree>
    <p:extLst>
      <p:ext uri="{BB962C8B-B14F-4D97-AF65-F5344CB8AC3E}">
        <p14:creationId xmlns:p14="http://schemas.microsoft.com/office/powerpoint/2010/main" val="253398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9FBE2-D594-4E19-9356-ED72259613BA}" type="slidenum">
              <a:rPr lang="en-GB" smtClean="0"/>
              <a:t>6</a:t>
            </a:fld>
            <a:endParaRPr lang="en-GB"/>
          </a:p>
        </p:txBody>
      </p:sp>
    </p:spTree>
    <p:extLst>
      <p:ext uri="{BB962C8B-B14F-4D97-AF65-F5344CB8AC3E}">
        <p14:creationId xmlns:p14="http://schemas.microsoft.com/office/powerpoint/2010/main" val="405361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9FBE2-D594-4E19-9356-ED72259613BA}" type="slidenum">
              <a:rPr lang="en-GB" smtClean="0"/>
              <a:t>7</a:t>
            </a:fld>
            <a:endParaRPr lang="en-GB"/>
          </a:p>
        </p:txBody>
      </p:sp>
    </p:spTree>
    <p:extLst>
      <p:ext uri="{BB962C8B-B14F-4D97-AF65-F5344CB8AC3E}">
        <p14:creationId xmlns:p14="http://schemas.microsoft.com/office/powerpoint/2010/main" val="113370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9FBE2-D594-4E19-9356-ED72259613BA}" type="slidenum">
              <a:rPr lang="en-GB" smtClean="0"/>
              <a:t>11</a:t>
            </a:fld>
            <a:endParaRPr lang="en-GB"/>
          </a:p>
        </p:txBody>
      </p:sp>
    </p:spTree>
    <p:extLst>
      <p:ext uri="{BB962C8B-B14F-4D97-AF65-F5344CB8AC3E}">
        <p14:creationId xmlns:p14="http://schemas.microsoft.com/office/powerpoint/2010/main" val="31044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9FBE2-D594-4E19-9356-ED72259613BA}" type="slidenum">
              <a:rPr lang="en-GB" smtClean="0"/>
              <a:t>12</a:t>
            </a:fld>
            <a:endParaRPr lang="en-GB"/>
          </a:p>
        </p:txBody>
      </p:sp>
    </p:spTree>
    <p:extLst>
      <p:ext uri="{BB962C8B-B14F-4D97-AF65-F5344CB8AC3E}">
        <p14:creationId xmlns:p14="http://schemas.microsoft.com/office/powerpoint/2010/main" val="3029462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FBE2-D594-4E19-9356-ED72259613BA}" type="slidenum">
              <a:rPr lang="en-GB" smtClean="0"/>
              <a:t>14</a:t>
            </a:fld>
            <a:endParaRPr lang="en-GB"/>
          </a:p>
        </p:txBody>
      </p:sp>
    </p:spTree>
    <p:extLst>
      <p:ext uri="{BB962C8B-B14F-4D97-AF65-F5344CB8AC3E}">
        <p14:creationId xmlns:p14="http://schemas.microsoft.com/office/powerpoint/2010/main" val="413984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2C80434-88E5-43CC-8F1F-A561538B3355}"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AB198-70CC-4EF4-90C7-7BC71E7C0505}" type="slidenum">
              <a:rPr lang="en-GB" smtClean="0"/>
              <a:t>‹#›</a:t>
            </a:fld>
            <a:endParaRPr lang="en-GB"/>
          </a:p>
        </p:txBody>
      </p:sp>
    </p:spTree>
    <p:extLst>
      <p:ext uri="{BB962C8B-B14F-4D97-AF65-F5344CB8AC3E}">
        <p14:creationId xmlns:p14="http://schemas.microsoft.com/office/powerpoint/2010/main" val="697210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C80434-88E5-43CC-8F1F-A561538B3355}"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AB198-70CC-4EF4-90C7-7BC71E7C0505}" type="slidenum">
              <a:rPr lang="en-GB" smtClean="0"/>
              <a:t>‹#›</a:t>
            </a:fld>
            <a:endParaRPr lang="en-GB"/>
          </a:p>
        </p:txBody>
      </p:sp>
    </p:spTree>
    <p:extLst>
      <p:ext uri="{BB962C8B-B14F-4D97-AF65-F5344CB8AC3E}">
        <p14:creationId xmlns:p14="http://schemas.microsoft.com/office/powerpoint/2010/main" val="234642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C80434-88E5-43CC-8F1F-A561538B3355}"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AB198-70CC-4EF4-90C7-7BC71E7C0505}" type="slidenum">
              <a:rPr lang="en-GB" smtClean="0"/>
              <a:t>‹#›</a:t>
            </a:fld>
            <a:endParaRPr lang="en-GB"/>
          </a:p>
        </p:txBody>
      </p:sp>
    </p:spTree>
    <p:extLst>
      <p:ext uri="{BB962C8B-B14F-4D97-AF65-F5344CB8AC3E}">
        <p14:creationId xmlns:p14="http://schemas.microsoft.com/office/powerpoint/2010/main" val="155984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C80434-88E5-43CC-8F1F-A561538B3355}"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AB198-70CC-4EF4-90C7-7BC71E7C0505}" type="slidenum">
              <a:rPr lang="en-GB" smtClean="0"/>
              <a:t>‹#›</a:t>
            </a:fld>
            <a:endParaRPr lang="en-GB"/>
          </a:p>
        </p:txBody>
      </p:sp>
    </p:spTree>
    <p:extLst>
      <p:ext uri="{BB962C8B-B14F-4D97-AF65-F5344CB8AC3E}">
        <p14:creationId xmlns:p14="http://schemas.microsoft.com/office/powerpoint/2010/main" val="320745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C80434-88E5-43CC-8F1F-A561538B3355}"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AB198-70CC-4EF4-90C7-7BC71E7C0505}" type="slidenum">
              <a:rPr lang="en-GB" smtClean="0"/>
              <a:t>‹#›</a:t>
            </a:fld>
            <a:endParaRPr lang="en-GB"/>
          </a:p>
        </p:txBody>
      </p:sp>
    </p:spTree>
    <p:extLst>
      <p:ext uri="{BB962C8B-B14F-4D97-AF65-F5344CB8AC3E}">
        <p14:creationId xmlns:p14="http://schemas.microsoft.com/office/powerpoint/2010/main" val="352584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2C80434-88E5-43CC-8F1F-A561538B3355}" type="datetimeFigureOut">
              <a:rPr lang="en-GB" smtClean="0"/>
              <a:t>25/01/2018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4AB198-70CC-4EF4-90C7-7BC71E7C0505}" type="slidenum">
              <a:rPr lang="en-GB" smtClean="0"/>
              <a:t>‹#›</a:t>
            </a:fld>
            <a:endParaRPr lang="en-GB"/>
          </a:p>
        </p:txBody>
      </p:sp>
    </p:spTree>
    <p:extLst>
      <p:ext uri="{BB962C8B-B14F-4D97-AF65-F5344CB8AC3E}">
        <p14:creationId xmlns:p14="http://schemas.microsoft.com/office/powerpoint/2010/main" val="297155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2C80434-88E5-43CC-8F1F-A561538B3355}" type="datetimeFigureOut">
              <a:rPr lang="en-GB" smtClean="0"/>
              <a:t>25/01/2018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4AB198-70CC-4EF4-90C7-7BC71E7C0505}" type="slidenum">
              <a:rPr lang="en-GB" smtClean="0"/>
              <a:t>‹#›</a:t>
            </a:fld>
            <a:endParaRPr lang="en-GB"/>
          </a:p>
        </p:txBody>
      </p:sp>
    </p:spTree>
    <p:extLst>
      <p:ext uri="{BB962C8B-B14F-4D97-AF65-F5344CB8AC3E}">
        <p14:creationId xmlns:p14="http://schemas.microsoft.com/office/powerpoint/2010/main" val="205342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2C80434-88E5-43CC-8F1F-A561538B3355}" type="datetimeFigureOut">
              <a:rPr lang="en-GB" smtClean="0"/>
              <a:t>25/01/2018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4AB198-70CC-4EF4-90C7-7BC71E7C0505}" type="slidenum">
              <a:rPr lang="en-GB" smtClean="0"/>
              <a:t>‹#›</a:t>
            </a:fld>
            <a:endParaRPr lang="en-GB"/>
          </a:p>
        </p:txBody>
      </p:sp>
    </p:spTree>
    <p:extLst>
      <p:ext uri="{BB962C8B-B14F-4D97-AF65-F5344CB8AC3E}">
        <p14:creationId xmlns:p14="http://schemas.microsoft.com/office/powerpoint/2010/main" val="39616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80434-88E5-43CC-8F1F-A561538B3355}" type="datetimeFigureOut">
              <a:rPr lang="en-GB" smtClean="0"/>
              <a:t>25/01/2018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4AB198-70CC-4EF4-90C7-7BC71E7C0505}" type="slidenum">
              <a:rPr lang="en-GB" smtClean="0"/>
              <a:t>‹#›</a:t>
            </a:fld>
            <a:endParaRPr lang="en-GB"/>
          </a:p>
        </p:txBody>
      </p:sp>
    </p:spTree>
    <p:extLst>
      <p:ext uri="{BB962C8B-B14F-4D97-AF65-F5344CB8AC3E}">
        <p14:creationId xmlns:p14="http://schemas.microsoft.com/office/powerpoint/2010/main" val="9394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80434-88E5-43CC-8F1F-A561538B3355}" type="datetimeFigureOut">
              <a:rPr lang="en-GB" smtClean="0"/>
              <a:t>25/01/2018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4AB198-70CC-4EF4-90C7-7BC71E7C0505}" type="slidenum">
              <a:rPr lang="en-GB" smtClean="0"/>
              <a:t>‹#›</a:t>
            </a:fld>
            <a:endParaRPr lang="en-GB"/>
          </a:p>
        </p:txBody>
      </p:sp>
    </p:spTree>
    <p:extLst>
      <p:ext uri="{BB962C8B-B14F-4D97-AF65-F5344CB8AC3E}">
        <p14:creationId xmlns:p14="http://schemas.microsoft.com/office/powerpoint/2010/main" val="428315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80434-88E5-43CC-8F1F-A561538B3355}" type="datetimeFigureOut">
              <a:rPr lang="en-GB" smtClean="0"/>
              <a:t>25/01/2018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4AB198-70CC-4EF4-90C7-7BC71E7C0505}" type="slidenum">
              <a:rPr lang="en-GB" smtClean="0"/>
              <a:t>‹#›</a:t>
            </a:fld>
            <a:endParaRPr lang="en-GB"/>
          </a:p>
        </p:txBody>
      </p:sp>
    </p:spTree>
    <p:extLst>
      <p:ext uri="{BB962C8B-B14F-4D97-AF65-F5344CB8AC3E}">
        <p14:creationId xmlns:p14="http://schemas.microsoft.com/office/powerpoint/2010/main" val="294745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80434-88E5-43CC-8F1F-A561538B3355}" type="datetimeFigureOut">
              <a:rPr lang="en-GB" smtClean="0"/>
              <a:t>25/01/2018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AB198-70CC-4EF4-90C7-7BC71E7C0505}" type="slidenum">
              <a:rPr lang="en-GB" smtClean="0"/>
              <a:t>‹#›</a:t>
            </a:fld>
            <a:endParaRPr lang="en-GB"/>
          </a:p>
        </p:txBody>
      </p:sp>
    </p:spTree>
    <p:extLst>
      <p:ext uri="{BB962C8B-B14F-4D97-AF65-F5344CB8AC3E}">
        <p14:creationId xmlns:p14="http://schemas.microsoft.com/office/powerpoint/2010/main" val="1636586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in-trac.co.uk/supervision-now-or-never/"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brainyquote.com/quotes/authors/t/tom_freston.html" TargetMode="Externa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7504" y="620688"/>
            <a:ext cx="8928992" cy="2952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t/>
            </a:r>
            <a:br>
              <a:rPr lang="en-GB" sz="3200" b="1" dirty="0" smtClean="0"/>
            </a:br>
            <a:r>
              <a:rPr lang="en-GB" sz="3200" b="1" dirty="0" smtClean="0"/>
              <a:t/>
            </a:r>
            <a:br>
              <a:rPr lang="en-GB" sz="3200" b="1" dirty="0" smtClean="0"/>
            </a:br>
            <a:r>
              <a:rPr lang="en-GB" sz="3200" b="1" dirty="0" smtClean="0"/>
              <a:t/>
            </a:r>
            <a:br>
              <a:rPr lang="en-GB" sz="3200" b="1" dirty="0" smtClean="0"/>
            </a:br>
            <a:r>
              <a:rPr lang="en-GB" sz="2400" b="1" dirty="0" smtClean="0"/>
              <a:t>Whittington Health Service </a:t>
            </a:r>
            <a:br>
              <a:rPr lang="en-GB" sz="2400" b="1" dirty="0" smtClean="0"/>
            </a:br>
            <a:r>
              <a:rPr lang="en-GB" sz="2400" b="1" dirty="0" smtClean="0"/>
              <a:t>Training</a:t>
            </a:r>
            <a:br>
              <a:rPr lang="en-GB" sz="2400" b="1" dirty="0" smtClean="0"/>
            </a:br>
            <a:r>
              <a:rPr lang="en-GB" sz="2000" b="1" dirty="0" smtClean="0"/>
              <a:t>26</a:t>
            </a:r>
            <a:r>
              <a:rPr lang="en-GB" sz="2000" b="1" baseline="30000" dirty="0" smtClean="0"/>
              <a:t>th</a:t>
            </a:r>
            <a:r>
              <a:rPr lang="en-GB" sz="2000" b="1" dirty="0" smtClean="0"/>
              <a:t> January 2018 </a:t>
            </a:r>
            <a:br>
              <a:rPr lang="en-GB" sz="2000" b="1" dirty="0" smtClean="0"/>
            </a:br>
            <a:r>
              <a:rPr lang="en-GB" sz="2400" b="1" dirty="0" smtClean="0"/>
              <a:t/>
            </a:r>
            <a:br>
              <a:rPr lang="en-GB" sz="2400" b="1" dirty="0" smtClean="0"/>
            </a:br>
            <a:r>
              <a:rPr lang="en-GB" b="1" dirty="0" smtClean="0"/>
              <a:t>‘Rosie </a:t>
            </a:r>
            <a:r>
              <a:rPr lang="en-GB" b="1" dirty="0"/>
              <a:t>2’: Assessing risks </a:t>
            </a:r>
            <a:r>
              <a:rPr lang="en-GB" b="1" dirty="0" smtClean="0"/>
              <a:t>to children and </a:t>
            </a:r>
            <a:r>
              <a:rPr lang="en-GB" b="1" dirty="0"/>
              <a:t>making </a:t>
            </a:r>
            <a:r>
              <a:rPr lang="en-GB" b="1" dirty="0" smtClean="0"/>
              <a:t>informed decisions</a:t>
            </a:r>
            <a:r>
              <a:rPr lang="en-GB" b="1" dirty="0"/>
              <a:t/>
            </a:r>
            <a:br>
              <a:rPr lang="en-GB" b="1" dirty="0"/>
            </a:br>
            <a:r>
              <a:rPr lang="en-GB" b="1" dirty="0" smtClean="0"/>
              <a:t/>
            </a:r>
            <a:br>
              <a:rPr lang="en-GB" b="1" dirty="0" smtClean="0"/>
            </a:br>
            <a:r>
              <a:rPr lang="en-GB" sz="2400" b="1" dirty="0" smtClean="0"/>
              <a:t>Professor Jane Reeves </a:t>
            </a:r>
            <a:br>
              <a:rPr lang="en-GB" sz="2400" b="1" dirty="0" smtClean="0"/>
            </a:br>
            <a:r>
              <a:rPr lang="en-GB" sz="2400" b="1" dirty="0" smtClean="0"/>
              <a:t>Vanisha Jassal</a:t>
            </a:r>
            <a:br>
              <a:rPr lang="en-GB" sz="2400" b="1" dirty="0" smtClean="0"/>
            </a:br>
            <a:r>
              <a:rPr lang="en-GB" sz="2000" b="1" dirty="0">
                <a:solidFill>
                  <a:srgbClr val="333333"/>
                </a:solidFill>
                <a:latin typeface="Calibri" panose="020F0502020204030204" pitchFamily="34" charset="0"/>
              </a:rPr>
              <a:t>Centre for Child Protection</a:t>
            </a:r>
            <a:endParaRPr lang="en-GB" sz="3600" b="1" dirty="0" smtClean="0"/>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bwMode="auto">
          <a:xfrm>
            <a:off x="428182" y="5229200"/>
            <a:ext cx="8507288" cy="1512168"/>
          </a:xfrm>
          <a:prstGeom prst="rect">
            <a:avLst/>
          </a:prstGeom>
          <a:noFill/>
          <a:ln>
            <a:noFill/>
          </a:ln>
        </p:spPr>
      </p:pic>
      <p:pic>
        <p:nvPicPr>
          <p:cNvPr id="12" name="Picture 11" descr="T:\IMAGES\Logos\UoK_CCP_294_cmykWe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7721"/>
            <a:ext cx="2647950"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48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The use of </a:t>
            </a:r>
            <a:r>
              <a:rPr lang="en-GB" sz="3200" b="1" i="1" dirty="0"/>
              <a:t>simulations</a:t>
            </a:r>
            <a:r>
              <a:rPr lang="en-GB" sz="3200" b="1" dirty="0"/>
              <a:t> for training professionals and protecting children – </a:t>
            </a:r>
            <a:r>
              <a:rPr lang="en-GB" sz="3200" b="1" dirty="0" smtClean="0"/>
              <a:t>why?  </a:t>
            </a:r>
            <a:endParaRPr lang="en-GB" sz="3200" b="1" dirty="0"/>
          </a:p>
        </p:txBody>
      </p:sp>
      <p:pic>
        <p:nvPicPr>
          <p:cNvPr id="2050" name="Picture 2" descr="Image result for 747 log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0643" y="2262416"/>
            <a:ext cx="2645386" cy="2083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601623" y="2262417"/>
            <a:ext cx="2867306" cy="2083182"/>
          </a:xfrm>
          <a:prstGeom prst="rect">
            <a:avLst/>
          </a:prstGeom>
        </p:spPr>
      </p:pic>
      <p:pic>
        <p:nvPicPr>
          <p:cNvPr id="6" name="Picture 5"/>
          <p:cNvPicPr>
            <a:picLocks noChangeAspect="1"/>
          </p:cNvPicPr>
          <p:nvPr/>
        </p:nvPicPr>
        <p:blipFill>
          <a:blip r:embed="rId4"/>
          <a:stretch>
            <a:fillRect/>
          </a:stretch>
        </p:blipFill>
        <p:spPr>
          <a:xfrm>
            <a:off x="554168" y="4456235"/>
            <a:ext cx="2586038" cy="992981"/>
          </a:xfrm>
          <a:prstGeom prst="rect">
            <a:avLst/>
          </a:prstGeom>
        </p:spPr>
      </p:pic>
      <p:pic>
        <p:nvPicPr>
          <p:cNvPr id="7" name="Picture 6"/>
          <p:cNvPicPr>
            <a:picLocks noChangeAspect="1"/>
          </p:cNvPicPr>
          <p:nvPr/>
        </p:nvPicPr>
        <p:blipFill>
          <a:blip r:embed="rId5"/>
          <a:stretch>
            <a:fillRect/>
          </a:stretch>
        </p:blipFill>
        <p:spPr>
          <a:xfrm>
            <a:off x="3177651" y="4438375"/>
            <a:ext cx="2493169" cy="1028700"/>
          </a:xfrm>
          <a:prstGeom prst="rect">
            <a:avLst/>
          </a:prstGeom>
        </p:spPr>
      </p:pic>
      <p:pic>
        <p:nvPicPr>
          <p:cNvPr id="8" name="Picture 7"/>
          <p:cNvPicPr>
            <a:picLocks noChangeAspect="1"/>
          </p:cNvPicPr>
          <p:nvPr/>
        </p:nvPicPr>
        <p:blipFill>
          <a:blip r:embed="rId6"/>
          <a:stretch>
            <a:fillRect/>
          </a:stretch>
        </p:blipFill>
        <p:spPr>
          <a:xfrm>
            <a:off x="3404821" y="2262416"/>
            <a:ext cx="2196803" cy="208318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5559852"/>
            <a:ext cx="1144367" cy="435640"/>
          </a:xfrm>
          <a:prstGeom prst="rect">
            <a:avLst/>
          </a:prstGeom>
        </p:spPr>
      </p:pic>
      <p:pic>
        <p:nvPicPr>
          <p:cNvPr id="10" name="Picture 9"/>
          <p:cNvPicPr>
            <a:picLocks noChangeAspect="1"/>
          </p:cNvPicPr>
          <p:nvPr/>
        </p:nvPicPr>
        <p:blipFill>
          <a:blip r:embed="rId8"/>
          <a:stretch>
            <a:fillRect/>
          </a:stretch>
        </p:blipFill>
        <p:spPr>
          <a:xfrm>
            <a:off x="5788274" y="4456235"/>
            <a:ext cx="2900363" cy="885825"/>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All content and simulations IP protected University of Kent</a:t>
            </a:r>
            <a:endParaRPr lang="en-GB">
              <a:solidFill>
                <a:prstClr val="black">
                  <a:tint val="75000"/>
                </a:prstClr>
              </a:solidFill>
            </a:endParaRPr>
          </a:p>
        </p:txBody>
      </p:sp>
    </p:spTree>
    <p:extLst>
      <p:ext uri="{BB962C8B-B14F-4D97-AF65-F5344CB8AC3E}">
        <p14:creationId xmlns:p14="http://schemas.microsoft.com/office/powerpoint/2010/main" val="362601303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2616" y="170419"/>
            <a:ext cx="10972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t>How do people learn best?</a:t>
            </a:r>
            <a:endParaRPr lang="en-GB" sz="4000" b="1" dirty="0"/>
          </a:p>
        </p:txBody>
      </p:sp>
      <p:sp>
        <p:nvSpPr>
          <p:cNvPr id="3" name="Content Placeholder 4"/>
          <p:cNvSpPr txBox="1">
            <a:spLocks/>
          </p:cNvSpPr>
          <p:nvPr/>
        </p:nvSpPr>
        <p:spPr>
          <a:xfrm>
            <a:off x="1981200" y="1124745"/>
            <a:ext cx="8229600" cy="5001419"/>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800"/>
              </a:spcAft>
            </a:pPr>
            <a:r>
              <a:rPr lang="en-GB" b="1" u="sng" dirty="0" smtClean="0">
                <a:solidFill>
                  <a:schemeClr val="bg1"/>
                </a:solidFill>
                <a:latin typeface="Century" panose="02040604050505020304" pitchFamily="18" charset="0"/>
              </a:rPr>
              <a:t>90%</a:t>
            </a:r>
            <a:r>
              <a:rPr lang="en-GB" dirty="0" smtClean="0">
                <a:solidFill>
                  <a:schemeClr val="bg1"/>
                </a:solidFill>
                <a:latin typeface="Century" panose="02040604050505020304" pitchFamily="18" charset="0"/>
              </a:rPr>
              <a:t> of what they learn when they teach someone else/use </a:t>
            </a:r>
            <a:r>
              <a:rPr lang="en-GB" sz="2900" dirty="0" smtClean="0">
                <a:solidFill>
                  <a:schemeClr val="bg1"/>
                </a:solidFill>
                <a:latin typeface="Century" panose="02040604050505020304" pitchFamily="18" charset="0"/>
              </a:rPr>
              <a:t>i</a:t>
            </a:r>
            <a:r>
              <a:rPr lang="en-GB" sz="2000" b="1" u="sng" dirty="0" smtClean="0">
                <a:solidFill>
                  <a:schemeClr val="bg1"/>
                </a:solidFill>
                <a:latin typeface="Century" panose="02040604050505020304" pitchFamily="18" charset="0"/>
              </a:rPr>
              <a:t>90%</a:t>
            </a:r>
            <a:r>
              <a:rPr lang="en-GB" sz="2000" dirty="0" smtClean="0">
                <a:solidFill>
                  <a:schemeClr val="bg1"/>
                </a:solidFill>
                <a:latin typeface="Century" panose="02040604050505020304" pitchFamily="18" charset="0"/>
              </a:rPr>
              <a:t> of what they learn when they teach someone else/use immediately.</a:t>
            </a:r>
          </a:p>
          <a:p>
            <a:pPr>
              <a:spcAft>
                <a:spcPts val="800"/>
              </a:spcAft>
            </a:pPr>
            <a:r>
              <a:rPr lang="en-GB" sz="2000" b="1" u="sng" dirty="0" smtClean="0">
                <a:solidFill>
                  <a:schemeClr val="bg1"/>
                </a:solidFill>
                <a:latin typeface="Century" panose="02040604050505020304" pitchFamily="18" charset="0"/>
              </a:rPr>
              <a:t>75%</a:t>
            </a:r>
            <a:r>
              <a:rPr lang="en-GB" sz="2000" dirty="0" smtClean="0">
                <a:solidFill>
                  <a:schemeClr val="bg1"/>
                </a:solidFill>
                <a:latin typeface="Century" panose="02040604050505020304" pitchFamily="18" charset="0"/>
              </a:rPr>
              <a:t> of what they learn when they practice what they learned.</a:t>
            </a:r>
          </a:p>
          <a:p>
            <a:pPr>
              <a:spcAft>
                <a:spcPts val="800"/>
              </a:spcAft>
            </a:pPr>
            <a:r>
              <a:rPr lang="en-GB" sz="2000" b="1" u="sng" dirty="0" smtClean="0">
                <a:solidFill>
                  <a:schemeClr val="bg1"/>
                </a:solidFill>
                <a:latin typeface="Century" panose="02040604050505020304" pitchFamily="18" charset="0"/>
              </a:rPr>
              <a:t>50%</a:t>
            </a:r>
            <a:r>
              <a:rPr lang="en-GB" sz="2000" dirty="0" smtClean="0">
                <a:solidFill>
                  <a:schemeClr val="bg1"/>
                </a:solidFill>
                <a:latin typeface="Century" panose="02040604050505020304" pitchFamily="18" charset="0"/>
              </a:rPr>
              <a:t> of what they learn when engaged in a group discussion.</a:t>
            </a:r>
          </a:p>
          <a:p>
            <a:pPr>
              <a:spcAft>
                <a:spcPts val="800"/>
              </a:spcAft>
            </a:pPr>
            <a:r>
              <a:rPr lang="en-GB" sz="2000" b="1" u="sng" dirty="0" smtClean="0">
                <a:solidFill>
                  <a:schemeClr val="bg1"/>
                </a:solidFill>
                <a:latin typeface="Century" panose="02040604050505020304" pitchFamily="18" charset="0"/>
              </a:rPr>
              <a:t>30%</a:t>
            </a:r>
            <a:r>
              <a:rPr lang="en-GB" sz="2000" dirty="0" smtClean="0">
                <a:solidFill>
                  <a:schemeClr val="bg1"/>
                </a:solidFill>
                <a:latin typeface="Century" panose="02040604050505020304" pitchFamily="18" charset="0"/>
              </a:rPr>
              <a:t> of what they learn when they see a demonstration.</a:t>
            </a:r>
          </a:p>
          <a:p>
            <a:pPr>
              <a:spcAft>
                <a:spcPts val="800"/>
              </a:spcAft>
            </a:pPr>
            <a:r>
              <a:rPr lang="en-GB" sz="2000" b="1" u="sng" dirty="0" smtClean="0">
                <a:solidFill>
                  <a:schemeClr val="bg1"/>
                </a:solidFill>
                <a:latin typeface="Century" panose="02040604050505020304" pitchFamily="18" charset="0"/>
              </a:rPr>
              <a:t>20%</a:t>
            </a:r>
            <a:r>
              <a:rPr lang="en-GB" sz="2000" dirty="0" smtClean="0">
                <a:solidFill>
                  <a:schemeClr val="bg1"/>
                </a:solidFill>
                <a:latin typeface="Century" panose="02040604050505020304" pitchFamily="18" charset="0"/>
              </a:rPr>
              <a:t> of what they learn from audio-visual.</a:t>
            </a:r>
          </a:p>
          <a:p>
            <a:pPr>
              <a:spcAft>
                <a:spcPts val="800"/>
              </a:spcAft>
            </a:pPr>
            <a:r>
              <a:rPr lang="en-GB" sz="2000" b="1" u="sng" dirty="0" smtClean="0">
                <a:solidFill>
                  <a:schemeClr val="bg1"/>
                </a:solidFill>
                <a:latin typeface="Century" panose="02040604050505020304" pitchFamily="18" charset="0"/>
              </a:rPr>
              <a:t>10%</a:t>
            </a:r>
            <a:r>
              <a:rPr lang="en-GB" sz="2000" dirty="0" smtClean="0">
                <a:solidFill>
                  <a:schemeClr val="bg1"/>
                </a:solidFill>
                <a:latin typeface="Century" panose="02040604050505020304" pitchFamily="18" charset="0"/>
              </a:rPr>
              <a:t> of what they learn when they’ve learned from reading.</a:t>
            </a:r>
          </a:p>
          <a:p>
            <a:pPr>
              <a:spcAft>
                <a:spcPts val="800"/>
              </a:spcAft>
            </a:pPr>
            <a:r>
              <a:rPr lang="en-GB" sz="2000" b="1" u="sng" dirty="0" smtClean="0">
                <a:solidFill>
                  <a:schemeClr val="bg1"/>
                </a:solidFill>
                <a:latin typeface="Century" panose="02040604050505020304" pitchFamily="18" charset="0"/>
              </a:rPr>
              <a:t>5%</a:t>
            </a:r>
            <a:r>
              <a:rPr lang="en-GB" sz="2000" dirty="0" smtClean="0">
                <a:solidFill>
                  <a:schemeClr val="bg1"/>
                </a:solidFill>
                <a:latin typeface="Century" panose="02040604050505020304" pitchFamily="18" charset="0"/>
              </a:rPr>
              <a:t> of what they learn when they’ve learned from lecture.</a:t>
            </a:r>
          </a:p>
          <a:p>
            <a:pPr>
              <a:spcAft>
                <a:spcPts val="800"/>
              </a:spcAft>
            </a:pPr>
            <a:r>
              <a:rPr lang="en-GB" sz="2000" dirty="0" smtClean="0">
                <a:solidFill>
                  <a:schemeClr val="bg1"/>
                </a:solidFill>
                <a:latin typeface="Century" panose="02040604050505020304" pitchFamily="18" charset="0"/>
              </a:rPr>
              <a:t>http://www.ndt-ed.org/TeachingResources/ClassroomTips/Constructivist%20_Learning.htm</a:t>
            </a:r>
          </a:p>
          <a:p>
            <a:pPr>
              <a:spcAft>
                <a:spcPts val="800"/>
              </a:spcAft>
            </a:pPr>
            <a:r>
              <a:rPr lang="en-GB" sz="2900" dirty="0" err="1" smtClean="0">
                <a:solidFill>
                  <a:schemeClr val="bg1"/>
                </a:solidFill>
                <a:latin typeface="Century" panose="02040604050505020304" pitchFamily="18" charset="0"/>
              </a:rPr>
              <a:t>mmediately</a:t>
            </a:r>
            <a:r>
              <a:rPr lang="en-GB" dirty="0" smtClean="0">
                <a:solidFill>
                  <a:schemeClr val="bg1"/>
                </a:solidFill>
                <a:latin typeface="Century" panose="02040604050505020304" pitchFamily="18" charset="0"/>
              </a:rPr>
              <a:t>.</a:t>
            </a:r>
          </a:p>
          <a:p>
            <a:pPr>
              <a:spcAft>
                <a:spcPts val="800"/>
              </a:spcAft>
            </a:pPr>
            <a:r>
              <a:rPr lang="en-GB" b="1" u="sng" dirty="0" smtClean="0">
                <a:solidFill>
                  <a:schemeClr val="bg1"/>
                </a:solidFill>
                <a:latin typeface="Century" panose="02040604050505020304" pitchFamily="18" charset="0"/>
              </a:rPr>
              <a:t>75%</a:t>
            </a:r>
            <a:r>
              <a:rPr lang="en-GB" dirty="0" smtClean="0">
                <a:solidFill>
                  <a:schemeClr val="bg1"/>
                </a:solidFill>
                <a:latin typeface="Century" panose="02040604050505020304" pitchFamily="18" charset="0"/>
              </a:rPr>
              <a:t> of what they learn when they practice what they learned.</a:t>
            </a:r>
          </a:p>
          <a:p>
            <a:pPr>
              <a:spcAft>
                <a:spcPts val="800"/>
              </a:spcAft>
            </a:pPr>
            <a:r>
              <a:rPr lang="en-GB" b="1" u="sng" dirty="0" smtClean="0">
                <a:solidFill>
                  <a:schemeClr val="bg1"/>
                </a:solidFill>
                <a:latin typeface="Century" panose="02040604050505020304" pitchFamily="18" charset="0"/>
              </a:rPr>
              <a:t>50%</a:t>
            </a:r>
            <a:r>
              <a:rPr lang="en-GB" dirty="0" smtClean="0">
                <a:solidFill>
                  <a:schemeClr val="bg1"/>
                </a:solidFill>
                <a:latin typeface="Century" panose="02040604050505020304" pitchFamily="18" charset="0"/>
              </a:rPr>
              <a:t> of what they learn when engaged in a group discussion.</a:t>
            </a:r>
          </a:p>
          <a:p>
            <a:pPr>
              <a:spcAft>
                <a:spcPts val="800"/>
              </a:spcAft>
            </a:pPr>
            <a:r>
              <a:rPr lang="en-GB" b="1" u="sng" dirty="0" smtClean="0">
                <a:solidFill>
                  <a:schemeClr val="bg1"/>
                </a:solidFill>
                <a:latin typeface="Century" panose="02040604050505020304" pitchFamily="18" charset="0"/>
              </a:rPr>
              <a:t>30%</a:t>
            </a:r>
            <a:r>
              <a:rPr lang="en-GB" dirty="0" smtClean="0">
                <a:solidFill>
                  <a:schemeClr val="bg1"/>
                </a:solidFill>
                <a:latin typeface="Century" panose="02040604050505020304" pitchFamily="18" charset="0"/>
              </a:rPr>
              <a:t> of what they learn when they see a demonstration.</a:t>
            </a:r>
          </a:p>
          <a:p>
            <a:pPr>
              <a:spcAft>
                <a:spcPts val="800"/>
              </a:spcAft>
            </a:pPr>
            <a:r>
              <a:rPr lang="en-GB" b="1" u="sng" dirty="0" smtClean="0">
                <a:solidFill>
                  <a:schemeClr val="bg1"/>
                </a:solidFill>
                <a:latin typeface="Century" panose="02040604050505020304" pitchFamily="18" charset="0"/>
              </a:rPr>
              <a:t>20%</a:t>
            </a:r>
            <a:r>
              <a:rPr lang="en-GB" dirty="0" smtClean="0">
                <a:solidFill>
                  <a:schemeClr val="bg1"/>
                </a:solidFill>
                <a:latin typeface="Century" panose="02040604050505020304" pitchFamily="18" charset="0"/>
              </a:rPr>
              <a:t> of what they learn from audio-visual.</a:t>
            </a:r>
          </a:p>
          <a:p>
            <a:pPr>
              <a:spcAft>
                <a:spcPts val="800"/>
              </a:spcAft>
            </a:pPr>
            <a:r>
              <a:rPr lang="en-GB" b="1" u="sng" dirty="0" smtClean="0">
                <a:solidFill>
                  <a:schemeClr val="bg1"/>
                </a:solidFill>
                <a:latin typeface="Century" panose="02040604050505020304" pitchFamily="18" charset="0"/>
              </a:rPr>
              <a:t>10%</a:t>
            </a:r>
            <a:r>
              <a:rPr lang="en-GB" dirty="0" smtClean="0">
                <a:solidFill>
                  <a:schemeClr val="bg1"/>
                </a:solidFill>
                <a:latin typeface="Century" panose="02040604050505020304" pitchFamily="18" charset="0"/>
              </a:rPr>
              <a:t> of what they learn when they’ve learned from reading.</a:t>
            </a:r>
          </a:p>
          <a:p>
            <a:pPr>
              <a:spcAft>
                <a:spcPts val="800"/>
              </a:spcAft>
            </a:pPr>
            <a:r>
              <a:rPr lang="en-GB" b="1" u="sng" dirty="0" smtClean="0">
                <a:solidFill>
                  <a:schemeClr val="bg1"/>
                </a:solidFill>
                <a:latin typeface="Century" panose="02040604050505020304" pitchFamily="18" charset="0"/>
              </a:rPr>
              <a:t>5%</a:t>
            </a:r>
            <a:r>
              <a:rPr lang="en-GB" dirty="0" smtClean="0">
                <a:solidFill>
                  <a:schemeClr val="bg1"/>
                </a:solidFill>
                <a:latin typeface="Century" panose="02040604050505020304" pitchFamily="18" charset="0"/>
              </a:rPr>
              <a:t> of what they learn when they’ve learned from lecture.</a:t>
            </a:r>
          </a:p>
          <a:p>
            <a:pPr>
              <a:spcAft>
                <a:spcPts val="800"/>
              </a:spcAft>
            </a:pPr>
            <a:r>
              <a:rPr lang="en-GB" dirty="0" smtClean="0">
                <a:solidFill>
                  <a:schemeClr val="bg1"/>
                </a:solidFill>
                <a:latin typeface="Century" panose="02040604050505020304" pitchFamily="18" charset="0"/>
              </a:rPr>
              <a:t>http://www.ndt-ed.org/TeachingResources/ClassroomTips/Constructivist%20_Learning.htm</a:t>
            </a:r>
          </a:p>
          <a:p>
            <a:endParaRPr lang="en-GB" dirty="0"/>
          </a:p>
        </p:txBody>
      </p:sp>
      <p:sp>
        <p:nvSpPr>
          <p:cNvPr id="10" name="Rectangle 9"/>
          <p:cNvSpPr/>
          <p:nvPr/>
        </p:nvSpPr>
        <p:spPr>
          <a:xfrm>
            <a:off x="609600" y="1154577"/>
            <a:ext cx="7416824" cy="4031873"/>
          </a:xfrm>
          <a:prstGeom prst="rect">
            <a:avLst/>
          </a:prstGeom>
        </p:spPr>
        <p:txBody>
          <a:bodyPr wrap="square">
            <a:spAutoFit/>
          </a:bodyPr>
          <a:lstStyle/>
          <a:p>
            <a:r>
              <a:rPr lang="en-GB" sz="1600" dirty="0">
                <a:solidFill>
                  <a:prstClr val="black"/>
                </a:solidFill>
              </a:rPr>
              <a:t>90% of what they learn when they teach someone else/use immediately.</a:t>
            </a:r>
          </a:p>
          <a:p>
            <a:endParaRPr lang="en-GB" sz="1600" dirty="0">
              <a:solidFill>
                <a:prstClr val="black"/>
              </a:solidFill>
            </a:endParaRPr>
          </a:p>
          <a:p>
            <a:r>
              <a:rPr lang="en-GB" sz="1600" dirty="0">
                <a:solidFill>
                  <a:prstClr val="black"/>
                </a:solidFill>
              </a:rPr>
              <a:t>75% of what they learn when they practice what they learned (</a:t>
            </a:r>
            <a:r>
              <a:rPr lang="en-GB" sz="1600" dirty="0" err="1">
                <a:solidFill>
                  <a:prstClr val="black"/>
                </a:solidFill>
              </a:rPr>
              <a:t>kinesthetic</a:t>
            </a:r>
            <a:r>
              <a:rPr lang="en-GB" sz="1600" dirty="0">
                <a:solidFill>
                  <a:prstClr val="black"/>
                </a:solidFill>
              </a:rPr>
              <a:t> learning)</a:t>
            </a:r>
          </a:p>
          <a:p>
            <a:endParaRPr lang="en-GB" sz="1600" dirty="0">
              <a:solidFill>
                <a:prstClr val="black"/>
              </a:solidFill>
            </a:endParaRPr>
          </a:p>
          <a:p>
            <a:r>
              <a:rPr lang="en-GB" sz="1600" dirty="0">
                <a:solidFill>
                  <a:prstClr val="black"/>
                </a:solidFill>
              </a:rPr>
              <a:t>50% of what they learn when engaged in a group discussion (auditory learning)</a:t>
            </a:r>
          </a:p>
          <a:p>
            <a:endParaRPr lang="en-GB" sz="1600" dirty="0">
              <a:solidFill>
                <a:prstClr val="black"/>
              </a:solidFill>
            </a:endParaRPr>
          </a:p>
          <a:p>
            <a:r>
              <a:rPr lang="en-GB" sz="1600" dirty="0">
                <a:solidFill>
                  <a:prstClr val="black"/>
                </a:solidFill>
              </a:rPr>
              <a:t>30% of what they learn when they see a demonstration (visual learning)</a:t>
            </a:r>
          </a:p>
          <a:p>
            <a:endParaRPr lang="en-GB" sz="1600" dirty="0">
              <a:solidFill>
                <a:prstClr val="black"/>
              </a:solidFill>
            </a:endParaRPr>
          </a:p>
          <a:p>
            <a:r>
              <a:rPr lang="en-GB" sz="1600" dirty="0">
                <a:solidFill>
                  <a:prstClr val="black"/>
                </a:solidFill>
              </a:rPr>
              <a:t>20% of what they learn from audio-visual.</a:t>
            </a:r>
          </a:p>
          <a:p>
            <a:endParaRPr lang="en-GB" sz="1600" dirty="0">
              <a:solidFill>
                <a:prstClr val="black"/>
              </a:solidFill>
            </a:endParaRPr>
          </a:p>
          <a:p>
            <a:r>
              <a:rPr lang="en-GB" sz="1600" dirty="0">
                <a:solidFill>
                  <a:prstClr val="black"/>
                </a:solidFill>
              </a:rPr>
              <a:t>10% of what they learn when they’ve learned from reading.</a:t>
            </a:r>
          </a:p>
          <a:p>
            <a:endParaRPr lang="en-GB" sz="1600" dirty="0">
              <a:solidFill>
                <a:prstClr val="black"/>
              </a:solidFill>
            </a:endParaRPr>
          </a:p>
          <a:p>
            <a:r>
              <a:rPr lang="en-GB" sz="1600" dirty="0">
                <a:solidFill>
                  <a:prstClr val="black"/>
                </a:solidFill>
              </a:rPr>
              <a:t>5% of what they learn when they’ve learned from even the best lecture.</a:t>
            </a:r>
          </a:p>
          <a:p>
            <a:endParaRPr lang="en-GB" sz="1600" dirty="0">
              <a:solidFill>
                <a:prstClr val="black"/>
              </a:solidFill>
            </a:endParaRPr>
          </a:p>
          <a:p>
            <a:r>
              <a:rPr lang="en-GB" sz="1600" dirty="0">
                <a:solidFill>
                  <a:prstClr val="black"/>
                </a:solidFill>
              </a:rPr>
              <a:t>http://www.ndted.org/TeachingResources/ClassroomTips/Constructivist%20_Learning.htm</a:t>
            </a:r>
          </a:p>
        </p:txBody>
      </p:sp>
      <p:pic>
        <p:nvPicPr>
          <p:cNvPr id="38" name="Picture 37"/>
          <p:cNvPicPr/>
          <p:nvPr/>
        </p:nvPicPr>
        <p:blipFill>
          <a:blip r:embed="rId3" cstate="print">
            <a:extLst>
              <a:ext uri="{28A0092B-C50C-407E-A947-70E740481C1C}">
                <a14:useLocalDpi xmlns:a14="http://schemas.microsoft.com/office/drawing/2010/main" val="0"/>
              </a:ext>
            </a:extLst>
          </a:blip>
          <a:srcRect r="51701"/>
          <a:stretch>
            <a:fillRect/>
          </a:stretch>
        </p:blipFill>
        <p:spPr bwMode="auto">
          <a:xfrm>
            <a:off x="40104" y="5608065"/>
            <a:ext cx="1418213" cy="117013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5394" y="5608066"/>
            <a:ext cx="1736837" cy="117013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2230" y="5608066"/>
            <a:ext cx="1872208" cy="117013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5896" y="5608066"/>
            <a:ext cx="1625905" cy="117013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p:nvPr/>
        </p:nvPicPr>
        <p:blipFill>
          <a:blip r:embed="rId7" cstate="print">
            <a:extLst>
              <a:ext uri="{28A0092B-C50C-407E-A947-70E740481C1C}">
                <a14:useLocalDpi xmlns:a14="http://schemas.microsoft.com/office/drawing/2010/main" val="0"/>
              </a:ext>
            </a:extLst>
          </a:blip>
          <a:srcRect l="4562" r="7718"/>
          <a:stretch>
            <a:fillRect/>
          </a:stretch>
        </p:blipFill>
        <p:spPr bwMode="auto">
          <a:xfrm>
            <a:off x="8131088" y="5608065"/>
            <a:ext cx="959568" cy="117013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p:nvPr/>
        </p:nvPicPr>
        <p:blipFill>
          <a:blip r:embed="rId8" cstate="print">
            <a:extLst>
              <a:ext uri="{28A0092B-C50C-407E-A947-70E740481C1C}">
                <a14:useLocalDpi xmlns:a14="http://schemas.microsoft.com/office/drawing/2010/main" val="0"/>
              </a:ext>
            </a:extLst>
          </a:blip>
          <a:srcRect l="3564" r="5951" b="7106"/>
          <a:stretch>
            <a:fillRect/>
          </a:stretch>
        </p:blipFill>
        <p:spPr bwMode="auto">
          <a:xfrm>
            <a:off x="4990278" y="5614889"/>
            <a:ext cx="1609778" cy="116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99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7994848"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t>Uses and benefits of the virtual </a:t>
            </a:r>
          </a:p>
          <a:p>
            <a:r>
              <a:rPr lang="en-GB" sz="2800" b="1" dirty="0" smtClean="0"/>
              <a:t>environment for training</a:t>
            </a:r>
            <a:endParaRPr lang="en-GB" sz="2800" b="1" dirty="0"/>
          </a:p>
        </p:txBody>
      </p:sp>
      <p:sp>
        <p:nvSpPr>
          <p:cNvPr id="3" name="Content Placeholder 2"/>
          <p:cNvSpPr txBox="1">
            <a:spLocks/>
          </p:cNvSpPr>
          <p:nvPr/>
        </p:nvSpPr>
        <p:spPr>
          <a:xfrm>
            <a:off x="609600" y="1556792"/>
            <a:ext cx="7994848" cy="4525963"/>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Engaging (</a:t>
            </a:r>
            <a:r>
              <a:rPr lang="en-GB" dirty="0" err="1" smtClean="0"/>
              <a:t>Hearrington</a:t>
            </a:r>
            <a:r>
              <a:rPr lang="en-GB" dirty="0" smtClean="0"/>
              <a:t> 2010)</a:t>
            </a:r>
          </a:p>
          <a:p>
            <a:r>
              <a:rPr lang="en-GB" dirty="0" smtClean="0"/>
              <a:t>Formation of online communities &amp; discussion groups</a:t>
            </a:r>
          </a:p>
          <a:p>
            <a:r>
              <a:rPr lang="en-GB" dirty="0" smtClean="0"/>
              <a:t>High course/CPD performance and discussion (</a:t>
            </a:r>
            <a:r>
              <a:rPr lang="en-GB" dirty="0" err="1" smtClean="0"/>
              <a:t>Hornik</a:t>
            </a:r>
            <a:r>
              <a:rPr lang="en-GB" dirty="0" smtClean="0"/>
              <a:t> &amp; Thornburg 2010)</a:t>
            </a:r>
          </a:p>
          <a:p>
            <a:r>
              <a:rPr lang="en-GB" dirty="0" smtClean="0"/>
              <a:t>Immersion and interaction in a ‘safe’ space (</a:t>
            </a:r>
            <a:r>
              <a:rPr lang="en-GB" dirty="0" err="1" smtClean="0"/>
              <a:t>DeNoyelles</a:t>
            </a:r>
            <a:r>
              <a:rPr lang="en-GB" dirty="0" smtClean="0"/>
              <a:t> et al 2014)</a:t>
            </a:r>
          </a:p>
          <a:p>
            <a:r>
              <a:rPr lang="en-GB" dirty="0" smtClean="0"/>
              <a:t>Offers experiential learning (Kolb 1984) which many people thrive on (Bolan 2003)</a:t>
            </a:r>
          </a:p>
          <a:p>
            <a:r>
              <a:rPr lang="en-GB" dirty="0" smtClean="0"/>
              <a:t>Learner centred rather than teacher led – the ‘teacher’ becomes the facilitator rather than disseminator (Carver et al 2007)</a:t>
            </a:r>
          </a:p>
          <a:p>
            <a:r>
              <a:rPr lang="en-GB" dirty="0" smtClean="0"/>
              <a:t>Enables ‘mentoring’ across practice experience</a:t>
            </a:r>
          </a:p>
          <a:p>
            <a:r>
              <a:rPr lang="en-GB" dirty="0" smtClean="0"/>
              <a:t>Enables us to evaluate practice in different ways (Reeves et al 2015) </a:t>
            </a: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rcRect r="51701"/>
          <a:stretch>
            <a:fillRect/>
          </a:stretch>
        </p:blipFill>
        <p:spPr bwMode="auto">
          <a:xfrm>
            <a:off x="40104" y="5608065"/>
            <a:ext cx="1418213" cy="1170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5394" y="5608066"/>
            <a:ext cx="1736837" cy="11701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2230" y="5608066"/>
            <a:ext cx="1872208" cy="1170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5896" y="5608066"/>
            <a:ext cx="1625905" cy="1170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7" cstate="print">
            <a:extLst>
              <a:ext uri="{28A0092B-C50C-407E-A947-70E740481C1C}">
                <a14:useLocalDpi xmlns:a14="http://schemas.microsoft.com/office/drawing/2010/main" val="0"/>
              </a:ext>
            </a:extLst>
          </a:blip>
          <a:srcRect l="4562" r="7718"/>
          <a:stretch>
            <a:fillRect/>
          </a:stretch>
        </p:blipFill>
        <p:spPr bwMode="auto">
          <a:xfrm>
            <a:off x="8131088" y="5608065"/>
            <a:ext cx="959568" cy="11701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8" cstate="print">
            <a:extLst>
              <a:ext uri="{28A0092B-C50C-407E-A947-70E740481C1C}">
                <a14:useLocalDpi xmlns:a14="http://schemas.microsoft.com/office/drawing/2010/main" val="0"/>
              </a:ext>
            </a:extLst>
          </a:blip>
          <a:srcRect l="3564" r="5951" b="7106"/>
          <a:stretch>
            <a:fillRect/>
          </a:stretch>
        </p:blipFill>
        <p:spPr bwMode="auto">
          <a:xfrm>
            <a:off x="4990278" y="5614889"/>
            <a:ext cx="1609778" cy="116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542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404665"/>
            <a:ext cx="4588395" cy="792088"/>
          </a:xfrm>
        </p:spPr>
        <p:txBody>
          <a:bodyPr>
            <a:normAutofit/>
          </a:bodyPr>
          <a:lstStyle/>
          <a:p>
            <a:r>
              <a:rPr lang="en-GB" sz="4000" b="1" dirty="0" smtClean="0"/>
              <a:t>Our simulations</a:t>
            </a:r>
            <a:endParaRPr lang="en-GB" sz="4000" b="1" dirty="0"/>
          </a:p>
        </p:txBody>
      </p:sp>
      <p:sp>
        <p:nvSpPr>
          <p:cNvPr id="7" name="Text Placeholder 6"/>
          <p:cNvSpPr>
            <a:spLocks noGrp="1"/>
          </p:cNvSpPr>
          <p:nvPr>
            <p:ph type="body" sz="half" idx="2"/>
          </p:nvPr>
        </p:nvSpPr>
        <p:spPr>
          <a:xfrm>
            <a:off x="104968" y="1628800"/>
            <a:ext cx="4404897" cy="5229200"/>
          </a:xfrm>
        </p:spPr>
        <p:txBody>
          <a:bodyPr>
            <a:normAutofit/>
          </a:bodyPr>
          <a:lstStyle/>
          <a:p>
            <a:r>
              <a:rPr lang="en-GB" sz="2400" dirty="0"/>
              <a:t>‘Rosie 1’ on sexual abuse (2011</a:t>
            </a:r>
            <a:r>
              <a:rPr lang="en-GB" sz="2400" dirty="0" smtClean="0"/>
              <a:t>)</a:t>
            </a:r>
            <a:endParaRPr lang="en-GB" sz="2400" dirty="0"/>
          </a:p>
          <a:p>
            <a:r>
              <a:rPr lang="en-GB" sz="2400" dirty="0"/>
              <a:t>‘Rosie 2’ on complexity and neglect (2012</a:t>
            </a:r>
            <a:r>
              <a:rPr lang="en-GB" sz="2400" dirty="0" smtClean="0"/>
              <a:t>)</a:t>
            </a:r>
            <a:endParaRPr lang="en-GB" sz="2400" dirty="0"/>
          </a:p>
          <a:p>
            <a:r>
              <a:rPr lang="en-GB" sz="2400" dirty="0"/>
              <a:t>‘</a:t>
            </a:r>
            <a:r>
              <a:rPr lang="en-GB" sz="2400" dirty="0" err="1"/>
              <a:t>myCourtroom</a:t>
            </a:r>
            <a:r>
              <a:rPr lang="en-GB" sz="2400" dirty="0"/>
              <a:t>; Rosie’s family go to court’ on court work (2017</a:t>
            </a:r>
            <a:r>
              <a:rPr lang="en-GB" sz="2400" dirty="0" smtClean="0"/>
              <a:t>)</a:t>
            </a:r>
            <a:endParaRPr lang="en-GB" sz="2400" dirty="0"/>
          </a:p>
          <a:p>
            <a:r>
              <a:rPr lang="en-GB" sz="2400" dirty="0"/>
              <a:t>‘Zak’ on radicalisation (2014</a:t>
            </a:r>
            <a:r>
              <a:rPr lang="en-GB" sz="2400" dirty="0" smtClean="0"/>
              <a:t>)</a:t>
            </a:r>
            <a:endParaRPr lang="en-GB" sz="2400" dirty="0"/>
          </a:p>
          <a:p>
            <a:r>
              <a:rPr lang="en-GB" sz="2400" dirty="0" smtClean="0"/>
              <a:t>‘Looking </a:t>
            </a:r>
            <a:r>
              <a:rPr lang="en-GB" sz="2400" dirty="0"/>
              <a:t>out for Lottie’ on CSE (2015</a:t>
            </a:r>
            <a:r>
              <a:rPr lang="en-GB" sz="2400" dirty="0" smtClean="0"/>
              <a:t>)</a:t>
            </a:r>
            <a:endParaRPr lang="en-GB" sz="2400" dirty="0"/>
          </a:p>
          <a:p>
            <a:r>
              <a:rPr lang="en-GB" sz="2400" dirty="0"/>
              <a:t>‘Maryam and Joe; behind closed doors’ on radicalisation (2017)</a:t>
            </a:r>
          </a:p>
          <a:p>
            <a:r>
              <a:rPr lang="en-GB" sz="2400" dirty="0"/>
              <a:t>‘Visiting Elliot’ on managing a sex offender in the community (2014)</a:t>
            </a:r>
          </a:p>
        </p:txBody>
      </p:sp>
      <p:pic>
        <p:nvPicPr>
          <p:cNvPr id="8" name="Content Placeholder 7"/>
          <p:cNvPicPr>
            <a:picLocks noGrp="1"/>
          </p:cNvPicPr>
          <p:nvPr>
            <p:ph idx="1"/>
          </p:nvPr>
        </p:nvPicPr>
        <p:blipFill>
          <a:blip r:embed="rId2" cstate="print">
            <a:extLst>
              <a:ext uri="{28A0092B-C50C-407E-A947-70E740481C1C}">
                <a14:useLocalDpi xmlns:a14="http://schemas.microsoft.com/office/drawing/2010/main" val="0"/>
              </a:ext>
            </a:extLst>
          </a:blip>
          <a:srcRect r="51701"/>
          <a:stretch>
            <a:fillRect/>
          </a:stretch>
        </p:blipFill>
        <p:spPr bwMode="auto">
          <a:xfrm>
            <a:off x="5129505" y="1350202"/>
            <a:ext cx="1104488" cy="8603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6523583" y="1933575"/>
            <a:ext cx="1664352" cy="877900"/>
          </a:xfrm>
          <a:prstGeom prst="rect">
            <a:avLst/>
          </a:prstGeom>
        </p:spPr>
      </p:pic>
      <p:pic>
        <p:nvPicPr>
          <p:cNvPr id="10" name="Picture 9"/>
          <p:cNvPicPr>
            <a:picLocks noChangeAspect="1"/>
          </p:cNvPicPr>
          <p:nvPr/>
        </p:nvPicPr>
        <p:blipFill>
          <a:blip r:embed="rId4"/>
          <a:stretch>
            <a:fillRect/>
          </a:stretch>
        </p:blipFill>
        <p:spPr>
          <a:xfrm>
            <a:off x="4586242" y="2811475"/>
            <a:ext cx="1860965" cy="877900"/>
          </a:xfrm>
          <a:prstGeom prst="rect">
            <a:avLst/>
          </a:prstGeom>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5083" y="3527112"/>
            <a:ext cx="1616621" cy="8801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728" y="4407213"/>
            <a:ext cx="1481612" cy="880104"/>
          </a:xfrm>
          <a:prstGeom prst="rect">
            <a:avLst/>
          </a:prstGeom>
        </p:spPr>
      </p:pic>
      <p:pic>
        <p:nvPicPr>
          <p:cNvPr id="13" name="Picture 12"/>
          <p:cNvPicPr/>
          <p:nvPr/>
        </p:nvPicPr>
        <p:blipFill>
          <a:blip r:embed="rId7" cstate="print">
            <a:extLst>
              <a:ext uri="{28A0092B-C50C-407E-A947-70E740481C1C}">
                <a14:useLocalDpi xmlns:a14="http://schemas.microsoft.com/office/drawing/2010/main" val="0"/>
              </a:ext>
            </a:extLst>
          </a:blip>
          <a:srcRect l="3564" r="5951" b="7106"/>
          <a:stretch>
            <a:fillRect/>
          </a:stretch>
        </p:blipFill>
        <p:spPr bwMode="auto">
          <a:xfrm>
            <a:off x="7685578" y="5019019"/>
            <a:ext cx="1393722" cy="8793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66173" y="4557786"/>
            <a:ext cx="1554752" cy="1203649"/>
          </a:xfrm>
          <a:prstGeom prst="rect">
            <a:avLst/>
          </a:prstGeom>
        </p:spPr>
      </p:pic>
      <p:sp>
        <p:nvSpPr>
          <p:cNvPr id="2" name="Footer Placeholder 1"/>
          <p:cNvSpPr>
            <a:spLocks noGrp="1"/>
          </p:cNvSpPr>
          <p:nvPr>
            <p:ph type="ftr" sz="quarter" idx="11"/>
          </p:nvPr>
        </p:nvSpPr>
        <p:spPr>
          <a:xfrm>
            <a:off x="4460159" y="6285225"/>
            <a:ext cx="2895600" cy="365125"/>
          </a:xfrm>
        </p:spPr>
        <p:txBody>
          <a:bodyPr/>
          <a:lstStyle/>
          <a:p>
            <a:r>
              <a:rPr lang="en-US" dirty="0" smtClean="0">
                <a:solidFill>
                  <a:prstClr val="black">
                    <a:tint val="75000"/>
                  </a:prstClr>
                </a:solidFill>
              </a:rPr>
              <a:t>All content and simulations IP protected University of Kent</a:t>
            </a:r>
            <a:endParaRPr lang="en-GB" dirty="0">
              <a:solidFill>
                <a:prstClr val="black">
                  <a:tint val="75000"/>
                </a:prstClr>
              </a:solidFill>
            </a:endParaRPr>
          </a:p>
        </p:txBody>
      </p:sp>
    </p:spTree>
    <p:extLst>
      <p:ext uri="{BB962C8B-B14F-4D97-AF65-F5344CB8AC3E}">
        <p14:creationId xmlns:p14="http://schemas.microsoft.com/office/powerpoint/2010/main" val="3329925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Prevalence of neglect</a:t>
            </a:r>
          </a:p>
        </p:txBody>
      </p:sp>
      <p:sp>
        <p:nvSpPr>
          <p:cNvPr id="3" name="Content Placeholder 2"/>
          <p:cNvSpPr>
            <a:spLocks noGrp="1"/>
          </p:cNvSpPr>
          <p:nvPr>
            <p:ph idx="1"/>
          </p:nvPr>
        </p:nvSpPr>
        <p:spPr>
          <a:xfrm>
            <a:off x="457200" y="1600201"/>
            <a:ext cx="8229600" cy="3556992"/>
          </a:xfrm>
        </p:spPr>
        <p:txBody>
          <a:bodyPr>
            <a:noAutofit/>
          </a:bodyPr>
          <a:lstStyle/>
          <a:p>
            <a:r>
              <a:rPr lang="en-GB" sz="2000" dirty="0"/>
              <a:t>Neglect is the main concern in 43% of CPP in England (</a:t>
            </a:r>
            <a:r>
              <a:rPr lang="en-GB" sz="2000" dirty="0" err="1"/>
              <a:t>DfE</a:t>
            </a:r>
            <a:r>
              <a:rPr lang="en-GB" sz="2000" dirty="0"/>
              <a:t> 2015)</a:t>
            </a:r>
          </a:p>
          <a:p>
            <a:r>
              <a:rPr lang="en-GB" sz="2000" dirty="0"/>
              <a:t>Following assessment neglect is identified in 16.5% of all family assessments (</a:t>
            </a:r>
            <a:r>
              <a:rPr lang="en-GB" sz="2000" dirty="0" err="1"/>
              <a:t>DfE</a:t>
            </a:r>
            <a:r>
              <a:rPr lang="en-GB" sz="2000" dirty="0"/>
              <a:t> 2015)</a:t>
            </a:r>
          </a:p>
          <a:p>
            <a:r>
              <a:rPr lang="en-GB" sz="2000" dirty="0"/>
              <a:t>It is a background feature in many SCR (Brandon et al 2012/3)</a:t>
            </a:r>
          </a:p>
          <a:p>
            <a:r>
              <a:rPr lang="en-GB" sz="2000" dirty="0"/>
              <a:t>The combination of neglect factors in some families make in utero, babies, young children and teenagers particularly vulnerable to neglect including families with 4 or more children, a mother with low self esteem, invisibility of some men in some families (Brandon et al 2010; Davies 2011) </a:t>
            </a:r>
          </a:p>
          <a:p>
            <a:r>
              <a:rPr lang="en-GB" sz="2000" dirty="0"/>
              <a:t>Neglect was evidence in the majority (60%) of SCR between </a:t>
            </a:r>
            <a:r>
              <a:rPr lang="en-GB" sz="2000" dirty="0" smtClean="0"/>
              <a:t>2009-11 (Brandon </a:t>
            </a:r>
            <a:r>
              <a:rPr lang="en-GB" sz="2000" dirty="0"/>
              <a:t>et al 2012)</a:t>
            </a:r>
          </a:p>
          <a:p>
            <a:endParaRPr lang="en-GB" sz="2000" dirty="0"/>
          </a:p>
          <a:p>
            <a:endParaRPr lang="en-GB" sz="2000" dirty="0"/>
          </a:p>
        </p:txBody>
      </p:sp>
      <p:pic>
        <p:nvPicPr>
          <p:cNvPr id="4" name="Picture 3"/>
          <p:cNvPicPr/>
          <p:nvPr/>
        </p:nvPicPr>
        <p:blipFill>
          <a:blip r:embed="rId3" cstate="print">
            <a:extLst>
              <a:ext uri="{28A0092B-C50C-407E-A947-70E740481C1C}">
                <a14:useLocalDpi xmlns:a14="http://schemas.microsoft.com/office/drawing/2010/main" val="0"/>
              </a:ext>
            </a:extLst>
          </a:blip>
          <a:srcRect r="51701"/>
          <a:stretch>
            <a:fillRect/>
          </a:stretch>
        </p:blipFill>
        <p:spPr bwMode="auto">
          <a:xfrm>
            <a:off x="40104" y="5608065"/>
            <a:ext cx="1418213" cy="1170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5394" y="5608066"/>
            <a:ext cx="1736837" cy="11701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2230" y="5608066"/>
            <a:ext cx="1872208" cy="1170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5896" y="5608066"/>
            <a:ext cx="1625905" cy="1170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7" cstate="print">
            <a:extLst>
              <a:ext uri="{28A0092B-C50C-407E-A947-70E740481C1C}">
                <a14:useLocalDpi xmlns:a14="http://schemas.microsoft.com/office/drawing/2010/main" val="0"/>
              </a:ext>
            </a:extLst>
          </a:blip>
          <a:srcRect l="4562" r="7718"/>
          <a:stretch>
            <a:fillRect/>
          </a:stretch>
        </p:blipFill>
        <p:spPr bwMode="auto">
          <a:xfrm>
            <a:off x="8131088" y="5608065"/>
            <a:ext cx="959568" cy="11701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8" cstate="print">
            <a:extLst>
              <a:ext uri="{28A0092B-C50C-407E-A947-70E740481C1C}">
                <a14:useLocalDpi xmlns:a14="http://schemas.microsoft.com/office/drawing/2010/main" val="0"/>
              </a:ext>
            </a:extLst>
          </a:blip>
          <a:srcRect l="3564" r="5951" b="7106"/>
          <a:stretch>
            <a:fillRect/>
          </a:stretch>
        </p:blipFill>
        <p:spPr bwMode="auto">
          <a:xfrm>
            <a:off x="4990278" y="5614889"/>
            <a:ext cx="1609778" cy="116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659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What are the key issues in child neglect?</a:t>
            </a:r>
            <a:r>
              <a:rPr lang="en-GB" b="1" dirty="0"/>
              <a:t/>
            </a:r>
            <a:br>
              <a:rPr lang="en-GB" b="1" dirty="0"/>
            </a:br>
            <a:r>
              <a:rPr lang="en-GB" sz="2800" b="1" i="1" dirty="0"/>
              <a:t>(what does the child need me to do?)</a:t>
            </a:r>
            <a:endParaRPr lang="en-GB" b="1" dirty="0"/>
          </a:p>
        </p:txBody>
      </p:sp>
      <p:sp>
        <p:nvSpPr>
          <p:cNvPr id="3" name="Content Placeholder 2"/>
          <p:cNvSpPr>
            <a:spLocks noGrp="1"/>
          </p:cNvSpPr>
          <p:nvPr>
            <p:ph idx="1"/>
          </p:nvPr>
        </p:nvSpPr>
        <p:spPr>
          <a:xfrm>
            <a:off x="430167" y="1556792"/>
            <a:ext cx="8229600" cy="4525963"/>
          </a:xfrm>
        </p:spPr>
        <p:txBody>
          <a:bodyPr>
            <a:normAutofit/>
          </a:bodyPr>
          <a:lstStyle/>
          <a:p>
            <a:r>
              <a:rPr lang="en-GB" sz="2000" dirty="0"/>
              <a:t>The impact of unmet needs on children and the severity of this</a:t>
            </a:r>
          </a:p>
          <a:p>
            <a:r>
              <a:rPr lang="en-GB" sz="2000" dirty="0"/>
              <a:t>Developmental &amp; well being effects on children</a:t>
            </a:r>
          </a:p>
          <a:p>
            <a:r>
              <a:rPr lang="en-GB" sz="2000" dirty="0"/>
              <a:t>Parental omissions or deficits &amp; if they will accept help and make changes ‘</a:t>
            </a:r>
            <a:r>
              <a:rPr lang="en-GB" sz="2000" i="1" dirty="0"/>
              <a:t>complex inter-play of factors for parents’ </a:t>
            </a:r>
            <a:r>
              <a:rPr lang="en-GB" sz="2000" dirty="0"/>
              <a:t>(Brandon 2008)</a:t>
            </a:r>
          </a:p>
          <a:p>
            <a:r>
              <a:rPr lang="en-GB" sz="2000" dirty="0"/>
              <a:t>Do professionals recognise it and then respond? How do they respond?</a:t>
            </a:r>
          </a:p>
          <a:p>
            <a:r>
              <a:rPr lang="en-GB" sz="2000" dirty="0"/>
              <a:t>This is often linked to the debate and anxiety about thresholds – are they neglected enough?</a:t>
            </a:r>
          </a:p>
          <a:p>
            <a:r>
              <a:rPr lang="en-GB" sz="2000" dirty="0"/>
              <a:t>What does intervention look like?</a:t>
            </a:r>
          </a:p>
          <a:p>
            <a:r>
              <a:rPr lang="en-GB" sz="2000" dirty="0"/>
              <a:t>Lack of consistency across </a:t>
            </a:r>
            <a:r>
              <a:rPr lang="en-GB" sz="2000" dirty="0" smtClean="0"/>
              <a:t>UK</a:t>
            </a:r>
            <a:br>
              <a:rPr lang="en-GB" sz="2000" dirty="0" smtClean="0"/>
            </a:br>
            <a:endParaRPr lang="en-GB" sz="2000" dirty="0"/>
          </a:p>
          <a:p>
            <a:pPr marL="0" indent="0">
              <a:buNone/>
            </a:pPr>
            <a:r>
              <a:rPr lang="en-GB" sz="1800" i="1" dirty="0"/>
              <a:t>(</a:t>
            </a:r>
            <a:r>
              <a:rPr lang="en-GB" sz="1800" b="1" i="1" dirty="0"/>
              <a:t>Daniel </a:t>
            </a:r>
            <a:r>
              <a:rPr lang="en-GB" sz="1800" b="1" i="1" dirty="0" smtClean="0"/>
              <a:t>2015: ‘</a:t>
            </a:r>
            <a:r>
              <a:rPr lang="en-GB" sz="1800" b="1" i="1" dirty="0"/>
              <a:t>Why have we made neglect so complicated?</a:t>
            </a:r>
            <a:r>
              <a:rPr lang="en-GB" sz="1800" i="1" dirty="0"/>
              <a:t>)</a:t>
            </a:r>
          </a:p>
          <a:p>
            <a:endParaRPr lang="en-GB" sz="2000" dirty="0"/>
          </a:p>
          <a:p>
            <a:endParaRPr lang="en-GB" sz="2000" dirty="0"/>
          </a:p>
        </p:txBody>
      </p:sp>
      <p:pic>
        <p:nvPicPr>
          <p:cNvPr id="4" name="Picture 3"/>
          <p:cNvPicPr/>
          <p:nvPr/>
        </p:nvPicPr>
        <p:blipFill>
          <a:blip r:embed="rId3" cstate="print">
            <a:extLst>
              <a:ext uri="{28A0092B-C50C-407E-A947-70E740481C1C}">
                <a14:useLocalDpi xmlns:a14="http://schemas.microsoft.com/office/drawing/2010/main" val="0"/>
              </a:ext>
            </a:extLst>
          </a:blip>
          <a:srcRect r="51701"/>
          <a:stretch>
            <a:fillRect/>
          </a:stretch>
        </p:blipFill>
        <p:spPr bwMode="auto">
          <a:xfrm>
            <a:off x="40104" y="5608065"/>
            <a:ext cx="1418213" cy="1170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5394" y="5608066"/>
            <a:ext cx="1736837" cy="11701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2230" y="5608066"/>
            <a:ext cx="1872208" cy="1170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5896" y="5608066"/>
            <a:ext cx="1625905" cy="1170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7" cstate="print">
            <a:extLst>
              <a:ext uri="{28A0092B-C50C-407E-A947-70E740481C1C}">
                <a14:useLocalDpi xmlns:a14="http://schemas.microsoft.com/office/drawing/2010/main" val="0"/>
              </a:ext>
            </a:extLst>
          </a:blip>
          <a:srcRect l="4562" r="7718"/>
          <a:stretch>
            <a:fillRect/>
          </a:stretch>
        </p:blipFill>
        <p:spPr bwMode="auto">
          <a:xfrm>
            <a:off x="8131088" y="5608065"/>
            <a:ext cx="959568" cy="11701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8" cstate="print">
            <a:extLst>
              <a:ext uri="{28A0092B-C50C-407E-A947-70E740481C1C}">
                <a14:useLocalDpi xmlns:a14="http://schemas.microsoft.com/office/drawing/2010/main" val="0"/>
              </a:ext>
            </a:extLst>
          </a:blip>
          <a:srcRect l="3564" r="5951" b="7106"/>
          <a:stretch>
            <a:fillRect/>
          </a:stretch>
        </p:blipFill>
        <p:spPr bwMode="auto">
          <a:xfrm>
            <a:off x="4990278" y="5614889"/>
            <a:ext cx="1609778" cy="116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702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29239144"/>
              </p:ext>
            </p:extLst>
          </p:nvPr>
        </p:nvGraphicFramePr>
        <p:xfrm>
          <a:off x="467544" y="62068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7604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b="1" dirty="0"/>
              <a:t>How to work more effectively</a:t>
            </a:r>
          </a:p>
        </p:txBody>
      </p:sp>
      <p:sp>
        <p:nvSpPr>
          <p:cNvPr id="3" name="Content Placeholder 2"/>
          <p:cNvSpPr>
            <a:spLocks noGrp="1"/>
          </p:cNvSpPr>
          <p:nvPr>
            <p:ph idx="1"/>
          </p:nvPr>
        </p:nvSpPr>
        <p:spPr>
          <a:xfrm>
            <a:off x="457200" y="1196752"/>
            <a:ext cx="8229600" cy="4525963"/>
          </a:xfrm>
        </p:spPr>
        <p:txBody>
          <a:bodyPr>
            <a:normAutofit/>
          </a:bodyPr>
          <a:lstStyle/>
          <a:p>
            <a:r>
              <a:rPr lang="en-GB" sz="1800" dirty="0"/>
              <a:t>More rigorous approach to charting children’s development and progress and using this in court </a:t>
            </a:r>
          </a:p>
          <a:p>
            <a:r>
              <a:rPr lang="en-GB" sz="1800" dirty="0"/>
              <a:t>More overt use of contracts with parents </a:t>
            </a:r>
          </a:p>
          <a:p>
            <a:r>
              <a:rPr lang="en-GB" sz="1800" dirty="0"/>
              <a:t>Key yet specific problems need to be directly addressed</a:t>
            </a:r>
          </a:p>
          <a:p>
            <a:r>
              <a:rPr lang="en-GB" sz="1800" dirty="0"/>
              <a:t>Therapeutic help needs to be targeted to children</a:t>
            </a:r>
          </a:p>
          <a:p>
            <a:r>
              <a:rPr lang="en-GB" sz="1800" dirty="0"/>
              <a:t>Cases need follow through &amp; consistency</a:t>
            </a:r>
          </a:p>
          <a:p>
            <a:r>
              <a:rPr lang="en-GB" sz="1800" dirty="0"/>
              <a:t>Not awaiting a ‘trigger event’ before intervening</a:t>
            </a:r>
          </a:p>
          <a:p>
            <a:r>
              <a:rPr lang="en-GB" sz="1800" dirty="0"/>
              <a:t>To be aware of start again syndrome and giving too many chances</a:t>
            </a:r>
          </a:p>
          <a:p>
            <a:r>
              <a:rPr lang="en-GB" sz="1800" dirty="0"/>
              <a:t>Assessing for real parental engagement</a:t>
            </a:r>
          </a:p>
          <a:p>
            <a:r>
              <a:rPr lang="en-GB" sz="1800" dirty="0"/>
              <a:t>Clear case recording for court</a:t>
            </a:r>
          </a:p>
          <a:p>
            <a:r>
              <a:rPr lang="en-GB" sz="1800" dirty="0"/>
              <a:t>Be mindful of inappropriate case closure</a:t>
            </a:r>
          </a:p>
          <a:p>
            <a:r>
              <a:rPr lang="en-GB" sz="1800" dirty="0"/>
              <a:t>Joint visits with a fresh pair of eyes</a:t>
            </a:r>
          </a:p>
          <a:p>
            <a:pPr marL="0" indent="0">
              <a:buNone/>
            </a:pPr>
            <a:r>
              <a:rPr lang="en-GB" sz="1800" i="1" dirty="0"/>
              <a:t>(Farmer &amp; Lutman 2015)</a:t>
            </a:r>
          </a:p>
          <a:p>
            <a:pPr marL="0" indent="0">
              <a:buNone/>
            </a:pPr>
            <a:endParaRPr lang="en-GB" sz="1800" dirty="0"/>
          </a:p>
          <a:p>
            <a:endParaRPr lang="en-GB" sz="1800" dirty="0"/>
          </a:p>
        </p:txBody>
      </p:sp>
      <p:pic>
        <p:nvPicPr>
          <p:cNvPr id="4" name="Picture 3"/>
          <p:cNvPicPr/>
          <p:nvPr/>
        </p:nvPicPr>
        <p:blipFill>
          <a:blip r:embed="rId3" cstate="print">
            <a:extLst>
              <a:ext uri="{28A0092B-C50C-407E-A947-70E740481C1C}">
                <a14:useLocalDpi xmlns:a14="http://schemas.microsoft.com/office/drawing/2010/main" val="0"/>
              </a:ext>
            </a:extLst>
          </a:blip>
          <a:srcRect r="51701"/>
          <a:stretch>
            <a:fillRect/>
          </a:stretch>
        </p:blipFill>
        <p:spPr bwMode="auto">
          <a:xfrm>
            <a:off x="40104" y="5608065"/>
            <a:ext cx="1418213" cy="1170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5394" y="5608066"/>
            <a:ext cx="1736837" cy="11701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2230" y="5608066"/>
            <a:ext cx="1872208" cy="1170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5896" y="5608066"/>
            <a:ext cx="1625905" cy="1170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7" cstate="print">
            <a:extLst>
              <a:ext uri="{28A0092B-C50C-407E-A947-70E740481C1C}">
                <a14:useLocalDpi xmlns:a14="http://schemas.microsoft.com/office/drawing/2010/main" val="0"/>
              </a:ext>
            </a:extLst>
          </a:blip>
          <a:srcRect l="4562" r="7718"/>
          <a:stretch>
            <a:fillRect/>
          </a:stretch>
        </p:blipFill>
        <p:spPr bwMode="auto">
          <a:xfrm>
            <a:off x="8131088" y="5608065"/>
            <a:ext cx="959568" cy="11701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8" cstate="print">
            <a:extLst>
              <a:ext uri="{28A0092B-C50C-407E-A947-70E740481C1C}">
                <a14:useLocalDpi xmlns:a14="http://schemas.microsoft.com/office/drawing/2010/main" val="0"/>
              </a:ext>
            </a:extLst>
          </a:blip>
          <a:srcRect l="3564" r="5951" b="7106"/>
          <a:stretch>
            <a:fillRect/>
          </a:stretch>
        </p:blipFill>
        <p:spPr bwMode="auto">
          <a:xfrm>
            <a:off x="4990278" y="5614889"/>
            <a:ext cx="1609778" cy="116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956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Pre-visit feelings and thoughts </a:t>
            </a:r>
            <a:br>
              <a:rPr lang="en-GB" sz="3200" dirty="0" smtClean="0"/>
            </a:br>
            <a:r>
              <a:rPr lang="en-GB" sz="3200" dirty="0" smtClean="0"/>
              <a:t>(what do we sometimes feel at this stage?)</a:t>
            </a:r>
            <a:endParaRPr lang="en-US" sz="3200" dirty="0"/>
          </a:p>
        </p:txBody>
      </p:sp>
      <p:sp>
        <p:nvSpPr>
          <p:cNvPr id="4" name="Content Placeholder 3"/>
          <p:cNvSpPr>
            <a:spLocks noGrp="1"/>
          </p:cNvSpPr>
          <p:nvPr>
            <p:ph idx="1"/>
          </p:nvPr>
        </p:nvSpPr>
        <p:spPr>
          <a:xfrm>
            <a:off x="457200" y="1600200"/>
            <a:ext cx="8229600" cy="2116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000" b="1" dirty="0" smtClean="0"/>
              <a:t>Scene 1:</a:t>
            </a:r>
          </a:p>
          <a:p>
            <a:pPr marL="0" indent="0" algn="ctr">
              <a:buNone/>
            </a:pPr>
            <a:r>
              <a:rPr lang="en-GB" sz="2000" b="1" dirty="0" smtClean="0"/>
              <a:t>In Andrew’s Office</a:t>
            </a:r>
            <a:endParaRPr lang="en-GB" sz="2000" b="1" dirty="0"/>
          </a:p>
        </p:txBody>
      </p:sp>
      <p:sp>
        <p:nvSpPr>
          <p:cNvPr id="5" name="Rounded Rectangle 4"/>
          <p:cNvSpPr/>
          <p:nvPr/>
        </p:nvSpPr>
        <p:spPr>
          <a:xfrm>
            <a:off x="457200" y="4077072"/>
            <a:ext cx="8229600"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Scene 2: </a:t>
            </a:r>
            <a:br>
              <a:rPr lang="en-GB" sz="2000" b="1" dirty="0" smtClean="0"/>
            </a:br>
            <a:r>
              <a:rPr lang="en-GB" sz="2000" b="1" dirty="0" smtClean="0"/>
              <a:t>Outside the property</a:t>
            </a:r>
            <a:endParaRPr lang="en-GB" sz="2000" b="1" dirty="0"/>
          </a:p>
        </p:txBody>
      </p:sp>
    </p:spTree>
    <p:extLst>
      <p:ext uri="{BB962C8B-B14F-4D97-AF65-F5344CB8AC3E}">
        <p14:creationId xmlns:p14="http://schemas.microsoft.com/office/powerpoint/2010/main" val="420866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52"/>
            <a:ext cx="8229600" cy="778098"/>
          </a:xfrm>
        </p:spPr>
        <p:txBody>
          <a:bodyPr/>
          <a:lstStyle/>
          <a:p>
            <a:r>
              <a:rPr lang="en-GB" b="1" dirty="0" smtClean="0"/>
              <a:t>Emotions in the workplace   </a:t>
            </a:r>
            <a:r>
              <a:rPr lang="en-GB" sz="1200" b="1" dirty="0" smtClean="0"/>
              <a:t>VJ</a:t>
            </a:r>
            <a:endParaRPr lang="en-GB" b="1" dirty="0"/>
          </a:p>
        </p:txBody>
      </p:sp>
      <p:sp>
        <p:nvSpPr>
          <p:cNvPr id="3" name="Content Placeholder 2"/>
          <p:cNvSpPr>
            <a:spLocks noGrp="1"/>
          </p:cNvSpPr>
          <p:nvPr>
            <p:ph idx="1"/>
          </p:nvPr>
        </p:nvSpPr>
        <p:spPr>
          <a:xfrm>
            <a:off x="215516" y="1084581"/>
            <a:ext cx="8712968" cy="4713387"/>
          </a:xfrm>
        </p:spPr>
        <p:txBody>
          <a:bodyPr>
            <a:noAutofit/>
          </a:bodyPr>
          <a:lstStyle/>
          <a:p>
            <a:pPr marL="0" indent="0">
              <a:buNone/>
            </a:pPr>
            <a:r>
              <a:rPr lang="en-GB" sz="2000" dirty="0" smtClean="0"/>
              <a:t>Ingram, R. (2016). ‘Emotions, social work practice and supervision: an uneasy alliance?’. </a:t>
            </a:r>
            <a:r>
              <a:rPr lang="en-GB" sz="2000" u="sng" dirty="0" smtClean="0"/>
              <a:t>Journal of Social Work Practice</a:t>
            </a:r>
            <a:r>
              <a:rPr lang="en-GB" sz="2000" dirty="0" smtClean="0"/>
              <a:t>, 27 (1), pp5-19.</a:t>
            </a:r>
          </a:p>
          <a:p>
            <a:pPr marL="0" indent="0">
              <a:buNone/>
            </a:pPr>
            <a:endParaRPr lang="en-GB" sz="2000" dirty="0" smtClean="0"/>
          </a:p>
          <a:p>
            <a:r>
              <a:rPr lang="en-GB" sz="2000" i="1" dirty="0" smtClean="0"/>
              <a:t>‘The relationship between rational thought and emotions is often depicted as an uneasy alliance’ (</a:t>
            </a:r>
            <a:r>
              <a:rPr lang="en-GB" sz="2000" dirty="0" smtClean="0"/>
              <a:t>page 8) </a:t>
            </a:r>
            <a:r>
              <a:rPr lang="en-GB" sz="2000" i="1" dirty="0" smtClean="0"/>
              <a:t>but it is argued that there is compatibility and intrinsic linking of the two </a:t>
            </a:r>
            <a:r>
              <a:rPr lang="en-GB" sz="2000" dirty="0" smtClean="0"/>
              <a:t>(page 9)</a:t>
            </a:r>
            <a:r>
              <a:rPr lang="en-GB" sz="2000" i="1" dirty="0" smtClean="0"/>
              <a:t>;</a:t>
            </a:r>
          </a:p>
          <a:p>
            <a:r>
              <a:rPr lang="en-GB" sz="2000" i="1" dirty="0" smtClean="0"/>
              <a:t>‘if one does separate off one’s emotions from practice, then one is essentially separating the relationship with the service user’ </a:t>
            </a:r>
            <a:r>
              <a:rPr lang="en-GB" sz="2000" dirty="0" smtClean="0"/>
              <a:t>(page 5);</a:t>
            </a:r>
          </a:p>
          <a:p>
            <a:r>
              <a:rPr lang="en-GB" sz="2000" i="1" dirty="0" smtClean="0"/>
              <a:t>‘</a:t>
            </a:r>
            <a:r>
              <a:rPr lang="en-GB" sz="2000" i="1" dirty="0"/>
              <a:t>social workers must be engaged in deep analysis of their practice and be clear about their own perceptions and those of others’ </a:t>
            </a:r>
            <a:r>
              <a:rPr lang="en-GB" sz="2000" dirty="0"/>
              <a:t>(page 13</a:t>
            </a:r>
            <a:r>
              <a:rPr lang="en-GB" sz="2000" dirty="0" smtClean="0"/>
              <a:t>);</a:t>
            </a:r>
          </a:p>
          <a:p>
            <a:r>
              <a:rPr lang="en-GB" sz="2000" dirty="0"/>
              <a:t>SWs had an underdeveloped ‘language’ when it came to describing feelings;</a:t>
            </a:r>
          </a:p>
          <a:p>
            <a:pPr marL="0" indent="0">
              <a:buNone/>
            </a:pPr>
            <a:endParaRPr lang="en-GB" sz="2000" dirty="0" smtClean="0"/>
          </a:p>
          <a:p>
            <a:pPr marL="0" indent="0" algn="ctr">
              <a:buNone/>
            </a:pPr>
            <a:endParaRPr lang="en-GB" sz="2000" b="1" dirty="0" smtClean="0"/>
          </a:p>
          <a:p>
            <a:endParaRPr lang="en-GB" sz="20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428182" y="5229200"/>
            <a:ext cx="8507288" cy="1512168"/>
          </a:xfrm>
          <a:prstGeom prst="rect">
            <a:avLst/>
          </a:prstGeom>
          <a:noFill/>
          <a:ln>
            <a:noFill/>
          </a:ln>
        </p:spPr>
      </p:pic>
    </p:spTree>
    <p:extLst>
      <p:ext uri="{BB962C8B-B14F-4D97-AF65-F5344CB8AC3E}">
        <p14:creationId xmlns:p14="http://schemas.microsoft.com/office/powerpoint/2010/main" val="3601625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5328592" cy="706090"/>
          </a:xfrm>
        </p:spPr>
        <p:txBody>
          <a:bodyPr>
            <a:normAutofit fontScale="90000"/>
          </a:bodyPr>
          <a:lstStyle/>
          <a:p>
            <a:r>
              <a:rPr lang="en-GB" b="1" dirty="0" smtClean="0"/>
              <a:t>Aims of the day       </a:t>
            </a:r>
            <a:r>
              <a:rPr lang="en-GB" sz="1600" b="1" dirty="0" smtClean="0"/>
              <a:t>JR</a:t>
            </a:r>
            <a:r>
              <a:rPr lang="en-GB" b="1" dirty="0" smtClean="0"/>
              <a:t>     </a:t>
            </a:r>
            <a:endParaRPr lang="en-GB" b="1" dirty="0"/>
          </a:p>
        </p:txBody>
      </p:sp>
      <p:sp>
        <p:nvSpPr>
          <p:cNvPr id="3" name="Content Placeholder 2"/>
          <p:cNvSpPr>
            <a:spLocks noGrp="1"/>
          </p:cNvSpPr>
          <p:nvPr>
            <p:ph idx="1"/>
          </p:nvPr>
        </p:nvSpPr>
        <p:spPr>
          <a:xfrm>
            <a:off x="539552" y="1124744"/>
            <a:ext cx="8229600" cy="5257800"/>
          </a:xfrm>
        </p:spPr>
        <p:txBody>
          <a:bodyPr>
            <a:normAutofit fontScale="92500" lnSpcReduction="10000"/>
          </a:bodyPr>
          <a:lstStyle/>
          <a:p>
            <a:pPr marL="0" indent="0" algn="ctr">
              <a:buNone/>
            </a:pPr>
            <a:r>
              <a:rPr lang="en-GB" sz="2200" b="1" dirty="0" smtClean="0">
                <a:solidFill>
                  <a:schemeClr val="accent1">
                    <a:lumMod val="75000"/>
                  </a:schemeClr>
                </a:solidFill>
              </a:rPr>
              <a:t>Demonstrating </a:t>
            </a:r>
            <a:r>
              <a:rPr lang="en-GB" sz="2200" b="1" dirty="0">
                <a:solidFill>
                  <a:schemeClr val="accent1">
                    <a:lumMod val="75000"/>
                  </a:schemeClr>
                </a:solidFill>
              </a:rPr>
              <a:t>the versatility of ‘Rosie 2’ in providing a platform to reflect </a:t>
            </a:r>
            <a:r>
              <a:rPr lang="en-GB" sz="2200" b="1" dirty="0" smtClean="0">
                <a:solidFill>
                  <a:schemeClr val="accent1">
                    <a:lumMod val="75000"/>
                  </a:schemeClr>
                </a:solidFill>
              </a:rPr>
              <a:t>and learn about key </a:t>
            </a:r>
            <a:r>
              <a:rPr lang="en-GB" sz="2200" b="1" dirty="0">
                <a:solidFill>
                  <a:schemeClr val="accent1">
                    <a:lumMod val="75000"/>
                  </a:schemeClr>
                </a:solidFill>
              </a:rPr>
              <a:t>child </a:t>
            </a:r>
            <a:r>
              <a:rPr lang="en-GB" sz="2200" b="1" dirty="0" smtClean="0">
                <a:solidFill>
                  <a:schemeClr val="accent1">
                    <a:lumMod val="75000"/>
                  </a:schemeClr>
                </a:solidFill>
              </a:rPr>
              <a:t>assessment and </a:t>
            </a:r>
            <a:r>
              <a:rPr lang="en-GB" sz="2200" b="1" dirty="0">
                <a:solidFill>
                  <a:schemeClr val="accent1">
                    <a:lumMod val="75000"/>
                  </a:schemeClr>
                </a:solidFill>
              </a:rPr>
              <a:t>protection </a:t>
            </a:r>
            <a:r>
              <a:rPr lang="en-GB" sz="2200" b="1" dirty="0" smtClean="0">
                <a:solidFill>
                  <a:schemeClr val="accent1">
                    <a:lumMod val="75000"/>
                  </a:schemeClr>
                </a:solidFill>
              </a:rPr>
              <a:t>issues and practice</a:t>
            </a:r>
            <a:r>
              <a:rPr lang="en-GB" sz="2200" b="1" dirty="0" smtClean="0"/>
              <a:t/>
            </a:r>
            <a:br>
              <a:rPr lang="en-GB" sz="2200" b="1" dirty="0" smtClean="0"/>
            </a:br>
            <a:r>
              <a:rPr lang="en-GB" sz="2200" b="1" dirty="0" smtClean="0"/>
              <a:t/>
            </a:r>
            <a:br>
              <a:rPr lang="en-GB" sz="2200" b="1" dirty="0" smtClean="0"/>
            </a:br>
            <a:r>
              <a:rPr lang="en-GB" sz="2200" b="1" dirty="0" smtClean="0"/>
              <a:t>Morning:</a:t>
            </a:r>
          </a:p>
          <a:p>
            <a:r>
              <a:rPr lang="en-GB" sz="2200" dirty="0" smtClean="0"/>
              <a:t>Introduction to ‘Rosie 2’ and the value of simulative learning for child protection professionals – we are going to model some of the approaches you can use in staff training with the simulation</a:t>
            </a:r>
            <a:endParaRPr lang="en-GB" sz="2200" dirty="0"/>
          </a:p>
          <a:p>
            <a:r>
              <a:rPr lang="en-GB" sz="2200" dirty="0" smtClean="0"/>
              <a:t>Recent research into child neglect</a:t>
            </a:r>
          </a:p>
          <a:p>
            <a:r>
              <a:rPr lang="en-GB" sz="2200" dirty="0" smtClean="0"/>
              <a:t>Learn about the concept of ‘</a:t>
            </a:r>
            <a:r>
              <a:rPr lang="en-GB" sz="2200" dirty="0" err="1" smtClean="0"/>
              <a:t>mentalisation</a:t>
            </a:r>
            <a:r>
              <a:rPr lang="en-GB" sz="2200" dirty="0" smtClean="0"/>
              <a:t>’ to develop child-centred practice and a deeper understanding of infant-caregiver interactions;</a:t>
            </a:r>
            <a:br>
              <a:rPr lang="en-GB" sz="2200" dirty="0" smtClean="0"/>
            </a:br>
            <a:endParaRPr lang="en-GB" sz="2200" dirty="0" smtClean="0"/>
          </a:p>
          <a:p>
            <a:pPr marL="0" indent="0" algn="ctr">
              <a:buNone/>
            </a:pPr>
            <a:r>
              <a:rPr lang="en-GB" sz="2200" b="1" dirty="0" smtClean="0"/>
              <a:t>Afternoon: </a:t>
            </a:r>
          </a:p>
          <a:p>
            <a:r>
              <a:rPr lang="en-GB" sz="2200" dirty="0" smtClean="0"/>
              <a:t>Understanding the wishes and feelings of children and young people and </a:t>
            </a:r>
            <a:r>
              <a:rPr lang="en-GB" sz="2200" dirty="0" err="1" smtClean="0"/>
              <a:t>mentalisation</a:t>
            </a:r>
            <a:endParaRPr lang="en-GB" sz="2200" dirty="0" smtClean="0"/>
          </a:p>
          <a:p>
            <a:r>
              <a:rPr lang="en-GB" sz="2200" dirty="0" smtClean="0"/>
              <a:t>Examine the relevance of reflective supervision</a:t>
            </a:r>
          </a:p>
          <a:p>
            <a:r>
              <a:rPr lang="en-GB" sz="2200" dirty="0" smtClean="0"/>
              <a:t>Analyse how concerns and assessments lead to making a final decision.</a:t>
            </a:r>
          </a:p>
          <a:p>
            <a:r>
              <a:rPr lang="en-GB" sz="2200" dirty="0" smtClean="0"/>
              <a:t>Encourage you to think about how you are going to use the resource</a:t>
            </a:r>
            <a:endParaRPr lang="en-GB" dirty="0"/>
          </a:p>
        </p:txBody>
      </p:sp>
    </p:spTree>
    <p:extLst>
      <p:ext uri="{BB962C8B-B14F-4D97-AF65-F5344CB8AC3E}">
        <p14:creationId xmlns:p14="http://schemas.microsoft.com/office/powerpoint/2010/main" val="4161248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Eye-tracker research        </a:t>
            </a:r>
            <a:r>
              <a:rPr lang="en-GB" sz="1200" dirty="0" smtClean="0"/>
              <a:t>JR</a:t>
            </a:r>
            <a:r>
              <a:rPr lang="en-GB" dirty="0" smtClean="0"/>
              <a:t>  </a:t>
            </a:r>
            <a:endParaRPr lang="en-GB" dirty="0"/>
          </a:p>
        </p:txBody>
      </p:sp>
      <p:sp>
        <p:nvSpPr>
          <p:cNvPr id="3" name="Content Placeholder 2"/>
          <p:cNvSpPr>
            <a:spLocks noGrp="1"/>
          </p:cNvSpPr>
          <p:nvPr>
            <p:ph idx="1"/>
          </p:nvPr>
        </p:nvSpPr>
        <p:spPr/>
        <p:txBody>
          <a:bodyPr/>
          <a:lstStyle/>
          <a:p>
            <a:pPr marL="0" indent="0">
              <a:buNone/>
            </a:pPr>
            <a:r>
              <a:rPr lang="en-GB" dirty="0" smtClean="0"/>
              <a:t>Using simulations means you can evaluate in different ways – using eye tracker and facial recognition software.  See Reeves et al 2015</a:t>
            </a:r>
            <a:endParaRPr lang="en-GB" dirty="0"/>
          </a:p>
        </p:txBody>
      </p:sp>
      <p:pic>
        <p:nvPicPr>
          <p:cNvPr id="4" name="Picture 3"/>
          <p:cNvPicPr>
            <a:picLocks noChangeAspect="1"/>
          </p:cNvPicPr>
          <p:nvPr/>
        </p:nvPicPr>
        <p:blipFill>
          <a:blip r:embed="rId2"/>
          <a:stretch>
            <a:fillRect/>
          </a:stretch>
        </p:blipFill>
        <p:spPr>
          <a:xfrm>
            <a:off x="1727684" y="3618235"/>
            <a:ext cx="5688632" cy="3239765"/>
          </a:xfrm>
          <a:prstGeom prst="rect">
            <a:avLst/>
          </a:prstGeom>
        </p:spPr>
      </p:pic>
    </p:spTree>
    <p:extLst>
      <p:ext uri="{BB962C8B-B14F-4D97-AF65-F5344CB8AC3E}">
        <p14:creationId xmlns:p14="http://schemas.microsoft.com/office/powerpoint/2010/main" val="2443329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332656"/>
            <a:ext cx="8208912" cy="6408712"/>
          </a:xfrm>
        </p:spPr>
      </p:pic>
    </p:spTree>
    <p:extLst>
      <p:ext uri="{BB962C8B-B14F-4D97-AF65-F5344CB8AC3E}">
        <p14:creationId xmlns:p14="http://schemas.microsoft.com/office/powerpoint/2010/main" val="3355481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1124745"/>
            <a:ext cx="7772400" cy="24757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t>A</a:t>
            </a:r>
            <a:r>
              <a:rPr lang="en-GB" sz="4000" b="1" dirty="0" smtClean="0"/>
              <a:t>ssessing </a:t>
            </a:r>
            <a:r>
              <a:rPr lang="en-GB" sz="4000" b="1" dirty="0"/>
              <a:t>the parenting capacity of </a:t>
            </a:r>
            <a:r>
              <a:rPr lang="en-GB" sz="4000" b="1" dirty="0" smtClean="0"/>
              <a:t>Connie</a:t>
            </a:r>
            <a:r>
              <a:rPr lang="en-GB" b="1" dirty="0" smtClean="0"/>
              <a:t/>
            </a:r>
            <a:br>
              <a:rPr lang="en-GB" b="1" dirty="0" smtClean="0"/>
            </a:br>
            <a:r>
              <a:rPr lang="en-GB" sz="4000" b="1" dirty="0"/>
              <a:t>A </a:t>
            </a:r>
            <a:r>
              <a:rPr lang="en-GB" sz="4000" b="1" dirty="0" err="1"/>
              <a:t>mentalization</a:t>
            </a:r>
            <a:r>
              <a:rPr lang="en-GB" sz="4000" b="1" dirty="0"/>
              <a:t>-based </a:t>
            </a:r>
            <a:r>
              <a:rPr lang="en-GB" sz="4000" b="1" dirty="0" smtClean="0"/>
              <a:t>approach</a:t>
            </a:r>
            <a:r>
              <a:rPr lang="en-GB" sz="4000" b="1" dirty="0"/>
              <a:t/>
            </a:r>
            <a:br>
              <a:rPr lang="en-GB" sz="4000" b="1" dirty="0"/>
            </a:br>
            <a:r>
              <a:rPr lang="en-GB" sz="4000" b="1" dirty="0" smtClean="0"/>
              <a:t/>
            </a:r>
            <a:br>
              <a:rPr lang="en-GB" sz="4000" b="1" dirty="0" smtClean="0"/>
            </a:br>
            <a:r>
              <a:rPr lang="en-GB" sz="4000" b="1" dirty="0" smtClean="0"/>
              <a:t/>
            </a:r>
            <a:br>
              <a:rPr lang="en-GB" sz="4000" b="1" dirty="0" smtClean="0"/>
            </a:br>
            <a:endParaRPr lang="en-US"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428182" y="5229200"/>
            <a:ext cx="8507288" cy="1512168"/>
          </a:xfrm>
          <a:prstGeom prst="rect">
            <a:avLst/>
          </a:prstGeom>
          <a:noFill/>
          <a:ln>
            <a:noFill/>
          </a:ln>
        </p:spPr>
      </p:pic>
    </p:spTree>
    <p:extLst>
      <p:ext uri="{BB962C8B-B14F-4D97-AF65-F5344CB8AC3E}">
        <p14:creationId xmlns:p14="http://schemas.microsoft.com/office/powerpoint/2010/main" val="2241656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86144"/>
            <a:ext cx="9144000" cy="65910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t>Assessment Framework</a:t>
            </a:r>
            <a:endParaRPr lang="en-GB" sz="3200" b="1" dirty="0"/>
          </a:p>
        </p:txBody>
      </p:sp>
      <p:pic>
        <p:nvPicPr>
          <p:cNvPr id="3" name="Picture 2" descr="http://knowsleychildcare.proceduresonline.com/images/assessment_triang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48680"/>
            <a:ext cx="6984776" cy="44755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3568" y="5024209"/>
            <a:ext cx="8712968" cy="276999"/>
          </a:xfrm>
          <a:prstGeom prst="rect">
            <a:avLst/>
          </a:prstGeom>
        </p:spPr>
        <p:txBody>
          <a:bodyPr wrap="square">
            <a:spAutoFit/>
          </a:bodyPr>
          <a:lstStyle/>
          <a:p>
            <a:r>
              <a:rPr lang="en-GB" sz="1200" b="1" i="1" dirty="0" err="1"/>
              <a:t>DoH</a:t>
            </a:r>
            <a:r>
              <a:rPr lang="en-GB" sz="1200" b="1" i="1" dirty="0"/>
              <a:t>. (2001). Assessing Children in Need and their Families: Practice Guidance. The Stationery Office, Norwich. </a:t>
            </a: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bwMode="auto">
          <a:xfrm>
            <a:off x="428182" y="5229200"/>
            <a:ext cx="8507288" cy="1512168"/>
          </a:xfrm>
          <a:prstGeom prst="rect">
            <a:avLst/>
          </a:prstGeom>
          <a:noFill/>
          <a:ln>
            <a:noFill/>
          </a:ln>
        </p:spPr>
      </p:pic>
    </p:spTree>
    <p:extLst>
      <p:ext uri="{BB962C8B-B14F-4D97-AF65-F5344CB8AC3E}">
        <p14:creationId xmlns:p14="http://schemas.microsoft.com/office/powerpoint/2010/main" val="3839987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0568" y="189261"/>
            <a:ext cx="4572000" cy="11620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err="1" smtClean="0"/>
              <a:t>Mentalisation</a:t>
            </a:r>
            <a:endParaRPr lang="en-GB" sz="3600" b="1" dirty="0"/>
          </a:p>
        </p:txBody>
      </p:sp>
      <p:sp>
        <p:nvSpPr>
          <p:cNvPr id="4" name="Text Placeholder 3"/>
          <p:cNvSpPr txBox="1">
            <a:spLocks/>
          </p:cNvSpPr>
          <p:nvPr/>
        </p:nvSpPr>
        <p:spPr>
          <a:xfrm>
            <a:off x="318067" y="1072905"/>
            <a:ext cx="3256983" cy="422830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600" i="1" dirty="0" smtClean="0"/>
              <a:t>“One of the capacities that define the human mind is the ability to take account of one’s own and others’ mental states and, thus, to understand why people behave in specific ways”</a:t>
            </a:r>
            <a:r>
              <a:rPr lang="en-GB" sz="1800" dirty="0" smtClean="0"/>
              <a:t/>
            </a:r>
            <a:br>
              <a:rPr lang="en-GB" sz="1800" dirty="0" smtClean="0"/>
            </a:br>
            <a:r>
              <a:rPr lang="en-GB" sz="1800" dirty="0" smtClean="0"/>
              <a:t/>
            </a:r>
            <a:br>
              <a:rPr lang="en-GB" sz="1800" dirty="0" smtClean="0"/>
            </a:br>
            <a:r>
              <a:rPr lang="en-GB" sz="2000" dirty="0" smtClean="0"/>
              <a:t>(</a:t>
            </a:r>
            <a:r>
              <a:rPr lang="en-GB" sz="2000" dirty="0" err="1" smtClean="0"/>
              <a:t>Fonagy</a:t>
            </a:r>
            <a:r>
              <a:rPr lang="en-GB" sz="2000" dirty="0" smtClean="0"/>
              <a:t> </a:t>
            </a:r>
            <a:r>
              <a:rPr lang="en-GB" sz="2000" i="1" dirty="0" smtClean="0"/>
              <a:t>et.al.</a:t>
            </a:r>
            <a:r>
              <a:rPr lang="en-GB" sz="2000" dirty="0" smtClean="0"/>
              <a:t>, 1991, p.203).</a:t>
            </a:r>
            <a:r>
              <a:rPr lang="en-GB" sz="1800" dirty="0" smtClean="0"/>
              <a:t> </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428182" y="5229200"/>
            <a:ext cx="8507288" cy="1628800"/>
          </a:xfrm>
          <a:prstGeom prst="rect">
            <a:avLst/>
          </a:prstGeom>
          <a:noFill/>
          <a:ln>
            <a:noFill/>
          </a:ln>
        </p:spPr>
      </p:pic>
      <p:sp>
        <p:nvSpPr>
          <p:cNvPr id="6" name="Text Placeholder 3"/>
          <p:cNvSpPr txBox="1">
            <a:spLocks/>
          </p:cNvSpPr>
          <p:nvPr/>
        </p:nvSpPr>
        <p:spPr>
          <a:xfrm>
            <a:off x="4606403" y="1547431"/>
            <a:ext cx="4462818" cy="44973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smtClean="0"/>
              <a:t>PRF is an </a:t>
            </a:r>
            <a:r>
              <a:rPr lang="en-GB" sz="2800" b="1" dirty="0" smtClean="0"/>
              <a:t>overt manifestation </a:t>
            </a:r>
            <a:r>
              <a:rPr lang="en-GB" sz="2800" dirty="0" smtClean="0"/>
              <a:t>of an individual’s </a:t>
            </a:r>
            <a:r>
              <a:rPr lang="en-GB" sz="2800" dirty="0" err="1" smtClean="0"/>
              <a:t>mentalising</a:t>
            </a:r>
            <a:r>
              <a:rPr lang="en-GB" sz="2800" dirty="0" smtClean="0"/>
              <a:t> capacity….it is a parent’s capacity to hold the child’s mental states in mind.</a:t>
            </a:r>
            <a:br>
              <a:rPr lang="en-GB" sz="2800" dirty="0" smtClean="0"/>
            </a:br>
            <a:r>
              <a:rPr lang="en-GB" sz="2800" dirty="0" smtClean="0"/>
              <a:t/>
            </a:r>
            <a:br>
              <a:rPr lang="en-GB" sz="2800" dirty="0" smtClean="0"/>
            </a:br>
            <a:r>
              <a:rPr lang="en-GB" sz="2800" dirty="0" smtClean="0"/>
              <a:t>(Slade, 2005)</a:t>
            </a:r>
          </a:p>
          <a:p>
            <a:endParaRPr lang="en-GB" sz="2600" dirty="0"/>
          </a:p>
        </p:txBody>
      </p:sp>
      <p:sp>
        <p:nvSpPr>
          <p:cNvPr id="7" name="Title 1"/>
          <p:cNvSpPr txBox="1">
            <a:spLocks/>
          </p:cNvSpPr>
          <p:nvPr/>
        </p:nvSpPr>
        <p:spPr>
          <a:xfrm>
            <a:off x="4363470" y="177143"/>
            <a:ext cx="4572000" cy="11620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t>Parental Reflective Functioning (PRF)</a:t>
            </a:r>
            <a:endParaRPr lang="en-GB" sz="3200" b="1" dirty="0"/>
          </a:p>
        </p:txBody>
      </p:sp>
    </p:spTree>
    <p:extLst>
      <p:ext uri="{BB962C8B-B14F-4D97-AF65-F5344CB8AC3E}">
        <p14:creationId xmlns:p14="http://schemas.microsoft.com/office/powerpoint/2010/main" val="4094018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66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t>In everyday language……..</a:t>
            </a:r>
            <a:endParaRPr lang="en-GB" b="1" dirty="0"/>
          </a:p>
        </p:txBody>
      </p:sp>
      <p:sp>
        <p:nvSpPr>
          <p:cNvPr id="3" name="Content Placeholder 2"/>
          <p:cNvSpPr txBox="1">
            <a:spLocks/>
          </p:cNvSpPr>
          <p:nvPr/>
        </p:nvSpPr>
        <p:spPr>
          <a:xfrm>
            <a:off x="338426" y="1124744"/>
            <a:ext cx="8686800" cy="514543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smtClean="0"/>
              <a:t>It’s when you are aware that what others may be thinking and feeling may be different to what you are thinking and feeling;</a:t>
            </a:r>
          </a:p>
          <a:p>
            <a:r>
              <a:rPr lang="en-GB" sz="2400" dirty="0" smtClean="0"/>
              <a:t>Facilitates our </a:t>
            </a:r>
            <a:r>
              <a:rPr lang="en-GB" sz="2400" b="1" dirty="0" smtClean="0"/>
              <a:t>‘curiosity’</a:t>
            </a:r>
            <a:r>
              <a:rPr lang="en-GB" sz="2400" dirty="0" smtClean="0"/>
              <a:t> to understand our own mental states and that of others;</a:t>
            </a:r>
          </a:p>
          <a:p>
            <a:r>
              <a:rPr lang="en-GB" sz="2400" b="1" dirty="0" smtClean="0"/>
              <a:t>It is the capacity to understand how one’s own and other people’s mental states affect behaviour;</a:t>
            </a:r>
          </a:p>
          <a:p>
            <a:r>
              <a:rPr lang="en-GB" sz="2400" dirty="0" smtClean="0"/>
              <a:t>Much of this ‘activity’ takes part in the unconscious part of the brain;</a:t>
            </a:r>
          </a:p>
          <a:p>
            <a:r>
              <a:rPr lang="en-GB" sz="2400" dirty="0" smtClean="0"/>
              <a:t>Babies can interpret the mental state of the mother from a few months old.</a:t>
            </a:r>
            <a:endParaRPr lang="en-GB" sz="2400" b="1" dirty="0" smtClean="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428182" y="5229200"/>
            <a:ext cx="8507288" cy="1512168"/>
          </a:xfrm>
          <a:prstGeom prst="rect">
            <a:avLst/>
          </a:prstGeom>
          <a:noFill/>
          <a:ln>
            <a:noFill/>
          </a:ln>
        </p:spPr>
      </p:pic>
    </p:spTree>
    <p:extLst>
      <p:ext uri="{BB962C8B-B14F-4D97-AF65-F5344CB8AC3E}">
        <p14:creationId xmlns:p14="http://schemas.microsoft.com/office/powerpoint/2010/main" val="41481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700808"/>
            <a:ext cx="8229600" cy="536145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i="1" dirty="0" smtClean="0"/>
              <a:t>“risk </a:t>
            </a:r>
            <a:r>
              <a:rPr lang="en-GB" sz="2000" i="1" dirty="0"/>
              <a:t>of children being harmed by their parents can be heightened when the </a:t>
            </a:r>
            <a:r>
              <a:rPr lang="en-GB" sz="2000" b="1" i="1" dirty="0"/>
              <a:t>psychological distance between the worker and parent…widens</a:t>
            </a:r>
            <a:r>
              <a:rPr lang="en-GB" sz="2000" i="1" dirty="0"/>
              <a:t>” </a:t>
            </a:r>
            <a:r>
              <a:rPr lang="en-GB" sz="2000" i="1" dirty="0" smtClean="0"/>
              <a:t/>
            </a:r>
            <a:br>
              <a:rPr lang="en-GB" sz="2000" i="1" dirty="0" smtClean="0"/>
            </a:br>
            <a:r>
              <a:rPr lang="en-GB" sz="2000" dirty="0" smtClean="0"/>
              <a:t>(Howe, 2010; p.332)</a:t>
            </a:r>
            <a:br>
              <a:rPr lang="en-GB" sz="2000" dirty="0" smtClean="0"/>
            </a:br>
            <a:endParaRPr lang="en-GB" sz="2000" dirty="0"/>
          </a:p>
          <a:p>
            <a:pPr marL="0" indent="0" algn="ctr">
              <a:buFont typeface="Arial" panose="020B0604020202020204" pitchFamily="34" charset="0"/>
              <a:buNone/>
            </a:pPr>
            <a:r>
              <a:rPr lang="en-GB" sz="2000" i="1" dirty="0" smtClean="0"/>
              <a:t>“The </a:t>
            </a:r>
            <a:r>
              <a:rPr lang="en-GB" sz="2000" b="1" i="1" dirty="0" smtClean="0"/>
              <a:t>majority of parents </a:t>
            </a:r>
            <a:r>
              <a:rPr lang="en-GB" sz="2000" i="1" dirty="0" smtClean="0"/>
              <a:t>who maltreat their children have problems </a:t>
            </a:r>
            <a:r>
              <a:rPr lang="en-GB" sz="2000" i="1" dirty="0" err="1" smtClean="0"/>
              <a:t>mentalising</a:t>
            </a:r>
            <a:r>
              <a:rPr lang="en-GB" sz="2000" i="1" dirty="0" smtClean="0"/>
              <a:t> their children’s psychological condition. Their own histories tend to be ones of rejection, abuse, neglect, trauma and loss. Never having been recognised as an independent, complex psychological being themselves, </a:t>
            </a:r>
            <a:r>
              <a:rPr lang="en-GB" sz="2000" b="1" i="1" dirty="0" smtClean="0"/>
              <a:t>they have problems relating to their children as complex, separate psychological beings”</a:t>
            </a:r>
            <a:br>
              <a:rPr lang="en-GB" sz="2000" b="1" i="1" dirty="0" smtClean="0"/>
            </a:br>
            <a:r>
              <a:rPr lang="en-GB" sz="2000" dirty="0" smtClean="0"/>
              <a:t>(Howe, 2010; 336).  </a:t>
            </a:r>
          </a:p>
          <a:p>
            <a:endParaRPr lang="en-GB" sz="2000" dirty="0"/>
          </a:p>
        </p:txBody>
      </p:sp>
      <p:sp>
        <p:nvSpPr>
          <p:cNvPr id="3" name="Title 1"/>
          <p:cNvSpPr txBox="1">
            <a:spLocks/>
          </p:cNvSpPr>
          <p:nvPr/>
        </p:nvSpPr>
        <p:spPr>
          <a:xfrm>
            <a:off x="457200"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dirty="0" smtClean="0"/>
              <a:t>Why do we need to understand these concepts in child protection work?</a:t>
            </a:r>
            <a:endParaRPr lang="en-GB" sz="3000"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428182" y="5229200"/>
            <a:ext cx="8507288" cy="1512168"/>
          </a:xfrm>
          <a:prstGeom prst="rect">
            <a:avLst/>
          </a:prstGeom>
          <a:noFill/>
          <a:ln>
            <a:noFill/>
          </a:ln>
        </p:spPr>
      </p:pic>
    </p:spTree>
    <p:extLst>
      <p:ext uri="{BB962C8B-B14F-4D97-AF65-F5344CB8AC3E}">
        <p14:creationId xmlns:p14="http://schemas.microsoft.com/office/powerpoint/2010/main" val="1479321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9632" y="116632"/>
            <a:ext cx="597666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Scene 5: Andrew and Connie, </a:t>
            </a:r>
            <a:br>
              <a:rPr lang="en-GB" sz="2000" b="1" dirty="0" smtClean="0"/>
            </a:br>
            <a:r>
              <a:rPr lang="en-GB" sz="2000" b="1" dirty="0" smtClean="0"/>
              <a:t>in the living room </a:t>
            </a:r>
            <a:br>
              <a:rPr lang="en-GB" sz="2000" b="1" dirty="0" smtClean="0"/>
            </a:br>
            <a:r>
              <a:rPr lang="en-GB" sz="2000" b="1" i="1" dirty="0" smtClean="0"/>
              <a:t>Complete </a:t>
            </a:r>
            <a:r>
              <a:rPr lang="en-GB" sz="2000" b="1" i="1" dirty="0" err="1" smtClean="0"/>
              <a:t>Mentalisation</a:t>
            </a:r>
            <a:r>
              <a:rPr lang="en-GB" sz="2000" b="1" i="1" dirty="0" smtClean="0"/>
              <a:t> Worksheet</a:t>
            </a:r>
            <a:endParaRPr lang="en-GB" sz="2000" b="1" dirty="0"/>
          </a:p>
        </p:txBody>
      </p:sp>
      <p:pic>
        <p:nvPicPr>
          <p:cNvPr id="5" name="Picture 4"/>
          <p:cNvPicPr>
            <a:picLocks noChangeAspect="1"/>
          </p:cNvPicPr>
          <p:nvPr/>
        </p:nvPicPr>
        <p:blipFill>
          <a:blip r:embed="rId3"/>
          <a:stretch>
            <a:fillRect/>
          </a:stretch>
        </p:blipFill>
        <p:spPr>
          <a:xfrm>
            <a:off x="467544" y="1412776"/>
            <a:ext cx="7776864" cy="4968552"/>
          </a:xfrm>
          <a:prstGeom prst="rect">
            <a:avLst/>
          </a:prstGeom>
        </p:spPr>
      </p:pic>
      <p:sp>
        <p:nvSpPr>
          <p:cNvPr id="6" name="Title 1"/>
          <p:cNvSpPr txBox="1">
            <a:spLocks/>
          </p:cNvSpPr>
          <p:nvPr/>
        </p:nvSpPr>
        <p:spPr>
          <a:xfrm>
            <a:off x="313184" y="4509120"/>
            <a:ext cx="8229600" cy="178621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2425074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23" y="0"/>
            <a:ext cx="8229600" cy="836712"/>
          </a:xfrm>
        </p:spPr>
        <p:txBody>
          <a:bodyPr>
            <a:noAutofit/>
          </a:bodyPr>
          <a:lstStyle/>
          <a:p>
            <a:r>
              <a:rPr lang="en-GB" sz="2800" b="1" dirty="0" err="1" smtClean="0"/>
              <a:t>Mentalization</a:t>
            </a:r>
            <a:r>
              <a:rPr lang="en-GB" sz="2800" b="1" dirty="0" smtClean="0"/>
              <a:t>-based assessment in practice</a:t>
            </a:r>
            <a:endParaRPr lang="en-GB" sz="2800" b="1" dirty="0"/>
          </a:p>
        </p:txBody>
      </p:sp>
      <p:sp>
        <p:nvSpPr>
          <p:cNvPr id="3" name="Content Placeholder 2"/>
          <p:cNvSpPr>
            <a:spLocks noGrp="1"/>
          </p:cNvSpPr>
          <p:nvPr>
            <p:ph idx="1"/>
          </p:nvPr>
        </p:nvSpPr>
        <p:spPr>
          <a:xfrm>
            <a:off x="428182" y="694920"/>
            <a:ext cx="8229600" cy="4525963"/>
          </a:xfrm>
        </p:spPr>
        <p:txBody>
          <a:bodyPr>
            <a:normAutofit fontScale="70000" lnSpcReduction="20000"/>
          </a:bodyPr>
          <a:lstStyle/>
          <a:p>
            <a:pPr marL="0" indent="0">
              <a:buNone/>
            </a:pPr>
            <a:r>
              <a:rPr lang="en-GB" i="1" dirty="0" smtClean="0"/>
              <a:t/>
            </a:r>
            <a:br>
              <a:rPr lang="en-GB" i="1" dirty="0" smtClean="0"/>
            </a:br>
            <a:endParaRPr lang="en-GB" i="1" dirty="0" smtClean="0"/>
          </a:p>
          <a:p>
            <a:r>
              <a:rPr lang="en-GB" dirty="0" smtClean="0"/>
              <a:t>‘So tell me what it’s like being a mum’</a:t>
            </a:r>
          </a:p>
          <a:p>
            <a:r>
              <a:rPr lang="en-GB" dirty="0" smtClean="0"/>
              <a:t>‘So what’s your child feeling here?’</a:t>
            </a:r>
          </a:p>
          <a:p>
            <a:r>
              <a:rPr lang="en-GB" dirty="0" smtClean="0"/>
              <a:t>‘What do you think that cry </a:t>
            </a:r>
            <a:r>
              <a:rPr lang="en-GB" dirty="0"/>
              <a:t>means</a:t>
            </a:r>
            <a:r>
              <a:rPr lang="en-GB" dirty="0" smtClean="0"/>
              <a:t>?’</a:t>
            </a:r>
          </a:p>
          <a:p>
            <a:r>
              <a:rPr lang="en-US" dirty="0" smtClean="0"/>
              <a:t>If </a:t>
            </a:r>
            <a:r>
              <a:rPr lang="en-US" dirty="0"/>
              <a:t>your child could speak, what do you think she’d be saying/have said? </a:t>
            </a:r>
            <a:endParaRPr lang="en-US" dirty="0" smtClean="0"/>
          </a:p>
          <a:p>
            <a:r>
              <a:rPr lang="en-US" dirty="0"/>
              <a:t>What do you do to show them that you love them? </a:t>
            </a:r>
            <a:endParaRPr lang="en-GB" dirty="0"/>
          </a:p>
          <a:p>
            <a:r>
              <a:rPr lang="en-GB" dirty="0" smtClean="0"/>
              <a:t>One </a:t>
            </a:r>
            <a:r>
              <a:rPr lang="en-GB" dirty="0"/>
              <a:t>mother began to tease her child when he cried after </a:t>
            </a:r>
            <a:r>
              <a:rPr lang="en-GB" dirty="0" smtClean="0"/>
              <a:t>catching his </a:t>
            </a:r>
            <a:r>
              <a:rPr lang="en-GB" dirty="0"/>
              <a:t>finger in the door: </a:t>
            </a:r>
            <a:r>
              <a:rPr lang="en-GB" i="1" dirty="0"/>
              <a:t>“You’re a faker”</a:t>
            </a:r>
            <a:r>
              <a:rPr lang="en-GB" dirty="0"/>
              <a:t>, mocking him</a:t>
            </a:r>
            <a:r>
              <a:rPr lang="en-GB" dirty="0" smtClean="0"/>
              <a:t>.  </a:t>
            </a:r>
            <a:br>
              <a:rPr lang="en-GB" dirty="0" smtClean="0"/>
            </a:br>
            <a:r>
              <a:rPr lang="en-GB" dirty="0" smtClean="0"/>
              <a:t>Health Visitor: “Ooh, that hurt. You’re </a:t>
            </a:r>
            <a:r>
              <a:rPr lang="en-GB" dirty="0" err="1" smtClean="0"/>
              <a:t>kinda</a:t>
            </a:r>
            <a:r>
              <a:rPr lang="en-GB" dirty="0" smtClean="0"/>
              <a:t> scared and want Mommy to make it feel better” </a:t>
            </a:r>
            <a:br>
              <a:rPr lang="en-GB" dirty="0" smtClean="0"/>
            </a:br>
            <a:r>
              <a:rPr lang="en-GB" dirty="0" smtClean="0"/>
              <a:t/>
            </a:r>
            <a:br>
              <a:rPr lang="en-GB" dirty="0" smtClean="0"/>
            </a:br>
            <a:r>
              <a:rPr lang="en-GB" sz="2900" i="1" dirty="0" smtClean="0"/>
              <a:t>(Presentations by Arietta Slade and Peter </a:t>
            </a:r>
            <a:r>
              <a:rPr lang="en-GB" sz="2900" i="1" dirty="0" err="1" smtClean="0"/>
              <a:t>Fonagy</a:t>
            </a:r>
            <a:r>
              <a:rPr lang="en-GB" sz="2900" i="1" dirty="0" smtClean="0"/>
              <a:t>)</a:t>
            </a:r>
          </a:p>
          <a:p>
            <a:endParaRPr lang="en-GB" dirty="0" smtClean="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428182" y="5229200"/>
            <a:ext cx="8507288" cy="1512168"/>
          </a:xfrm>
          <a:prstGeom prst="rect">
            <a:avLst/>
          </a:prstGeom>
          <a:noFill/>
          <a:ln>
            <a:noFill/>
          </a:ln>
        </p:spPr>
      </p:pic>
    </p:spTree>
    <p:extLst>
      <p:ext uri="{BB962C8B-B14F-4D97-AF65-F5344CB8AC3E}">
        <p14:creationId xmlns:p14="http://schemas.microsoft.com/office/powerpoint/2010/main" val="40532048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476672"/>
            <a:ext cx="7344816" cy="5976664"/>
          </a:xfrm>
        </p:spPr>
      </p:pic>
    </p:spTree>
    <p:extLst>
      <p:ext uri="{BB962C8B-B14F-4D97-AF65-F5344CB8AC3E}">
        <p14:creationId xmlns:p14="http://schemas.microsoft.com/office/powerpoint/2010/main" val="3182197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Activity: Character journey and experiences       </a:t>
            </a:r>
            <a:r>
              <a:rPr lang="en-GB" sz="1200" b="1" dirty="0" smtClean="0"/>
              <a:t>JR</a:t>
            </a:r>
            <a:endParaRPr lang="en-GB" b="1" dirty="0"/>
          </a:p>
        </p:txBody>
      </p:sp>
      <p:sp>
        <p:nvSpPr>
          <p:cNvPr id="3" name="Content Placeholder 2"/>
          <p:cNvSpPr>
            <a:spLocks noGrp="1"/>
          </p:cNvSpPr>
          <p:nvPr>
            <p:ph idx="1"/>
          </p:nvPr>
        </p:nvSpPr>
        <p:spPr>
          <a:xfrm>
            <a:off x="457200" y="2276872"/>
            <a:ext cx="8229600" cy="3849291"/>
          </a:xfrm>
        </p:spPr>
        <p:txBody>
          <a:bodyPr>
            <a:normAutofit lnSpcReduction="10000"/>
          </a:bodyPr>
          <a:lstStyle/>
          <a:p>
            <a:pPr marL="0" indent="0" algn="ctr">
              <a:buNone/>
            </a:pPr>
            <a:r>
              <a:rPr lang="en-GB" sz="3600" dirty="0" smtClean="0"/>
              <a:t>During the scenes throughout the day, consider the journey and experiences of the family member which you have been given.</a:t>
            </a:r>
            <a:br>
              <a:rPr lang="en-GB" sz="3600" dirty="0" smtClean="0"/>
            </a:br>
            <a:r>
              <a:rPr lang="en-GB" sz="3600" dirty="0" smtClean="0"/>
              <a:t>We will come together as a group in the afternoon to discuss this.</a:t>
            </a:r>
          </a:p>
          <a:p>
            <a:pPr marL="0" indent="0" algn="ctr">
              <a:buNone/>
            </a:pPr>
            <a:r>
              <a:rPr lang="en-GB" sz="3600" dirty="0" smtClean="0"/>
              <a:t>Thank you.</a:t>
            </a:r>
            <a:endParaRPr lang="en-GB" sz="3600" dirty="0"/>
          </a:p>
        </p:txBody>
      </p:sp>
    </p:spTree>
    <p:extLst>
      <p:ext uri="{BB962C8B-B14F-4D97-AF65-F5344CB8AC3E}">
        <p14:creationId xmlns:p14="http://schemas.microsoft.com/office/powerpoint/2010/main" val="1413968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Physical signs of neglect     </a:t>
            </a:r>
            <a:r>
              <a:rPr lang="en-GB" sz="1400" b="1" dirty="0" smtClean="0"/>
              <a:t>JR</a:t>
            </a:r>
            <a:endParaRPr lang="en-US" b="1" dirty="0"/>
          </a:p>
        </p:txBody>
      </p:sp>
      <p:sp>
        <p:nvSpPr>
          <p:cNvPr id="4" name="Rounded Rectangle 3"/>
          <p:cNvSpPr/>
          <p:nvPr/>
        </p:nvSpPr>
        <p:spPr>
          <a:xfrm>
            <a:off x="457200" y="1600200"/>
            <a:ext cx="2264761" cy="110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Scene 6: In Kitchen</a:t>
            </a:r>
            <a:endParaRPr lang="en-GB" sz="2000" b="1"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915816" y="1417638"/>
            <a:ext cx="5932408" cy="3163490"/>
          </a:xfrm>
          <a:prstGeom prst="rect">
            <a:avLst/>
          </a:prstGeom>
        </p:spPr>
      </p:pic>
      <p:sp>
        <p:nvSpPr>
          <p:cNvPr id="5" name="TextBox 4"/>
          <p:cNvSpPr txBox="1"/>
          <p:nvPr/>
        </p:nvSpPr>
        <p:spPr>
          <a:xfrm>
            <a:off x="755576" y="5013176"/>
            <a:ext cx="7200800" cy="1015663"/>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t>What is causing you concern here?</a:t>
            </a:r>
            <a:endParaRPr lang="en-GB" dirty="0"/>
          </a:p>
          <a:p>
            <a:pPr marL="285750" indent="-285750">
              <a:buFont typeface="Arial" panose="020B0604020202020204" pitchFamily="34" charset="0"/>
              <a:buChar char="•"/>
            </a:pPr>
            <a:r>
              <a:rPr lang="en-GB" sz="2000" b="1" dirty="0" smtClean="0"/>
              <a:t>How should the food for the children be addressed considering it has been discussed many times before?</a:t>
            </a:r>
          </a:p>
        </p:txBody>
      </p:sp>
    </p:spTree>
    <p:extLst>
      <p:ext uri="{BB962C8B-B14F-4D97-AF65-F5344CB8AC3E}">
        <p14:creationId xmlns:p14="http://schemas.microsoft.com/office/powerpoint/2010/main" val="1300815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err="1" smtClean="0"/>
              <a:t>Mentalising</a:t>
            </a:r>
            <a:r>
              <a:rPr lang="en-GB" b="1" dirty="0" smtClean="0"/>
              <a:t> children and young people</a:t>
            </a:r>
            <a:endParaRPr lang="en-GB" b="1" dirty="0"/>
          </a:p>
        </p:txBody>
      </p:sp>
      <p:sp>
        <p:nvSpPr>
          <p:cNvPr id="3" name="Content Placeholder 2"/>
          <p:cNvSpPr>
            <a:spLocks noGrp="1"/>
          </p:cNvSpPr>
          <p:nvPr>
            <p:ph idx="1"/>
          </p:nvPr>
        </p:nvSpPr>
        <p:spPr/>
        <p:txBody>
          <a:bodyPr>
            <a:normAutofit/>
          </a:bodyPr>
          <a:lstStyle/>
          <a:p>
            <a:pPr marL="0" indent="0" algn="ctr">
              <a:buNone/>
            </a:pPr>
            <a:r>
              <a:rPr lang="en-GB" dirty="0" smtClean="0"/>
              <a:t>There is </a:t>
            </a:r>
            <a:r>
              <a:rPr lang="en-GB" i="1" dirty="0" smtClean="0"/>
              <a:t>“evidence that practitioners can become desensitised to evidence of neglect or so overwhelmed by parents difficulties that they are unable to see the situation clearly and the child’s unmet needs” </a:t>
            </a:r>
            <a:br>
              <a:rPr lang="en-GB" i="1" dirty="0" smtClean="0"/>
            </a:br>
            <a:r>
              <a:rPr lang="en-GB" i="1" dirty="0" smtClean="0"/>
              <a:t/>
            </a:r>
            <a:br>
              <a:rPr lang="en-GB" i="1" dirty="0" smtClean="0"/>
            </a:br>
            <a:r>
              <a:rPr lang="en-GB" sz="2400" dirty="0" smtClean="0"/>
              <a:t>(Davies and Ward 2010; p.9).</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428182" y="5229200"/>
            <a:ext cx="8507288" cy="1512168"/>
          </a:xfrm>
          <a:prstGeom prst="rect">
            <a:avLst/>
          </a:prstGeom>
          <a:noFill/>
          <a:ln>
            <a:noFill/>
          </a:ln>
        </p:spPr>
      </p:pic>
    </p:spTree>
    <p:extLst>
      <p:ext uri="{BB962C8B-B14F-4D97-AF65-F5344CB8AC3E}">
        <p14:creationId xmlns:p14="http://schemas.microsoft.com/office/powerpoint/2010/main" val="148221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95536" y="1340768"/>
            <a:ext cx="8229600" cy="48139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i="1" dirty="0" smtClean="0"/>
              <a:t>“</a:t>
            </a:r>
            <a:r>
              <a:rPr lang="en-US" sz="2400" i="1" dirty="0"/>
              <a:t>Participation can be empowering if undertaken well. However, practitioners may feel ill-equipped to communicate with children and involve them at every stage of the child protection process….the core skills required for effective communication with children….include listening, being able to convey genuine interest, empathic concern, understanding, emotional warmth, respect for the child, and the capacity to reflect and to manage emotions (Munro, </a:t>
            </a:r>
            <a:r>
              <a:rPr lang="en-US" sz="2400" i="1" dirty="0" smtClean="0"/>
              <a:t>2011; </a:t>
            </a:r>
            <a:r>
              <a:rPr lang="en-US" sz="2400" i="1" dirty="0"/>
              <a:t>page 25</a:t>
            </a:r>
            <a:r>
              <a:rPr lang="en-US" sz="2400" i="1" dirty="0" smtClean="0"/>
              <a:t>).</a:t>
            </a:r>
            <a:br>
              <a:rPr lang="en-US" sz="2400" i="1" dirty="0" smtClean="0"/>
            </a:br>
            <a:r>
              <a:rPr lang="en-US" sz="1800" dirty="0" smtClean="0"/>
              <a:t/>
            </a:r>
            <a:br>
              <a:rPr lang="en-US" sz="1800" dirty="0" smtClean="0"/>
            </a:br>
            <a:r>
              <a:rPr lang="en-US" sz="1800" b="1" i="1" dirty="0" smtClean="0"/>
              <a:t>Munro</a:t>
            </a:r>
            <a:r>
              <a:rPr lang="en-US" sz="1800" b="1" i="1" dirty="0"/>
              <a:t>, E. (2011). The Munro Review of child protection: a child-</a:t>
            </a:r>
            <a:r>
              <a:rPr lang="en-US" sz="1800" b="1" i="1" dirty="0" err="1"/>
              <a:t>centred</a:t>
            </a:r>
            <a:r>
              <a:rPr lang="en-US" sz="1800" b="1" i="1" dirty="0"/>
              <a:t> system. </a:t>
            </a:r>
            <a:r>
              <a:rPr lang="en-US" sz="1800" b="1" dirty="0"/>
              <a:t>(London: Department for Education).</a:t>
            </a:r>
            <a:endParaRPr lang="en-GB" sz="1800" dirty="0"/>
          </a:p>
          <a:p>
            <a:endParaRPr lang="en-GB" sz="2800" dirty="0" smtClean="0"/>
          </a:p>
          <a:p>
            <a:endParaRPr lang="en-GB" dirty="0" smtClean="0"/>
          </a:p>
        </p:txBody>
      </p:sp>
      <p:sp>
        <p:nvSpPr>
          <p:cNvPr id="3" name="Title 1"/>
          <p:cNvSpPr txBox="1">
            <a:spLocks/>
          </p:cNvSpPr>
          <p:nvPr/>
        </p:nvSpPr>
        <p:spPr>
          <a:xfrm>
            <a:off x="457200" y="274638"/>
            <a:ext cx="8229600" cy="92211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dirty="0" smtClean="0"/>
              <a:t>The importance of a strong knowledge and skills base for undertaking Direct Work</a:t>
            </a:r>
            <a:endParaRPr lang="en-GB" sz="3000" b="1"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bwMode="auto">
          <a:xfrm>
            <a:off x="428182" y="5229200"/>
            <a:ext cx="8507288" cy="1512168"/>
          </a:xfrm>
          <a:prstGeom prst="rect">
            <a:avLst/>
          </a:prstGeom>
          <a:noFill/>
          <a:ln>
            <a:noFill/>
          </a:ln>
        </p:spPr>
      </p:pic>
    </p:spTree>
    <p:extLst>
      <p:ext uri="{BB962C8B-B14F-4D97-AF65-F5344CB8AC3E}">
        <p14:creationId xmlns:p14="http://schemas.microsoft.com/office/powerpoint/2010/main" val="1708357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policy framework: a reminder</a:t>
            </a:r>
            <a:endParaRPr lang="en-US" b="1" dirty="0"/>
          </a:p>
        </p:txBody>
      </p:sp>
      <p:sp>
        <p:nvSpPr>
          <p:cNvPr id="3" name="Content Placeholder 2"/>
          <p:cNvSpPr>
            <a:spLocks noGrp="1"/>
          </p:cNvSpPr>
          <p:nvPr>
            <p:ph idx="1"/>
          </p:nvPr>
        </p:nvSpPr>
        <p:spPr/>
        <p:txBody>
          <a:bodyPr>
            <a:normAutofit fontScale="77500" lnSpcReduction="20000"/>
          </a:bodyPr>
          <a:lstStyle/>
          <a:p>
            <a:r>
              <a:rPr lang="en-GB" dirty="0">
                <a:solidFill>
                  <a:srgbClr val="FF0000"/>
                </a:solidFill>
              </a:rPr>
              <a:t>UN Convention on the Rights of the Child (UNCRC):</a:t>
            </a:r>
            <a:r>
              <a:rPr lang="en-GB" dirty="0"/>
              <a:t/>
            </a:r>
            <a:br>
              <a:rPr lang="en-GB" dirty="0"/>
            </a:br>
            <a:r>
              <a:rPr lang="en-GB" i="1" dirty="0"/>
              <a:t>‘</a:t>
            </a:r>
            <a:r>
              <a:rPr lang="en-GB" dirty="0"/>
              <a:t>…….</a:t>
            </a:r>
            <a:r>
              <a:rPr lang="en-GB" i="1" dirty="0"/>
              <a:t>the right to express their views, feelings and wishes in all matters effecting them, and to have their views considered and taken seriously (article 12</a:t>
            </a:r>
            <a:r>
              <a:rPr lang="en-GB" i="1" dirty="0" smtClean="0"/>
              <a:t>).</a:t>
            </a:r>
            <a:r>
              <a:rPr lang="en-GB" i="1" dirty="0"/>
              <a:t/>
            </a:r>
            <a:br>
              <a:rPr lang="en-GB" i="1" dirty="0"/>
            </a:br>
            <a:endParaRPr lang="en-GB" i="1" dirty="0"/>
          </a:p>
          <a:p>
            <a:r>
              <a:rPr lang="en-GB" dirty="0">
                <a:solidFill>
                  <a:srgbClr val="FF0000"/>
                </a:solidFill>
              </a:rPr>
              <a:t>1989 Children Act:</a:t>
            </a:r>
            <a:r>
              <a:rPr lang="en-GB" dirty="0"/>
              <a:t/>
            </a:r>
            <a:br>
              <a:rPr lang="en-GB" dirty="0"/>
            </a:br>
            <a:r>
              <a:rPr lang="en-GB" i="1" dirty="0"/>
              <a:t>local authorities must‘…..ascertain the wishes and feelings of children’.</a:t>
            </a:r>
            <a:br>
              <a:rPr lang="en-GB" i="1" dirty="0"/>
            </a:br>
            <a:endParaRPr lang="en-GB" i="1" dirty="0"/>
          </a:p>
          <a:p>
            <a:r>
              <a:rPr lang="en-GB" dirty="0">
                <a:solidFill>
                  <a:srgbClr val="FF0000"/>
                </a:solidFill>
              </a:rPr>
              <a:t>Working Together (2015):</a:t>
            </a:r>
            <a:br>
              <a:rPr lang="en-GB" dirty="0">
                <a:solidFill>
                  <a:srgbClr val="FF0000"/>
                </a:solidFill>
              </a:rPr>
            </a:br>
            <a:r>
              <a:rPr lang="en-GB" i="1" dirty="0"/>
              <a:t>‘anyone working with children should see and speak to the child; listen to what they say; take their views seriously and work with them collaboratively when deciding how to support their needs’ </a:t>
            </a:r>
            <a:r>
              <a:rPr lang="en-GB" i="1" dirty="0" smtClean="0"/>
              <a:t>.</a:t>
            </a:r>
            <a:endParaRPr lang="en-GB" dirty="0"/>
          </a:p>
          <a:p>
            <a:endParaRPr lang="en-US" dirty="0"/>
          </a:p>
        </p:txBody>
      </p:sp>
    </p:spTree>
    <p:extLst>
      <p:ext uri="{BB962C8B-B14F-4D97-AF65-F5344CB8AC3E}">
        <p14:creationId xmlns:p14="http://schemas.microsoft.com/office/powerpoint/2010/main" val="773305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8229600" cy="5721499"/>
          </a:xfrm>
        </p:spPr>
        <p:txBody>
          <a:bodyPr>
            <a:normAutofit/>
          </a:bodyPr>
          <a:lstStyle/>
          <a:p>
            <a:pPr marL="0" indent="0">
              <a:buNone/>
            </a:pPr>
            <a:r>
              <a:rPr lang="en-US" i="1" dirty="0" smtClean="0"/>
              <a:t>“The </a:t>
            </a:r>
            <a:r>
              <a:rPr lang="en-US" i="1" dirty="0"/>
              <a:t>review has </a:t>
            </a:r>
            <a:r>
              <a:rPr lang="en-US" i="1" dirty="0" smtClean="0"/>
              <a:t>…shown…that </a:t>
            </a:r>
            <a:r>
              <a:rPr lang="en-US" i="1" dirty="0"/>
              <a:t>despite the significant history known to various agencies, no single practitioner or service knew what life was like for Child T </a:t>
            </a:r>
            <a:r>
              <a:rPr lang="en-US" dirty="0"/>
              <a:t>[Poppy]</a:t>
            </a:r>
            <a:r>
              <a:rPr lang="en-US" i="1" dirty="0"/>
              <a:t> or the extent to which she was exposed to risk and harm on a daily basis’ </a:t>
            </a:r>
            <a:r>
              <a:rPr lang="en-US" dirty="0"/>
              <a:t>(pages 14-15).</a:t>
            </a:r>
          </a:p>
          <a:p>
            <a:endParaRPr lang="en-GB" b="1" dirty="0"/>
          </a:p>
          <a:p>
            <a:pPr marL="0" indent="0">
              <a:buNone/>
            </a:pPr>
            <a:r>
              <a:rPr lang="en-GB" sz="2400" b="1" i="1" dirty="0"/>
              <a:t>North East Lincolnshire Local Safeguarding Children Board. Serious Case Review Report Child </a:t>
            </a:r>
            <a:r>
              <a:rPr lang="en-GB" sz="2400" b="1" i="1" dirty="0" smtClean="0"/>
              <a:t>T (Poppy </a:t>
            </a:r>
            <a:r>
              <a:rPr lang="en-GB" sz="2400" b="1" i="1" dirty="0" err="1" smtClean="0"/>
              <a:t>Widdison</a:t>
            </a:r>
            <a:r>
              <a:rPr lang="en-GB" sz="2400" b="1" i="1" dirty="0" smtClean="0"/>
              <a:t>).</a:t>
            </a:r>
            <a:endParaRPr lang="en-GB" sz="2400" b="1" i="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75986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What’s it like to be in this family? </a:t>
            </a:r>
            <a:r>
              <a:rPr lang="en-GB" sz="1400" b="1" dirty="0" smtClean="0"/>
              <a:t>JR</a:t>
            </a:r>
            <a:endParaRPr lang="en-GB" b="1" dirty="0"/>
          </a:p>
        </p:txBody>
      </p:sp>
      <p:sp>
        <p:nvSpPr>
          <p:cNvPr id="3" name="Content Placeholder 2"/>
          <p:cNvSpPr>
            <a:spLocks noGrp="1"/>
          </p:cNvSpPr>
          <p:nvPr>
            <p:ph idx="1"/>
          </p:nvPr>
        </p:nvSpPr>
        <p:spPr/>
        <p:txBody>
          <a:bodyPr>
            <a:normAutofit/>
          </a:bodyPr>
          <a:lstStyle/>
          <a:p>
            <a:pPr marL="0" indent="0">
              <a:buNone/>
            </a:pPr>
            <a:endParaRPr lang="en-GB" sz="4000" dirty="0" smtClean="0"/>
          </a:p>
          <a:p>
            <a:pPr marL="0" indent="0">
              <a:buNone/>
            </a:pPr>
            <a:r>
              <a:rPr lang="en-GB" sz="4000" dirty="0" smtClean="0"/>
              <a:t>In small groups discuss what it feels like to be the character on your card.</a:t>
            </a:r>
            <a:endParaRPr lang="en-GB" sz="40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428182" y="5229200"/>
            <a:ext cx="8507288" cy="1512168"/>
          </a:xfrm>
          <a:prstGeom prst="rect">
            <a:avLst/>
          </a:prstGeom>
          <a:noFill/>
          <a:ln>
            <a:noFill/>
          </a:ln>
        </p:spPr>
      </p:pic>
    </p:spTree>
    <p:extLst>
      <p:ext uri="{BB962C8B-B14F-4D97-AF65-F5344CB8AC3E}">
        <p14:creationId xmlns:p14="http://schemas.microsoft.com/office/powerpoint/2010/main" val="3979201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11561" y="1600200"/>
            <a:ext cx="7416824" cy="4925144"/>
          </a:xfrm>
          <a:prstGeom prst="rect">
            <a:avLst/>
          </a:prstGeom>
        </p:spPr>
      </p:pic>
      <p:sp>
        <p:nvSpPr>
          <p:cNvPr id="5" name="Content Placeholder 3"/>
          <p:cNvSpPr>
            <a:spLocks noGrp="1"/>
          </p:cNvSpPr>
          <p:nvPr>
            <p:ph type="title"/>
          </p:nvPr>
        </p:nvSpPr>
        <p:spPr>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000" b="1" dirty="0" smtClean="0"/>
              <a:t>Scene 9:</a:t>
            </a:r>
          </a:p>
          <a:p>
            <a:r>
              <a:rPr lang="en-GB" sz="2000" b="1" dirty="0" smtClean="0"/>
              <a:t>In the Bedroom</a:t>
            </a:r>
            <a:br>
              <a:rPr lang="en-GB" sz="2000" b="1" dirty="0" smtClean="0"/>
            </a:br>
            <a:r>
              <a:rPr lang="en-GB" sz="2000" b="1" i="1" dirty="0" smtClean="0"/>
              <a:t>Complete Direct Work Worksheet</a:t>
            </a:r>
            <a:r>
              <a:rPr lang="en-GB" sz="2000" b="1" dirty="0" smtClean="0"/>
              <a:t> </a:t>
            </a:r>
            <a:endParaRPr lang="en-GB" sz="2000" b="1" dirty="0"/>
          </a:p>
        </p:txBody>
      </p:sp>
      <p:sp>
        <p:nvSpPr>
          <p:cNvPr id="6" name="Rectangle 5"/>
          <p:cNvSpPr/>
          <p:nvPr/>
        </p:nvSpPr>
        <p:spPr>
          <a:xfrm>
            <a:off x="85265" y="5157192"/>
            <a:ext cx="8352928" cy="369332"/>
          </a:xfrm>
          <a:prstGeom prst="rect">
            <a:avLst/>
          </a:prstGeom>
        </p:spPr>
        <p:txBody>
          <a:bodyPr wrap="square">
            <a:spAutoFit/>
          </a:bodyPr>
          <a:lstStyle/>
          <a:p>
            <a:endParaRPr lang="en-GB" dirty="0"/>
          </a:p>
        </p:txBody>
      </p:sp>
    </p:spTree>
    <p:extLst>
      <p:ext uri="{BB962C8B-B14F-4D97-AF65-F5344CB8AC3E}">
        <p14:creationId xmlns:p14="http://schemas.microsoft.com/office/powerpoint/2010/main" val="2558764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457200" y="274638"/>
            <a:ext cx="82296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b="1" dirty="0" smtClean="0"/>
              <a:t>Scene 10:</a:t>
            </a:r>
          </a:p>
          <a:p>
            <a:r>
              <a:rPr lang="en-GB" sz="2000" b="1" dirty="0" smtClean="0"/>
              <a:t>Downstairs in the Living Room</a:t>
            </a:r>
            <a:r>
              <a:rPr lang="en-GB" sz="2000" b="1" i="1" dirty="0"/>
              <a:t> </a:t>
            </a:r>
            <a:r>
              <a:rPr lang="en-GB" sz="2000" b="1" i="1" dirty="0" smtClean="0"/>
              <a:t/>
            </a:r>
            <a:br>
              <a:rPr lang="en-GB" sz="2000" b="1" i="1" dirty="0" smtClean="0"/>
            </a:br>
            <a:r>
              <a:rPr lang="en-GB" sz="2000" b="1" i="1" dirty="0" smtClean="0"/>
              <a:t>Complete </a:t>
            </a:r>
            <a:r>
              <a:rPr lang="en-GB" sz="2000" b="1" i="1" dirty="0"/>
              <a:t>Direct Work Worksheet</a:t>
            </a:r>
            <a:r>
              <a:rPr lang="en-GB" sz="2000" b="1" dirty="0" smtClean="0"/>
              <a:t> </a:t>
            </a:r>
            <a:endParaRPr lang="en-GB" sz="2000" b="1" dirty="0"/>
          </a:p>
        </p:txBody>
      </p:sp>
      <p:pic>
        <p:nvPicPr>
          <p:cNvPr id="5" name="Picture 4"/>
          <p:cNvPicPr>
            <a:picLocks noChangeAspect="1"/>
          </p:cNvPicPr>
          <p:nvPr/>
        </p:nvPicPr>
        <p:blipFill>
          <a:blip r:embed="rId3"/>
          <a:stretch>
            <a:fillRect/>
          </a:stretch>
        </p:blipFill>
        <p:spPr>
          <a:xfrm>
            <a:off x="808165" y="1556792"/>
            <a:ext cx="8352928" cy="6624736"/>
          </a:xfrm>
          <a:prstGeom prst="rect">
            <a:avLst/>
          </a:prstGeom>
        </p:spPr>
      </p:pic>
    </p:spTree>
    <p:extLst>
      <p:ext uri="{BB962C8B-B14F-4D97-AF65-F5344CB8AC3E}">
        <p14:creationId xmlns:p14="http://schemas.microsoft.com/office/powerpoint/2010/main" val="272456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32656"/>
            <a:ext cx="8208912" cy="6408712"/>
          </a:xfrm>
          <a:prstGeom prst="rect">
            <a:avLst/>
          </a:prstGeom>
        </p:spPr>
      </p:pic>
    </p:spTree>
    <p:extLst>
      <p:ext uri="{BB962C8B-B14F-4D97-AF65-F5344CB8AC3E}">
        <p14:creationId xmlns:p14="http://schemas.microsoft.com/office/powerpoint/2010/main" val="3410813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130425"/>
            <a:ext cx="7772400" cy="1470025"/>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Highlighting the need for practitioners to work through their emotions:</a:t>
            </a:r>
            <a:br>
              <a:rPr lang="en-GB" b="1" dirty="0" smtClean="0"/>
            </a:br>
            <a:r>
              <a:rPr lang="en-GB" b="1" dirty="0" smtClean="0"/>
              <a:t>a case for “emotionally inclusive supervision” </a:t>
            </a:r>
            <a:endParaRPr lang="en-US"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318356" y="5345832"/>
            <a:ext cx="8507288" cy="1512168"/>
          </a:xfrm>
          <a:prstGeom prst="rect">
            <a:avLst/>
          </a:prstGeom>
          <a:noFill/>
          <a:ln>
            <a:noFill/>
          </a:ln>
        </p:spPr>
      </p:pic>
    </p:spTree>
    <p:extLst>
      <p:ext uri="{BB962C8B-B14F-4D97-AF65-F5344CB8AC3E}">
        <p14:creationId xmlns:p14="http://schemas.microsoft.com/office/powerpoint/2010/main" val="3717764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88640"/>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Character life journeys       </a:t>
            </a:r>
            <a:r>
              <a:rPr lang="en-GB" sz="1200" b="1" dirty="0" smtClean="0"/>
              <a:t>JR</a:t>
            </a:r>
            <a:endParaRPr lang="en-GB" b="1"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372200" y="1716631"/>
            <a:ext cx="2664296" cy="2411622"/>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15248" y="4905634"/>
            <a:ext cx="2815853" cy="1988840"/>
          </a:xfrm>
          <a:prstGeom prst="rect">
            <a:avLst/>
          </a:prstGeom>
        </p:spPr>
      </p:pic>
      <p:pic>
        <p:nvPicPr>
          <p:cNvPr id="7" name="Picture 6"/>
          <p:cNvPicPr/>
          <p:nvPr/>
        </p:nvPicPr>
        <p:blipFill>
          <a:blip r:embed="rId5"/>
          <a:stretch>
            <a:fillRect/>
          </a:stretch>
        </p:blipFill>
        <p:spPr>
          <a:xfrm>
            <a:off x="3275856" y="1914842"/>
            <a:ext cx="2592288" cy="2666285"/>
          </a:xfrm>
          <a:prstGeom prst="rect">
            <a:avLst/>
          </a:prstGeom>
        </p:spPr>
      </p:pic>
      <p:pic>
        <p:nvPicPr>
          <p:cNvPr id="8" name="Picture 7"/>
          <p:cNvPicPr/>
          <p:nvPr/>
        </p:nvPicPr>
        <p:blipFill>
          <a:blip r:embed="rId6">
            <a:extLst>
              <a:ext uri="{28A0092B-C50C-407E-A947-70E740481C1C}">
                <a14:useLocalDpi xmlns:a14="http://schemas.microsoft.com/office/drawing/2010/main" val="0"/>
              </a:ext>
            </a:extLst>
          </a:blip>
          <a:stretch>
            <a:fillRect/>
          </a:stretch>
        </p:blipFill>
        <p:spPr>
          <a:xfrm>
            <a:off x="5453029" y="4725144"/>
            <a:ext cx="2236537" cy="2019261"/>
          </a:xfrm>
          <a:prstGeom prst="rect">
            <a:avLst/>
          </a:prstGeom>
          <a:ln w="31750">
            <a:solidFill>
              <a:srgbClr val="C00000"/>
            </a:solidFill>
          </a:ln>
        </p:spPr>
      </p:pic>
      <p:sp>
        <p:nvSpPr>
          <p:cNvPr id="9" name="TextBox 8"/>
          <p:cNvSpPr txBox="1"/>
          <p:nvPr/>
        </p:nvSpPr>
        <p:spPr>
          <a:xfrm>
            <a:off x="3779912" y="1321872"/>
            <a:ext cx="1944216" cy="369332"/>
          </a:xfrm>
          <a:prstGeom prst="rect">
            <a:avLst/>
          </a:prstGeom>
          <a:noFill/>
        </p:spPr>
        <p:txBody>
          <a:bodyPr wrap="square" rtlCol="0">
            <a:spAutoFit/>
          </a:bodyPr>
          <a:lstStyle/>
          <a:p>
            <a:r>
              <a:rPr lang="en-GB" i="1" dirty="0" smtClean="0"/>
              <a:t>Trevor: aged 14 </a:t>
            </a:r>
            <a:endParaRPr lang="en-US" i="1" dirty="0"/>
          </a:p>
        </p:txBody>
      </p:sp>
      <p:sp>
        <p:nvSpPr>
          <p:cNvPr id="10" name="TextBox 9"/>
          <p:cNvSpPr txBox="1"/>
          <p:nvPr/>
        </p:nvSpPr>
        <p:spPr>
          <a:xfrm>
            <a:off x="3275856" y="4725144"/>
            <a:ext cx="1440160" cy="646331"/>
          </a:xfrm>
          <a:prstGeom prst="rect">
            <a:avLst/>
          </a:prstGeom>
          <a:noFill/>
        </p:spPr>
        <p:txBody>
          <a:bodyPr wrap="square" rtlCol="0">
            <a:spAutoFit/>
          </a:bodyPr>
          <a:lstStyle/>
          <a:p>
            <a:r>
              <a:rPr lang="en-GB" i="1" dirty="0" smtClean="0"/>
              <a:t>Nan</a:t>
            </a:r>
            <a:br>
              <a:rPr lang="en-GB" i="1" dirty="0" smtClean="0"/>
            </a:br>
            <a:r>
              <a:rPr lang="en-GB" i="1" dirty="0" smtClean="0"/>
              <a:t>Tiffany</a:t>
            </a:r>
            <a:endParaRPr lang="en-US" i="1" dirty="0"/>
          </a:p>
        </p:txBody>
      </p:sp>
      <p:sp>
        <p:nvSpPr>
          <p:cNvPr id="11" name="TextBox 10"/>
          <p:cNvSpPr txBox="1"/>
          <p:nvPr/>
        </p:nvSpPr>
        <p:spPr>
          <a:xfrm>
            <a:off x="7886519" y="4863643"/>
            <a:ext cx="1080120" cy="646331"/>
          </a:xfrm>
          <a:prstGeom prst="rect">
            <a:avLst/>
          </a:prstGeom>
          <a:noFill/>
        </p:spPr>
        <p:txBody>
          <a:bodyPr wrap="square" rtlCol="0">
            <a:spAutoFit/>
          </a:bodyPr>
          <a:lstStyle/>
          <a:p>
            <a:r>
              <a:rPr lang="en-GB" i="1" dirty="0" smtClean="0"/>
              <a:t>Rosie: aged 9</a:t>
            </a:r>
            <a:endParaRPr lang="en-US" i="1" dirty="0"/>
          </a:p>
        </p:txBody>
      </p:sp>
      <p:sp>
        <p:nvSpPr>
          <p:cNvPr id="12" name="TextBox 11"/>
          <p:cNvSpPr txBox="1"/>
          <p:nvPr/>
        </p:nvSpPr>
        <p:spPr>
          <a:xfrm>
            <a:off x="7704348" y="1078163"/>
            <a:ext cx="1080120" cy="646331"/>
          </a:xfrm>
          <a:prstGeom prst="rect">
            <a:avLst/>
          </a:prstGeom>
          <a:noFill/>
        </p:spPr>
        <p:txBody>
          <a:bodyPr wrap="square" rtlCol="0">
            <a:spAutoFit/>
          </a:bodyPr>
          <a:lstStyle/>
          <a:p>
            <a:r>
              <a:rPr lang="en-GB" i="1" dirty="0" smtClean="0"/>
              <a:t>Mum Connie</a:t>
            </a:r>
            <a:endParaRPr lang="en-US" i="1" dirty="0"/>
          </a:p>
        </p:txBody>
      </p:sp>
      <p:pic>
        <p:nvPicPr>
          <p:cNvPr id="3" name="Picture 2"/>
          <p:cNvPicPr>
            <a:picLocks noChangeAspect="1"/>
          </p:cNvPicPr>
          <p:nvPr/>
        </p:nvPicPr>
        <p:blipFill>
          <a:blip r:embed="rId7"/>
          <a:stretch>
            <a:fillRect/>
          </a:stretch>
        </p:blipFill>
        <p:spPr>
          <a:xfrm>
            <a:off x="107504" y="1498861"/>
            <a:ext cx="2815853" cy="2668688"/>
          </a:xfrm>
          <a:prstGeom prst="rect">
            <a:avLst/>
          </a:prstGeom>
        </p:spPr>
      </p:pic>
      <p:sp>
        <p:nvSpPr>
          <p:cNvPr id="13" name="TextBox 12"/>
          <p:cNvSpPr txBox="1"/>
          <p:nvPr/>
        </p:nvSpPr>
        <p:spPr>
          <a:xfrm>
            <a:off x="415636" y="862483"/>
            <a:ext cx="2644196" cy="646331"/>
          </a:xfrm>
          <a:prstGeom prst="rect">
            <a:avLst/>
          </a:prstGeom>
          <a:noFill/>
        </p:spPr>
        <p:txBody>
          <a:bodyPr wrap="square" rtlCol="0">
            <a:spAutoFit/>
          </a:bodyPr>
          <a:lstStyle/>
          <a:p>
            <a:r>
              <a:rPr lang="en-GB" i="1" dirty="0" smtClean="0"/>
              <a:t>Jade and Charlie: 10 month twins</a:t>
            </a:r>
            <a:endParaRPr lang="en-US" i="1" dirty="0"/>
          </a:p>
        </p:txBody>
      </p:sp>
    </p:spTree>
    <p:extLst>
      <p:ext uri="{BB962C8B-B14F-4D97-AF65-F5344CB8AC3E}">
        <p14:creationId xmlns:p14="http://schemas.microsoft.com/office/powerpoint/2010/main" val="47661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7704" y="31319"/>
            <a:ext cx="8229600" cy="91666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smtClean="0"/>
              <a:t>Being Beth</a:t>
            </a:r>
            <a:endParaRPr lang="en-GB" sz="4000" b="1" dirty="0"/>
          </a:p>
        </p:txBody>
      </p:sp>
      <p:sp>
        <p:nvSpPr>
          <p:cNvPr id="3" name="Content Placeholder 2"/>
          <p:cNvSpPr txBox="1">
            <a:spLocks/>
          </p:cNvSpPr>
          <p:nvPr/>
        </p:nvSpPr>
        <p:spPr>
          <a:xfrm>
            <a:off x="251520" y="908720"/>
            <a:ext cx="4392488" cy="582210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300" b="1" dirty="0"/>
          </a:p>
        </p:txBody>
      </p:sp>
      <p:sp>
        <p:nvSpPr>
          <p:cNvPr id="4" name="Content Placeholder 3"/>
          <p:cNvSpPr txBox="1">
            <a:spLocks/>
          </p:cNvSpPr>
          <p:nvPr/>
        </p:nvSpPr>
        <p:spPr>
          <a:xfrm>
            <a:off x="593754" y="900320"/>
            <a:ext cx="5202382" cy="5553016"/>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i="1" dirty="0" smtClean="0"/>
              <a:t>Having watched some of the relevant scenes, what anxieties do you have ?</a:t>
            </a:r>
          </a:p>
          <a:p>
            <a:r>
              <a:rPr lang="en-GB" i="1" dirty="0" smtClean="0"/>
              <a:t>What would you want to say to Connie during this visit?</a:t>
            </a:r>
          </a:p>
          <a:p>
            <a:r>
              <a:rPr lang="en-GB" i="1" dirty="0" smtClean="0"/>
              <a:t>What points would you make about the joint visit with Andrew?</a:t>
            </a:r>
          </a:p>
          <a:p>
            <a:r>
              <a:rPr lang="en-GB" i="1" dirty="0" smtClean="0"/>
              <a:t>How are you left feeling after all this?</a:t>
            </a:r>
          </a:p>
          <a:p>
            <a:r>
              <a:rPr lang="en-GB" i="1" dirty="0" smtClean="0"/>
              <a:t>What would you expect from your next supervision of this case?</a:t>
            </a:r>
          </a:p>
          <a:p>
            <a:endParaRPr lang="en-GB"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3522" y="1268760"/>
            <a:ext cx="2718957" cy="3744416"/>
          </a:xfrm>
          <a:prstGeom prst="rect">
            <a:avLst/>
          </a:prstGeom>
        </p:spPr>
      </p:pic>
    </p:spTree>
    <p:extLst>
      <p:ext uri="{BB962C8B-B14F-4D97-AF65-F5344CB8AC3E}">
        <p14:creationId xmlns:p14="http://schemas.microsoft.com/office/powerpoint/2010/main" val="1900269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76708"/>
            <a:ext cx="8712968" cy="6592651"/>
          </a:xfrm>
          <a:prstGeom prst="rect">
            <a:avLst/>
          </a:prstGeom>
        </p:spPr>
      </p:pic>
    </p:spTree>
    <p:extLst>
      <p:ext uri="{BB962C8B-B14F-4D97-AF65-F5344CB8AC3E}">
        <p14:creationId xmlns:p14="http://schemas.microsoft.com/office/powerpoint/2010/main" val="438963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trac.co.uk/images/supervision-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90" y="836712"/>
            <a:ext cx="8352928"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1342" y="116632"/>
            <a:ext cx="6643614" cy="400110"/>
          </a:xfrm>
          <a:prstGeom prst="rect">
            <a:avLst/>
          </a:prstGeom>
        </p:spPr>
        <p:txBody>
          <a:bodyPr wrap="none">
            <a:spAutoFit/>
          </a:bodyPr>
          <a:lstStyle/>
          <a:p>
            <a:r>
              <a:rPr lang="en-US" sz="2000" b="1" dirty="0"/>
              <a:t>The 4x4x4 Integrated Model of </a:t>
            </a:r>
            <a:r>
              <a:rPr lang="en-US" sz="2000" b="1" dirty="0" smtClean="0"/>
              <a:t>Supervision (Tony Morrison)</a:t>
            </a:r>
            <a:endParaRPr lang="en-US" sz="2000" b="1" dirty="0"/>
          </a:p>
        </p:txBody>
      </p:sp>
      <p:sp>
        <p:nvSpPr>
          <p:cNvPr id="5" name="Rectangle 4"/>
          <p:cNvSpPr/>
          <p:nvPr/>
        </p:nvSpPr>
        <p:spPr>
          <a:xfrm>
            <a:off x="0" y="6858000"/>
            <a:ext cx="9036496" cy="584775"/>
          </a:xfrm>
          <a:prstGeom prst="rect">
            <a:avLst/>
          </a:prstGeom>
        </p:spPr>
        <p:txBody>
          <a:bodyPr wrap="square">
            <a:spAutoFit/>
          </a:bodyPr>
          <a:lstStyle/>
          <a:p>
            <a:r>
              <a:rPr lang="en-GB" sz="1600" b="1" i="1" dirty="0" smtClean="0"/>
              <a:t>Morrison T. and </a:t>
            </a:r>
            <a:r>
              <a:rPr lang="en-GB" sz="1600" b="1" i="1" dirty="0" err="1"/>
              <a:t>Wonnacott</a:t>
            </a:r>
            <a:r>
              <a:rPr lang="en-GB" sz="1600" b="1" i="1" dirty="0"/>
              <a:t>, J. (2010). ‘Supervision: Now or never. Reclaiming Reflective Supervision in Social Work’. Available from: http://www.in-trac.co.uk/supervision-now-or-never/</a:t>
            </a:r>
          </a:p>
        </p:txBody>
      </p:sp>
    </p:spTree>
    <p:extLst>
      <p:ext uri="{BB962C8B-B14F-4D97-AF65-F5344CB8AC3E}">
        <p14:creationId xmlns:p14="http://schemas.microsoft.com/office/powerpoint/2010/main" val="39364221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52" y="188640"/>
            <a:ext cx="8229600" cy="634082"/>
          </a:xfrm>
        </p:spPr>
        <p:txBody>
          <a:bodyPr>
            <a:normAutofit/>
          </a:bodyPr>
          <a:lstStyle/>
          <a:p>
            <a:r>
              <a:rPr lang="en-GB" sz="3200" b="1" dirty="0" smtClean="0"/>
              <a:t>Research on supervision in social care</a:t>
            </a:r>
            <a:endParaRPr lang="en-US" sz="3200" b="1" dirty="0"/>
          </a:p>
        </p:txBody>
      </p:sp>
      <p:sp>
        <p:nvSpPr>
          <p:cNvPr id="3" name="Content Placeholder 2"/>
          <p:cNvSpPr>
            <a:spLocks noGrp="1"/>
          </p:cNvSpPr>
          <p:nvPr>
            <p:ph idx="1"/>
          </p:nvPr>
        </p:nvSpPr>
        <p:spPr>
          <a:xfrm>
            <a:off x="457200" y="1052737"/>
            <a:ext cx="8229600" cy="4392488"/>
          </a:xfrm>
        </p:spPr>
        <p:txBody>
          <a:bodyPr>
            <a:normAutofit fontScale="70000" lnSpcReduction="20000"/>
          </a:bodyPr>
          <a:lstStyle/>
          <a:p>
            <a:r>
              <a:rPr lang="en-US" b="1" dirty="0"/>
              <a:t>Despite the many of models of supervision, few, if any, are based on empirical </a:t>
            </a:r>
            <a:r>
              <a:rPr lang="en-US" b="1" dirty="0" smtClean="0"/>
              <a:t>research</a:t>
            </a:r>
            <a:br>
              <a:rPr lang="en-US" b="1" dirty="0" smtClean="0"/>
            </a:br>
            <a:endParaRPr lang="en-GB" b="1" dirty="0"/>
          </a:p>
          <a:p>
            <a:r>
              <a:rPr lang="en-US" dirty="0" smtClean="0"/>
              <a:t>In </a:t>
            </a:r>
            <a:r>
              <a:rPr lang="en-US" dirty="0"/>
              <a:t>1996 the Association of Directors of Social Services identified supervision as one of the five elements of good practice (Morrison and </a:t>
            </a:r>
            <a:r>
              <a:rPr lang="en-US" dirty="0" err="1"/>
              <a:t>Wonnacott</a:t>
            </a:r>
            <a:r>
              <a:rPr lang="en-US" dirty="0"/>
              <a:t>, 2010</a:t>
            </a:r>
            <a:r>
              <a:rPr lang="en-US" dirty="0" smtClean="0"/>
              <a:t>);</a:t>
            </a:r>
            <a:br>
              <a:rPr lang="en-US" dirty="0" smtClean="0"/>
            </a:br>
            <a:endParaRPr lang="en-US" dirty="0"/>
          </a:p>
          <a:p>
            <a:r>
              <a:rPr lang="en-GB" i="1" dirty="0" smtClean="0"/>
              <a:t>“</a:t>
            </a:r>
            <a:r>
              <a:rPr lang="en-US" i="1" dirty="0" smtClean="0"/>
              <a:t>There </a:t>
            </a:r>
            <a:r>
              <a:rPr lang="en-US" i="1" dirty="0"/>
              <a:t>is concern that the tradition of deliberate, reflective social work practice is being put in danger because of an overemphasis on process and targets, resulting in a loss of confidence amongst social workers. Regular, high quality, </a:t>
            </a:r>
            <a:r>
              <a:rPr lang="en-US" i="1" dirty="0" err="1"/>
              <a:t>organised</a:t>
            </a:r>
            <a:r>
              <a:rPr lang="en-US" i="1" dirty="0"/>
              <a:t> supervision is </a:t>
            </a:r>
            <a:r>
              <a:rPr lang="en-US" i="1" dirty="0" smtClean="0"/>
              <a:t>critical</a:t>
            </a:r>
            <a:r>
              <a:rPr lang="en-US" dirty="0" smtClean="0"/>
              <a:t> </a:t>
            </a:r>
            <a:r>
              <a:rPr lang="en-US" dirty="0"/>
              <a:t>(Laming, 2009; page 32</a:t>
            </a:r>
            <a:r>
              <a:rPr lang="en-US" dirty="0" smtClean="0"/>
              <a:t>).</a:t>
            </a:r>
            <a:br>
              <a:rPr lang="en-US" dirty="0" smtClean="0"/>
            </a:br>
            <a:endParaRPr lang="en-GB" dirty="0" smtClean="0"/>
          </a:p>
          <a:p>
            <a:r>
              <a:rPr lang="en-GB" dirty="0" smtClean="0"/>
              <a:t>Serious Case Reviews are often highlighting the fundamental </a:t>
            </a:r>
            <a:r>
              <a:rPr lang="en-GB" dirty="0"/>
              <a:t>importance of supervision to </a:t>
            </a:r>
            <a:r>
              <a:rPr lang="en-GB" dirty="0" smtClean="0"/>
              <a:t>critical thinking around practice.</a:t>
            </a:r>
          </a:p>
          <a:p>
            <a:endParaRPr lang="en-GB" dirty="0"/>
          </a:p>
          <a:p>
            <a:pPr marL="0" indent="0">
              <a:buNone/>
            </a:pP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318356" y="5345832"/>
            <a:ext cx="8507288" cy="1512168"/>
          </a:xfrm>
          <a:prstGeom prst="rect">
            <a:avLst/>
          </a:prstGeom>
          <a:noFill/>
          <a:ln>
            <a:noFill/>
          </a:ln>
        </p:spPr>
      </p:pic>
    </p:spTree>
    <p:extLst>
      <p:ext uri="{BB962C8B-B14F-4D97-AF65-F5344CB8AC3E}">
        <p14:creationId xmlns:p14="http://schemas.microsoft.com/office/powerpoint/2010/main" val="4576170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992888" cy="1143000"/>
          </a:xfrm>
        </p:spPr>
        <p:txBody>
          <a:bodyPr>
            <a:normAutofit/>
          </a:bodyPr>
          <a:lstStyle/>
          <a:p>
            <a:r>
              <a:rPr lang="en-GB" sz="3200" b="1" dirty="0" smtClean="0"/>
              <a:t>Decision-making </a:t>
            </a:r>
            <a:endParaRPr lang="en-US" sz="3200" b="1" dirty="0"/>
          </a:p>
        </p:txBody>
      </p:sp>
      <p:sp>
        <p:nvSpPr>
          <p:cNvPr id="3" name="Content Placeholder 2"/>
          <p:cNvSpPr>
            <a:spLocks noGrp="1"/>
          </p:cNvSpPr>
          <p:nvPr>
            <p:ph idx="1"/>
          </p:nvPr>
        </p:nvSpPr>
        <p:spPr>
          <a:xfrm>
            <a:off x="395536" y="2281740"/>
            <a:ext cx="8229600" cy="4576260"/>
          </a:xfrm>
        </p:spPr>
        <p:txBody>
          <a:bodyPr>
            <a:noAutofit/>
          </a:bodyPr>
          <a:lstStyle/>
          <a:p>
            <a:r>
              <a:rPr lang="en-GB" sz="2800" i="1" dirty="0" smtClean="0"/>
              <a:t>What would you consider before making a decision about the twins (and Rosie and Trevor )?</a:t>
            </a:r>
          </a:p>
          <a:p>
            <a:r>
              <a:rPr lang="en-GB" sz="2800" i="1" dirty="0" smtClean="0"/>
              <a:t>Would your next steps be to remove the children or leave them in the home ?;</a:t>
            </a:r>
          </a:p>
          <a:p>
            <a:r>
              <a:rPr lang="en-GB" sz="2800" i="1" dirty="0" smtClean="0"/>
              <a:t>Write a one page report on your action points and recommendations for this case – what is your evidence and justification for your decision?</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4868"/>
            <a:ext cx="2016224" cy="2016224"/>
          </a:xfrm>
          <a:prstGeom prst="rect">
            <a:avLst/>
          </a:prstGeom>
        </p:spPr>
      </p:pic>
    </p:spTree>
    <p:extLst>
      <p:ext uri="{BB962C8B-B14F-4D97-AF65-F5344CB8AC3E}">
        <p14:creationId xmlns:p14="http://schemas.microsoft.com/office/powerpoint/2010/main" val="21790700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99" y="134889"/>
            <a:ext cx="8229600" cy="701823"/>
          </a:xfrm>
        </p:spPr>
        <p:txBody>
          <a:bodyPr>
            <a:normAutofit/>
          </a:bodyPr>
          <a:lstStyle/>
          <a:p>
            <a:r>
              <a:rPr lang="en-GB" sz="3200" b="1" dirty="0" smtClean="0"/>
              <a:t>Some core theories for ‘Rosie’ </a:t>
            </a:r>
            <a:endParaRPr lang="en-GB" sz="3200" b="1" dirty="0"/>
          </a:p>
        </p:txBody>
      </p:sp>
      <p:sp>
        <p:nvSpPr>
          <p:cNvPr id="3" name="Content Placeholder 2"/>
          <p:cNvSpPr>
            <a:spLocks noGrp="1"/>
          </p:cNvSpPr>
          <p:nvPr>
            <p:ph idx="1"/>
          </p:nvPr>
        </p:nvSpPr>
        <p:spPr>
          <a:xfrm>
            <a:off x="457200" y="984996"/>
            <a:ext cx="8229600" cy="5141168"/>
          </a:xfrm>
        </p:spPr>
        <p:txBody>
          <a:bodyPr>
            <a:normAutofit/>
          </a:bodyPr>
          <a:lstStyle/>
          <a:p>
            <a:r>
              <a:rPr lang="en-GB" sz="2000" b="1" dirty="0" smtClean="0"/>
              <a:t>Psychoanalytic theory: </a:t>
            </a:r>
            <a:r>
              <a:rPr lang="en-GB" sz="2000" u="sng" dirty="0" smtClean="0"/>
              <a:t>Sigmund Freud</a:t>
            </a:r>
            <a:r>
              <a:rPr lang="en-GB" sz="2000" dirty="0" smtClean="0"/>
              <a:t/>
            </a:r>
            <a:br>
              <a:rPr lang="en-GB" sz="2000" dirty="0" smtClean="0"/>
            </a:br>
            <a:r>
              <a:rPr lang="en-GB" sz="2000" i="1" dirty="0"/>
              <a:t>“the mind of the client and its workings had to be understood if real change and permanent improvement was to be achieved” </a:t>
            </a:r>
            <a:r>
              <a:rPr lang="en-GB" sz="2000" dirty="0"/>
              <a:t>(Howe, 2009; p.29</a:t>
            </a:r>
            <a:r>
              <a:rPr lang="en-GB" sz="2000" dirty="0" smtClean="0"/>
              <a:t>); </a:t>
            </a:r>
            <a:endParaRPr lang="en-GB" sz="2000" dirty="0"/>
          </a:p>
          <a:p>
            <a:r>
              <a:rPr lang="en-GB" sz="2000" b="1" dirty="0" smtClean="0"/>
              <a:t>Attachment theory: </a:t>
            </a:r>
            <a:r>
              <a:rPr lang="en-GB" sz="2000" u="sng" dirty="0" smtClean="0"/>
              <a:t>John Bowlby </a:t>
            </a:r>
            <a:r>
              <a:rPr lang="en-GB" sz="2000" dirty="0" smtClean="0"/>
              <a:t/>
            </a:r>
            <a:br>
              <a:rPr lang="en-GB" sz="2000" dirty="0" smtClean="0"/>
            </a:br>
            <a:r>
              <a:rPr lang="en-GB" sz="2000" dirty="0" smtClean="0"/>
              <a:t>Emphasis upon infant – carer relationship and identification of attachment styles;</a:t>
            </a:r>
            <a:endParaRPr lang="en-GB" sz="2000" b="1" dirty="0" smtClean="0"/>
          </a:p>
          <a:p>
            <a:r>
              <a:rPr lang="en-GB" sz="2000" b="1" dirty="0" smtClean="0"/>
              <a:t>Systems theory: </a:t>
            </a:r>
            <a:r>
              <a:rPr lang="en-GB" sz="2000" u="sng" dirty="0" err="1" smtClean="0"/>
              <a:t>Urie</a:t>
            </a:r>
            <a:r>
              <a:rPr lang="en-GB" sz="2000" u="sng" dirty="0" smtClean="0"/>
              <a:t> Bronfenbrenner</a:t>
            </a:r>
            <a:r>
              <a:rPr lang="en-GB" sz="2000" dirty="0" smtClean="0"/>
              <a:t/>
            </a:r>
            <a:br>
              <a:rPr lang="en-GB" sz="2000" dirty="0" smtClean="0"/>
            </a:br>
            <a:r>
              <a:rPr lang="en-GB" sz="2000" dirty="0" smtClean="0"/>
              <a:t>The individual is affected by an interaction between the micro and macro factors surrounding him/her: from the intimate, close family relationships to the broader economic, political and cultural factors.</a:t>
            </a:r>
          </a:p>
          <a:p>
            <a:r>
              <a:rPr lang="en-GB" sz="2000" b="1" dirty="0"/>
              <a:t>W</a:t>
            </a:r>
            <a:r>
              <a:rPr lang="en-GB" sz="2000" b="1" dirty="0" smtClean="0"/>
              <a:t>e need to encourage our professionals to engage in relevant theories to better understand the behaviour of children and families.</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428182" y="5229200"/>
            <a:ext cx="8507288" cy="1512168"/>
          </a:xfrm>
          <a:prstGeom prst="rect">
            <a:avLst/>
          </a:prstGeom>
          <a:noFill/>
          <a:ln>
            <a:noFill/>
          </a:ln>
        </p:spPr>
      </p:pic>
    </p:spTree>
    <p:extLst>
      <p:ext uri="{BB962C8B-B14F-4D97-AF65-F5344CB8AC3E}">
        <p14:creationId xmlns:p14="http://schemas.microsoft.com/office/powerpoint/2010/main" val="2652936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How are you going to use Rosie in your organisation?</a:t>
            </a:r>
            <a:endParaRPr lang="en-GB" b="1" dirty="0"/>
          </a:p>
        </p:txBody>
      </p:sp>
      <p:sp>
        <p:nvSpPr>
          <p:cNvPr id="3" name="Content Placeholder 2"/>
          <p:cNvSpPr>
            <a:spLocks noGrp="1"/>
          </p:cNvSpPr>
          <p:nvPr>
            <p:ph idx="1"/>
          </p:nvPr>
        </p:nvSpPr>
        <p:spPr>
          <a:xfrm>
            <a:off x="457200" y="2132856"/>
            <a:ext cx="8229600" cy="3993307"/>
          </a:xfrm>
        </p:spPr>
        <p:txBody>
          <a:bodyPr/>
          <a:lstStyle/>
          <a:p>
            <a:r>
              <a:rPr lang="en-GB" dirty="0" smtClean="0"/>
              <a:t>Consider your teams, the individuals you want to target</a:t>
            </a:r>
          </a:p>
          <a:p>
            <a:r>
              <a:rPr lang="en-GB" dirty="0" smtClean="0"/>
              <a:t>Timings</a:t>
            </a:r>
          </a:p>
          <a:p>
            <a:r>
              <a:rPr lang="en-GB" dirty="0" smtClean="0"/>
              <a:t>Theme by theme</a:t>
            </a:r>
          </a:p>
          <a:p>
            <a:r>
              <a:rPr lang="en-GB" dirty="0" smtClean="0"/>
              <a:t>Drop it into an existing CPD structure</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428182" y="5229200"/>
            <a:ext cx="8507288" cy="1512168"/>
          </a:xfrm>
          <a:prstGeom prst="rect">
            <a:avLst/>
          </a:prstGeom>
          <a:noFill/>
          <a:ln>
            <a:noFill/>
          </a:ln>
        </p:spPr>
      </p:pic>
    </p:spTree>
    <p:extLst>
      <p:ext uri="{BB962C8B-B14F-4D97-AF65-F5344CB8AC3E}">
        <p14:creationId xmlns:p14="http://schemas.microsoft.com/office/powerpoint/2010/main" val="976362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418058"/>
          </a:xfrm>
        </p:spPr>
        <p:txBody>
          <a:bodyPr>
            <a:normAutofit fontScale="90000"/>
          </a:bodyPr>
          <a:lstStyle/>
          <a:p>
            <a:pPr algn="l"/>
            <a:r>
              <a:rPr lang="en-GB" sz="2000" b="1" dirty="0"/>
              <a:t>References</a:t>
            </a:r>
            <a:r>
              <a:rPr lang="en-GB" b="1" dirty="0"/>
              <a:t> </a:t>
            </a:r>
            <a:br>
              <a:rPr lang="en-GB" b="1" dirty="0"/>
            </a:br>
            <a:endParaRPr lang="en-US" dirty="0"/>
          </a:p>
        </p:txBody>
      </p:sp>
      <p:sp>
        <p:nvSpPr>
          <p:cNvPr id="3" name="Content Placeholder 2"/>
          <p:cNvSpPr>
            <a:spLocks noGrp="1"/>
          </p:cNvSpPr>
          <p:nvPr>
            <p:ph idx="1"/>
          </p:nvPr>
        </p:nvSpPr>
        <p:spPr>
          <a:xfrm>
            <a:off x="457200" y="764704"/>
            <a:ext cx="8229600" cy="5688632"/>
          </a:xfrm>
        </p:spPr>
        <p:txBody>
          <a:bodyPr>
            <a:normAutofit fontScale="92500" lnSpcReduction="10000"/>
          </a:bodyPr>
          <a:lstStyle/>
          <a:p>
            <a:endParaRPr lang="en-GB" sz="1400" dirty="0" smtClean="0">
              <a:solidFill>
                <a:srgbClr val="FF0000"/>
              </a:solidFill>
            </a:endParaRPr>
          </a:p>
          <a:p>
            <a:r>
              <a:rPr lang="en-GB" sz="1400" dirty="0" smtClean="0"/>
              <a:t>Cuthbert et al (2011). ‘All Babies Count: Prevention and Protection for Vulnerable Babies’. London: NSPCC. </a:t>
            </a:r>
          </a:p>
          <a:p>
            <a:r>
              <a:rPr lang="en-GB" sz="1400" dirty="0" smtClean="0"/>
              <a:t>Department for Education (2010). ‘Building on the learning from Serious Case Reviews: A Two Year analysis of Child Protection Database Notifications 2007-2009. DFE-RR040.</a:t>
            </a:r>
          </a:p>
          <a:p>
            <a:r>
              <a:rPr lang="en-GB" sz="1400" dirty="0" smtClean="0"/>
              <a:t>Department for Education (2011). ‘Safeguarding Children Across Services: Messages from Research on Identifying and Responding to Child Maltreatment. DFE-RBX-10-09.</a:t>
            </a:r>
          </a:p>
          <a:p>
            <a:r>
              <a:rPr lang="en-GB" sz="1400" dirty="0" smtClean="0"/>
              <a:t>Department for Education (2011). ‘The Munro Review of Child Protection: Final Report’. The Stationery Office Limited.  </a:t>
            </a:r>
          </a:p>
          <a:p>
            <a:r>
              <a:rPr lang="en-GB" sz="1400" dirty="0" smtClean="0"/>
              <a:t>Ferguson, H. (2014). ‘What Social Workers do in Performing Child Protection Work: Evidence from Research into Face-to-Face Practice’. </a:t>
            </a:r>
            <a:r>
              <a:rPr lang="en-GB" sz="1400" u="sng" dirty="0" smtClean="0"/>
              <a:t>Child and Family Social Work</a:t>
            </a:r>
            <a:r>
              <a:rPr lang="en-GB" sz="1400" dirty="0" smtClean="0"/>
              <a:t>, </a:t>
            </a:r>
            <a:r>
              <a:rPr lang="en-US" sz="1400" dirty="0" smtClean="0"/>
              <a:t>doi:10.1111/cfs.12142</a:t>
            </a:r>
            <a:r>
              <a:rPr lang="en-GB" sz="1400" dirty="0"/>
              <a:t>.</a:t>
            </a:r>
            <a:endParaRPr lang="en-GB" sz="1400" dirty="0" smtClean="0"/>
          </a:p>
          <a:p>
            <a:r>
              <a:rPr lang="en-GB" sz="1400" dirty="0" smtClean="0"/>
              <a:t>Ferguson</a:t>
            </a:r>
            <a:r>
              <a:rPr lang="en-GB" sz="1400" dirty="0"/>
              <a:t>, H. (2010). ‘Therapeutic journeys: the car as a vehicle for working with children and families and theorising practice’. </a:t>
            </a:r>
            <a:r>
              <a:rPr lang="en-GB" sz="1400" u="sng" dirty="0"/>
              <a:t>Journal of Social Work Practice</a:t>
            </a:r>
            <a:r>
              <a:rPr lang="en-GB" sz="1400" dirty="0"/>
              <a:t>, V.24(2), pp 121-138.  </a:t>
            </a:r>
          </a:p>
          <a:p>
            <a:r>
              <a:rPr lang="en-GB" sz="1400" dirty="0" err="1" smtClean="0"/>
              <a:t>Fonagy</a:t>
            </a:r>
            <a:r>
              <a:rPr lang="en-GB" sz="1400" dirty="0"/>
              <a:t>, P., </a:t>
            </a:r>
            <a:r>
              <a:rPr lang="en-GB" sz="1400" dirty="0" err="1"/>
              <a:t>Gergely</a:t>
            </a:r>
            <a:r>
              <a:rPr lang="en-GB" sz="1400" dirty="0"/>
              <a:t>, G., Jurist, E.L. and Target (2002). ‘Affect Regulation, </a:t>
            </a:r>
            <a:r>
              <a:rPr lang="en-GB" sz="1400" dirty="0" err="1"/>
              <a:t>Mentalization</a:t>
            </a:r>
            <a:r>
              <a:rPr lang="en-GB" sz="1400" dirty="0"/>
              <a:t>, and the Development of the Self’. (</a:t>
            </a:r>
            <a:r>
              <a:rPr lang="en-GB" sz="1400" dirty="0" err="1"/>
              <a:t>Karnac</a:t>
            </a:r>
            <a:r>
              <a:rPr lang="en-GB" sz="1400" dirty="0"/>
              <a:t> Books Ltd, London</a:t>
            </a:r>
            <a:r>
              <a:rPr lang="en-GB" sz="1400" dirty="0" smtClean="0"/>
              <a:t>).</a:t>
            </a:r>
          </a:p>
          <a:p>
            <a:r>
              <a:rPr lang="en-GB" sz="1400" dirty="0" err="1"/>
              <a:t>Fonagy</a:t>
            </a:r>
            <a:r>
              <a:rPr lang="en-GB" sz="1400" dirty="0"/>
              <a:t>, P. (2002). ‘The Internal Working Model or the Interpersonal Interpretative Function’. </a:t>
            </a:r>
            <a:r>
              <a:rPr lang="en-GB" sz="1400" u="sng" dirty="0"/>
              <a:t>Journal of Infant, Child, and Adolescent Psychotherapy</a:t>
            </a:r>
            <a:r>
              <a:rPr lang="en-GB" sz="1400" dirty="0"/>
              <a:t>. V.2(4), pp27-38.</a:t>
            </a:r>
          </a:p>
          <a:p>
            <a:r>
              <a:rPr lang="en-GB" sz="1400" dirty="0" err="1" smtClean="0"/>
              <a:t>Fonagy</a:t>
            </a:r>
            <a:r>
              <a:rPr lang="en-GB" sz="1400" dirty="0"/>
              <a:t>, P., Steele, M., Steele, H., Moran, G.S. and </a:t>
            </a:r>
            <a:r>
              <a:rPr lang="en-GB" sz="1400" dirty="0" err="1"/>
              <a:t>Higgitt</a:t>
            </a:r>
            <a:r>
              <a:rPr lang="en-GB" sz="1400" dirty="0"/>
              <a:t>, A.C. (1991). ‘The Capacity for Understanding Mental States: the Reflective Self in Parent and Child its significance for Security of Attachment’. </a:t>
            </a:r>
            <a:r>
              <a:rPr lang="en-GB" sz="1400" u="sng" dirty="0"/>
              <a:t>Infant Mental Health</a:t>
            </a:r>
            <a:r>
              <a:rPr lang="en-GB" sz="1400" dirty="0"/>
              <a:t>. V.12(3), </a:t>
            </a:r>
            <a:r>
              <a:rPr lang="en-GB" sz="1400" dirty="0" smtClean="0"/>
              <a:t>pp201-218.</a:t>
            </a:r>
          </a:p>
          <a:p>
            <a:r>
              <a:rPr lang="en-GB" sz="1400" dirty="0" err="1"/>
              <a:t>Fraiberg</a:t>
            </a:r>
            <a:r>
              <a:rPr lang="en-GB" sz="1400" dirty="0"/>
              <a:t>, S.A. (1975). ‘Ghosts in the nursery. A psychoanalytic approach to the problems of impaired Infant-Mother Relationships’. </a:t>
            </a:r>
            <a:r>
              <a:rPr lang="en-GB" sz="1400" u="sng" dirty="0"/>
              <a:t>Journal of the American Academy of Child Psychiatry.</a:t>
            </a:r>
            <a:r>
              <a:rPr lang="en-GB" sz="1400" dirty="0"/>
              <a:t> V.14(3), pp387-421.  </a:t>
            </a:r>
          </a:p>
          <a:p>
            <a:r>
              <a:rPr lang="en-US" sz="1400" dirty="0" smtClean="0"/>
              <a:t>Handley</a:t>
            </a:r>
            <a:r>
              <a:rPr lang="en-US" sz="1400" dirty="0"/>
              <a:t>, G. and Doyle, C. (2014). Ascertaining the wishes and feelings of young children. </a:t>
            </a:r>
            <a:r>
              <a:rPr lang="en-US" sz="1400" u="sng" dirty="0"/>
              <a:t>Child and Family Social Work</a:t>
            </a:r>
            <a:r>
              <a:rPr lang="en-US" sz="1400" dirty="0"/>
              <a:t>, V.19, pp 443-454.  </a:t>
            </a:r>
            <a:endParaRPr lang="en-US" sz="1400" dirty="0" smtClean="0"/>
          </a:p>
          <a:p>
            <a:r>
              <a:rPr lang="en-GB" sz="1400" dirty="0"/>
              <a:t>Healy, K. (2014). ‘Social Work theories in context: Creating frameworks for practice’. (Basingstoke: Palgrave Macmillan).</a:t>
            </a:r>
          </a:p>
          <a:p>
            <a:r>
              <a:rPr lang="en-GB" sz="1400" dirty="0"/>
              <a:t>Howe, D. (2010). ‘The Safety of Children and the Parent-Worker Relationship in Cases of Child Abuse and Neglect’. </a:t>
            </a:r>
            <a:r>
              <a:rPr lang="en-GB" sz="1400" u="sng" dirty="0"/>
              <a:t>Child Abuse Review</a:t>
            </a:r>
            <a:r>
              <a:rPr lang="en-GB" sz="1400" dirty="0"/>
              <a:t>. V.19, pp330-341.</a:t>
            </a:r>
          </a:p>
          <a:p>
            <a:r>
              <a:rPr lang="en-GB" sz="1400" dirty="0"/>
              <a:t>Howe , D. (2009). ‘A brief introduction to social work theory’. (Basingstoke: Palgrave Macmillan).</a:t>
            </a:r>
          </a:p>
          <a:p>
            <a:pPr marL="0" indent="0">
              <a:buNone/>
            </a:pPr>
            <a:endParaRPr lang="en-US" sz="1400" dirty="0" smtClean="0"/>
          </a:p>
        </p:txBody>
      </p:sp>
    </p:spTree>
    <p:extLst>
      <p:ext uri="{BB962C8B-B14F-4D97-AF65-F5344CB8AC3E}">
        <p14:creationId xmlns:p14="http://schemas.microsoft.com/office/powerpoint/2010/main" val="32213477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4340" y="291473"/>
            <a:ext cx="8229600" cy="41805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smtClean="0"/>
              <a:t>References </a:t>
            </a:r>
            <a:br>
              <a:rPr lang="en-GB" sz="1800" b="1" dirty="0" smtClean="0"/>
            </a:br>
            <a:endParaRPr lang="en-US" sz="1800" dirty="0"/>
          </a:p>
        </p:txBody>
      </p:sp>
      <p:sp>
        <p:nvSpPr>
          <p:cNvPr id="3" name="Content Placeholder 2"/>
          <p:cNvSpPr txBox="1">
            <a:spLocks/>
          </p:cNvSpPr>
          <p:nvPr/>
        </p:nvSpPr>
        <p:spPr>
          <a:xfrm>
            <a:off x="424340" y="953344"/>
            <a:ext cx="8229600" cy="590465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dirty="0" smtClean="0"/>
              <a:t>HM </a:t>
            </a:r>
            <a:r>
              <a:rPr lang="en-GB" sz="1400" dirty="0"/>
              <a:t>Government (2015). ‘Working Together to Safeguard Children. A guide to inter-agency working to safeguard and promote the welfare of children</a:t>
            </a:r>
            <a:r>
              <a:rPr lang="en-GB" sz="1400" dirty="0" smtClean="0"/>
              <a:t>’.</a:t>
            </a:r>
          </a:p>
          <a:p>
            <a:r>
              <a:rPr lang="en-GB" sz="1400" dirty="0"/>
              <a:t>Ingram, R. (2012). ‘Emotions, social work practice and supervision: an uneasy alliance?’. </a:t>
            </a:r>
            <a:r>
              <a:rPr lang="en-GB" sz="1400" u="sng" dirty="0"/>
              <a:t>Journal of Social Work Practice</a:t>
            </a:r>
            <a:r>
              <a:rPr lang="en-GB" sz="1400" dirty="0"/>
              <a:t>, V.27(1), pp 5-19</a:t>
            </a:r>
            <a:r>
              <a:rPr lang="en-GB" sz="1400" dirty="0" smtClean="0"/>
              <a:t>.</a:t>
            </a:r>
          </a:p>
          <a:p>
            <a:r>
              <a:rPr lang="en-GB" sz="1400" dirty="0"/>
              <a:t>Laming, L. (2009). ‘The Victoria </a:t>
            </a:r>
            <a:r>
              <a:rPr lang="en-GB" sz="1400" dirty="0" err="1"/>
              <a:t>Climbié</a:t>
            </a:r>
            <a:r>
              <a:rPr lang="en-GB" sz="1400" dirty="0"/>
              <a:t> Inquiry’. (The Stationery Office). </a:t>
            </a:r>
            <a:endParaRPr lang="en-GB" sz="1400" dirty="0" smtClean="0"/>
          </a:p>
          <a:p>
            <a:r>
              <a:rPr lang="en-GB" sz="1400" dirty="0" smtClean="0"/>
              <a:t>Moran, P. (2011). ‘Neglect: Research Evidence to Inform Practice’. Action for Children.  </a:t>
            </a:r>
          </a:p>
          <a:p>
            <a:r>
              <a:rPr lang="en-US" sz="1400" dirty="0" err="1" smtClean="0"/>
              <a:t>Mor</a:t>
            </a:r>
            <a:r>
              <a:rPr lang="en-US" sz="1400" dirty="0" smtClean="0"/>
              <a:t> </a:t>
            </a:r>
            <a:r>
              <a:rPr lang="en-US" sz="1400" dirty="0"/>
              <a:t>Barak, M.E. et al. (2009) ‘The impact </a:t>
            </a:r>
            <a:r>
              <a:rPr lang="en-US" sz="1400" dirty="0" smtClean="0"/>
              <a:t>of supervision </a:t>
            </a:r>
            <a:r>
              <a:rPr lang="en-US" sz="1400" dirty="0"/>
              <a:t>on worker outcomes: a </a:t>
            </a:r>
            <a:r>
              <a:rPr lang="en-US" sz="1400" dirty="0" err="1"/>
              <a:t>metaanalysis</a:t>
            </a:r>
            <a:r>
              <a:rPr lang="en-US" sz="1400" dirty="0" smtClean="0"/>
              <a:t>’. </a:t>
            </a:r>
            <a:r>
              <a:rPr lang="en-US" sz="1400" u="sng" dirty="0" smtClean="0"/>
              <a:t>Social </a:t>
            </a:r>
            <a:r>
              <a:rPr lang="en-US" sz="1400" u="sng" dirty="0"/>
              <a:t>Service Review,</a:t>
            </a:r>
            <a:r>
              <a:rPr lang="en-US" sz="1400" dirty="0"/>
              <a:t> </a:t>
            </a:r>
            <a:r>
              <a:rPr lang="en-US" sz="1400" dirty="0" smtClean="0"/>
              <a:t>Vol.83(1), pp. 3−32.</a:t>
            </a:r>
            <a:endParaRPr lang="en-GB" sz="1400" dirty="0" smtClean="0"/>
          </a:p>
          <a:p>
            <a:r>
              <a:rPr lang="en-GB" sz="1400" dirty="0" smtClean="0"/>
              <a:t>Morrison, T. and </a:t>
            </a:r>
            <a:r>
              <a:rPr lang="en-GB" sz="1400" dirty="0" err="1" smtClean="0"/>
              <a:t>Wonnacott</a:t>
            </a:r>
            <a:r>
              <a:rPr lang="en-GB" sz="1400" dirty="0" smtClean="0"/>
              <a:t>, J. (2010). ‘Supervision: Now or never. Reclaiming Reflective Supervision </a:t>
            </a:r>
            <a:r>
              <a:rPr lang="en-GB" sz="1400" dirty="0"/>
              <a:t>in Social Work’. </a:t>
            </a:r>
            <a:r>
              <a:rPr lang="en-GB" sz="1400" dirty="0" smtClean="0"/>
              <a:t>Available from</a:t>
            </a:r>
            <a:r>
              <a:rPr lang="en-GB" sz="1400" dirty="0"/>
              <a:t>: </a:t>
            </a:r>
            <a:r>
              <a:rPr lang="en-GB" sz="1400" dirty="0">
                <a:hlinkClick r:id="rId3"/>
              </a:rPr>
              <a:t>http://www.in-trac.co.uk/supervision-now-or-never</a:t>
            </a:r>
            <a:r>
              <a:rPr lang="en-GB" sz="1400" dirty="0" smtClean="0">
                <a:hlinkClick r:id="rId3"/>
              </a:rPr>
              <a:t>/</a:t>
            </a:r>
            <a:r>
              <a:rPr lang="en-GB" sz="1400" dirty="0" smtClean="0"/>
              <a:t>. [Accessed 19 July 2016].</a:t>
            </a:r>
          </a:p>
          <a:p>
            <a:r>
              <a:rPr lang="en-GB" sz="1400" dirty="0" smtClean="0"/>
              <a:t>Munro, E. (2011). ‘</a:t>
            </a:r>
            <a:r>
              <a:rPr lang="en-US" sz="1400" dirty="0" smtClean="0"/>
              <a:t>The </a:t>
            </a:r>
            <a:r>
              <a:rPr lang="en-US" sz="1400" dirty="0"/>
              <a:t>Munro Review of child protection: a child-</a:t>
            </a:r>
            <a:r>
              <a:rPr lang="en-US" sz="1400" dirty="0" err="1"/>
              <a:t>centred</a:t>
            </a:r>
            <a:r>
              <a:rPr lang="en-US" sz="1400" dirty="0"/>
              <a:t> system. (London: Department for Education</a:t>
            </a:r>
            <a:r>
              <a:rPr lang="en-US" sz="1400" dirty="0" smtClean="0"/>
              <a:t>).</a:t>
            </a:r>
            <a:endParaRPr lang="en-GB" sz="1400" dirty="0" smtClean="0"/>
          </a:p>
          <a:p>
            <a:r>
              <a:rPr lang="en-GB" sz="1400" dirty="0" smtClean="0"/>
              <a:t>North</a:t>
            </a:r>
            <a:r>
              <a:rPr lang="en-GB" sz="1400" dirty="0"/>
              <a:t>, J. (2014). ‘Mindful therapeutic care for children’. (Jessica Kingsley Publishers).  </a:t>
            </a:r>
          </a:p>
          <a:p>
            <a:r>
              <a:rPr lang="en-GB" sz="1400" dirty="0" smtClean="0"/>
              <a:t>Richards</a:t>
            </a:r>
            <a:r>
              <a:rPr lang="en-GB" sz="1400" dirty="0"/>
              <a:t>, S., </a:t>
            </a:r>
            <a:r>
              <a:rPr lang="en-GB" sz="1400" dirty="0" err="1"/>
              <a:t>Ruch</a:t>
            </a:r>
            <a:r>
              <a:rPr lang="en-GB" sz="1400" dirty="0"/>
              <a:t>, G. and Trevithick, P. (2005). Communication skills training for practice: the ethical dilemma for social work education. </a:t>
            </a:r>
            <a:r>
              <a:rPr lang="en-GB" sz="1400" u="sng" dirty="0"/>
              <a:t>Social Work Education</a:t>
            </a:r>
            <a:r>
              <a:rPr lang="en-GB" sz="1400" dirty="0"/>
              <a:t>, V.24 (4), pp.409–422.</a:t>
            </a:r>
          </a:p>
          <a:p>
            <a:r>
              <a:rPr lang="en-GB" sz="1400" dirty="0" smtClean="0"/>
              <a:t>Shemmings</a:t>
            </a:r>
            <a:r>
              <a:rPr lang="en-GB" sz="1400" dirty="0"/>
              <a:t>, D. and Shemmings, Y. (2011). ‘Understanding Disorganised Attachment’. (Jessica Kingsley, London).  </a:t>
            </a:r>
          </a:p>
          <a:p>
            <a:r>
              <a:rPr lang="en-GB" sz="1400" dirty="0" smtClean="0"/>
              <a:t>Slade</a:t>
            </a:r>
            <a:r>
              <a:rPr lang="en-GB" sz="1400" dirty="0"/>
              <a:t>, A. (2005). ‘Parental Reflective Functioning: An Introduction’. </a:t>
            </a:r>
            <a:r>
              <a:rPr lang="en-GB" sz="1400" u="sng" dirty="0"/>
              <a:t>Attachment &amp; Human Development</a:t>
            </a:r>
            <a:r>
              <a:rPr lang="en-GB" sz="1400" dirty="0"/>
              <a:t>. V.7(3), pp269-281. </a:t>
            </a:r>
            <a:endParaRPr lang="en-GB" sz="1400" dirty="0" smtClean="0"/>
          </a:p>
          <a:p>
            <a:r>
              <a:rPr lang="en-GB" sz="1400" dirty="0" err="1"/>
              <a:t>Winnicott</a:t>
            </a:r>
            <a:r>
              <a:rPr lang="en-GB" sz="1400" dirty="0"/>
              <a:t>, C. and </a:t>
            </a:r>
            <a:r>
              <a:rPr lang="en-GB" sz="1400" dirty="0" err="1"/>
              <a:t>Kanter</a:t>
            </a:r>
            <a:r>
              <a:rPr lang="en-GB" sz="1400" dirty="0"/>
              <a:t>, J. (1997). ‘Communicating with Children’. </a:t>
            </a:r>
            <a:r>
              <a:rPr lang="en-GB" sz="1400" u="sng" dirty="0"/>
              <a:t>Smith College Studies in Social Work.</a:t>
            </a:r>
            <a:r>
              <a:rPr lang="en-GB" sz="1400" dirty="0"/>
              <a:t> V.67)2), pp115-178</a:t>
            </a:r>
            <a:r>
              <a:rPr lang="en-GB" sz="1400" dirty="0" smtClean="0"/>
              <a:t>.</a:t>
            </a:r>
            <a:endParaRPr lang="en-GB" sz="1400" dirty="0"/>
          </a:p>
          <a:p>
            <a:endParaRPr lang="en-US" sz="1400" dirty="0"/>
          </a:p>
          <a:p>
            <a:endParaRPr lang="en-GB" sz="1400" dirty="0" smtClean="0"/>
          </a:p>
          <a:p>
            <a:endParaRPr lang="en-US" sz="1400" dirty="0"/>
          </a:p>
        </p:txBody>
      </p:sp>
    </p:spTree>
    <p:extLst>
      <p:ext uri="{BB962C8B-B14F-4D97-AF65-F5344CB8AC3E}">
        <p14:creationId xmlns:p14="http://schemas.microsoft.com/office/powerpoint/2010/main" val="42388721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9" y="1556792"/>
            <a:ext cx="6696744" cy="3240360"/>
          </a:xfrm>
          <a:prstGeom prst="rect">
            <a:avLst/>
          </a:prstGeom>
        </p:spPr>
      </p:pic>
      <p:sp>
        <p:nvSpPr>
          <p:cNvPr id="5" name="Content Placeholder 3"/>
          <p:cNvSpPr txBox="1">
            <a:spLocks noGrp="1"/>
          </p:cNvSpPr>
          <p:nvPr>
            <p:ph type="title"/>
          </p:nvPr>
        </p:nvSpPr>
        <p:spPr>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b="1" dirty="0" smtClean="0"/>
              <a:t>Scene 13:</a:t>
            </a:r>
          </a:p>
          <a:p>
            <a:r>
              <a:rPr lang="en-GB" sz="2000" b="1" dirty="0" smtClean="0"/>
              <a:t>Interviewing Rosie </a:t>
            </a:r>
            <a:endParaRPr lang="en-GB" sz="2000" b="1" dirty="0"/>
          </a:p>
        </p:txBody>
      </p:sp>
      <p:sp>
        <p:nvSpPr>
          <p:cNvPr id="6" name="Rectangle 5"/>
          <p:cNvSpPr/>
          <p:nvPr/>
        </p:nvSpPr>
        <p:spPr>
          <a:xfrm>
            <a:off x="179512" y="4929216"/>
            <a:ext cx="8352928" cy="923330"/>
          </a:xfrm>
          <a:prstGeom prst="rect">
            <a:avLst/>
          </a:prstGeom>
        </p:spPr>
        <p:txBody>
          <a:bodyPr wrap="square">
            <a:spAutoFit/>
          </a:bodyPr>
          <a:lstStyle/>
          <a:p>
            <a:r>
              <a:rPr lang="en-GB" dirty="0" smtClean="0"/>
              <a:t>What do we know about the trauma of child sexual abuse?</a:t>
            </a:r>
          </a:p>
          <a:p>
            <a:r>
              <a:rPr lang="en-GB" dirty="0" smtClean="0"/>
              <a:t>How can we ensure that Rosie’s voice is heard?</a:t>
            </a:r>
          </a:p>
          <a:p>
            <a:endParaRPr lang="en-GB" dirty="0"/>
          </a:p>
        </p:txBody>
      </p:sp>
    </p:spTree>
    <p:extLst>
      <p:ext uri="{BB962C8B-B14F-4D97-AF65-F5344CB8AC3E}">
        <p14:creationId xmlns:p14="http://schemas.microsoft.com/office/powerpoint/2010/main" val="144100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Let’s meet Rosie and her family     </a:t>
            </a:r>
            <a:r>
              <a:rPr lang="en-GB" sz="1200" b="1" dirty="0" smtClean="0"/>
              <a:t>JR</a:t>
            </a:r>
            <a:endParaRPr lang="en-GB" sz="4000" b="1"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457200" y="2132856"/>
            <a:ext cx="8507288" cy="2880320"/>
          </a:xfrm>
          <a:prstGeom prst="rect">
            <a:avLst/>
          </a:prstGeom>
          <a:noFill/>
          <a:ln>
            <a:noFill/>
          </a:ln>
        </p:spPr>
      </p:pic>
      <p:sp>
        <p:nvSpPr>
          <p:cNvPr id="7" name="Rounded Rectangle 6"/>
          <p:cNvSpPr/>
          <p:nvPr/>
        </p:nvSpPr>
        <p:spPr>
          <a:xfrm>
            <a:off x="3419871" y="5661248"/>
            <a:ext cx="2880321"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Scene 3: In the Garden</a:t>
            </a:r>
            <a:endParaRPr lang="en-GB" sz="2000" b="1" dirty="0"/>
          </a:p>
        </p:txBody>
      </p:sp>
    </p:spTree>
    <p:extLst>
      <p:ext uri="{BB962C8B-B14F-4D97-AF65-F5344CB8AC3E}">
        <p14:creationId xmlns:p14="http://schemas.microsoft.com/office/powerpoint/2010/main" val="2029145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Isosceles Triangle 37"/>
          <p:cNvSpPr>
            <a:spLocks noChangeArrowheads="1"/>
          </p:cNvSpPr>
          <p:nvPr/>
        </p:nvSpPr>
        <p:spPr bwMode="auto">
          <a:xfrm>
            <a:off x="2683868" y="3402013"/>
            <a:ext cx="1508125" cy="968375"/>
          </a:xfrm>
          <a:prstGeom prst="triangle">
            <a:avLst>
              <a:gd name="adj" fmla="val 49134"/>
            </a:avLst>
          </a:prstGeom>
          <a:solidFill>
            <a:srgbClr val="8064A2"/>
          </a:solidFill>
          <a:ln w="381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UNBORN</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48" name="Oval 1"/>
          <p:cNvSpPr>
            <a:spLocks noChangeArrowheads="1"/>
          </p:cNvSpPr>
          <p:nvPr/>
        </p:nvSpPr>
        <p:spPr bwMode="auto">
          <a:xfrm>
            <a:off x="4577755" y="22225"/>
            <a:ext cx="1333500" cy="1123950"/>
          </a:xfrm>
          <a:prstGeom prst="ellipse">
            <a:avLst/>
          </a:prstGeom>
          <a:solidFill>
            <a:srgbClr val="F79646"/>
          </a:solidFill>
          <a:ln w="381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TIFFANY </a:t>
            </a:r>
            <a:endParaRPr kumimoji="0" lang="en-GB" altLang="en-U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Grandmother</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Rectangle 2"/>
          <p:cNvSpPr>
            <a:spLocks noChangeArrowheads="1"/>
          </p:cNvSpPr>
          <p:nvPr/>
        </p:nvSpPr>
        <p:spPr bwMode="auto">
          <a:xfrm>
            <a:off x="2787055" y="153988"/>
            <a:ext cx="990600" cy="914400"/>
          </a:xfrm>
          <a:prstGeom prst="rect">
            <a:avLst/>
          </a:prstGeom>
          <a:solidFill>
            <a:srgbClr val="DDD8C2"/>
          </a:solidFill>
          <a:ln w="381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BARRY </a:t>
            </a:r>
            <a:endParaRPr kumimoji="0" lang="en-GB" altLang="en-U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Social Grandfather</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50" name="Oval 3"/>
          <p:cNvSpPr>
            <a:spLocks noChangeArrowheads="1"/>
          </p:cNvSpPr>
          <p:nvPr/>
        </p:nvSpPr>
        <p:spPr bwMode="auto">
          <a:xfrm>
            <a:off x="3784005" y="1728788"/>
            <a:ext cx="968375" cy="914400"/>
          </a:xfrm>
          <a:prstGeom prst="ellipse">
            <a:avLst/>
          </a:prstGeom>
          <a:solidFill>
            <a:srgbClr val="F79646"/>
          </a:solidFill>
          <a:ln w="381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CONNIE</a:t>
            </a:r>
            <a:endParaRPr kumimoji="0" lang="en-GB" altLang="en-U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Mother</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Rectangle 4"/>
          <p:cNvSpPr>
            <a:spLocks noChangeArrowheads="1"/>
          </p:cNvSpPr>
          <p:nvPr/>
        </p:nvSpPr>
        <p:spPr bwMode="auto">
          <a:xfrm>
            <a:off x="6978055" y="1739900"/>
            <a:ext cx="914400" cy="914400"/>
          </a:xfrm>
          <a:prstGeom prst="rect">
            <a:avLst/>
          </a:prstGeom>
          <a:solidFill>
            <a:srgbClr val="C0504D"/>
          </a:solidFill>
          <a:ln w="38100">
            <a:solidFill>
              <a:srgbClr val="000000"/>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DANNY</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Rectangle 5"/>
          <p:cNvSpPr>
            <a:spLocks noChangeArrowheads="1"/>
          </p:cNvSpPr>
          <p:nvPr/>
        </p:nvSpPr>
        <p:spPr bwMode="auto">
          <a:xfrm>
            <a:off x="4952405" y="1728788"/>
            <a:ext cx="914400" cy="925512"/>
          </a:xfrm>
          <a:prstGeom prst="rect">
            <a:avLst/>
          </a:prstGeom>
          <a:solidFill>
            <a:srgbClr val="9BBB59"/>
          </a:solidFill>
          <a:ln w="381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BRUCE</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Rectangle 7"/>
          <p:cNvSpPr>
            <a:spLocks noChangeArrowheads="1"/>
          </p:cNvSpPr>
          <p:nvPr/>
        </p:nvSpPr>
        <p:spPr bwMode="auto">
          <a:xfrm>
            <a:off x="1078905" y="1711325"/>
            <a:ext cx="914400" cy="914400"/>
          </a:xfrm>
          <a:prstGeom prst="rect">
            <a:avLst/>
          </a:prstGeom>
          <a:solidFill>
            <a:srgbClr val="4F81BD"/>
          </a:solidFill>
          <a:ln w="381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UNKNOWN</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54" name="Oval 8"/>
          <p:cNvSpPr>
            <a:spLocks noChangeArrowheads="1"/>
          </p:cNvSpPr>
          <p:nvPr/>
        </p:nvSpPr>
        <p:spPr bwMode="auto">
          <a:xfrm>
            <a:off x="786053" y="5425281"/>
            <a:ext cx="1066801" cy="1112838"/>
          </a:xfrm>
          <a:prstGeom prst="ellipse">
            <a:avLst/>
          </a:prstGeom>
          <a:solidFill>
            <a:srgbClr val="4F81BD"/>
          </a:solidFill>
          <a:ln w="381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JADE</a:t>
            </a:r>
            <a:endParaRPr kumimoji="0" lang="en-GB" altLang="en-U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months</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9"/>
          <p:cNvSpPr>
            <a:spLocks noChangeArrowheads="1"/>
          </p:cNvSpPr>
          <p:nvPr/>
        </p:nvSpPr>
        <p:spPr bwMode="auto">
          <a:xfrm>
            <a:off x="2391491" y="5465445"/>
            <a:ext cx="914400" cy="1046162"/>
          </a:xfrm>
          <a:prstGeom prst="rect">
            <a:avLst/>
          </a:prstGeom>
          <a:solidFill>
            <a:srgbClr val="4F81BD"/>
          </a:solidFill>
          <a:ln w="381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CHARLIE</a:t>
            </a:r>
            <a:endParaRPr kumimoji="0" lang="en-GB" altLang="en-US"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months</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6" name="Rectangle 11"/>
          <p:cNvSpPr>
            <a:spLocks noChangeArrowheads="1"/>
          </p:cNvSpPr>
          <p:nvPr/>
        </p:nvSpPr>
        <p:spPr bwMode="auto">
          <a:xfrm>
            <a:off x="6417668" y="5486400"/>
            <a:ext cx="1003300" cy="990600"/>
          </a:xfrm>
          <a:prstGeom prst="rect">
            <a:avLst/>
          </a:prstGeom>
          <a:solidFill>
            <a:srgbClr val="C0504D"/>
          </a:solidFill>
          <a:ln w="381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TREVOR </a:t>
            </a:r>
            <a:endParaRPr kumimoji="0" lang="en-GB" altLang="en-U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 Years</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Oval 12"/>
          <p:cNvSpPr>
            <a:spLocks noChangeArrowheads="1"/>
          </p:cNvSpPr>
          <p:nvPr/>
        </p:nvSpPr>
        <p:spPr bwMode="auto">
          <a:xfrm>
            <a:off x="4865093" y="5541963"/>
            <a:ext cx="969962" cy="1001712"/>
          </a:xfrm>
          <a:prstGeom prst="ellipse">
            <a:avLst/>
          </a:prstGeom>
          <a:solidFill>
            <a:srgbClr val="9BBB59"/>
          </a:solidFill>
          <a:ln w="381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ROSIE</a:t>
            </a:r>
            <a:endParaRPr kumimoji="0" lang="en-GB" altLang="en-U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 Years</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cxnSp>
        <p:nvCxnSpPr>
          <p:cNvPr id="58" name="Elbow Connector 57"/>
          <p:cNvCxnSpPr/>
          <p:nvPr/>
        </p:nvCxnSpPr>
        <p:spPr>
          <a:xfrm rot="5400000">
            <a:off x="6431041" y="3119439"/>
            <a:ext cx="1483362" cy="578486"/>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350074" y="2667001"/>
            <a:ext cx="0" cy="1409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47" idx="0"/>
          </p:cNvCxnSpPr>
          <p:nvPr/>
        </p:nvCxnSpPr>
        <p:spPr>
          <a:xfrm flipH="1">
            <a:off x="3424870" y="2164080"/>
            <a:ext cx="13060" cy="12379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883479" y="4096702"/>
            <a:ext cx="0" cy="13687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140115" y="2164080"/>
            <a:ext cx="64389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cxnSp>
        <p:nvCxnSpPr>
          <p:cNvPr id="64" name="Straight Connector 63"/>
          <p:cNvCxnSpPr/>
          <p:nvPr/>
        </p:nvCxnSpPr>
        <p:spPr>
          <a:xfrm>
            <a:off x="4238488" y="2613345"/>
            <a:ext cx="11784" cy="2316162"/>
          </a:xfrm>
          <a:prstGeom prst="line">
            <a:avLst/>
          </a:prstGeom>
          <a:ln w="38100">
            <a:solidFill>
              <a:schemeClr val="tx1"/>
            </a:solidFill>
          </a:ln>
        </p:spPr>
        <p:style>
          <a:lnRef idx="3">
            <a:schemeClr val="accent3"/>
          </a:lnRef>
          <a:fillRef idx="0">
            <a:schemeClr val="accent3"/>
          </a:fillRef>
          <a:effectRef idx="2">
            <a:schemeClr val="accent3"/>
          </a:effectRef>
          <a:fontRef idx="minor">
            <a:schemeClr val="tx1"/>
          </a:fontRef>
        </p:style>
      </p:cxnSp>
      <p:cxnSp>
        <p:nvCxnSpPr>
          <p:cNvPr id="65" name="Elbow Connector 64"/>
          <p:cNvCxnSpPr/>
          <p:nvPr/>
        </p:nvCxnSpPr>
        <p:spPr>
          <a:xfrm rot="16200000" flipH="1">
            <a:off x="973219" y="3042286"/>
            <a:ext cx="1421130" cy="616585"/>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993305" y="4052253"/>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180532" y="4919980"/>
            <a:ext cx="2687955" cy="107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350074" y="4076701"/>
            <a:ext cx="0" cy="14433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1992077" y="4930775"/>
            <a:ext cx="2276115" cy="136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981322" y="4949825"/>
            <a:ext cx="572770" cy="5060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442167" y="4930775"/>
            <a:ext cx="549910" cy="4946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0" idx="0"/>
          </p:cNvCxnSpPr>
          <p:nvPr/>
        </p:nvCxnSpPr>
        <p:spPr>
          <a:xfrm flipH="1" flipV="1">
            <a:off x="4268192" y="1324927"/>
            <a:ext cx="1" cy="403861"/>
          </a:xfrm>
          <a:prstGeom prst="line">
            <a:avLst/>
          </a:prstGeom>
        </p:spPr>
        <p:style>
          <a:lnRef idx="3">
            <a:schemeClr val="dk1"/>
          </a:lnRef>
          <a:fillRef idx="0">
            <a:schemeClr val="dk1"/>
          </a:fillRef>
          <a:effectRef idx="2">
            <a:schemeClr val="dk1"/>
          </a:effectRef>
          <a:fontRef idx="minor">
            <a:schemeClr val="tx1"/>
          </a:fontRef>
        </p:style>
      </p:cxnSp>
      <p:cxnSp>
        <p:nvCxnSpPr>
          <p:cNvPr id="74" name="Straight Connector 73"/>
          <p:cNvCxnSpPr/>
          <p:nvPr/>
        </p:nvCxnSpPr>
        <p:spPr>
          <a:xfrm flipV="1">
            <a:off x="4429482" y="1497965"/>
            <a:ext cx="10458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475327" y="1524080"/>
            <a:ext cx="0" cy="2419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174861" y="703492"/>
            <a:ext cx="5673" cy="1062524"/>
          </a:xfrm>
          <a:prstGeom prst="line">
            <a:avLst/>
          </a:prstGeom>
        </p:spPr>
        <p:style>
          <a:lnRef idx="3">
            <a:schemeClr val="dk1"/>
          </a:lnRef>
          <a:fillRef idx="0">
            <a:schemeClr val="dk1"/>
          </a:fillRef>
          <a:effectRef idx="2">
            <a:schemeClr val="dk1"/>
          </a:effectRef>
          <a:fontRef idx="minor">
            <a:schemeClr val="tx1"/>
          </a:fontRef>
        </p:style>
      </p:cxnSp>
      <p:cxnSp>
        <p:nvCxnSpPr>
          <p:cNvPr id="77" name="Straight Connector 76"/>
          <p:cNvCxnSpPr/>
          <p:nvPr/>
        </p:nvCxnSpPr>
        <p:spPr>
          <a:xfrm>
            <a:off x="4430475" y="1496775"/>
            <a:ext cx="0" cy="269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3968195" y="1308260"/>
            <a:ext cx="0" cy="514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68192" y="1316355"/>
            <a:ext cx="3197265" cy="19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447400" y="1324927"/>
            <a:ext cx="0" cy="3632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355170" y="1316355"/>
            <a:ext cx="0" cy="3632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355170" y="1313285"/>
            <a:ext cx="26130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440980" y="1823085"/>
            <a:ext cx="0" cy="3409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Rectangle 53"/>
          <p:cNvSpPr>
            <a:spLocks noChangeArrowheads="1"/>
          </p:cNvSpPr>
          <p:nvPr/>
        </p:nvSpPr>
        <p:spPr bwMode="auto">
          <a:xfrm>
            <a:off x="2218730" y="1731963"/>
            <a:ext cx="914400" cy="925512"/>
          </a:xfrm>
          <a:prstGeom prst="rect">
            <a:avLst/>
          </a:prstGeom>
          <a:solidFill>
            <a:srgbClr val="8064A2"/>
          </a:solidFill>
          <a:ln w="381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a:t>
            </a:r>
            <a:endParaRPr kumimoji="0" lang="en-GB" altLang="en-US"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Current Partner</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85" name="Straight Connector 84"/>
          <p:cNvCxnSpPr/>
          <p:nvPr/>
        </p:nvCxnSpPr>
        <p:spPr>
          <a:xfrm flipH="1">
            <a:off x="6483707" y="1213644"/>
            <a:ext cx="175895" cy="187325"/>
          </a:xfrm>
          <a:prstGeom prst="line">
            <a:avLst/>
          </a:prstGeom>
        </p:spPr>
        <p:style>
          <a:lnRef idx="3">
            <a:schemeClr val="accent2"/>
          </a:lnRef>
          <a:fillRef idx="0">
            <a:schemeClr val="accent2"/>
          </a:fillRef>
          <a:effectRef idx="2">
            <a:schemeClr val="accent2"/>
          </a:effectRef>
          <a:fontRef idx="minor">
            <a:schemeClr val="tx1"/>
          </a:fontRef>
        </p:style>
      </p:cxnSp>
      <p:cxnSp>
        <p:nvCxnSpPr>
          <p:cNvPr id="86" name="Straight Connector 85"/>
          <p:cNvCxnSpPr/>
          <p:nvPr/>
        </p:nvCxnSpPr>
        <p:spPr>
          <a:xfrm flipH="1">
            <a:off x="4813421" y="1384617"/>
            <a:ext cx="165100" cy="219710"/>
          </a:xfrm>
          <a:prstGeom prst="line">
            <a:avLst/>
          </a:prstGeom>
        </p:spPr>
        <p:style>
          <a:lnRef idx="3">
            <a:schemeClr val="accent2"/>
          </a:lnRef>
          <a:fillRef idx="0">
            <a:schemeClr val="accent2"/>
          </a:fillRef>
          <a:effectRef idx="2">
            <a:schemeClr val="accent2"/>
          </a:effectRef>
          <a:fontRef idx="minor">
            <a:schemeClr val="tx1"/>
          </a:fontRef>
        </p:style>
      </p:cxnSp>
      <p:cxnSp>
        <p:nvCxnSpPr>
          <p:cNvPr id="87" name="Straight Connector 86"/>
          <p:cNvCxnSpPr/>
          <p:nvPr/>
        </p:nvCxnSpPr>
        <p:spPr>
          <a:xfrm flipH="1">
            <a:off x="2781975" y="1186974"/>
            <a:ext cx="175895" cy="242570"/>
          </a:xfrm>
          <a:prstGeom prst="line">
            <a:avLst/>
          </a:prstGeom>
        </p:spPr>
        <p:style>
          <a:lnRef idx="3">
            <a:schemeClr val="accent2"/>
          </a:lnRef>
          <a:fillRef idx="0">
            <a:schemeClr val="accent2"/>
          </a:fillRef>
          <a:effectRef idx="2">
            <a:schemeClr val="accent2"/>
          </a:effectRef>
          <a:fontRef idx="minor">
            <a:schemeClr val="tx1"/>
          </a:fontRef>
        </p:style>
      </p:cxnSp>
      <p:cxnSp>
        <p:nvCxnSpPr>
          <p:cNvPr id="88" name="Straight Connector 87"/>
          <p:cNvCxnSpPr/>
          <p:nvPr/>
        </p:nvCxnSpPr>
        <p:spPr>
          <a:xfrm>
            <a:off x="3795435" y="476672"/>
            <a:ext cx="793115" cy="0"/>
          </a:xfrm>
          <a:prstGeom prst="line">
            <a:avLst/>
          </a:prstGeom>
        </p:spPr>
        <p:style>
          <a:lnRef idx="3">
            <a:schemeClr val="dk1"/>
          </a:lnRef>
          <a:fillRef idx="0">
            <a:schemeClr val="dk1"/>
          </a:fillRef>
          <a:effectRef idx="2">
            <a:schemeClr val="dk1"/>
          </a:effectRef>
          <a:fontRef idx="minor">
            <a:schemeClr val="tx1"/>
          </a:fontRef>
        </p:style>
      </p:cxnSp>
      <p:cxnSp>
        <p:nvCxnSpPr>
          <p:cNvPr id="89" name="Straight Connector 88"/>
          <p:cNvCxnSpPr/>
          <p:nvPr/>
        </p:nvCxnSpPr>
        <p:spPr>
          <a:xfrm>
            <a:off x="4168220" y="692696"/>
            <a:ext cx="420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101"/>
          <p:cNvSpPr>
            <a:spLocks noChangeArrowheads="1"/>
          </p:cNvSpPr>
          <p:nvPr/>
        </p:nvSpPr>
        <p:spPr bwMode="auto">
          <a:xfrm>
            <a:off x="169168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1" name="Rectangle 114"/>
          <p:cNvSpPr>
            <a:spLocks noChangeArrowheads="1"/>
          </p:cNvSpPr>
          <p:nvPr/>
        </p:nvSpPr>
        <p:spPr bwMode="auto">
          <a:xfrm>
            <a:off x="169168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72200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a:spLocks noGrp="1"/>
          </p:cNvSpPr>
          <p:nvPr/>
        </p:nvSpPr>
        <p:spPr>
          <a:xfrm>
            <a:off x="179512" y="1445317"/>
            <a:ext cx="8229600" cy="43529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b="1" dirty="0" smtClean="0"/>
              <a:t>             </a:t>
            </a:r>
            <a:r>
              <a:rPr lang="en-GB" b="1" i="1" dirty="0" smtClean="0"/>
              <a:t>“Innovation </a:t>
            </a:r>
            <a:r>
              <a:rPr lang="en-GB" b="1" i="1" dirty="0"/>
              <a:t>is taking two things that </a:t>
            </a:r>
            <a:r>
              <a:rPr lang="en-GB" b="1" i="1" dirty="0" smtClean="0"/>
              <a:t>        	already </a:t>
            </a:r>
            <a:r>
              <a:rPr lang="en-GB" b="1" i="1" dirty="0"/>
              <a:t>exist and putting them </a:t>
            </a:r>
            <a:r>
              <a:rPr lang="en-GB" b="1" i="1" dirty="0" smtClean="0"/>
              <a:t>together</a:t>
            </a:r>
            <a:br>
              <a:rPr lang="en-GB" b="1" i="1" dirty="0" smtClean="0"/>
            </a:br>
            <a:r>
              <a:rPr lang="en-GB" b="1" i="1" dirty="0" smtClean="0"/>
              <a:t>	in a </a:t>
            </a:r>
            <a:r>
              <a:rPr lang="en-GB" b="1" i="1" dirty="0"/>
              <a:t>new </a:t>
            </a:r>
            <a:r>
              <a:rPr lang="en-GB" b="1" i="1" dirty="0" smtClean="0"/>
              <a:t>way” </a:t>
            </a:r>
            <a:r>
              <a:rPr lang="en-GB" b="1" dirty="0" smtClean="0"/>
              <a:t>(Tom </a:t>
            </a:r>
            <a:r>
              <a:rPr lang="en-GB" b="1" dirty="0" err="1" smtClean="0"/>
              <a:t>Freston</a:t>
            </a:r>
            <a:r>
              <a:rPr lang="en-GB" b="1" dirty="0" smtClean="0"/>
              <a:t>).</a:t>
            </a:r>
          </a:p>
          <a:p>
            <a:pPr marL="0" indent="0" algn="ctr">
              <a:buNone/>
            </a:pPr>
            <a:endParaRPr lang="en-GB" dirty="0">
              <a:hlinkClick r:id="rId3"/>
            </a:endParaRPr>
          </a:p>
          <a:p>
            <a:pPr marL="0" indent="0" algn="ctr">
              <a:buNone/>
            </a:pPr>
            <a:endParaRPr lang="en-GB" dirty="0" smtClean="0">
              <a:hlinkClick r:id="rId3"/>
            </a:endParaRPr>
          </a:p>
        </p:txBody>
      </p:sp>
      <p:pic>
        <p:nvPicPr>
          <p:cNvPr id="3" name="Picture 2"/>
          <p:cNvPicPr/>
          <p:nvPr/>
        </p:nvPicPr>
        <p:blipFill>
          <a:blip r:embed="rId4" cstate="print">
            <a:extLst>
              <a:ext uri="{28A0092B-C50C-407E-A947-70E740481C1C}">
                <a14:useLocalDpi xmlns:a14="http://schemas.microsoft.com/office/drawing/2010/main" val="0"/>
              </a:ext>
            </a:extLst>
          </a:blip>
          <a:srcRect r="51701"/>
          <a:stretch>
            <a:fillRect/>
          </a:stretch>
        </p:blipFill>
        <p:spPr bwMode="auto">
          <a:xfrm>
            <a:off x="15160" y="5225853"/>
            <a:ext cx="1418213" cy="11447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3374" y="5225853"/>
            <a:ext cx="1736837" cy="11701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0210" y="5225853"/>
            <a:ext cx="1872208" cy="11701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3876" y="5225853"/>
            <a:ext cx="1625905" cy="1170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8" cstate="print">
            <a:extLst>
              <a:ext uri="{28A0092B-C50C-407E-A947-70E740481C1C}">
                <a14:useLocalDpi xmlns:a14="http://schemas.microsoft.com/office/drawing/2010/main" val="0"/>
              </a:ext>
            </a:extLst>
          </a:blip>
          <a:srcRect l="4562" r="7718"/>
          <a:stretch>
            <a:fillRect/>
          </a:stretch>
        </p:blipFill>
        <p:spPr bwMode="auto">
          <a:xfrm>
            <a:off x="8150794" y="5225853"/>
            <a:ext cx="959568" cy="1170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9" cstate="print">
            <a:extLst>
              <a:ext uri="{28A0092B-C50C-407E-A947-70E740481C1C}">
                <a14:useLocalDpi xmlns:a14="http://schemas.microsoft.com/office/drawing/2010/main" val="0"/>
              </a:ext>
            </a:extLst>
          </a:blip>
          <a:srcRect l="3564" r="5951" b="7106"/>
          <a:stretch>
            <a:fillRect/>
          </a:stretch>
        </p:blipFill>
        <p:spPr bwMode="auto">
          <a:xfrm>
            <a:off x="4988258" y="5232676"/>
            <a:ext cx="1609778" cy="116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86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6858000" cy="1944215"/>
          </a:xfrm>
        </p:spPr>
        <p:txBody>
          <a:bodyPr>
            <a:normAutofit/>
          </a:bodyPr>
          <a:lstStyle/>
          <a:p>
            <a:pPr algn="l"/>
            <a:r>
              <a:rPr lang="en-GB" b="1" dirty="0" smtClean="0">
                <a:latin typeface="+mn-lt"/>
              </a:rPr>
              <a:t>Child abuse is evolving, pervasive and complex…     </a:t>
            </a:r>
            <a:r>
              <a:rPr lang="en-GB" sz="1400" b="1" dirty="0" smtClean="0">
                <a:latin typeface="+mn-lt"/>
              </a:rPr>
              <a:t>JR</a:t>
            </a:r>
            <a:r>
              <a:rPr lang="en-GB" b="1" dirty="0" smtClean="0">
                <a:latin typeface="+mn-lt"/>
              </a:rPr>
              <a:t> </a:t>
            </a:r>
            <a:endParaRPr lang="en-GB" b="1" dirty="0">
              <a:latin typeface="+mn-lt"/>
            </a:endParaRPr>
          </a:p>
        </p:txBody>
      </p:sp>
      <p:sp>
        <p:nvSpPr>
          <p:cNvPr id="4" name="Subtitle 3"/>
          <p:cNvSpPr>
            <a:spLocks noGrp="1"/>
          </p:cNvSpPr>
          <p:nvPr>
            <p:ph type="subTitle" idx="1"/>
          </p:nvPr>
        </p:nvSpPr>
        <p:spPr>
          <a:xfrm>
            <a:off x="971600" y="2313969"/>
            <a:ext cx="6858000" cy="2025263"/>
          </a:xfrm>
        </p:spPr>
        <p:txBody>
          <a:bodyPr>
            <a:noAutofit/>
          </a:bodyPr>
          <a:lstStyle/>
          <a:p>
            <a:pPr algn="r"/>
            <a:r>
              <a:rPr lang="en-GB" sz="2800" dirty="0" smtClean="0">
                <a:latin typeface="Calibri Light" panose="020F0302020204030204" pitchFamily="34" charset="0"/>
              </a:rPr>
              <a:t>We had a </a:t>
            </a:r>
            <a:r>
              <a:rPr lang="en-GB" sz="2800" b="1" dirty="0" smtClean="0">
                <a:latin typeface="Calibri Light" panose="020F0302020204030204" pitchFamily="34" charset="0"/>
              </a:rPr>
              <a:t>vision</a:t>
            </a:r>
            <a:r>
              <a:rPr lang="en-GB" sz="2800" dirty="0" smtClean="0">
                <a:latin typeface="Calibri Light" panose="020F0302020204030204" pitchFamily="34" charset="0"/>
              </a:rPr>
              <a:t> for a Centre which captured the best of contemporary technology and gaming techniques to help professionals &amp; children learn in a </a:t>
            </a:r>
            <a:r>
              <a:rPr lang="en-GB" sz="2800" b="1" dirty="0" smtClean="0">
                <a:latin typeface="Calibri Light" panose="020F0302020204030204" pitchFamily="34" charset="0"/>
              </a:rPr>
              <a:t>modern</a:t>
            </a:r>
            <a:r>
              <a:rPr lang="en-GB" sz="2800" dirty="0" smtClean="0">
                <a:latin typeface="Calibri Light" panose="020F0302020204030204" pitchFamily="34" charset="0"/>
              </a:rPr>
              <a:t> way to help them to protect children and ultimately </a:t>
            </a:r>
            <a:r>
              <a:rPr lang="en-GB" sz="2800" b="1" dirty="0" smtClean="0">
                <a:latin typeface="Calibri Light" panose="020F0302020204030204" pitchFamily="34" charset="0"/>
              </a:rPr>
              <a:t>help children to protect themselves</a:t>
            </a:r>
          </a:p>
          <a:p>
            <a:pPr algn="r"/>
            <a:endParaRPr lang="en-GB" sz="2400" b="1" dirty="0">
              <a:latin typeface="Calibri Light" panose="020F0302020204030204" pitchFamily="34" charset="0"/>
            </a:endParaRPr>
          </a:p>
          <a:p>
            <a:pPr algn="r"/>
            <a:r>
              <a:rPr lang="en-GB" sz="2400" b="1" dirty="0" smtClean="0">
                <a:latin typeface="Calibri Light" panose="020F0302020204030204" pitchFamily="34" charset="0"/>
              </a:rPr>
              <a:t>Put simply…it is a dangerous world on and off line….</a:t>
            </a:r>
            <a:endParaRPr lang="en-GB" sz="2400" b="1" dirty="0">
              <a:latin typeface="Calibri Light" panose="020F03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46944"/>
            <a:ext cx="2440225" cy="1315704"/>
          </a:xfrm>
          <a:prstGeom prst="rect">
            <a:avLst/>
          </a:prstGeom>
        </p:spPr>
      </p:pic>
      <p:sp>
        <p:nvSpPr>
          <p:cNvPr id="3" name="Footer Placeholder 2"/>
          <p:cNvSpPr>
            <a:spLocks noGrp="1"/>
          </p:cNvSpPr>
          <p:nvPr>
            <p:ph type="ftr" sz="quarter" idx="11"/>
          </p:nvPr>
        </p:nvSpPr>
        <p:spPr>
          <a:xfrm>
            <a:off x="0" y="6309320"/>
            <a:ext cx="2895600" cy="365125"/>
          </a:xfrm>
        </p:spPr>
        <p:txBody>
          <a:bodyPr/>
          <a:lstStyle/>
          <a:p>
            <a:r>
              <a:rPr lang="en-US" dirty="0" smtClean="0">
                <a:solidFill>
                  <a:prstClr val="black">
                    <a:tint val="75000"/>
                  </a:prstClr>
                </a:solidFill>
              </a:rPr>
              <a:t>All content and simulations IP protected University of Kent</a:t>
            </a:r>
            <a:endParaRPr lang="en-GB" dirty="0">
              <a:solidFill>
                <a:prstClr val="black">
                  <a:tint val="75000"/>
                </a:prstClr>
              </a:solidFill>
            </a:endParaRPr>
          </a:p>
        </p:txBody>
      </p:sp>
    </p:spTree>
    <p:extLst>
      <p:ext uri="{BB962C8B-B14F-4D97-AF65-F5344CB8AC3E}">
        <p14:creationId xmlns:p14="http://schemas.microsoft.com/office/powerpoint/2010/main" val="1385169345"/>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4652"/>
            <a:ext cx="7886700" cy="796527"/>
          </a:xfrm>
        </p:spPr>
        <p:txBody>
          <a:bodyPr>
            <a:normAutofit/>
          </a:bodyPr>
          <a:lstStyle/>
          <a:p>
            <a:r>
              <a:rPr lang="en-GB" sz="4000" b="1" i="1" dirty="0"/>
              <a:t>What</a:t>
            </a:r>
            <a:r>
              <a:rPr lang="en-GB" sz="4000" b="1" dirty="0"/>
              <a:t> is our approach</a:t>
            </a:r>
            <a:r>
              <a:rPr lang="en-GB" sz="4000" b="1" dirty="0" smtClean="0"/>
              <a:t>?       </a:t>
            </a:r>
            <a:endParaRPr lang="en-GB" sz="4000" b="1" dirty="0"/>
          </a:p>
        </p:txBody>
      </p:sp>
      <p:sp>
        <p:nvSpPr>
          <p:cNvPr id="3" name="Content Placeholder 2"/>
          <p:cNvSpPr>
            <a:spLocks noGrp="1"/>
          </p:cNvSpPr>
          <p:nvPr>
            <p:ph idx="1"/>
          </p:nvPr>
        </p:nvSpPr>
        <p:spPr>
          <a:xfrm>
            <a:off x="628650" y="1410544"/>
            <a:ext cx="7886700" cy="4443959"/>
          </a:xfrm>
        </p:spPr>
        <p:txBody>
          <a:bodyPr>
            <a:noAutofit/>
          </a:bodyPr>
          <a:lstStyle/>
          <a:p>
            <a:r>
              <a:rPr lang="en-GB" sz="2000" b="1" i="1" dirty="0"/>
              <a:t>World class </a:t>
            </a:r>
            <a:r>
              <a:rPr lang="en-GB" sz="2000" dirty="0"/>
              <a:t>international distance learning MA in Advanced Child Protection for all professionals to safeguard children – high quality resources from international experts in child protection</a:t>
            </a:r>
          </a:p>
          <a:p>
            <a:r>
              <a:rPr lang="en-GB" sz="2000" dirty="0"/>
              <a:t>Innovative </a:t>
            </a:r>
            <a:r>
              <a:rPr lang="en-GB" sz="2000" b="1" i="1" dirty="0"/>
              <a:t>training simulations </a:t>
            </a:r>
            <a:r>
              <a:rPr lang="en-GB" sz="2000" dirty="0"/>
              <a:t>with versions for professionals &amp; young people</a:t>
            </a:r>
          </a:p>
          <a:p>
            <a:r>
              <a:rPr lang="en-GB" sz="2000" dirty="0"/>
              <a:t>Working with strategic stakeholders (</a:t>
            </a:r>
            <a:r>
              <a:rPr lang="en-GB" sz="2000" b="1" i="1" dirty="0"/>
              <a:t>Home Office and </a:t>
            </a:r>
            <a:r>
              <a:rPr lang="en-GB" sz="2000" b="1" i="1" dirty="0" err="1"/>
              <a:t>DfE</a:t>
            </a:r>
            <a:r>
              <a:rPr lang="en-GB" sz="2000" b="1" i="1" dirty="0"/>
              <a:t>) </a:t>
            </a:r>
            <a:r>
              <a:rPr lang="en-GB" sz="2000" dirty="0"/>
              <a:t>to build simulations to take directly to young people to help them protect themselves</a:t>
            </a:r>
          </a:p>
          <a:p>
            <a:r>
              <a:rPr lang="en-GB" sz="2000" dirty="0"/>
              <a:t>Research based, </a:t>
            </a:r>
            <a:r>
              <a:rPr lang="en-GB" sz="2000" b="1" i="1" dirty="0"/>
              <a:t>branded</a:t>
            </a:r>
            <a:r>
              <a:rPr lang="en-GB" sz="2000" b="1" dirty="0"/>
              <a:t> </a:t>
            </a:r>
            <a:r>
              <a:rPr lang="en-GB" sz="2000" dirty="0"/>
              <a:t>robust products</a:t>
            </a:r>
          </a:p>
          <a:p>
            <a:r>
              <a:rPr lang="en-GB" sz="2000" dirty="0"/>
              <a:t>Inter-professional </a:t>
            </a:r>
          </a:p>
          <a:p>
            <a:r>
              <a:rPr lang="en-GB" sz="2000" dirty="0"/>
              <a:t>UK and International reach with </a:t>
            </a:r>
            <a:r>
              <a:rPr lang="en-GB" sz="2000" i="1" dirty="0"/>
              <a:t>t</a:t>
            </a:r>
            <a:r>
              <a:rPr lang="en-GB" sz="2000" b="1" i="1" dirty="0"/>
              <a:t>raining</a:t>
            </a:r>
            <a:r>
              <a:rPr lang="en-GB" sz="2000" b="1" dirty="0"/>
              <a:t> </a:t>
            </a:r>
            <a:r>
              <a:rPr lang="en-GB" sz="2000" dirty="0"/>
              <a:t>run at the University and </a:t>
            </a:r>
            <a:r>
              <a:rPr lang="en-GB" sz="2000" b="1" i="1" dirty="0"/>
              <a:t>outreach</a:t>
            </a:r>
            <a:r>
              <a:rPr lang="en-GB" sz="2000" b="1" dirty="0"/>
              <a:t> </a:t>
            </a:r>
            <a:r>
              <a:rPr lang="en-GB" sz="2000" dirty="0"/>
              <a:t>delivering directly to organisations</a:t>
            </a:r>
          </a:p>
          <a:p>
            <a:r>
              <a:rPr lang="en-GB" sz="2000" dirty="0"/>
              <a:t>Part of a </a:t>
            </a:r>
            <a:r>
              <a:rPr lang="en-GB" sz="2000" b="1" i="1" dirty="0"/>
              <a:t>Erasmus+ </a:t>
            </a:r>
            <a:r>
              <a:rPr lang="en-GB" sz="2000" dirty="0"/>
              <a:t>project; social work training across Europe</a:t>
            </a:r>
          </a:p>
          <a:p>
            <a:r>
              <a:rPr lang="en-GB" sz="2000" dirty="0"/>
              <a:t>Tackling </a:t>
            </a:r>
            <a:r>
              <a:rPr lang="en-GB" sz="2000" b="1" dirty="0"/>
              <a:t>hard hitting </a:t>
            </a:r>
            <a:r>
              <a:rPr lang="en-GB" sz="2000" dirty="0"/>
              <a:t>topics – sexual abuse, neglect, grooming, CSE, radicalisation</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All content and simulations IP protected University of Kent</a:t>
            </a:r>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46944"/>
            <a:ext cx="2224201" cy="1459720"/>
          </a:xfrm>
          <a:prstGeom prst="rect">
            <a:avLst/>
          </a:prstGeom>
        </p:spPr>
      </p:pic>
    </p:spTree>
    <p:extLst>
      <p:ext uri="{BB962C8B-B14F-4D97-AF65-F5344CB8AC3E}">
        <p14:creationId xmlns:p14="http://schemas.microsoft.com/office/powerpoint/2010/main" val="889580432"/>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8381</TotalTime>
  <Words>3117</Words>
  <Application>Microsoft Office PowerPoint</Application>
  <PresentationFormat>On-screen Show (4:3)</PresentationFormat>
  <Paragraphs>315</Paragraphs>
  <Slides>49</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Century</vt:lpstr>
      <vt:lpstr>Times New Roman</vt:lpstr>
      <vt:lpstr>Office Theme</vt:lpstr>
      <vt:lpstr>PowerPoint Presentation</vt:lpstr>
      <vt:lpstr>Aims of the day       JR     </vt:lpstr>
      <vt:lpstr>Activity: Character journey and experiences       JR</vt:lpstr>
      <vt:lpstr>PowerPoint Presentation</vt:lpstr>
      <vt:lpstr>Let’s meet Rosie and her family     JR</vt:lpstr>
      <vt:lpstr>PowerPoint Presentation</vt:lpstr>
      <vt:lpstr>PowerPoint Presentation</vt:lpstr>
      <vt:lpstr>Child abuse is evolving, pervasive and complex…     JR </vt:lpstr>
      <vt:lpstr>What is our approach?       </vt:lpstr>
      <vt:lpstr>The use of simulations for training professionals and protecting children – why?  </vt:lpstr>
      <vt:lpstr>PowerPoint Presentation</vt:lpstr>
      <vt:lpstr>PowerPoint Presentation</vt:lpstr>
      <vt:lpstr>Our simulations</vt:lpstr>
      <vt:lpstr>Prevalence of neglect</vt:lpstr>
      <vt:lpstr>What are the key issues in child neglect? (what does the child need me to do?)</vt:lpstr>
      <vt:lpstr>PowerPoint Presentation</vt:lpstr>
      <vt:lpstr>How to work more effectively</vt:lpstr>
      <vt:lpstr>Pre-visit feelings and thoughts  (what do we sometimes feel at this stage?)</vt:lpstr>
      <vt:lpstr>Emotions in the workplace   VJ</vt:lpstr>
      <vt:lpstr>Eye-tracker research        JR  </vt:lpstr>
      <vt:lpstr>PowerPoint Presentation</vt:lpstr>
      <vt:lpstr>PowerPoint Presentation</vt:lpstr>
      <vt:lpstr>PowerPoint Presentation</vt:lpstr>
      <vt:lpstr>PowerPoint Presentation</vt:lpstr>
      <vt:lpstr>PowerPoint Presentation</vt:lpstr>
      <vt:lpstr>PowerPoint Presentation</vt:lpstr>
      <vt:lpstr>Scene 5: Andrew and Connie,  in the living room  Complete Mentalisation Worksheet</vt:lpstr>
      <vt:lpstr>Mentalization-based assessment in practice</vt:lpstr>
      <vt:lpstr>PowerPoint Presentation</vt:lpstr>
      <vt:lpstr>Physical signs of neglect     JR</vt:lpstr>
      <vt:lpstr>Mentalising children and young people</vt:lpstr>
      <vt:lpstr>PowerPoint Presentation</vt:lpstr>
      <vt:lpstr>The policy framework: a reminder</vt:lpstr>
      <vt:lpstr>PowerPoint Presentation</vt:lpstr>
      <vt:lpstr>What’s it like to be in this family? JR</vt:lpstr>
      <vt:lpstr>Scene 9: In the Bedroom Complete Direct Work Worksheet </vt:lpstr>
      <vt:lpstr>PowerPoint Presentation</vt:lpstr>
      <vt:lpstr>PowerPoint Presentation</vt:lpstr>
      <vt:lpstr>PowerPoint Presentation</vt:lpstr>
      <vt:lpstr>PowerPoint Presentation</vt:lpstr>
      <vt:lpstr>PowerPoint Presentation</vt:lpstr>
      <vt:lpstr>PowerPoint Presentation</vt:lpstr>
      <vt:lpstr>Research on supervision in social care</vt:lpstr>
      <vt:lpstr>Decision-making </vt:lpstr>
      <vt:lpstr>Some core theories for ‘Rosie’ </vt:lpstr>
      <vt:lpstr>How are you going to use Rosie in your organisation?</vt:lpstr>
      <vt:lpstr>References  </vt:lpstr>
      <vt:lpstr>PowerPoint Presentation</vt:lpstr>
      <vt:lpstr>Scene 13: Interviewing Rosie </vt:lpstr>
    </vt:vector>
  </TitlesOfParts>
  <Company>University of Kent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a Masters level essay for child protection</dc:title>
  <dc:creator>J.E.Reeves</dc:creator>
  <cp:lastModifiedBy>Vanisha Jassal</cp:lastModifiedBy>
  <cp:revision>419</cp:revision>
  <cp:lastPrinted>2017-06-27T11:45:18Z</cp:lastPrinted>
  <dcterms:created xsi:type="dcterms:W3CDTF">2015-01-06T10:27:58Z</dcterms:created>
  <dcterms:modified xsi:type="dcterms:W3CDTF">2018-01-25T11:43:56Z</dcterms:modified>
</cp:coreProperties>
</file>