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2"/>
  </p:sldMasterIdLst>
  <p:notesMasterIdLst>
    <p:notesMasterId r:id="rId14"/>
  </p:notesMasterIdLst>
  <p:handoutMasterIdLst>
    <p:handoutMasterId r:id="rId15"/>
  </p:handoutMasterIdLst>
  <p:sldIdLst>
    <p:sldId id="256" r:id="rId3"/>
    <p:sldId id="296" r:id="rId4"/>
    <p:sldId id="289" r:id="rId5"/>
    <p:sldId id="287" r:id="rId6"/>
    <p:sldId id="282" r:id="rId7"/>
    <p:sldId id="300" r:id="rId8"/>
    <p:sldId id="299" r:id="rId9"/>
    <p:sldId id="294" r:id="rId10"/>
    <p:sldId id="293" r:id="rId11"/>
    <p:sldId id="295" r:id="rId12"/>
    <p:sldId id="292" r:id="rId13"/>
  </p:sldIdLst>
  <p:sldSz cx="12188825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>
      <p:cViewPr varScale="1">
        <p:scale>
          <a:sx n="81" d="100"/>
          <a:sy n="81" d="100"/>
        </p:scale>
        <p:origin x="120" y="70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2748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B5B009-2054-4053-A3CC-F4AC95043D56}" type="doc">
      <dgm:prSet loTypeId="urn:microsoft.com/office/officeart/2005/8/layout/pyramid3" loCatId="pyramid" qsTypeId="urn:microsoft.com/office/officeart/2005/8/quickstyle/3d2" qsCatId="3D" csTypeId="urn:microsoft.com/office/officeart/2005/8/colors/accent1_2" csCatId="accent1" phldr="1"/>
      <dgm:spPr/>
    </dgm:pt>
    <dgm:pt modelId="{E02E313E-ED04-46EB-A5AB-B9224F785A05}">
      <dgm:prSet phldrT="[Text]" custT="1"/>
      <dgm:spPr/>
      <dgm:t>
        <a:bodyPr/>
        <a:lstStyle/>
        <a:p>
          <a:r>
            <a:rPr lang="en-GB" sz="3200" b="1" dirty="0" smtClean="0">
              <a:solidFill>
                <a:schemeClr val="tx2"/>
              </a:solidFill>
            </a:rPr>
            <a:t>1000s or may be more?</a:t>
          </a:r>
          <a:r>
            <a:rPr lang="en-GB" sz="2400" b="1" dirty="0" smtClean="0">
              <a:solidFill>
                <a:schemeClr val="tx2"/>
              </a:solidFill>
            </a:rPr>
            <a:t/>
          </a:r>
          <a:br>
            <a:rPr lang="en-GB" sz="2400" b="1" dirty="0" smtClean="0">
              <a:solidFill>
                <a:schemeClr val="tx2"/>
              </a:solidFill>
            </a:rPr>
          </a:br>
          <a:r>
            <a:rPr lang="en-GB" sz="2400" b="1" dirty="0" smtClean="0">
              <a:solidFill>
                <a:schemeClr val="tx2"/>
              </a:solidFill>
            </a:rPr>
            <a:t>unknown victims and silent voices</a:t>
          </a:r>
          <a:endParaRPr lang="en-GB" sz="2400" b="1" dirty="0">
            <a:solidFill>
              <a:schemeClr val="tx2"/>
            </a:solidFill>
          </a:endParaRPr>
        </a:p>
      </dgm:t>
    </dgm:pt>
    <dgm:pt modelId="{100D5CE8-DFDD-4A5C-B56B-41E948F7EF10}" type="parTrans" cxnId="{2E65A1CC-B18A-4C76-B669-0C4092927371}">
      <dgm:prSet/>
      <dgm:spPr/>
      <dgm:t>
        <a:bodyPr/>
        <a:lstStyle/>
        <a:p>
          <a:endParaRPr lang="en-GB"/>
        </a:p>
      </dgm:t>
    </dgm:pt>
    <dgm:pt modelId="{6FE61D8B-171A-4D7B-9BA2-DF64B90739C2}" type="sibTrans" cxnId="{2E65A1CC-B18A-4C76-B669-0C4092927371}">
      <dgm:prSet/>
      <dgm:spPr/>
      <dgm:t>
        <a:bodyPr/>
        <a:lstStyle/>
        <a:p>
          <a:endParaRPr lang="en-GB"/>
        </a:p>
      </dgm:t>
    </dgm:pt>
    <dgm:pt modelId="{4FAC1D71-D538-4D9B-8D81-AF2F50FB4A66}">
      <dgm:prSet phldrT="[Text]" custT="1"/>
      <dgm:spPr/>
      <dgm:t>
        <a:bodyPr/>
        <a:lstStyle/>
        <a:p>
          <a:r>
            <a:rPr lang="en-GB" sz="3200" b="1" dirty="0" smtClean="0">
              <a:solidFill>
                <a:schemeClr val="tx2"/>
              </a:solidFill>
            </a:rPr>
            <a:t>100s</a:t>
          </a:r>
          <a:r>
            <a:rPr lang="en-GB" sz="3600" dirty="0" smtClean="0">
              <a:solidFill>
                <a:schemeClr val="tx2"/>
              </a:solidFill>
            </a:rPr>
            <a:t> </a:t>
          </a:r>
        </a:p>
        <a:p>
          <a:r>
            <a:rPr lang="en-GB" sz="2400" b="1" dirty="0" smtClean="0">
              <a:solidFill>
                <a:schemeClr val="tx2"/>
              </a:solidFill>
            </a:rPr>
            <a:t>known victims</a:t>
          </a:r>
          <a:endParaRPr lang="en-GB" sz="2400" b="1" dirty="0">
            <a:solidFill>
              <a:schemeClr val="tx2"/>
            </a:solidFill>
          </a:endParaRPr>
        </a:p>
      </dgm:t>
    </dgm:pt>
    <dgm:pt modelId="{684FD7A6-AF7E-4147-951D-5F9FDFB36F99}" type="parTrans" cxnId="{1C50271A-79EF-4229-85F8-8B402D0E7F3C}">
      <dgm:prSet/>
      <dgm:spPr/>
      <dgm:t>
        <a:bodyPr/>
        <a:lstStyle/>
        <a:p>
          <a:endParaRPr lang="en-GB"/>
        </a:p>
      </dgm:t>
    </dgm:pt>
    <dgm:pt modelId="{1A5E2874-DCF6-46DD-8BFD-49ABEBFABF73}" type="sibTrans" cxnId="{1C50271A-79EF-4229-85F8-8B402D0E7F3C}">
      <dgm:prSet/>
      <dgm:spPr/>
      <dgm:t>
        <a:bodyPr/>
        <a:lstStyle/>
        <a:p>
          <a:endParaRPr lang="en-GB"/>
        </a:p>
      </dgm:t>
    </dgm:pt>
    <dgm:pt modelId="{AAF657F0-EFE9-45A6-B162-68D2F8209B87}">
      <dgm:prSet phldrT="[Text]" custT="1"/>
      <dgm:spPr/>
      <dgm:t>
        <a:bodyPr/>
        <a:lstStyle/>
        <a:p>
          <a:r>
            <a:rPr lang="en-GB" sz="3200" b="1" dirty="0" smtClean="0">
              <a:solidFill>
                <a:schemeClr val="tx2"/>
              </a:solidFill>
            </a:rPr>
            <a:t>6 known cases</a:t>
          </a:r>
          <a:r>
            <a:rPr lang="en-GB" sz="3200" dirty="0" smtClean="0">
              <a:solidFill>
                <a:schemeClr val="tx2"/>
              </a:solidFill>
            </a:rPr>
            <a:t> </a:t>
          </a:r>
          <a:br>
            <a:rPr lang="en-GB" sz="3200" dirty="0" smtClean="0">
              <a:solidFill>
                <a:schemeClr val="tx2"/>
              </a:solidFill>
            </a:rPr>
          </a:br>
          <a:r>
            <a:rPr lang="en-GB" sz="2400" b="1" dirty="0" smtClean="0">
              <a:solidFill>
                <a:schemeClr val="tx2"/>
              </a:solidFill>
            </a:rPr>
            <a:t>including personal disclosures</a:t>
          </a:r>
          <a:endParaRPr lang="en-GB" sz="2400" b="1" dirty="0">
            <a:solidFill>
              <a:schemeClr val="tx2"/>
            </a:solidFill>
          </a:endParaRPr>
        </a:p>
      </dgm:t>
    </dgm:pt>
    <dgm:pt modelId="{BDBA38C5-F295-4C78-ADE9-B5186CE4E738}" type="parTrans" cxnId="{B8B8C92A-C17C-4FE0-8EB5-D2FC7B6ABDD7}">
      <dgm:prSet/>
      <dgm:spPr/>
      <dgm:t>
        <a:bodyPr/>
        <a:lstStyle/>
        <a:p>
          <a:endParaRPr lang="en-GB"/>
        </a:p>
      </dgm:t>
    </dgm:pt>
    <dgm:pt modelId="{6C5D9F8E-1D15-42E6-8066-A41C5B9129FC}" type="sibTrans" cxnId="{B8B8C92A-C17C-4FE0-8EB5-D2FC7B6ABDD7}">
      <dgm:prSet/>
      <dgm:spPr/>
      <dgm:t>
        <a:bodyPr/>
        <a:lstStyle/>
        <a:p>
          <a:endParaRPr lang="en-GB"/>
        </a:p>
      </dgm:t>
    </dgm:pt>
    <dgm:pt modelId="{A13C48F0-BD9B-4B31-8E54-198AAC7E6688}" type="pres">
      <dgm:prSet presAssocID="{E0B5B009-2054-4053-A3CC-F4AC95043D56}" presName="Name0" presStyleCnt="0">
        <dgm:presLayoutVars>
          <dgm:dir/>
          <dgm:animLvl val="lvl"/>
          <dgm:resizeHandles val="exact"/>
        </dgm:presLayoutVars>
      </dgm:prSet>
      <dgm:spPr/>
    </dgm:pt>
    <dgm:pt modelId="{9C389D8B-4414-4139-A7FB-06DD819A2667}" type="pres">
      <dgm:prSet presAssocID="{E02E313E-ED04-46EB-A5AB-B9224F785A05}" presName="Name8" presStyleCnt="0"/>
      <dgm:spPr/>
    </dgm:pt>
    <dgm:pt modelId="{15642A9F-EECD-4936-B33E-0D47A812557B}" type="pres">
      <dgm:prSet presAssocID="{E02E313E-ED04-46EB-A5AB-B9224F785A05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BE26DD-DF1C-4A84-B7C1-AA94B10E0E9C}" type="pres">
      <dgm:prSet presAssocID="{E02E313E-ED04-46EB-A5AB-B9224F785A0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AF39D7-FF9A-47BC-88C3-BE762E54087E}" type="pres">
      <dgm:prSet presAssocID="{4FAC1D71-D538-4D9B-8D81-AF2F50FB4A66}" presName="Name8" presStyleCnt="0"/>
      <dgm:spPr/>
    </dgm:pt>
    <dgm:pt modelId="{F75A0621-2AF8-4F6D-9EE9-55B5309AC1E0}" type="pres">
      <dgm:prSet presAssocID="{4FAC1D71-D538-4D9B-8D81-AF2F50FB4A66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EDA4B1-D2F7-407F-9BC4-57FF2D8AC73F}" type="pres">
      <dgm:prSet presAssocID="{4FAC1D71-D538-4D9B-8D81-AF2F50FB4A6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9C6F0F-2674-4C64-852C-320FCE2EB71B}" type="pres">
      <dgm:prSet presAssocID="{AAF657F0-EFE9-45A6-B162-68D2F8209B87}" presName="Name8" presStyleCnt="0"/>
      <dgm:spPr/>
    </dgm:pt>
    <dgm:pt modelId="{72F584E9-4B82-40E9-BCF1-CBCED5473006}" type="pres">
      <dgm:prSet presAssocID="{AAF657F0-EFE9-45A6-B162-68D2F8209B87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154B85E-40CA-4A2E-A195-8C9E59786051}" type="pres">
      <dgm:prSet presAssocID="{AAF657F0-EFE9-45A6-B162-68D2F8209B8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454E69D-B047-4C4D-8A02-FC617D762775}" type="presOf" srcId="{4FAC1D71-D538-4D9B-8D81-AF2F50FB4A66}" destId="{12EDA4B1-D2F7-407F-9BC4-57FF2D8AC73F}" srcOrd="1" destOrd="0" presId="urn:microsoft.com/office/officeart/2005/8/layout/pyramid3"/>
    <dgm:cxn modelId="{2E65A1CC-B18A-4C76-B669-0C4092927371}" srcId="{E0B5B009-2054-4053-A3CC-F4AC95043D56}" destId="{E02E313E-ED04-46EB-A5AB-B9224F785A05}" srcOrd="0" destOrd="0" parTransId="{100D5CE8-DFDD-4A5C-B56B-41E948F7EF10}" sibTransId="{6FE61D8B-171A-4D7B-9BA2-DF64B90739C2}"/>
    <dgm:cxn modelId="{333801A8-E799-4F9A-931D-3A54A1581D50}" type="presOf" srcId="{AAF657F0-EFE9-45A6-B162-68D2F8209B87}" destId="{6154B85E-40CA-4A2E-A195-8C9E59786051}" srcOrd="1" destOrd="0" presId="urn:microsoft.com/office/officeart/2005/8/layout/pyramid3"/>
    <dgm:cxn modelId="{97881750-233E-43BF-8818-E56BBC2114F2}" type="presOf" srcId="{4FAC1D71-D538-4D9B-8D81-AF2F50FB4A66}" destId="{F75A0621-2AF8-4F6D-9EE9-55B5309AC1E0}" srcOrd="0" destOrd="0" presId="urn:microsoft.com/office/officeart/2005/8/layout/pyramid3"/>
    <dgm:cxn modelId="{B8B8C92A-C17C-4FE0-8EB5-D2FC7B6ABDD7}" srcId="{E0B5B009-2054-4053-A3CC-F4AC95043D56}" destId="{AAF657F0-EFE9-45A6-B162-68D2F8209B87}" srcOrd="2" destOrd="0" parTransId="{BDBA38C5-F295-4C78-ADE9-B5186CE4E738}" sibTransId="{6C5D9F8E-1D15-42E6-8066-A41C5B9129FC}"/>
    <dgm:cxn modelId="{153C1D06-DDBF-4FC9-AAD8-E84F460B1E51}" type="presOf" srcId="{AAF657F0-EFE9-45A6-B162-68D2F8209B87}" destId="{72F584E9-4B82-40E9-BCF1-CBCED5473006}" srcOrd="0" destOrd="0" presId="urn:microsoft.com/office/officeart/2005/8/layout/pyramid3"/>
    <dgm:cxn modelId="{1C50271A-79EF-4229-85F8-8B402D0E7F3C}" srcId="{E0B5B009-2054-4053-A3CC-F4AC95043D56}" destId="{4FAC1D71-D538-4D9B-8D81-AF2F50FB4A66}" srcOrd="1" destOrd="0" parTransId="{684FD7A6-AF7E-4147-951D-5F9FDFB36F99}" sibTransId="{1A5E2874-DCF6-46DD-8BFD-49ABEBFABF73}"/>
    <dgm:cxn modelId="{26883A7C-E74F-4D10-9D23-9A67E5B893F7}" type="presOf" srcId="{E02E313E-ED04-46EB-A5AB-B9224F785A05}" destId="{15642A9F-EECD-4936-B33E-0D47A812557B}" srcOrd="0" destOrd="0" presId="urn:microsoft.com/office/officeart/2005/8/layout/pyramid3"/>
    <dgm:cxn modelId="{EFC7855F-0468-47A5-B6FB-2CC0574E5D31}" type="presOf" srcId="{E0B5B009-2054-4053-A3CC-F4AC95043D56}" destId="{A13C48F0-BD9B-4B31-8E54-198AAC7E6688}" srcOrd="0" destOrd="0" presId="urn:microsoft.com/office/officeart/2005/8/layout/pyramid3"/>
    <dgm:cxn modelId="{23D6AD03-3193-4D15-9B8A-F72EBA82A77C}" type="presOf" srcId="{E02E313E-ED04-46EB-A5AB-B9224F785A05}" destId="{A4BE26DD-DF1C-4A84-B7C1-AA94B10E0E9C}" srcOrd="1" destOrd="0" presId="urn:microsoft.com/office/officeart/2005/8/layout/pyramid3"/>
    <dgm:cxn modelId="{684CABA5-9AFB-43B2-B73D-12CFCACCAAEC}" type="presParOf" srcId="{A13C48F0-BD9B-4B31-8E54-198AAC7E6688}" destId="{9C389D8B-4414-4139-A7FB-06DD819A2667}" srcOrd="0" destOrd="0" presId="urn:microsoft.com/office/officeart/2005/8/layout/pyramid3"/>
    <dgm:cxn modelId="{BEA4ADC0-98D1-49B6-A908-D2F9BF1536E4}" type="presParOf" srcId="{9C389D8B-4414-4139-A7FB-06DD819A2667}" destId="{15642A9F-EECD-4936-B33E-0D47A812557B}" srcOrd="0" destOrd="0" presId="urn:microsoft.com/office/officeart/2005/8/layout/pyramid3"/>
    <dgm:cxn modelId="{AEDE0B33-59B4-486A-85C4-486E2CA0DD8D}" type="presParOf" srcId="{9C389D8B-4414-4139-A7FB-06DD819A2667}" destId="{A4BE26DD-DF1C-4A84-B7C1-AA94B10E0E9C}" srcOrd="1" destOrd="0" presId="urn:microsoft.com/office/officeart/2005/8/layout/pyramid3"/>
    <dgm:cxn modelId="{9C1095AD-094C-49C0-B7B2-601FAF1150FB}" type="presParOf" srcId="{A13C48F0-BD9B-4B31-8E54-198AAC7E6688}" destId="{56AF39D7-FF9A-47BC-88C3-BE762E54087E}" srcOrd="1" destOrd="0" presId="urn:microsoft.com/office/officeart/2005/8/layout/pyramid3"/>
    <dgm:cxn modelId="{F76C4C9D-D6AF-424A-B54A-6B59DDFF48C1}" type="presParOf" srcId="{56AF39D7-FF9A-47BC-88C3-BE762E54087E}" destId="{F75A0621-2AF8-4F6D-9EE9-55B5309AC1E0}" srcOrd="0" destOrd="0" presId="urn:microsoft.com/office/officeart/2005/8/layout/pyramid3"/>
    <dgm:cxn modelId="{1854C625-3C7F-4AF5-976E-44425059BD6C}" type="presParOf" srcId="{56AF39D7-FF9A-47BC-88C3-BE762E54087E}" destId="{12EDA4B1-D2F7-407F-9BC4-57FF2D8AC73F}" srcOrd="1" destOrd="0" presId="urn:microsoft.com/office/officeart/2005/8/layout/pyramid3"/>
    <dgm:cxn modelId="{61EC993C-9C4E-4BEB-BF38-13F31A3B391E}" type="presParOf" srcId="{A13C48F0-BD9B-4B31-8E54-198AAC7E6688}" destId="{C79C6F0F-2674-4C64-852C-320FCE2EB71B}" srcOrd="2" destOrd="0" presId="urn:microsoft.com/office/officeart/2005/8/layout/pyramid3"/>
    <dgm:cxn modelId="{9333BEF5-6F3C-4D2D-B221-70EF09D25A4D}" type="presParOf" srcId="{C79C6F0F-2674-4C64-852C-320FCE2EB71B}" destId="{72F584E9-4B82-40E9-BCF1-CBCED5473006}" srcOrd="0" destOrd="0" presId="urn:microsoft.com/office/officeart/2005/8/layout/pyramid3"/>
    <dgm:cxn modelId="{E7B321CF-A931-4922-A43E-D9A9F2414530}" type="presParOf" srcId="{C79C6F0F-2674-4C64-852C-320FCE2EB71B}" destId="{6154B85E-40CA-4A2E-A195-8C9E59786051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642A9F-EECD-4936-B33E-0D47A812557B}">
      <dsp:nvSpPr>
        <dsp:cNvPr id="0" name=""/>
        <dsp:cNvSpPr/>
      </dsp:nvSpPr>
      <dsp:spPr>
        <a:xfrm rot="10800000">
          <a:off x="0" y="0"/>
          <a:ext cx="9753600" cy="1447800"/>
        </a:xfrm>
        <a:prstGeom prst="trapezoid">
          <a:avLst>
            <a:gd name="adj" fmla="val 11228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>
              <a:solidFill>
                <a:schemeClr val="tx2"/>
              </a:solidFill>
            </a:rPr>
            <a:t>1000s or may be more?</a:t>
          </a:r>
          <a:r>
            <a:rPr lang="en-GB" sz="2400" b="1" kern="1200" dirty="0" smtClean="0">
              <a:solidFill>
                <a:schemeClr val="tx2"/>
              </a:solidFill>
            </a:rPr>
            <a:t/>
          </a:r>
          <a:br>
            <a:rPr lang="en-GB" sz="2400" b="1" kern="1200" dirty="0" smtClean="0">
              <a:solidFill>
                <a:schemeClr val="tx2"/>
              </a:solidFill>
            </a:rPr>
          </a:br>
          <a:r>
            <a:rPr lang="en-GB" sz="2400" b="1" kern="1200" dirty="0" smtClean="0">
              <a:solidFill>
                <a:schemeClr val="tx2"/>
              </a:solidFill>
            </a:rPr>
            <a:t>unknown victims and silent voices</a:t>
          </a:r>
          <a:endParaRPr lang="en-GB" sz="2400" b="1" kern="1200" dirty="0">
            <a:solidFill>
              <a:schemeClr val="tx2"/>
            </a:solidFill>
          </a:endParaRPr>
        </a:p>
      </dsp:txBody>
      <dsp:txXfrm rot="-10800000">
        <a:off x="1706879" y="0"/>
        <a:ext cx="6339840" cy="1447800"/>
      </dsp:txXfrm>
    </dsp:sp>
    <dsp:sp modelId="{F75A0621-2AF8-4F6D-9EE9-55B5309AC1E0}">
      <dsp:nvSpPr>
        <dsp:cNvPr id="0" name=""/>
        <dsp:cNvSpPr/>
      </dsp:nvSpPr>
      <dsp:spPr>
        <a:xfrm rot="10800000">
          <a:off x="1625599" y="1447800"/>
          <a:ext cx="6502400" cy="1447800"/>
        </a:xfrm>
        <a:prstGeom prst="trapezoid">
          <a:avLst>
            <a:gd name="adj" fmla="val 11228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>
              <a:solidFill>
                <a:schemeClr val="tx2"/>
              </a:solidFill>
            </a:rPr>
            <a:t>100s</a:t>
          </a:r>
          <a:r>
            <a:rPr lang="en-GB" sz="3600" kern="1200" dirty="0" smtClean="0">
              <a:solidFill>
                <a:schemeClr val="tx2"/>
              </a:solidFill>
            </a:rPr>
            <a:t>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chemeClr val="tx2"/>
              </a:solidFill>
            </a:rPr>
            <a:t>known victims</a:t>
          </a:r>
          <a:endParaRPr lang="en-GB" sz="2400" b="1" kern="1200" dirty="0">
            <a:solidFill>
              <a:schemeClr val="tx2"/>
            </a:solidFill>
          </a:endParaRPr>
        </a:p>
      </dsp:txBody>
      <dsp:txXfrm rot="-10800000">
        <a:off x="2763519" y="1447800"/>
        <a:ext cx="4226560" cy="1447800"/>
      </dsp:txXfrm>
    </dsp:sp>
    <dsp:sp modelId="{72F584E9-4B82-40E9-BCF1-CBCED5473006}">
      <dsp:nvSpPr>
        <dsp:cNvPr id="0" name=""/>
        <dsp:cNvSpPr/>
      </dsp:nvSpPr>
      <dsp:spPr>
        <a:xfrm rot="10800000">
          <a:off x="3251199" y="2895600"/>
          <a:ext cx="3251200" cy="1447800"/>
        </a:xfrm>
        <a:prstGeom prst="trapezoid">
          <a:avLst>
            <a:gd name="adj" fmla="val 11228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>
              <a:solidFill>
                <a:schemeClr val="tx2"/>
              </a:solidFill>
            </a:rPr>
            <a:t>6 known cases</a:t>
          </a:r>
          <a:r>
            <a:rPr lang="en-GB" sz="3200" kern="1200" dirty="0" smtClean="0">
              <a:solidFill>
                <a:schemeClr val="tx2"/>
              </a:solidFill>
            </a:rPr>
            <a:t> </a:t>
          </a:r>
          <a:br>
            <a:rPr lang="en-GB" sz="3200" kern="1200" dirty="0" smtClean="0">
              <a:solidFill>
                <a:schemeClr val="tx2"/>
              </a:solidFill>
            </a:rPr>
          </a:br>
          <a:r>
            <a:rPr lang="en-GB" sz="2400" b="1" kern="1200" dirty="0" smtClean="0">
              <a:solidFill>
                <a:schemeClr val="tx2"/>
              </a:solidFill>
            </a:rPr>
            <a:t>including personal disclosures</a:t>
          </a:r>
          <a:endParaRPr lang="en-GB" sz="2400" b="1" kern="1200" dirty="0">
            <a:solidFill>
              <a:schemeClr val="tx2"/>
            </a:solidFill>
          </a:endParaRPr>
        </a:p>
      </dsp:txBody>
      <dsp:txXfrm rot="-10800000">
        <a:off x="3251199" y="2895600"/>
        <a:ext cx="3251200" cy="1447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en-US"/>
              <a:t>10/06/2016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en-US"/>
              <a:t>10/06/2016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>
            <a:spLocks noEditPoints="1"/>
          </p:cNvSpPr>
          <p:nvPr/>
        </p:nvSpPr>
        <p:spPr bwMode="auto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15531-3595-434C-8BCA-098829C5275E}" type="datetime1">
              <a:rPr lang="en-US" smtClean="0"/>
              <a:t>10/06/2016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FB73-65C1-4C00-928E-73E9DE73EDEB}" type="datetime1">
              <a:rPr lang="en-US" smtClean="0"/>
              <a:t>10/06/2016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FE1C-2881-43EF-9ED2-5C7DA2EFBE66}" type="datetime1">
              <a:rPr lang="en-US" smtClean="0"/>
              <a:t>10/06/2016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1EF77-AD38-4916-B6D6-29F8B91E7F1F}" type="datetime1">
              <a:rPr lang="en-US" smtClean="0"/>
              <a:t>10/06/2016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05AB-132C-4984-8D06-92461BF66437}" type="datetime1">
              <a:rPr lang="en-US" smtClean="0"/>
              <a:t>10/06/2016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54E1-E8AD-4D38-81E4-1AE1A19319DF}" type="datetime1">
              <a:rPr lang="en-US" smtClean="0"/>
              <a:t>10/06/2016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52BE-B93A-4CD1-A840-A12169454DF7}" type="datetime1">
              <a:rPr lang="en-US" smtClean="0"/>
              <a:t>10/06/2016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8E04-571E-4F90-B96B-A26FD8735A3D}" type="datetime1">
              <a:rPr lang="en-US" smtClean="0"/>
              <a:t>10/06/2016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05476-13BE-4C55-8F1B-B99BCB3FEAE6}" type="datetime1">
              <a:rPr lang="en-US" smtClean="0"/>
              <a:t>10/06/2016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56909-D298-4E1D-ABBB-5764EE5F1EA2}" type="datetime1">
              <a:rPr lang="en-US" smtClean="0"/>
              <a:t>10/06/2016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98874A-0C8D-43A1-862B-C02B42D8B180}" type="datetime1">
              <a:rPr lang="en-US" smtClean="0"/>
              <a:t>10/06/2016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v.jassal@kent.ac.uk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bc.co.uk/programmes/b04mctw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bc.co.uk/programmes/b04mctw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Child SEXUAL ABUSE AND TRAUMA: 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>raising awareness of 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>south Asian communities in Britain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3" y="5085184"/>
            <a:ext cx="7848600" cy="165618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VANISHA JASSAL: Lecturer, Centre for Child Protection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/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sz="1600" b="1" dirty="0" smtClean="0">
                <a:solidFill>
                  <a:schemeClr val="tx2"/>
                </a:solidFill>
              </a:rPr>
              <a:t>Best Practice Event: 21</a:t>
            </a:r>
            <a:r>
              <a:rPr lang="en-US" sz="1600" b="1" baseline="30000" dirty="0" smtClean="0">
                <a:solidFill>
                  <a:schemeClr val="tx2"/>
                </a:solidFill>
              </a:rPr>
              <a:t>st</a:t>
            </a:r>
            <a:r>
              <a:rPr lang="en-US" sz="1600" b="1" dirty="0" smtClean="0">
                <a:solidFill>
                  <a:schemeClr val="tx2"/>
                </a:solidFill>
              </a:rPr>
              <a:t> April 2016</a:t>
            </a:r>
            <a:endParaRPr lang="en-US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116632"/>
            <a:ext cx="9753600" cy="490066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/>
              <a:t>References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774" y="764704"/>
            <a:ext cx="11521280" cy="6093296"/>
          </a:xfrm>
        </p:spPr>
        <p:txBody>
          <a:bodyPr>
            <a:normAutofit fontScale="92500" lnSpcReduction="20000"/>
          </a:bodyPr>
          <a:lstStyle/>
          <a:p>
            <a:r>
              <a:rPr lang="en-GB" sz="1200" dirty="0" err="1" smtClean="0"/>
              <a:t>Futa</a:t>
            </a:r>
            <a:r>
              <a:rPr lang="en-GB" sz="1200" dirty="0"/>
              <a:t>, K.T., </a:t>
            </a:r>
            <a:r>
              <a:rPr lang="en-GB" sz="1200" dirty="0" err="1"/>
              <a:t>Hsu,E</a:t>
            </a:r>
            <a:r>
              <a:rPr lang="en-GB" sz="1200" dirty="0"/>
              <a:t>. and Hansen, D.J. (2001). ‘Child Sexual Abuse in Asian American Families: An examination of cultural factors that influence prevalence, identification, and treatment’. </a:t>
            </a:r>
            <a:r>
              <a:rPr lang="en-GB" sz="1200" u="sng" dirty="0"/>
              <a:t>American Psychological Association</a:t>
            </a:r>
            <a:r>
              <a:rPr lang="en-GB" sz="1200" dirty="0"/>
              <a:t>. V.8, pp189-209. </a:t>
            </a:r>
          </a:p>
          <a:p>
            <a:r>
              <a:rPr lang="en-GB" sz="1200" dirty="0" err="1" smtClean="0"/>
              <a:t>Ghuman</a:t>
            </a:r>
            <a:r>
              <a:rPr lang="en-GB" sz="1200" dirty="0"/>
              <a:t>, P. (1999). ‘Asian Adolescents in the West’. (Leicester: BPS Books).</a:t>
            </a:r>
            <a:endParaRPr lang="en-GB" sz="1200" b="1" dirty="0" smtClean="0"/>
          </a:p>
          <a:p>
            <a:r>
              <a:rPr lang="en-GB" sz="1200" b="1" dirty="0" smtClean="0"/>
              <a:t>Gilligan</a:t>
            </a:r>
            <a:r>
              <a:rPr lang="en-GB" sz="1200" b="1" dirty="0"/>
              <a:t>, P. and Akhtar, S. (</a:t>
            </a:r>
            <a:r>
              <a:rPr lang="en-GB" sz="1200" b="1" dirty="0" smtClean="0"/>
              <a:t>2006). </a:t>
            </a:r>
            <a:r>
              <a:rPr lang="en-GB" sz="1200" b="1" dirty="0"/>
              <a:t>‘Cultural barriers to the Disclosure of Child Sexual Abuse in Asian Communities: Listening to What Women Say’. </a:t>
            </a:r>
            <a:r>
              <a:rPr lang="en-GB" sz="1200" b="1" u="sng" dirty="0"/>
              <a:t>British Journal of Social Work</a:t>
            </a:r>
            <a:r>
              <a:rPr lang="en-GB" sz="1200" b="1" dirty="0"/>
              <a:t>, V.36, pp1361-1377.</a:t>
            </a:r>
          </a:p>
          <a:p>
            <a:r>
              <a:rPr lang="en-GB" sz="1200" dirty="0"/>
              <a:t>Gilroy, P. (1993). ‘The Black Atlantic’. (Cambridge: Harvard University Press).</a:t>
            </a:r>
          </a:p>
          <a:p>
            <a:r>
              <a:rPr lang="en-GB" sz="1200" dirty="0" smtClean="0"/>
              <a:t>Hall</a:t>
            </a:r>
            <a:r>
              <a:rPr lang="en-GB" sz="1200" dirty="0"/>
              <a:t>, S. (1992a). ‘New ethnicities’ in Donald, J. and </a:t>
            </a:r>
            <a:r>
              <a:rPr lang="en-GB" sz="1200" dirty="0" err="1"/>
              <a:t>Rattansi</a:t>
            </a:r>
            <a:r>
              <a:rPr lang="en-GB" sz="1200" dirty="0"/>
              <a:t>, A. (</a:t>
            </a:r>
            <a:r>
              <a:rPr lang="en-GB" sz="1200" dirty="0" err="1"/>
              <a:t>eds</a:t>
            </a:r>
            <a:r>
              <a:rPr lang="en-GB" sz="1200" dirty="0"/>
              <a:t>), ‘Race, Culture and Difference’. (London: Sage).</a:t>
            </a:r>
            <a:br>
              <a:rPr lang="en-GB" sz="1200" dirty="0"/>
            </a:br>
            <a:r>
              <a:rPr lang="en-GB" sz="1200" dirty="0"/>
              <a:t/>
            </a:r>
            <a:br>
              <a:rPr lang="en-GB" sz="1200" dirty="0"/>
            </a:br>
            <a:r>
              <a:rPr lang="en-GB" sz="1200" dirty="0"/>
              <a:t>Hall, S. (1992b). ‘The question of cultural identity’ in Hall, S., Held, D. and McGrew, T. (</a:t>
            </a:r>
            <a:r>
              <a:rPr lang="en-GB" sz="1200" dirty="0" err="1"/>
              <a:t>eds</a:t>
            </a:r>
            <a:r>
              <a:rPr lang="en-GB" sz="1200" dirty="0"/>
              <a:t>), ‘Modernity and its Futures (Cambridge: Polity, Blackwell and the Open University Press pp273-325</a:t>
            </a:r>
            <a:r>
              <a:rPr lang="en-GB" sz="1200" dirty="0" smtClean="0"/>
              <a:t>).</a:t>
            </a:r>
          </a:p>
          <a:p>
            <a:r>
              <a:rPr lang="en-GB" sz="1200" dirty="0" err="1" smtClean="0"/>
              <a:t>Kriz</a:t>
            </a:r>
            <a:r>
              <a:rPr lang="en-GB" sz="1200" dirty="0" smtClean="0"/>
              <a:t>, K. </a:t>
            </a:r>
            <a:r>
              <a:rPr lang="en-GB" sz="1200" dirty="0" err="1" smtClean="0"/>
              <a:t>Skivenes</a:t>
            </a:r>
            <a:r>
              <a:rPr lang="en-GB" sz="1200" dirty="0" smtClean="0"/>
              <a:t>, M. (2012). ‘Child-centric or family focused? A study of child welfare workers’ perceptions of ethnic minority children in England and Norway’. </a:t>
            </a:r>
            <a:r>
              <a:rPr lang="en-GB" sz="1200" u="sng" dirty="0" smtClean="0"/>
              <a:t>Child and Family Social Work</a:t>
            </a:r>
            <a:r>
              <a:rPr lang="en-GB" sz="1200" dirty="0" smtClean="0"/>
              <a:t>. V.17, pp448-457.</a:t>
            </a:r>
          </a:p>
          <a:p>
            <a:r>
              <a:rPr lang="en-GB" sz="1200" dirty="0"/>
              <a:t>Lewis, P. (2002). ‘Islamic Britain: Religion, Politics and Identity among British Muslims’. (London: </a:t>
            </a:r>
            <a:r>
              <a:rPr lang="en-GB" sz="1200" dirty="0" err="1"/>
              <a:t>I.B.Tauris</a:t>
            </a:r>
            <a:r>
              <a:rPr lang="en-GB" sz="1200" dirty="0"/>
              <a:t> &amp; Co.). </a:t>
            </a:r>
            <a:br>
              <a:rPr lang="en-GB" sz="1200" dirty="0"/>
            </a:br>
            <a:endParaRPr lang="en-GB" sz="1200" dirty="0"/>
          </a:p>
          <a:p>
            <a:r>
              <a:rPr lang="en-GB" sz="1200" dirty="0" err="1" smtClean="0"/>
              <a:t>Moghal</a:t>
            </a:r>
            <a:r>
              <a:rPr lang="en-GB" sz="1200" dirty="0"/>
              <a:t>, N., Nota, I. and Hobbs, C. (1995). ‘A study of sexual abuse in an Asian community’. </a:t>
            </a:r>
            <a:r>
              <a:rPr lang="en-GB" sz="1200" u="sng" dirty="0"/>
              <a:t>Archives of Disease in Children</a:t>
            </a:r>
            <a:r>
              <a:rPr lang="en-GB" sz="1200" dirty="0"/>
              <a:t>, V.72, pp346-347</a:t>
            </a:r>
            <a:r>
              <a:rPr lang="en-GB" sz="1200" dirty="0" smtClean="0"/>
              <a:t>.</a:t>
            </a:r>
          </a:p>
          <a:p>
            <a:r>
              <a:rPr lang="en-GB" sz="1200" b="1" dirty="0" smtClean="0"/>
              <a:t>NSPCC (2014). ‘Social workers’ knowledge and confidence when working with cases of child sexual abuse’. (Coventry University).</a:t>
            </a:r>
            <a:endParaRPr lang="en-GB" sz="1200" b="1" dirty="0"/>
          </a:p>
          <a:p>
            <a:r>
              <a:rPr lang="en-GB" sz="1200" b="1" dirty="0"/>
              <a:t>Owen, C. and Statham, J. (2009). ‘Disproportionality in Child Welfare. The prevalence of BME Children within the “Looked After” and “Children in Need” populations and on Child Protection Registers in England’. (DCSF).</a:t>
            </a:r>
          </a:p>
          <a:p>
            <a:r>
              <a:rPr lang="en-GB" sz="1200" dirty="0"/>
              <a:t>Patel, D. (1991). ‘Asian women’s experiences of child sexual abuse: an initial project’. Unpublished project, University of East London</a:t>
            </a:r>
            <a:r>
              <a:rPr lang="en-GB" sz="1200" dirty="0" smtClean="0"/>
              <a:t>.</a:t>
            </a:r>
          </a:p>
          <a:p>
            <a:r>
              <a:rPr lang="en-GB" sz="1200" b="1" dirty="0" smtClean="0"/>
              <a:t>Singh, A.A., Hays, D.G., Chung, Y.B. and Watson, L. (2010). ‘South Asian Immigrant Women Who Have Survived Child Sexual Abuse: Resilience and Healing’. </a:t>
            </a:r>
            <a:r>
              <a:rPr lang="en-GB" sz="1200" b="1" u="sng" dirty="0" smtClean="0"/>
              <a:t>Violence Against Women</a:t>
            </a:r>
            <a:r>
              <a:rPr lang="en-GB" sz="1200" b="1" dirty="0" smtClean="0"/>
              <a:t>. V.16(4), pp444-458.  </a:t>
            </a:r>
            <a:endParaRPr lang="en-GB" sz="1200" b="1" dirty="0"/>
          </a:p>
          <a:p>
            <a:r>
              <a:rPr lang="en-GB" sz="1200" dirty="0"/>
              <a:t>Webb, E., </a:t>
            </a:r>
            <a:r>
              <a:rPr lang="en-GB" sz="1200" dirty="0" err="1"/>
              <a:t>Maddocks</a:t>
            </a:r>
            <a:r>
              <a:rPr lang="en-GB" sz="1200" dirty="0"/>
              <a:t>, A. and </a:t>
            </a:r>
            <a:r>
              <a:rPr lang="en-GB" sz="1200" dirty="0" err="1"/>
              <a:t>Bongill</a:t>
            </a:r>
            <a:r>
              <a:rPr lang="en-GB" sz="1200" dirty="0"/>
              <a:t>, J. (2002). ‘Effectively Protecting BME children from Harm: Overcoming barriers to the CP Process’. </a:t>
            </a:r>
            <a:r>
              <a:rPr lang="en-GB" sz="1200" u="sng" dirty="0"/>
              <a:t>Child Abuse Review</a:t>
            </a:r>
            <a:r>
              <a:rPr lang="en-GB" sz="1200" dirty="0"/>
              <a:t>, V.11, pp394-410</a:t>
            </a:r>
            <a:r>
              <a:rPr lang="en-GB" sz="1200" dirty="0" smtClean="0"/>
              <a:t>.</a:t>
            </a:r>
          </a:p>
          <a:p>
            <a:r>
              <a:rPr lang="en-GB" sz="1200" dirty="0" err="1"/>
              <a:t>Werbner</a:t>
            </a:r>
            <a:r>
              <a:rPr lang="en-GB" sz="1200" dirty="0"/>
              <a:t>, P. and </a:t>
            </a:r>
            <a:r>
              <a:rPr lang="en-GB" sz="1200" dirty="0" err="1"/>
              <a:t>Modood</a:t>
            </a:r>
            <a:r>
              <a:rPr lang="en-GB" sz="1200" dirty="0"/>
              <a:t>, T. (</a:t>
            </a:r>
            <a:r>
              <a:rPr lang="en-GB" sz="1200" dirty="0" err="1"/>
              <a:t>eds</a:t>
            </a:r>
            <a:r>
              <a:rPr lang="en-GB" sz="1200" dirty="0"/>
              <a:t>) (1997). ‘Debating Cultural Hybridity’. (London: Zed Books).   </a:t>
            </a:r>
            <a:br>
              <a:rPr lang="en-GB" sz="1200" dirty="0"/>
            </a:br>
            <a:endParaRPr lang="en-GB" sz="1200" dirty="0"/>
          </a:p>
          <a:p>
            <a:pPr marL="45720" lvl="0" indent="0">
              <a:buNone/>
            </a:pP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03598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593" y="2957514"/>
            <a:ext cx="9753600" cy="2362199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2"/>
                </a:solidFill>
              </a:rPr>
              <a:t>Thank YOU </a:t>
            </a:r>
            <a:r>
              <a:rPr lang="en-GB" sz="3200" b="1" dirty="0">
                <a:solidFill>
                  <a:schemeClr val="tx2"/>
                </a:solidFill>
              </a:rPr>
              <a:t>FOR LISTENING AND DO GET IN TOUCH IF YOU ARE INTERESTED IN THIS </a:t>
            </a:r>
            <a:r>
              <a:rPr lang="en-GB" sz="3200" b="1" dirty="0" smtClean="0">
                <a:solidFill>
                  <a:schemeClr val="tx2"/>
                </a:solidFill>
              </a:rPr>
              <a:t>RESEARCH.</a:t>
            </a:r>
            <a:r>
              <a:rPr lang="en-GB" sz="3200" b="1" dirty="0">
                <a:solidFill>
                  <a:schemeClr val="tx2"/>
                </a:solidFill>
              </a:rPr>
              <a:t/>
            </a:r>
            <a:br>
              <a:rPr lang="en-GB" sz="3200" b="1" dirty="0">
                <a:solidFill>
                  <a:schemeClr val="tx2"/>
                </a:solidFill>
              </a:rPr>
            </a:br>
            <a:endParaRPr lang="en-GB" sz="3200" dirty="0">
              <a:solidFill>
                <a:schemeClr val="tx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>
                <a:solidFill>
                  <a:schemeClr val="tx2"/>
                </a:solidFill>
              </a:rPr>
              <a:t>Vanisha </a:t>
            </a:r>
            <a:r>
              <a:rPr lang="en-GB" sz="2400" b="1" dirty="0" err="1" smtClean="0">
                <a:solidFill>
                  <a:schemeClr val="tx2"/>
                </a:solidFill>
              </a:rPr>
              <a:t>Jassal</a:t>
            </a:r>
            <a:endParaRPr lang="en-GB" sz="2400" b="1" dirty="0" smtClean="0">
              <a:solidFill>
                <a:schemeClr val="tx2"/>
              </a:solidFill>
            </a:endParaRPr>
          </a:p>
          <a:p>
            <a:r>
              <a:rPr lang="en-GB" sz="2400" b="1" dirty="0" smtClean="0">
                <a:solidFill>
                  <a:schemeClr val="tx2"/>
                </a:solidFill>
                <a:hlinkClick r:id="rId2"/>
              </a:rPr>
              <a:t>v.jassal@kent.ac.uk</a:t>
            </a:r>
            <a:r>
              <a:rPr lang="en-GB" sz="2400" b="1" dirty="0" smtClean="0">
                <a:solidFill>
                  <a:schemeClr val="tx2"/>
                </a:solidFill>
              </a:rPr>
              <a:t/>
            </a:r>
            <a:br>
              <a:rPr lang="en-GB" sz="2400" b="1" dirty="0" smtClean="0">
                <a:solidFill>
                  <a:schemeClr val="tx2"/>
                </a:solidFill>
              </a:rPr>
            </a:br>
            <a:r>
              <a:rPr lang="en-GB" sz="2400" b="1" dirty="0" smtClean="0">
                <a:solidFill>
                  <a:schemeClr val="tx2"/>
                </a:solidFill>
              </a:rPr>
              <a:t>01227 823737</a:t>
            </a:r>
            <a:endParaRPr lang="en-GB" sz="2400" b="1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08836" y="6448427"/>
            <a:ext cx="10142160" cy="45719"/>
          </a:xfrm>
        </p:spPr>
        <p:txBody>
          <a:bodyPr/>
          <a:lstStyle/>
          <a:p>
            <a:r>
              <a:rPr lang="en-GB" dirty="0"/>
              <a:t>Child Sexual Abuse and Trauma: Raising awareness about British South Asian Communities – Best PRACTICE EVENT 21</a:t>
            </a:r>
            <a:r>
              <a:rPr lang="en-GB" baseline="30000" dirty="0"/>
              <a:t>ST</a:t>
            </a:r>
            <a:r>
              <a:rPr lang="en-GB" dirty="0"/>
              <a:t> APRIL 2016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786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GB" sz="2000" i="1" dirty="0" smtClean="0"/>
              <a:t>“</a:t>
            </a:r>
            <a:endParaRPr lang="en-GB" sz="2000" i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356" y="922610"/>
            <a:ext cx="6192688" cy="5387703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260648"/>
            <a:ext cx="3886200" cy="5911552"/>
          </a:xfrm>
        </p:spPr>
        <p:txBody>
          <a:bodyPr>
            <a:normAutofit/>
          </a:bodyPr>
          <a:lstStyle/>
          <a:p>
            <a:pPr algn="ctr"/>
            <a:r>
              <a:rPr lang="en-GB" sz="2800" i="1" dirty="0" smtClean="0">
                <a:solidFill>
                  <a:schemeClr val="tx2"/>
                </a:solidFill>
              </a:rPr>
              <a:t>“In all communities, it remains difficult, and frequently traumatic, to disclose sexual abuse. </a:t>
            </a:r>
            <a:r>
              <a:rPr lang="en-GB" sz="2800" b="1" i="1" dirty="0" smtClean="0">
                <a:solidFill>
                  <a:schemeClr val="tx2"/>
                </a:solidFill>
              </a:rPr>
              <a:t>In many Asian communities, some cultural imperatives appear to make it even more difficult.  </a:t>
            </a:r>
            <a:r>
              <a:rPr lang="en-GB" sz="2800" i="1" dirty="0" smtClean="0">
                <a:solidFill>
                  <a:schemeClr val="tx2"/>
                </a:solidFill>
              </a:rPr>
              <a:t>Cultural beliefs and values may also impact on the effects of abuse”</a:t>
            </a:r>
            <a:r>
              <a:rPr lang="en-GB" sz="2800" dirty="0" smtClean="0">
                <a:solidFill>
                  <a:schemeClr val="tx2"/>
                </a:solidFill>
              </a:rPr>
              <a:t> (Gilligan and Akhtar, 2006; page 1374). 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8836" y="6448426"/>
            <a:ext cx="10358184" cy="724989"/>
          </a:xfrm>
        </p:spPr>
        <p:txBody>
          <a:bodyPr/>
          <a:lstStyle/>
          <a:p>
            <a:r>
              <a:rPr lang="en-GB" dirty="0"/>
              <a:t>Child Sexual Abuse and Trauma: Raising awareness of south Asian communities in </a:t>
            </a:r>
            <a:r>
              <a:rPr lang="en-GB" dirty="0" err="1"/>
              <a:t>britain</a:t>
            </a:r>
            <a:r>
              <a:rPr lang="en-GB" dirty="0"/>
              <a:t> – Best PRACTICE EVENT 21</a:t>
            </a:r>
            <a:r>
              <a:rPr lang="en-GB" baseline="30000" dirty="0"/>
              <a:t>ST</a:t>
            </a:r>
            <a:r>
              <a:rPr lang="en-GB" dirty="0"/>
              <a:t> APRIL 2016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1213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707" y="260648"/>
            <a:ext cx="3886200" cy="5832648"/>
          </a:xfrm>
          <a:ln>
            <a:solidFill>
              <a:schemeClr val="tx2"/>
            </a:solidFill>
          </a:ln>
        </p:spPr>
        <p:txBody>
          <a:bodyPr anchor="t"/>
          <a:lstStyle/>
          <a:p>
            <a:pPr algn="ctr"/>
            <a:r>
              <a:rPr lang="en-GB" sz="2400" b="1" i="1" dirty="0" smtClean="0"/>
              <a:t>“There is apparent under-reporting of child sexual abuse in Britain’s Asian communities and a varied capacity amongst professionals to respond with cultural competence”</a:t>
            </a:r>
            <a:br>
              <a:rPr lang="en-GB" sz="2400" b="1" i="1" dirty="0" smtClean="0"/>
            </a:br>
            <a:r>
              <a:rPr lang="en-GB" sz="2600" b="1" i="1" dirty="0" smtClean="0"/>
              <a:t/>
            </a:r>
            <a:br>
              <a:rPr lang="en-GB" sz="2600" b="1" i="1" dirty="0" smtClean="0"/>
            </a:br>
            <a:r>
              <a:rPr lang="en-GB" sz="1600" b="1" dirty="0"/>
              <a:t>(Gilligan and Akhtar, 2006; </a:t>
            </a:r>
            <a:r>
              <a:rPr lang="en-GB" sz="1600" b="1" dirty="0" smtClean="0"/>
              <a:t/>
            </a:r>
            <a:br>
              <a:rPr lang="en-GB" sz="1600" b="1" dirty="0" smtClean="0"/>
            </a:br>
            <a:r>
              <a:rPr lang="en-GB" sz="1600" b="1" dirty="0" smtClean="0"/>
              <a:t>page </a:t>
            </a:r>
            <a:r>
              <a:rPr lang="en-GB" sz="1600" b="1" dirty="0"/>
              <a:t>1361)</a:t>
            </a:r>
            <a:r>
              <a:rPr lang="en-GB" sz="1600" b="1" i="1" dirty="0"/>
              <a:t>.</a:t>
            </a:r>
            <a:r>
              <a:rPr lang="en-GB" sz="2600" b="1" i="1" dirty="0" smtClean="0"/>
              <a:t/>
            </a:r>
            <a:br>
              <a:rPr lang="en-GB" sz="2600" b="1" i="1" dirty="0" smtClean="0"/>
            </a:br>
            <a:r>
              <a:rPr lang="en-GB" sz="2600" b="1" i="1" dirty="0" smtClean="0"/>
              <a:t/>
            </a:r>
            <a:br>
              <a:rPr lang="en-GB" sz="2600" b="1" i="1" dirty="0" smtClean="0"/>
            </a:br>
            <a:r>
              <a:rPr lang="en-GB" sz="2000" b="1" i="1" dirty="0" smtClean="0"/>
              <a:t>this is supported by the 2014  Children’s </a:t>
            </a:r>
            <a:r>
              <a:rPr lang="en-GB" sz="2000" b="1" i="1" dirty="0" err="1" smtClean="0"/>
              <a:t>commissioner’S</a:t>
            </a:r>
            <a:r>
              <a:rPr lang="en-GB" sz="2000" b="1" i="1" dirty="0" smtClean="0"/>
              <a:t> report assessing CSA in the family network </a:t>
            </a:r>
            <a:endParaRPr lang="en-GB" sz="24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4239" y="1412776"/>
            <a:ext cx="3886200" cy="1295400"/>
          </a:xfrm>
        </p:spPr>
        <p:txBody>
          <a:bodyPr/>
          <a:lstStyle/>
          <a:p>
            <a:r>
              <a:rPr lang="en-GB" b="1" i="1" dirty="0" smtClean="0"/>
              <a:t/>
            </a:r>
            <a:br>
              <a:rPr lang="en-GB" b="1" i="1" dirty="0" smtClean="0"/>
            </a:b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7193" y="6381328"/>
            <a:ext cx="10070152" cy="367351"/>
          </a:xfrm>
        </p:spPr>
        <p:txBody>
          <a:bodyPr/>
          <a:lstStyle/>
          <a:p>
            <a:r>
              <a:rPr lang="en-GB" dirty="0"/>
              <a:t>Child Sexual Abuse and Trauma: Raising awareness of south Asian communities in </a:t>
            </a:r>
            <a:r>
              <a:rPr lang="en-GB" dirty="0" err="1"/>
              <a:t>britain</a:t>
            </a:r>
            <a:r>
              <a:rPr lang="en-GB" dirty="0"/>
              <a:t> – Best PRACTICE EVENT 21</a:t>
            </a:r>
            <a:r>
              <a:rPr lang="en-GB" baseline="30000" dirty="0"/>
              <a:t>ST</a:t>
            </a:r>
            <a:r>
              <a:rPr lang="en-GB" dirty="0"/>
              <a:t> APRIL 2016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Placeholder 5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1" b="1351"/>
          <a:stretch>
            <a:fillRect/>
          </a:stretch>
        </p:blipFill>
        <p:spPr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4186235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3" y="188640"/>
            <a:ext cx="9753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en-GB" sz="2800" b="1" dirty="0" smtClean="0"/>
              <a:t>Number of children categorised as sexual abuse on CP plans across 3 years and by ethnicity</a:t>
            </a:r>
            <a:endParaRPr lang="en-GB" sz="28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739702"/>
              </p:ext>
            </p:extLst>
          </p:nvPr>
        </p:nvGraphicFramePr>
        <p:xfrm>
          <a:off x="261766" y="1081639"/>
          <a:ext cx="10709447" cy="423889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39765"/>
                <a:gridCol w="1871814"/>
                <a:gridCol w="2165956"/>
                <a:gridCol w="2165956"/>
                <a:gridCol w="2165956"/>
              </a:tblGrid>
              <a:tr h="370840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All categories of abuse</a:t>
                      </a:r>
                      <a:endParaRPr lang="en-GB" sz="1800" dirty="0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Sexual Abuse (2014-2015)</a:t>
                      </a:r>
                      <a:endParaRPr lang="en-GB" sz="1800" b="1" dirty="0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Sexual Abuse (2013-2014)</a:t>
                      </a:r>
                      <a:endParaRPr lang="en-GB" sz="1800" b="1" dirty="0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Sexual Abuse</a:t>
                      </a:r>
                      <a:r>
                        <a:rPr lang="en-GB" sz="1800" b="1" baseline="0" dirty="0" smtClean="0"/>
                        <a:t> (2012-2013)</a:t>
                      </a:r>
                      <a:endParaRPr lang="en-GB" sz="1800" b="1" dirty="0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All children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49,690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2,340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2,210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2,030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Total</a:t>
                      </a:r>
                      <a:r>
                        <a:rPr lang="en-GB" sz="1800" baseline="0" dirty="0" smtClean="0"/>
                        <a:t> known ethnicity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48,010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2,280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2,140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1,990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66057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White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37,420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1,910</a:t>
                      </a:r>
                      <a:r>
                        <a:rPr lang="en-GB" sz="1800" b="1" baseline="0" dirty="0" smtClean="0"/>
                        <a:t>     5.10%  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1,800      4.81%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1,660     4.43%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Mixed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4,170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120 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120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110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Asian or</a:t>
                      </a:r>
                      <a:r>
                        <a:rPr lang="en-GB" sz="1800" b="1" baseline="0" dirty="0" smtClean="0">
                          <a:solidFill>
                            <a:schemeClr val="tx1"/>
                          </a:solidFill>
                        </a:rPr>
                        <a:t> Asian British 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2,980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140</a:t>
                      </a:r>
                      <a:r>
                        <a:rPr lang="en-GB" sz="1800" b="1" baseline="0" dirty="0" smtClean="0">
                          <a:solidFill>
                            <a:schemeClr val="tx1"/>
                          </a:solidFill>
                        </a:rPr>
                        <a:t>        </a:t>
                      </a:r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4.69%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120         4.02%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120       4.02%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Black or Black British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2,690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90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80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70 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Other ethnic group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760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30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20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30 </a:t>
                      </a:r>
                      <a:endParaRPr lang="en-GB" sz="1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37598" y="5349895"/>
            <a:ext cx="1188132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Due to low numbers involved and to protect confidentiality, ethnicity is aggregated into groups.</a:t>
            </a:r>
          </a:p>
          <a:p>
            <a:pPr marL="342900" indent="-342900">
              <a:buAutoNum type="arabicPeriod"/>
            </a:pPr>
            <a:r>
              <a:rPr lang="en-GB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Asian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or Asian British comprises of Indian, Pakistani, Bangladeshi, and any other Asian background</a:t>
            </a: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b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</a:t>
            </a:r>
            <a:r>
              <a:rPr lang="en-GB" sz="1100" dirty="0" smtClean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en-GB" sz="110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GB" sz="14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Source: Children in Need Census 2015, Department for Education.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261134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200" b="1" dirty="0" smtClean="0"/>
              <a:t>THE LAST TABOO  - FILE ON 4 (RADIO 4)</a:t>
            </a:r>
            <a:br>
              <a:rPr lang="en-GB" sz="3200" b="1" dirty="0" smtClean="0"/>
            </a:b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12776"/>
            <a:ext cx="11089232" cy="4759424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tx2"/>
                </a:solidFill>
              </a:rPr>
              <a:t>Listen carefully to the below excerpts from Radio 4s ‘File on 4’ (2 Nov 2014)</a:t>
            </a:r>
            <a:r>
              <a:rPr lang="en-GB" sz="2000" b="1" dirty="0" smtClean="0">
                <a:solidFill>
                  <a:schemeClr val="tx2"/>
                </a:solidFill>
              </a:rPr>
              <a:t/>
            </a:r>
            <a:br>
              <a:rPr lang="en-GB" sz="2000" b="1" dirty="0" smtClean="0">
                <a:solidFill>
                  <a:schemeClr val="tx2"/>
                </a:solidFill>
              </a:rPr>
            </a:br>
            <a:r>
              <a:rPr lang="en-GB" sz="2000" b="1" dirty="0" smtClean="0">
                <a:solidFill>
                  <a:schemeClr val="tx2"/>
                </a:solidFill>
              </a:rPr>
              <a:t/>
            </a:r>
            <a:br>
              <a:rPr lang="en-GB" sz="2000" b="1" dirty="0" smtClean="0">
                <a:solidFill>
                  <a:schemeClr val="tx2"/>
                </a:solidFill>
              </a:rPr>
            </a:br>
            <a:r>
              <a:rPr lang="en-GB" sz="2000" b="1" dirty="0" smtClean="0">
                <a:solidFill>
                  <a:schemeClr val="tx2"/>
                </a:solidFill>
              </a:rPr>
              <a:t/>
            </a:r>
            <a:br>
              <a:rPr lang="en-GB" sz="2000" b="1" dirty="0" smtClean="0">
                <a:solidFill>
                  <a:schemeClr val="tx2"/>
                </a:solidFill>
              </a:rPr>
            </a:br>
            <a:r>
              <a:rPr lang="en-GB" sz="2000" dirty="0" smtClean="0">
                <a:solidFill>
                  <a:schemeClr val="tx2"/>
                </a:solidFill>
                <a:hlinkClick r:id="rId2"/>
              </a:rPr>
              <a:t>http://www.bbc.co.uk/programmes/b04mctw3</a:t>
            </a:r>
            <a:endParaRPr lang="en-GB" sz="2000" dirty="0" smtClean="0">
              <a:solidFill>
                <a:schemeClr val="tx2"/>
              </a:solidFill>
            </a:endParaRPr>
          </a:p>
          <a:p>
            <a:pPr marL="45720" indent="0">
              <a:buNone/>
            </a:pPr>
            <a:endParaRPr lang="en-GB" sz="3200" dirty="0" smtClean="0">
              <a:solidFill>
                <a:schemeClr val="tx2"/>
              </a:solidFill>
            </a:endParaRPr>
          </a:p>
          <a:p>
            <a:endParaRPr lang="en-GB" sz="32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08836" y="6448427"/>
            <a:ext cx="9998144" cy="45719"/>
          </a:xfrm>
        </p:spPr>
        <p:txBody>
          <a:bodyPr/>
          <a:lstStyle/>
          <a:p>
            <a:r>
              <a:rPr lang="en-GB" dirty="0"/>
              <a:t>Child Sexual Abuse and Trauma: Raising awareness of south Asian communities in </a:t>
            </a:r>
            <a:r>
              <a:rPr lang="en-GB" dirty="0" err="1"/>
              <a:t>britain</a:t>
            </a:r>
            <a:r>
              <a:rPr lang="en-GB" dirty="0"/>
              <a:t> – Best PRACTICE EVENT 21</a:t>
            </a:r>
            <a:r>
              <a:rPr lang="en-GB" baseline="30000" dirty="0"/>
              <a:t>ST</a:t>
            </a:r>
            <a:r>
              <a:rPr lang="en-GB" dirty="0"/>
              <a:t> APRIL 2016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65820" y="3573016"/>
            <a:ext cx="1944216" cy="830997"/>
          </a:xfrm>
          <a:prstGeom prst="rect">
            <a:avLst/>
          </a:prstGeom>
          <a:noFill/>
          <a:ln>
            <a:solidFill>
              <a:schemeClr val="tx2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marL="45720" indent="0">
              <a:buNone/>
            </a:pPr>
            <a:r>
              <a:rPr lang="en-GB" sz="1200" dirty="0"/>
              <a:t>07.55 – 09.44</a:t>
            </a:r>
            <a:br>
              <a:rPr lang="en-GB" sz="1200" dirty="0"/>
            </a:br>
            <a:r>
              <a:rPr lang="en-GB" sz="1200" dirty="0" smtClean="0"/>
              <a:t>16.16-17.55</a:t>
            </a:r>
            <a:r>
              <a:rPr lang="en-GB" sz="1200" dirty="0"/>
              <a:t/>
            </a:r>
            <a:br>
              <a:rPr lang="en-GB" sz="1200" dirty="0"/>
            </a:br>
            <a:r>
              <a:rPr lang="en-GB" sz="1200" dirty="0"/>
              <a:t>20:00 – 20:45</a:t>
            </a:r>
            <a:br>
              <a:rPr lang="en-GB" sz="1200" dirty="0"/>
            </a:b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06700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778098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smtClean="0"/>
              <a:t>Discussion 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7614" y="1484784"/>
            <a:ext cx="9753600" cy="4687416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2"/>
                </a:solidFill>
              </a:rPr>
              <a:t>a</a:t>
            </a:r>
            <a:r>
              <a:rPr lang="en-GB" b="1" dirty="0">
                <a:solidFill>
                  <a:schemeClr val="tx2"/>
                </a:solidFill>
              </a:rPr>
              <a:t>) how aware </a:t>
            </a:r>
            <a:r>
              <a:rPr lang="en-GB" b="1" dirty="0" smtClean="0">
                <a:solidFill>
                  <a:schemeClr val="tx2"/>
                </a:solidFill>
              </a:rPr>
              <a:t>are you about the secrecy </a:t>
            </a:r>
            <a:r>
              <a:rPr lang="en-GB" b="1" dirty="0">
                <a:solidFill>
                  <a:schemeClr val="tx2"/>
                </a:solidFill>
              </a:rPr>
              <a:t>of child sexual abuse within these communities?</a:t>
            </a:r>
          </a:p>
          <a:p>
            <a:r>
              <a:rPr lang="en-GB" b="1" dirty="0">
                <a:solidFill>
                  <a:schemeClr val="tx2"/>
                </a:solidFill>
              </a:rPr>
              <a:t>b) share </a:t>
            </a:r>
            <a:r>
              <a:rPr lang="en-GB" b="1" dirty="0" smtClean="0">
                <a:solidFill>
                  <a:schemeClr val="tx2"/>
                </a:solidFill>
              </a:rPr>
              <a:t>your experiences </a:t>
            </a:r>
            <a:r>
              <a:rPr lang="en-GB" b="1" dirty="0">
                <a:solidFill>
                  <a:schemeClr val="tx2"/>
                </a:solidFill>
              </a:rPr>
              <a:t>of engaging with </a:t>
            </a:r>
            <a:r>
              <a:rPr lang="en-GB" b="1" dirty="0" smtClean="0">
                <a:solidFill>
                  <a:schemeClr val="tx2"/>
                </a:solidFill>
              </a:rPr>
              <a:t>South </a:t>
            </a:r>
            <a:r>
              <a:rPr lang="en-GB" b="1" dirty="0">
                <a:solidFill>
                  <a:schemeClr val="tx2"/>
                </a:solidFill>
              </a:rPr>
              <a:t>Asian service users and </a:t>
            </a:r>
            <a:r>
              <a:rPr lang="en-GB" b="1" dirty="0" smtClean="0">
                <a:solidFill>
                  <a:schemeClr val="tx2"/>
                </a:solidFill>
              </a:rPr>
              <a:t>challenges </a:t>
            </a:r>
            <a:r>
              <a:rPr lang="en-GB" b="1" dirty="0">
                <a:solidFill>
                  <a:schemeClr val="tx2"/>
                </a:solidFill>
              </a:rPr>
              <a:t>you </a:t>
            </a:r>
            <a:r>
              <a:rPr lang="en-GB" b="1" dirty="0" smtClean="0">
                <a:solidFill>
                  <a:schemeClr val="tx2"/>
                </a:solidFill>
              </a:rPr>
              <a:t>face/have </a:t>
            </a:r>
            <a:r>
              <a:rPr lang="en-GB" b="1" dirty="0">
                <a:solidFill>
                  <a:schemeClr val="tx2"/>
                </a:solidFill>
              </a:rPr>
              <a:t>faced</a:t>
            </a:r>
            <a:r>
              <a:rPr lang="en-GB" b="1" dirty="0" smtClean="0">
                <a:solidFill>
                  <a:schemeClr val="tx2"/>
                </a:solidFill>
              </a:rPr>
              <a:t>;</a:t>
            </a:r>
          </a:p>
          <a:p>
            <a:r>
              <a:rPr lang="en-GB" b="1" dirty="0">
                <a:solidFill>
                  <a:schemeClr val="tx2"/>
                </a:solidFill>
              </a:rPr>
              <a:t>c</a:t>
            </a:r>
            <a:r>
              <a:rPr lang="en-GB" b="1" dirty="0" smtClean="0">
                <a:solidFill>
                  <a:schemeClr val="tx2"/>
                </a:solidFill>
              </a:rPr>
              <a:t>) are you familiar with the cultural concepts of ‘IZZAT’ (honour/respect) and ‘SHARAM’ (shame)?</a:t>
            </a:r>
            <a:endParaRPr lang="en-GB" b="1" dirty="0">
              <a:solidFill>
                <a:schemeClr val="tx2"/>
              </a:solidFill>
            </a:endParaRPr>
          </a:p>
          <a:p>
            <a:r>
              <a:rPr lang="en-GB" b="1" dirty="0" smtClean="0">
                <a:solidFill>
                  <a:schemeClr val="tx2"/>
                </a:solidFill>
              </a:rPr>
              <a:t>d) what role do we as practitioners and children’s services have in managing this reality?</a:t>
            </a:r>
            <a:endParaRPr lang="en-GB" b="1" dirty="0">
              <a:solidFill>
                <a:schemeClr val="tx2"/>
              </a:solidFill>
            </a:endParaRPr>
          </a:p>
          <a:p>
            <a:r>
              <a:rPr lang="en-GB" b="1" dirty="0" smtClean="0">
                <a:solidFill>
                  <a:schemeClr val="tx2"/>
                </a:solidFill>
              </a:rPr>
              <a:t>e) </a:t>
            </a:r>
            <a:r>
              <a:rPr lang="en-GB" b="1" dirty="0">
                <a:solidFill>
                  <a:schemeClr val="tx2"/>
                </a:solidFill>
              </a:rPr>
              <a:t>suggestions for possible solutions?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08836" y="6172200"/>
            <a:ext cx="9926136" cy="137120"/>
          </a:xfrm>
        </p:spPr>
        <p:txBody>
          <a:bodyPr/>
          <a:lstStyle/>
          <a:p>
            <a:r>
              <a:rPr lang="en-GB" dirty="0"/>
              <a:t>Child Sexual Abuse and Trauma: Raising awareness of south Asian communities in </a:t>
            </a:r>
            <a:r>
              <a:rPr lang="en-GB" dirty="0" err="1"/>
              <a:t>britain</a:t>
            </a:r>
            <a:r>
              <a:rPr lang="en-GB" dirty="0"/>
              <a:t> – Best PRACTICE EVENT 21</a:t>
            </a:r>
            <a:r>
              <a:rPr lang="en-GB" baseline="30000" dirty="0"/>
              <a:t>ST</a:t>
            </a:r>
            <a:r>
              <a:rPr lang="en-GB" dirty="0"/>
              <a:t> APRIL 2016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225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994122"/>
          </a:xfrm>
        </p:spPr>
        <p:txBody>
          <a:bodyPr/>
          <a:lstStyle/>
          <a:p>
            <a:pPr algn="ctr"/>
            <a:r>
              <a:rPr lang="en-GB" sz="3200" b="1" dirty="0" smtClean="0">
                <a:solidFill>
                  <a:schemeClr val="tx2"/>
                </a:solidFill>
              </a:rPr>
              <a:t>Why am I standing here delivering this session?</a:t>
            </a:r>
            <a:endParaRPr lang="en-GB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0687277"/>
              </p:ext>
            </p:extLst>
          </p:nvPr>
        </p:nvGraphicFramePr>
        <p:xfrm>
          <a:off x="1217613" y="1828800"/>
          <a:ext cx="97536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13892" y="6677570"/>
            <a:ext cx="9865095" cy="178365"/>
          </a:xfrm>
        </p:spPr>
        <p:txBody>
          <a:bodyPr/>
          <a:lstStyle/>
          <a:p>
            <a:r>
              <a:rPr lang="en-GB" dirty="0">
                <a:solidFill>
                  <a:schemeClr val="tx2"/>
                </a:solidFill>
              </a:rPr>
              <a:t>Child Sexual Abuse and Trauma: Raising awareness of south Asian communities in </a:t>
            </a:r>
            <a:r>
              <a:rPr lang="en-GB" dirty="0" err="1">
                <a:solidFill>
                  <a:schemeClr val="tx2"/>
                </a:solidFill>
              </a:rPr>
              <a:t>britain</a:t>
            </a:r>
            <a:r>
              <a:rPr lang="en-GB" dirty="0">
                <a:solidFill>
                  <a:schemeClr val="tx2"/>
                </a:solidFill>
              </a:rPr>
              <a:t> – Best PRACTICE EVENT 21</a:t>
            </a:r>
            <a:r>
              <a:rPr lang="en-GB" baseline="30000" dirty="0">
                <a:solidFill>
                  <a:schemeClr val="tx2"/>
                </a:solidFill>
              </a:rPr>
              <a:t>ST</a:t>
            </a:r>
            <a:r>
              <a:rPr lang="en-GB" dirty="0">
                <a:solidFill>
                  <a:schemeClr val="tx2"/>
                </a:solidFill>
              </a:rPr>
              <a:t> APRIL 2016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54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404664"/>
            <a:ext cx="9753600" cy="845719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 smtClean="0">
                <a:solidFill>
                  <a:schemeClr val="tx2"/>
                </a:solidFill>
              </a:rPr>
              <a:t>Final (concerning) thoughts:</a:t>
            </a:r>
            <a:br>
              <a:rPr lang="en-GB" sz="2800" b="1" dirty="0" smtClean="0">
                <a:solidFill>
                  <a:schemeClr val="tx2"/>
                </a:solidFill>
              </a:rPr>
            </a:br>
            <a:r>
              <a:rPr lang="en-GB" sz="2800" b="1" dirty="0" smtClean="0">
                <a:solidFill>
                  <a:schemeClr val="tx2"/>
                </a:solidFill>
              </a:rPr>
              <a:t>Is it a generational issue?</a:t>
            </a:r>
            <a:endParaRPr lang="en-GB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7614" y="1916832"/>
            <a:ext cx="9753600" cy="4343400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tx2"/>
                </a:solidFill>
              </a:rPr>
              <a:t>‘Bi-culturalism’,  </a:t>
            </a:r>
            <a:r>
              <a:rPr lang="en-GB" sz="2200" b="1" dirty="0" smtClean="0">
                <a:solidFill>
                  <a:schemeClr val="tx2"/>
                </a:solidFill>
              </a:rPr>
              <a:t>‘hybridity’ and ‘</a:t>
            </a:r>
            <a:r>
              <a:rPr lang="en-GB" sz="2200" b="1" dirty="0">
                <a:solidFill>
                  <a:schemeClr val="tx2"/>
                </a:solidFill>
              </a:rPr>
              <a:t>new ethnicities’ </a:t>
            </a:r>
            <a:r>
              <a:rPr lang="en-GB" sz="2200" b="1" dirty="0" smtClean="0">
                <a:solidFill>
                  <a:schemeClr val="tx2"/>
                </a:solidFill>
              </a:rPr>
              <a:t/>
            </a:r>
            <a:br>
              <a:rPr lang="en-GB" sz="2200" b="1" dirty="0" smtClean="0">
                <a:solidFill>
                  <a:schemeClr val="tx2"/>
                </a:solidFill>
              </a:rPr>
            </a:br>
            <a:r>
              <a:rPr lang="en-US" sz="2000" b="1" dirty="0" smtClean="0">
                <a:solidFill>
                  <a:schemeClr val="tx2"/>
                </a:solidFill>
              </a:rPr>
              <a:t>(</a:t>
            </a:r>
            <a:r>
              <a:rPr lang="en-US" sz="2000" b="1" dirty="0" err="1">
                <a:solidFill>
                  <a:schemeClr val="tx2"/>
                </a:solidFill>
              </a:rPr>
              <a:t>Kriz</a:t>
            </a:r>
            <a:r>
              <a:rPr lang="en-US" sz="2000" b="1" dirty="0">
                <a:solidFill>
                  <a:schemeClr val="tx2"/>
                </a:solidFill>
              </a:rPr>
              <a:t> and </a:t>
            </a:r>
            <a:r>
              <a:rPr lang="en-US" sz="2000" b="1" dirty="0" err="1">
                <a:solidFill>
                  <a:schemeClr val="tx2"/>
                </a:solidFill>
              </a:rPr>
              <a:t>Skivenes</a:t>
            </a:r>
            <a:r>
              <a:rPr lang="en-US" sz="2000" b="1" dirty="0">
                <a:solidFill>
                  <a:schemeClr val="tx2"/>
                </a:solidFill>
              </a:rPr>
              <a:t>, </a:t>
            </a:r>
            <a:r>
              <a:rPr lang="en-US" sz="2000" b="1" dirty="0" smtClean="0">
                <a:solidFill>
                  <a:schemeClr val="tx2"/>
                </a:solidFill>
              </a:rPr>
              <a:t>2012; </a:t>
            </a:r>
            <a:r>
              <a:rPr lang="en-GB" sz="2000" b="1" dirty="0" smtClean="0">
                <a:solidFill>
                  <a:schemeClr val="tx2"/>
                </a:solidFill>
              </a:rPr>
              <a:t>Hall</a:t>
            </a:r>
            <a:r>
              <a:rPr lang="en-GB" sz="2000" b="1" dirty="0">
                <a:solidFill>
                  <a:schemeClr val="tx2"/>
                </a:solidFill>
              </a:rPr>
              <a:t>, 1992a,b; Gilroy, 1993; </a:t>
            </a:r>
            <a:r>
              <a:rPr lang="en-GB" sz="2000" b="1" dirty="0" err="1">
                <a:solidFill>
                  <a:schemeClr val="tx2"/>
                </a:solidFill>
              </a:rPr>
              <a:t>Brah</a:t>
            </a:r>
            <a:r>
              <a:rPr lang="en-GB" sz="2000" b="1" dirty="0">
                <a:solidFill>
                  <a:schemeClr val="tx2"/>
                </a:solidFill>
              </a:rPr>
              <a:t>, 1996; Back, 1996; </a:t>
            </a:r>
            <a:r>
              <a:rPr lang="en-GB" sz="2000" b="1" dirty="0" err="1">
                <a:solidFill>
                  <a:schemeClr val="tx2"/>
                </a:solidFill>
              </a:rPr>
              <a:t>Werbner</a:t>
            </a:r>
            <a:r>
              <a:rPr lang="en-GB" sz="2000" b="1" dirty="0">
                <a:solidFill>
                  <a:schemeClr val="tx2"/>
                </a:solidFill>
              </a:rPr>
              <a:t> and </a:t>
            </a:r>
            <a:r>
              <a:rPr lang="en-GB" sz="2000" b="1" dirty="0" err="1">
                <a:solidFill>
                  <a:schemeClr val="tx2"/>
                </a:solidFill>
              </a:rPr>
              <a:t>Modood</a:t>
            </a:r>
            <a:r>
              <a:rPr lang="en-GB" sz="2000" b="1" dirty="0">
                <a:solidFill>
                  <a:schemeClr val="tx2"/>
                </a:solidFill>
              </a:rPr>
              <a:t>, 1997</a:t>
            </a:r>
            <a:r>
              <a:rPr lang="en-GB" sz="2000" b="1" dirty="0" smtClean="0">
                <a:solidFill>
                  <a:schemeClr val="tx2"/>
                </a:solidFill>
              </a:rPr>
              <a:t>);</a:t>
            </a:r>
            <a:br>
              <a:rPr lang="en-GB" sz="2000" b="1" dirty="0" smtClean="0">
                <a:solidFill>
                  <a:schemeClr val="tx2"/>
                </a:solidFill>
              </a:rPr>
            </a:br>
            <a:endParaRPr lang="en-GB" sz="2200" b="1" dirty="0" smtClean="0">
              <a:solidFill>
                <a:schemeClr val="tx2"/>
              </a:solidFill>
            </a:endParaRPr>
          </a:p>
          <a:p>
            <a:pPr lvl="0"/>
            <a:r>
              <a:rPr lang="en-GB" sz="2200" b="1" dirty="0" smtClean="0">
                <a:solidFill>
                  <a:schemeClr val="tx2"/>
                </a:solidFill>
              </a:rPr>
              <a:t>However, Britain’s </a:t>
            </a:r>
            <a:r>
              <a:rPr lang="en-GB" sz="2200" b="1" dirty="0">
                <a:solidFill>
                  <a:schemeClr val="tx2"/>
                </a:solidFill>
              </a:rPr>
              <a:t>Asian communities are actively maintaining and interpreting the cultural and religious value of earlier generations </a:t>
            </a:r>
            <a:r>
              <a:rPr lang="en-GB" sz="2000" b="1" dirty="0">
                <a:solidFill>
                  <a:schemeClr val="tx2"/>
                </a:solidFill>
              </a:rPr>
              <a:t>(Drury, 1996; </a:t>
            </a:r>
            <a:r>
              <a:rPr lang="en-GB" sz="2000" b="1" dirty="0" err="1">
                <a:solidFill>
                  <a:schemeClr val="tx2"/>
                </a:solidFill>
              </a:rPr>
              <a:t>Ghuman</a:t>
            </a:r>
            <a:r>
              <a:rPr lang="en-GB" sz="2000" b="1" dirty="0">
                <a:solidFill>
                  <a:schemeClr val="tx2"/>
                </a:solidFill>
              </a:rPr>
              <a:t>, 1999; </a:t>
            </a:r>
            <a:r>
              <a:rPr lang="en-GB" sz="2000" b="1" dirty="0" err="1">
                <a:solidFill>
                  <a:schemeClr val="tx2"/>
                </a:solidFill>
              </a:rPr>
              <a:t>Darr</a:t>
            </a:r>
            <a:r>
              <a:rPr lang="en-GB" sz="2000" b="1" dirty="0">
                <a:solidFill>
                  <a:schemeClr val="tx2"/>
                </a:solidFill>
              </a:rPr>
              <a:t>, 2001; </a:t>
            </a:r>
            <a:r>
              <a:rPr lang="en-GB" sz="2000" b="1" dirty="0" err="1">
                <a:solidFill>
                  <a:schemeClr val="tx2"/>
                </a:solidFill>
              </a:rPr>
              <a:t>Cressey</a:t>
            </a:r>
            <a:r>
              <a:rPr lang="en-GB" sz="2000" b="1" dirty="0">
                <a:solidFill>
                  <a:schemeClr val="tx2"/>
                </a:solidFill>
              </a:rPr>
              <a:t>, 2002; Lewis, 2002</a:t>
            </a:r>
            <a:r>
              <a:rPr lang="en-GB" sz="2000" b="1" dirty="0" smtClean="0">
                <a:solidFill>
                  <a:schemeClr val="tx2"/>
                </a:solidFill>
              </a:rPr>
              <a:t>);</a:t>
            </a:r>
            <a:br>
              <a:rPr lang="en-GB" sz="2000" b="1" dirty="0" smtClean="0">
                <a:solidFill>
                  <a:schemeClr val="tx2"/>
                </a:solidFill>
              </a:rPr>
            </a:br>
            <a:endParaRPr lang="en-GB" sz="2200" b="1" dirty="0">
              <a:solidFill>
                <a:schemeClr val="tx2"/>
              </a:solidFill>
            </a:endParaRPr>
          </a:p>
          <a:p>
            <a:r>
              <a:rPr lang="en-US" sz="2200" b="1" dirty="0" smtClean="0">
                <a:solidFill>
                  <a:schemeClr val="tx2"/>
                </a:solidFill>
              </a:rPr>
              <a:t>Final excerpt from “The Last Taboo” </a:t>
            </a:r>
            <a:br>
              <a:rPr lang="en-US" sz="2200" b="1" dirty="0" smtClean="0">
                <a:solidFill>
                  <a:schemeClr val="tx2"/>
                </a:solidFill>
              </a:rPr>
            </a:br>
            <a:r>
              <a:rPr lang="en-US" sz="2000" b="1" dirty="0" smtClean="0">
                <a:solidFill>
                  <a:schemeClr val="tx2"/>
                </a:solidFill>
              </a:rPr>
              <a:t>(Radio 4 ‘File on Four’; 2 Nov, 2014):</a:t>
            </a:r>
            <a:r>
              <a:rPr lang="en-US" sz="2200" b="1" dirty="0" smtClean="0">
                <a:solidFill>
                  <a:schemeClr val="tx2"/>
                </a:solidFill>
              </a:rPr>
              <a:t/>
            </a:r>
            <a:br>
              <a:rPr lang="en-US" sz="2200" b="1" dirty="0" smtClean="0">
                <a:solidFill>
                  <a:schemeClr val="tx2"/>
                </a:solidFill>
              </a:rPr>
            </a:br>
            <a:r>
              <a:rPr lang="en-GB" sz="2000" dirty="0">
                <a:solidFill>
                  <a:schemeClr val="tx2"/>
                </a:solidFill>
                <a:hlinkClick r:id="rId2"/>
              </a:rPr>
              <a:t>http://</a:t>
            </a:r>
            <a:r>
              <a:rPr lang="en-GB" sz="2000" dirty="0" smtClean="0">
                <a:solidFill>
                  <a:schemeClr val="tx2"/>
                </a:solidFill>
                <a:hlinkClick r:id="rId2"/>
              </a:rPr>
              <a:t>www.bbc.co.uk/programmes/b04mctw3</a:t>
            </a:r>
            <a:r>
              <a:rPr lang="en-GB" sz="2000" dirty="0" smtClean="0">
                <a:solidFill>
                  <a:schemeClr val="tx2"/>
                </a:solidFill>
              </a:rPr>
              <a:t/>
            </a:r>
            <a:br>
              <a:rPr lang="en-GB" sz="2000" dirty="0" smtClean="0">
                <a:solidFill>
                  <a:schemeClr val="tx2"/>
                </a:solidFill>
              </a:rPr>
            </a:br>
            <a:r>
              <a:rPr lang="en-GB" sz="2000" dirty="0" smtClean="0">
                <a:solidFill>
                  <a:schemeClr val="tx2"/>
                </a:solidFill>
              </a:rPr>
              <a:t>31:13 </a:t>
            </a:r>
            <a:r>
              <a:rPr lang="en-GB" sz="2000" dirty="0">
                <a:solidFill>
                  <a:schemeClr val="tx2"/>
                </a:solidFill>
              </a:rPr>
              <a:t>– 33:30</a:t>
            </a:r>
          </a:p>
          <a:p>
            <a:endParaRPr lang="en-GB" sz="2000" dirty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endParaRPr lang="en-US" sz="22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08836" y="6448427"/>
            <a:ext cx="10646216" cy="148925"/>
          </a:xfrm>
        </p:spPr>
        <p:txBody>
          <a:bodyPr/>
          <a:lstStyle/>
          <a:p>
            <a:r>
              <a:rPr lang="en-GB" dirty="0"/>
              <a:t>Child Sexual Abuse and Trauma: Raising awareness of south Asian communities in </a:t>
            </a:r>
            <a:r>
              <a:rPr lang="en-GB" dirty="0" err="1"/>
              <a:t>britain</a:t>
            </a:r>
            <a:r>
              <a:rPr lang="en-GB" dirty="0"/>
              <a:t> – Best PRACTICE EVENT 21</a:t>
            </a:r>
            <a:r>
              <a:rPr lang="en-GB" baseline="30000" dirty="0"/>
              <a:t>ST</a:t>
            </a:r>
            <a:r>
              <a:rPr lang="en-GB" dirty="0"/>
              <a:t> APRIL 2016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389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9876" y="-31207"/>
            <a:ext cx="9753600" cy="634082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 smtClean="0"/>
              <a:t>References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360" y="908720"/>
            <a:ext cx="11881320" cy="5949280"/>
          </a:xfrm>
        </p:spPr>
        <p:txBody>
          <a:bodyPr>
            <a:noAutofit/>
          </a:bodyPr>
          <a:lstStyle/>
          <a:p>
            <a:r>
              <a:rPr lang="en-GB" sz="1200" dirty="0" smtClean="0"/>
              <a:t>Back</a:t>
            </a:r>
            <a:r>
              <a:rPr lang="en-GB" sz="1200" dirty="0"/>
              <a:t>, L. (1996). ‘New Ethnicities and Urban Culture’. (London: UCL Press).</a:t>
            </a:r>
            <a:br>
              <a:rPr lang="en-GB" sz="1200" dirty="0"/>
            </a:br>
            <a:endParaRPr lang="en-GB" sz="1200" dirty="0" smtClean="0"/>
          </a:p>
          <a:p>
            <a:r>
              <a:rPr lang="en-GB" sz="1200" dirty="0" smtClean="0"/>
              <a:t>Bernard</a:t>
            </a:r>
            <a:r>
              <a:rPr lang="en-GB" sz="1200" dirty="0"/>
              <a:t>, C. (2001). ‘Constructing Lived Experiences: Representations of Black Mothers in Child Sexual Abuse Discourses’. (Aldershot: </a:t>
            </a:r>
            <a:r>
              <a:rPr lang="en-GB" sz="1200" dirty="0" err="1"/>
              <a:t>Ashgate</a:t>
            </a:r>
            <a:r>
              <a:rPr lang="en-GB" sz="1200" dirty="0"/>
              <a:t>).  </a:t>
            </a:r>
          </a:p>
          <a:p>
            <a:r>
              <a:rPr lang="en-GB" sz="1200" dirty="0" err="1"/>
              <a:t>Brah</a:t>
            </a:r>
            <a:r>
              <a:rPr lang="en-GB" sz="1200" dirty="0"/>
              <a:t>, A. (1996). ‘Cartographies of Diaspora’. (London: Routledge).  </a:t>
            </a:r>
            <a:br>
              <a:rPr lang="en-GB" sz="1200" dirty="0"/>
            </a:br>
            <a:endParaRPr lang="en-GB" sz="1200" dirty="0" smtClean="0"/>
          </a:p>
          <a:p>
            <a:r>
              <a:rPr lang="en-GB" sz="1200" dirty="0" smtClean="0"/>
              <a:t>Brandon, M., </a:t>
            </a:r>
            <a:r>
              <a:rPr lang="en-GB" sz="1200" dirty="0" err="1" smtClean="0"/>
              <a:t>Thoburn</a:t>
            </a:r>
            <a:r>
              <a:rPr lang="en-GB" sz="1200" dirty="0" smtClean="0"/>
              <a:t>, J., Lewis, A. and Way, A. (1999). ‘Safeguarding Children with the Children Act 1989’. (The Stationery Office).</a:t>
            </a:r>
          </a:p>
          <a:p>
            <a:r>
              <a:rPr lang="en-GB" sz="1200" b="1" dirty="0" smtClean="0"/>
              <a:t>Chand, A. (2005). ‘Do you speak English. Language Barriers in Child Protection Social Work with Minority Ethnic </a:t>
            </a:r>
            <a:r>
              <a:rPr lang="en-GB" sz="1200" b="1" dirty="0" err="1" smtClean="0"/>
              <a:t>Families’.</a:t>
            </a:r>
            <a:r>
              <a:rPr lang="en-GB" sz="1200" b="1" u="sng" dirty="0" err="1" smtClean="0"/>
              <a:t>British</a:t>
            </a:r>
            <a:r>
              <a:rPr lang="en-GB" sz="1200" b="1" u="sng" dirty="0" smtClean="0"/>
              <a:t> Journal of Social Work</a:t>
            </a:r>
            <a:r>
              <a:rPr lang="en-GB" sz="1200" b="1" dirty="0" smtClean="0"/>
              <a:t>, V.10, pp169-178. </a:t>
            </a:r>
          </a:p>
          <a:p>
            <a:r>
              <a:rPr lang="en-GB" sz="1200" b="1" dirty="0" smtClean="0"/>
              <a:t>Children in Need Census (2013-2015). (Department </a:t>
            </a:r>
            <a:r>
              <a:rPr lang="en-GB" sz="1200" b="1" dirty="0" smtClean="0"/>
              <a:t>for </a:t>
            </a:r>
            <a:r>
              <a:rPr lang="en-GB" sz="1200" b="1" dirty="0" smtClean="0"/>
              <a:t>Education).</a:t>
            </a:r>
          </a:p>
          <a:p>
            <a:r>
              <a:rPr lang="en-GB" sz="1200" b="1" dirty="0" smtClean="0"/>
              <a:t>Children’s Commissioner (2015). ‘Protecting children from harm: A critical assessment of child sexual abuse in the family network in England and priorities for action’ (London).</a:t>
            </a:r>
          </a:p>
          <a:p>
            <a:r>
              <a:rPr lang="en-GB" sz="1200" dirty="0" err="1"/>
              <a:t>Cressey</a:t>
            </a:r>
            <a:r>
              <a:rPr lang="en-GB" sz="1200" dirty="0"/>
              <a:t>, G. (2002). ‘Followers of tradition, products of hybridity or bearers of change: British Pakistani and Kashmiri young people’. </a:t>
            </a:r>
            <a:r>
              <a:rPr lang="en-GB" sz="1200" u="sng" dirty="0" err="1"/>
              <a:t>Sociale</a:t>
            </a:r>
            <a:r>
              <a:rPr lang="en-GB" sz="1200" u="sng" dirty="0"/>
              <a:t> </a:t>
            </a:r>
            <a:r>
              <a:rPr lang="en-GB" sz="1200" u="sng" dirty="0" err="1"/>
              <a:t>Wetenschappen</a:t>
            </a:r>
            <a:r>
              <a:rPr lang="en-GB" sz="1200" u="sng" dirty="0"/>
              <a:t> (Social Sciences)</a:t>
            </a:r>
            <a:r>
              <a:rPr lang="en-GB" sz="1200" dirty="0"/>
              <a:t>, V.45(2), Tilburg University.  (Resource to be located).</a:t>
            </a:r>
            <a:br>
              <a:rPr lang="en-GB" sz="1200" dirty="0"/>
            </a:br>
            <a:endParaRPr lang="en-GB" sz="1200" dirty="0" smtClean="0"/>
          </a:p>
          <a:p>
            <a:r>
              <a:rPr lang="en-GB" sz="1200" b="1" dirty="0" err="1" smtClean="0"/>
              <a:t>Cowburn</a:t>
            </a:r>
            <a:r>
              <a:rPr lang="en-GB" sz="1200" b="1" dirty="0" smtClean="0"/>
              <a:t>, M. and Gill, A. (2015). ‘Speaking about sexual abuse in British South Asian communities: offenders, victims and the challenges of shame and reintegration’. </a:t>
            </a:r>
            <a:r>
              <a:rPr lang="en-GB" sz="1200" b="1" u="sng" dirty="0" smtClean="0"/>
              <a:t>Journal of Sexual Aggression</a:t>
            </a:r>
            <a:r>
              <a:rPr lang="en-GB" sz="1200" b="1" dirty="0" smtClean="0"/>
              <a:t>. V.12(1), pp4-15.</a:t>
            </a:r>
          </a:p>
          <a:p>
            <a:r>
              <a:rPr lang="en-GB" sz="1200" dirty="0" err="1" smtClean="0"/>
              <a:t>Darr</a:t>
            </a:r>
            <a:r>
              <a:rPr lang="en-GB" sz="1200" dirty="0"/>
              <a:t>, A. (2001). ‘The Underrepresentation of Asian Students on Nursing, Radiography and Physiotherapy Courses’. Unpublished PhD thesis, Department of Applied Social Studies, University of Bradford.  </a:t>
            </a:r>
            <a:br>
              <a:rPr lang="en-GB" sz="1200" dirty="0"/>
            </a:br>
            <a:endParaRPr lang="en-GB" sz="1200" dirty="0" smtClean="0"/>
          </a:p>
          <a:p>
            <a:r>
              <a:rPr lang="en-GB" sz="1200" dirty="0"/>
              <a:t>Drury, B. (1996). ‘Sikh girls and the maintenance of an ethnic culture’. </a:t>
            </a:r>
            <a:r>
              <a:rPr lang="en-GB" sz="1200" u="sng" dirty="0"/>
              <a:t>New Community</a:t>
            </a:r>
            <a:r>
              <a:rPr lang="en-GB" sz="1200" dirty="0"/>
              <a:t>, V.17(3), pp387-398</a:t>
            </a:r>
            <a:r>
              <a:rPr lang="en-GB" sz="1200" dirty="0" smtClean="0"/>
              <a:t>.</a:t>
            </a:r>
          </a:p>
          <a:p>
            <a:pPr marL="45720" indent="0">
              <a:buNone/>
            </a:pPr>
            <a:r>
              <a:rPr lang="en-GB" sz="1200" dirty="0"/>
              <a:t/>
            </a:r>
            <a:br>
              <a:rPr lang="en-GB" sz="1200" dirty="0"/>
            </a:br>
            <a:endParaRPr lang="en-GB" sz="1200" dirty="0" smtClean="0"/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885750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inental World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007AB78-8AA3-48FB-9A6F-F33600BC4B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World maps series, World  presentation (widescreen)</Template>
  <TotalTime>0</TotalTime>
  <Words>729</Words>
  <Application>Microsoft Office PowerPoint</Application>
  <PresentationFormat>Custom</PresentationFormat>
  <Paragraphs>105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Century Gothic</vt:lpstr>
      <vt:lpstr>Continental World 16x9</vt:lpstr>
      <vt:lpstr>Child SEXUAL ABUSE AND TRAUMA:  raising awareness of  south Asian communities in Britain</vt:lpstr>
      <vt:lpstr>“</vt:lpstr>
      <vt:lpstr>“There is apparent under-reporting of child sexual abuse in Britain’s Asian communities and a varied capacity amongst professionals to respond with cultural competence”  (Gilligan and Akhtar, 2006;  page 1361).  this is supported by the 2014  Children’s commissioner’S report assessing CSA in the family network </vt:lpstr>
      <vt:lpstr>Number of children categorised as sexual abuse on CP plans across 3 years and by ethnicity</vt:lpstr>
      <vt:lpstr>THE LAST TABOO  - FILE ON 4 (RADIO 4) </vt:lpstr>
      <vt:lpstr>Discussion </vt:lpstr>
      <vt:lpstr>Why am I standing here delivering this session?</vt:lpstr>
      <vt:lpstr>Final (concerning) thoughts: Is it a generational issue?</vt:lpstr>
      <vt:lpstr>References</vt:lpstr>
      <vt:lpstr>References</vt:lpstr>
      <vt:lpstr>Thank YOU FOR LISTENING AND DO GET IN TOUCH IF YOU ARE INTERESTED IN THIS RESEARCH.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2016-04-13T11:39:19Z</dcterms:created>
  <dcterms:modified xsi:type="dcterms:W3CDTF">2016-06-10T10:59:35Z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TC028048919991</vt:lpwstr>
  </property>
</Properties>
</file>