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27"/>
  </p:notesMasterIdLst>
  <p:handoutMasterIdLst>
    <p:handoutMasterId r:id="rId28"/>
  </p:handoutMasterIdLst>
  <p:sldIdLst>
    <p:sldId id="260" r:id="rId2"/>
    <p:sldId id="309" r:id="rId3"/>
    <p:sldId id="311" r:id="rId4"/>
    <p:sldId id="308" r:id="rId5"/>
    <p:sldId id="303" r:id="rId6"/>
    <p:sldId id="279" r:id="rId7"/>
    <p:sldId id="281" r:id="rId8"/>
    <p:sldId id="265" r:id="rId9"/>
    <p:sldId id="273" r:id="rId10"/>
    <p:sldId id="283" r:id="rId11"/>
    <p:sldId id="284" r:id="rId12"/>
    <p:sldId id="285" r:id="rId13"/>
    <p:sldId id="286" r:id="rId14"/>
    <p:sldId id="287" r:id="rId15"/>
    <p:sldId id="288" r:id="rId16"/>
    <p:sldId id="262" r:id="rId17"/>
    <p:sldId id="307" r:id="rId18"/>
    <p:sldId id="292" r:id="rId19"/>
    <p:sldId id="306" r:id="rId20"/>
    <p:sldId id="291" r:id="rId21"/>
    <p:sldId id="302" r:id="rId22"/>
    <p:sldId id="264" r:id="rId23"/>
    <p:sldId id="305" r:id="rId24"/>
    <p:sldId id="259" r:id="rId25"/>
    <p:sldId id="275" r:id="rId26"/>
  </p:sldIdLst>
  <p:sldSz cx="9144000" cy="6858000" type="screen4x3"/>
  <p:notesSz cx="6797675" cy="9926638"/>
  <p:defaultTextStyle>
    <a:defPPr>
      <a:defRPr lang="en-GB"/>
    </a:defPPr>
    <a:lvl1pPr algn="l" rtl="0" fontAlgn="b">
      <a:spcBef>
        <a:spcPct val="3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">
      <a:spcBef>
        <a:spcPct val="3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">
      <a:spcBef>
        <a:spcPct val="3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">
      <a:spcBef>
        <a:spcPct val="3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">
      <a:spcBef>
        <a:spcPct val="3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6BB32DF3-4CE8-4DCF-9A98-E112419E5F3C}">
          <p14:sldIdLst>
            <p14:sldId id="260"/>
            <p14:sldId id="309"/>
            <p14:sldId id="311"/>
            <p14:sldId id="308"/>
            <p14:sldId id="303"/>
            <p14:sldId id="279"/>
            <p14:sldId id="281"/>
            <p14:sldId id="265"/>
            <p14:sldId id="273"/>
            <p14:sldId id="283"/>
            <p14:sldId id="284"/>
            <p14:sldId id="285"/>
            <p14:sldId id="286"/>
            <p14:sldId id="287"/>
            <p14:sldId id="288"/>
            <p14:sldId id="262"/>
            <p14:sldId id="307"/>
          </p14:sldIdLst>
        </p14:section>
        <p14:section name="Untitled Section" id="{1691D705-9181-4213-86AC-B3B587C71069}">
          <p14:sldIdLst>
            <p14:sldId id="292"/>
            <p14:sldId id="306"/>
            <p14:sldId id="291"/>
            <p14:sldId id="302"/>
            <p14:sldId id="264"/>
            <p14:sldId id="305"/>
            <p14:sldId id="259"/>
            <p14:sldId id="27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2034"/>
    <a:srgbClr val="6C0421"/>
    <a:srgbClr val="8C2633"/>
    <a:srgbClr val="7F5E23"/>
    <a:srgbClr val="520912"/>
    <a:srgbClr val="FF85C8"/>
    <a:srgbClr val="FCD852"/>
    <a:srgbClr val="FABE00"/>
    <a:srgbClr val="D6A300"/>
    <a:srgbClr val="A4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73" autoAdjust="0"/>
    <p:restoredTop sz="98250" autoAdjust="0"/>
  </p:normalViewPr>
  <p:slideViewPr>
    <p:cSldViewPr snapToGrid="0">
      <p:cViewPr varScale="1">
        <p:scale>
          <a:sx n="105" d="100"/>
          <a:sy n="105" d="100"/>
        </p:scale>
        <p:origin x="-84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366" y="-10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defRPr sz="1200"/>
            </a:lvl1pPr>
          </a:lstStyle>
          <a:p>
            <a:fld id="{44AF512D-E224-4E93-B1D1-FE2471EDF04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384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defRPr sz="1200"/>
            </a:lvl1pPr>
          </a:lstStyle>
          <a:p>
            <a:fld id="{164B663F-FE7E-487F-B07F-3A770B0BE14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0637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V1.0</a:t>
            </a:r>
          </a:p>
          <a:p>
            <a:endParaRPr lang="en-US" dirty="0" smtClean="0"/>
          </a:p>
          <a:p>
            <a:r>
              <a:rPr lang="en-US" dirty="0" smtClean="0"/>
              <a:t>T</a:t>
            </a:r>
            <a:r>
              <a:rPr lang="en-US" baseline="0" dirty="0" smtClean="0"/>
              <a:t>o change the footer on every slide:</a:t>
            </a:r>
          </a:p>
          <a:p>
            <a:r>
              <a:rPr lang="en-US" baseline="0" dirty="0" smtClean="0"/>
              <a:t>1. On the menu go to Insert &gt; Header and Footer…  </a:t>
            </a:r>
          </a:p>
          <a:p>
            <a:r>
              <a:rPr lang="en-US" baseline="0" dirty="0" smtClean="0"/>
              <a:t>2. Select the Footer checkbox and enter the footer text in the accompanying text box</a:t>
            </a:r>
          </a:p>
          <a:p>
            <a:r>
              <a:rPr lang="en-US" baseline="0" dirty="0" smtClean="0"/>
              <a:t>3. Click “Apply to All”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B663F-FE7E-487F-B07F-3A770B0BE146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317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B663F-FE7E-487F-B07F-3A770B0BE146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533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B663F-FE7E-487F-B07F-3A770B0BE146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636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tiff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592090"/>
            <a:ext cx="9144000" cy="426591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137" name="Picture 17" descr="Uok_Logo_PMS294_P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932" y="299722"/>
            <a:ext cx="1007492" cy="54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467544" y="299723"/>
            <a:ext cx="2808312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GB" sz="1200" dirty="0" smtClean="0">
                <a:solidFill>
                  <a:srgbClr val="002060"/>
                </a:solidFill>
              </a:rPr>
              <a:t>The UK’s European university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67544" y="989117"/>
            <a:ext cx="4176464" cy="1512168"/>
          </a:xfrm>
          <a:solidFill>
            <a:srgbClr val="6C0421"/>
          </a:solidFill>
        </p:spPr>
        <p:txBody>
          <a:bodyPr lIns="252000" tIns="273600" rIns="252000"/>
          <a:lstStyle>
            <a:lvl1pPr marL="0" indent="0">
              <a:lnSpc>
                <a:spcPts val="2500"/>
              </a:lnSpc>
              <a:buNone/>
              <a:defRPr sz="2400" spc="-100" baseline="0">
                <a:solidFill>
                  <a:schemeClr val="bg1"/>
                </a:solidFill>
                <a:latin typeface="Century Schoolbook" pitchFamily="18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5" y="2488937"/>
            <a:ext cx="4176464" cy="664498"/>
          </a:xfrm>
          <a:solidFill>
            <a:srgbClr val="6C0421"/>
          </a:solidFill>
        </p:spPr>
        <p:txBody>
          <a:bodyPr lIns="252000" tIns="0" rIns="252000" bIns="154800" anchor="ctr" anchorCtr="0"/>
          <a:lstStyle>
            <a:lvl1pPr marL="0" indent="0" algn="l">
              <a:lnSpc>
                <a:spcPts val="1380"/>
              </a:lnSpc>
              <a:spcBef>
                <a:spcPts val="0"/>
              </a:spcBef>
              <a:buNone/>
              <a:defRPr sz="1400" i="1" spc="-50" baseline="0">
                <a:solidFill>
                  <a:srgbClr val="D6A300"/>
                </a:solidFill>
                <a:latin typeface="Century Schoolbook"/>
                <a:cs typeface="Century Schoolbook"/>
              </a:defRPr>
            </a:lvl1pPr>
          </a:lstStyle>
          <a:p>
            <a:pPr lvl="0"/>
            <a:r>
              <a:rPr lang="en-US" dirty="0" smtClean="0"/>
              <a:t>Sub heading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69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ccp@kent.ac.uk		01227 823737		https://www.kent.ac.uk/sspssr/ccp/</a:t>
            </a:r>
            <a:endParaRPr lang="en-GB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0" y="6515100"/>
            <a:ext cx="673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80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64704"/>
            <a:ext cx="5111750" cy="53614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ccp@kent.ac.uk		01227 823737		https://www.kent.ac.uk/sspssr/ccp/</a:t>
            </a:r>
            <a:endParaRPr lang="en-GB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0" y="6515100"/>
            <a:ext cx="673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1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ccp@kent.ac.uk		01227 823737		https://www.kent.ac.uk/sspssr/ccp/</a:t>
            </a:r>
            <a:endParaRPr lang="en-GB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0" y="6515100"/>
            <a:ext cx="673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95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-1860" y="0"/>
            <a:ext cx="9143999" cy="6858000"/>
          </a:xfrm>
          <a:prstGeom prst="rect">
            <a:avLst/>
          </a:prstGeom>
          <a:solidFill>
            <a:srgbClr val="6C042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 flipH="1">
            <a:off x="971600" y="1268760"/>
            <a:ext cx="432048" cy="1800200"/>
          </a:xfrm>
          <a:prstGeom prst="line">
            <a:avLst/>
          </a:prstGeom>
          <a:noFill/>
          <a:ln w="25400" cap="flat" cmpd="sng" algn="ctr">
            <a:solidFill>
              <a:srgbClr val="A47D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 userDrawn="1"/>
        </p:nvSpPr>
        <p:spPr>
          <a:xfrm>
            <a:off x="1547664" y="1196752"/>
            <a:ext cx="4392488" cy="2403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ts val="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pc="-100" dirty="0" smtClean="0">
                <a:solidFill>
                  <a:srgbClr val="A47D00"/>
                </a:solidFill>
                <a:latin typeface="Century Schoolbook"/>
                <a:cs typeface="Century Schoolbook"/>
              </a:rPr>
              <a:t>THE UK’S EUROPEAN UNIVERSITY</a:t>
            </a:r>
          </a:p>
          <a:p>
            <a:endParaRPr lang="en-US" dirty="0"/>
          </a:p>
        </p:txBody>
      </p:sp>
      <p:pic>
        <p:nvPicPr>
          <p:cNvPr id="15" name="Picture 14" descr="Uok_Logo_whit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556684"/>
            <a:ext cx="1387978" cy="75263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547664" y="5949280"/>
            <a:ext cx="2736304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US" sz="2000" kern="1400" spc="-100" dirty="0" err="1" smtClean="0">
                <a:solidFill>
                  <a:schemeClr val="bg1"/>
                </a:solidFill>
                <a:latin typeface="Century Schoolbook"/>
                <a:cs typeface="Century Schoolbook"/>
              </a:rPr>
              <a:t>www.kent.ac.uk</a:t>
            </a:r>
            <a:endParaRPr lang="en-US" sz="2000" kern="1400" spc="-100" dirty="0">
              <a:solidFill>
                <a:schemeClr val="bg1"/>
              </a:solidFill>
              <a:latin typeface="Century Schoolbook"/>
              <a:cs typeface="Century Schoolbook"/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1549959" y="5585850"/>
            <a:ext cx="1356664" cy="284120"/>
            <a:chOff x="1547664" y="5589240"/>
            <a:chExt cx="1523655" cy="319092"/>
          </a:xfrm>
        </p:grpSpPr>
        <p:pic>
          <p:nvPicPr>
            <p:cNvPr id="2" name="Picture 1" descr="Facebook__very_small.eps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5589240"/>
              <a:ext cx="324260" cy="312595"/>
            </a:xfrm>
            <a:prstGeom prst="rect">
              <a:avLst/>
            </a:prstGeom>
          </p:spPr>
        </p:pic>
        <p:pic>
          <p:nvPicPr>
            <p:cNvPr id="3" name="Picture 2" descr="twitter-bird-white-on-blue_small.eps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9042"/>
            <a:stretch/>
          </p:blipFill>
          <p:spPr>
            <a:xfrm>
              <a:off x="1941392" y="5589240"/>
              <a:ext cx="330409" cy="312115"/>
            </a:xfrm>
            <a:prstGeom prst="rect">
              <a:avLst/>
            </a:prstGeom>
          </p:spPr>
        </p:pic>
        <p:pic>
          <p:nvPicPr>
            <p:cNvPr id="7" name="Picture 6" descr="LI_brand.jpg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" t="6533" r="3179" b="3587"/>
            <a:stretch/>
          </p:blipFill>
          <p:spPr>
            <a:xfrm>
              <a:off x="2755635" y="5589240"/>
              <a:ext cx="315684" cy="319092"/>
            </a:xfrm>
            <a:prstGeom prst="rect">
              <a:avLst/>
            </a:prstGeom>
          </p:spPr>
        </p:pic>
        <p:pic>
          <p:nvPicPr>
            <p:cNvPr id="8" name="Picture 7" descr="youtube.tif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4" t="7968" r="10058" b="11869"/>
            <a:stretch/>
          </p:blipFill>
          <p:spPr>
            <a:xfrm>
              <a:off x="2346244" y="5589240"/>
              <a:ext cx="330650" cy="312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69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ccp@kent.ac.uk		01227 823737		https://www.kent.ac.uk/sspssr/ccp/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0" y="6515100"/>
            <a:ext cx="673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63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section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0" y="260648"/>
            <a:ext cx="9144000" cy="612068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ccp@kent.ac.uk		01227 823737		https://www.kent.ac.uk/sspssr/ccp/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99992" y="764704"/>
            <a:ext cx="4176464" cy="1584176"/>
          </a:xfrm>
          <a:solidFill>
            <a:srgbClr val="6C0421"/>
          </a:solidFill>
        </p:spPr>
        <p:txBody>
          <a:bodyPr lIns="720000" tIns="273600" rIns="360000"/>
          <a:lstStyle>
            <a:lvl1pPr marL="0" indent="0">
              <a:lnSpc>
                <a:spcPts val="2600"/>
              </a:lnSpc>
              <a:buNone/>
              <a:defRPr sz="2400" spc="-100">
                <a:solidFill>
                  <a:schemeClr val="bg1"/>
                </a:solidFill>
                <a:latin typeface="Century Schoolbook" pitchFamily="18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99993" y="2276872"/>
            <a:ext cx="4176464" cy="935658"/>
          </a:xfrm>
          <a:solidFill>
            <a:srgbClr val="6C0421"/>
          </a:solidFill>
          <a:ln>
            <a:noFill/>
          </a:ln>
        </p:spPr>
        <p:txBody>
          <a:bodyPr lIns="720000" rIns="360000" bIns="108000"/>
          <a:lstStyle>
            <a:lvl1pPr marL="0" indent="0">
              <a:lnSpc>
                <a:spcPts val="1480"/>
              </a:lnSpc>
              <a:spcBef>
                <a:spcPts val="0"/>
              </a:spcBef>
              <a:buNone/>
              <a:defRPr sz="1400" b="0" i="1" spc="-50">
                <a:solidFill>
                  <a:schemeClr val="bg1"/>
                </a:solidFill>
                <a:latin typeface="Century Schoolbook"/>
                <a:cs typeface="Century Schoolbook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3" name="Straight Connector 2"/>
          <p:cNvCxnSpPr/>
          <p:nvPr userDrawn="1"/>
        </p:nvCxnSpPr>
        <p:spPr bwMode="auto">
          <a:xfrm flipH="1">
            <a:off x="4860032" y="1052736"/>
            <a:ext cx="216024" cy="1224136"/>
          </a:xfrm>
          <a:prstGeom prst="line">
            <a:avLst/>
          </a:prstGeom>
          <a:noFill/>
          <a:ln w="15875" cap="flat" cmpd="sng" algn="ctr">
            <a:solidFill>
              <a:srgbClr val="A47D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0" y="6515100"/>
            <a:ext cx="673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8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section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0" y="260648"/>
            <a:ext cx="9144000" cy="612068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ccp@kent.ac.uk		01227 823737		https://www.kent.ac.uk/sspssr/ccp/</a:t>
            </a:r>
            <a:endParaRPr lang="en-GB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4844" y="764704"/>
            <a:ext cx="4176464" cy="1584176"/>
          </a:xfrm>
          <a:solidFill>
            <a:srgbClr val="6C0421"/>
          </a:solidFill>
        </p:spPr>
        <p:txBody>
          <a:bodyPr lIns="720000" tIns="273600" rIns="360000"/>
          <a:lstStyle>
            <a:lvl1pPr marL="0" indent="0">
              <a:lnSpc>
                <a:spcPts val="2600"/>
              </a:lnSpc>
              <a:buNone/>
              <a:defRPr sz="2400" spc="-100">
                <a:solidFill>
                  <a:srgbClr val="FFFFFF"/>
                </a:solidFill>
                <a:latin typeface="Century Schoolbook" pitchFamily="18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4845" y="2348880"/>
            <a:ext cx="4176464" cy="720080"/>
          </a:xfrm>
          <a:solidFill>
            <a:srgbClr val="6C0421"/>
          </a:solidFill>
        </p:spPr>
        <p:txBody>
          <a:bodyPr lIns="720000" rIns="360000" bIns="108000"/>
          <a:lstStyle>
            <a:lvl1pPr marL="0" indent="0">
              <a:buNone/>
              <a:defRPr sz="1200" b="0" i="1">
                <a:solidFill>
                  <a:schemeClr val="bg1"/>
                </a:solidFill>
                <a:latin typeface="Century Schoolbook"/>
                <a:cs typeface="Century Schoolbook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 bwMode="auto">
          <a:xfrm flipH="1">
            <a:off x="827584" y="1052736"/>
            <a:ext cx="216024" cy="1224136"/>
          </a:xfrm>
          <a:prstGeom prst="line">
            <a:avLst/>
          </a:prstGeom>
          <a:noFill/>
          <a:ln w="15875" cap="flat" cmpd="sng" algn="ctr">
            <a:solidFill>
              <a:srgbClr val="A47D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0" y="6515100"/>
            <a:ext cx="673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0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ccp@kent.ac.uk		01227 823737		https://www.kent.ac.uk/sspssr/ccp/</a:t>
            </a:r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419872" y="1494509"/>
            <a:ext cx="2376264" cy="1728192"/>
          </a:xfrm>
        </p:spPr>
        <p:txBody>
          <a:bodyPr tIns="46800" anchor="b"/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372200" y="1484784"/>
            <a:ext cx="2376264" cy="1728192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467544" y="3861048"/>
            <a:ext cx="2376264" cy="2088232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372200" y="3861048"/>
            <a:ext cx="2376264" cy="2088232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3433157" y="3861048"/>
            <a:ext cx="2376264" cy="2088232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3419872" y="322975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Caption</a:t>
            </a:r>
            <a:endParaRPr lang="en-GB" sz="1600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467544" y="1484784"/>
            <a:ext cx="2376264" cy="1728192"/>
          </a:xfrm>
        </p:spPr>
        <p:txBody>
          <a:bodyPr tIns="46800" anchor="b"/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2"/>
          </p:nvPr>
        </p:nvSpPr>
        <p:spPr>
          <a:xfrm>
            <a:off x="468313" y="3228975"/>
            <a:ext cx="2374900" cy="339333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0" y="6515100"/>
            <a:ext cx="673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68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1913" y="1484313"/>
            <a:ext cx="3416300" cy="4897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0613" y="1484313"/>
            <a:ext cx="3416300" cy="4897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ccp@kent.ac.uk		01227 823737		https://www.kent.ac.uk/sspssr/ccp/</a:t>
            </a:r>
            <a:endParaRPr lang="en-GB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0" y="6515100"/>
            <a:ext cx="673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46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ccp@kent.ac.uk		01227 823737		https://www.kent.ac.uk/sspssr/ccp/</a:t>
            </a:r>
            <a:endParaRPr lang="en-GB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52400" y="6515100"/>
            <a:ext cx="673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34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ccp@kent.ac.uk		01227 823737		https://www.kent.ac.uk/sspssr/ccp/</a:t>
            </a:r>
            <a:endParaRPr lang="en-GB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0" y="6515100"/>
            <a:ext cx="673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1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49275"/>
            <a:ext cx="829151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484313"/>
            <a:ext cx="6985000" cy="489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24014" y="6524625"/>
            <a:ext cx="6491186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defRPr sz="1000"/>
            </a:lvl1pPr>
          </a:lstStyle>
          <a:p>
            <a:r>
              <a:rPr lang="nl-NL" smtClean="0"/>
              <a:t>ccp@kent.ac.uk		01227 823737		https://www.kent.ac.uk/sspssr/ccp/</a:t>
            </a:r>
            <a:endParaRPr lang="en-GB" dirty="0" smtClean="0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-1588"/>
            <a:ext cx="9144000" cy="287338"/>
          </a:xfrm>
          <a:prstGeom prst="rect">
            <a:avLst/>
          </a:prstGeom>
          <a:solidFill>
            <a:srgbClr val="6C0421"/>
          </a:solidFill>
          <a:ln>
            <a:noFill/>
          </a:ln>
          <a:effectLst/>
        </p:spPr>
        <p:txBody>
          <a:bodyPr wrap="none" anchor="ctr"/>
          <a:lstStyle/>
          <a:p>
            <a:endParaRPr lang="en-GB">
              <a:solidFill>
                <a:srgbClr val="D6A300"/>
              </a:solidFill>
            </a:endParaRPr>
          </a:p>
        </p:txBody>
      </p:sp>
      <p:pic>
        <p:nvPicPr>
          <p:cNvPr id="4105" name="Picture 9" descr="Uok_horiz_PMS29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553200"/>
            <a:ext cx="1368425" cy="20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0" y="6515100"/>
            <a:ext cx="673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3" r:id="rId2"/>
    <p:sldLayoutId id="2147483651" r:id="rId3"/>
    <p:sldLayoutId id="2147483660" r:id="rId4"/>
    <p:sldLayoutId id="2147483661" r:id="rId5"/>
    <p:sldLayoutId id="2147483659" r:id="rId6"/>
    <p:sldLayoutId id="2147483653" r:id="rId7"/>
    <p:sldLayoutId id="2147483654" r:id="rId8"/>
    <p:sldLayoutId id="2147483655" r:id="rId9"/>
    <p:sldLayoutId id="2147483656" r:id="rId10"/>
    <p:sldLayoutId id="2147483662" r:id="rId11"/>
    <p:sldLayoutId id="2147483657" r:id="rId12"/>
    <p:sldLayoutId id="2147483658" r:id="rId13"/>
  </p:sldLayoutIdLst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8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55600" indent="-355600" algn="l" rtl="0" eaLnBrk="1" fontAlgn="ctr" hangingPunct="1">
        <a:spcBef>
          <a:spcPct val="35000"/>
        </a:spcBef>
        <a:spcAft>
          <a:spcPct val="0"/>
        </a:spcAft>
        <a:buClr>
          <a:srgbClr val="6C0421"/>
        </a:buClr>
        <a:buSzPct val="175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277813" algn="l" rtl="0" eaLnBrk="1" fontAlgn="ctr" hangingPunct="1">
        <a:spcBef>
          <a:spcPct val="0"/>
        </a:spcBef>
        <a:spcAft>
          <a:spcPct val="0"/>
        </a:spcAft>
        <a:buClr>
          <a:srgbClr val="6C0421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68400" indent="-176213" algn="l" rtl="0" eaLnBrk="1" fontAlgn="ctr" hangingPunct="1">
        <a:spcBef>
          <a:spcPct val="0"/>
        </a:spcBef>
        <a:spcAft>
          <a:spcPct val="0"/>
        </a:spcAft>
        <a:buClr>
          <a:srgbClr val="6C0421"/>
        </a:buClr>
        <a:buFont typeface="Arial" pitchFamily="34" charset="0"/>
        <a:buChar char="–"/>
        <a:defRPr>
          <a:solidFill>
            <a:schemeClr val="tx1"/>
          </a:solidFill>
          <a:latin typeface="+mn-lt"/>
          <a:cs typeface="+mn-cs"/>
        </a:defRPr>
      </a:lvl3pPr>
      <a:lvl4pPr marL="1524000" indent="-176213" algn="l" rtl="0" eaLnBrk="1" fontAlgn="ctr" hangingPunct="1">
        <a:spcBef>
          <a:spcPct val="0"/>
        </a:spcBef>
        <a:spcAft>
          <a:spcPct val="0"/>
        </a:spcAft>
        <a:buClr>
          <a:srgbClr val="6C0421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1879600" indent="-176213" algn="l" rtl="0" eaLnBrk="1" fontAlgn="base" hangingPunct="1">
        <a:spcBef>
          <a:spcPct val="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336800" indent="-176213" algn="l" rtl="0" eaLnBrk="1" fontAlgn="base" hangingPunct="1">
        <a:spcBef>
          <a:spcPct val="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794000" indent="-176213" algn="l" rtl="0" eaLnBrk="1" fontAlgn="base" hangingPunct="1">
        <a:spcBef>
          <a:spcPct val="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251200" indent="-176213" algn="l" rtl="0" eaLnBrk="1" fontAlgn="base" hangingPunct="1">
        <a:spcBef>
          <a:spcPct val="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708400" indent="-176213" algn="l" rtl="0" eaLnBrk="1" fontAlgn="base" hangingPunct="1">
        <a:spcBef>
          <a:spcPct val="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mailto:ccp@kent.ac.uk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3245475"/>
            <a:ext cx="6691451" cy="3530897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193183" y="703366"/>
            <a:ext cx="7096259" cy="2413321"/>
          </a:xfrm>
        </p:spPr>
        <p:txBody>
          <a:bodyPr/>
          <a:lstStyle/>
          <a:p>
            <a:r>
              <a:rPr lang="en-US" sz="1600" dirty="0" smtClean="0"/>
              <a:t>CENTRE FOR CHILD PROTECTION</a:t>
            </a:r>
          </a:p>
          <a:p>
            <a:r>
              <a:rPr lang="en-US" sz="1600" dirty="0" smtClean="0">
                <a:solidFill>
                  <a:srgbClr val="D6A300"/>
                </a:solidFill>
              </a:rPr>
              <a:t>FACILITATING INTER-PROFESSIONAL BEST PRACTICE  IN CHILD PROTECTION THROUGH ASYNCHRONOUS ONLINE FORUMS</a:t>
            </a:r>
            <a:r>
              <a:rPr lang="en-US" sz="1800" dirty="0" smtClean="0">
                <a:solidFill>
                  <a:srgbClr val="D6A300"/>
                </a:solidFill>
              </a:rPr>
              <a:t/>
            </a:r>
            <a:br>
              <a:rPr lang="en-US" sz="1800" dirty="0" smtClean="0">
                <a:solidFill>
                  <a:srgbClr val="D6A300"/>
                </a:solidFill>
              </a:rPr>
            </a:br>
            <a:r>
              <a:rPr lang="en-US" sz="1400" dirty="0" smtClean="0">
                <a:solidFill>
                  <a:srgbClr val="D6A300"/>
                </a:solidFill>
              </a:rPr>
              <a:t>ALT CONFERENCE SEPT. 2015</a:t>
            </a:r>
            <a:br>
              <a:rPr lang="en-US" sz="1400" dirty="0" smtClean="0">
                <a:solidFill>
                  <a:srgbClr val="D6A300"/>
                </a:solidFill>
              </a:rPr>
            </a:br>
            <a:r>
              <a:rPr lang="en-US" sz="1400" dirty="0" smtClean="0">
                <a:solidFill>
                  <a:srgbClr val="D6A300"/>
                </a:solidFill>
              </a:rPr>
              <a:t>VANISHA JASSAL &amp; ISOBEL DREW</a:t>
            </a:r>
          </a:p>
          <a:p>
            <a:r>
              <a:rPr lang="en-US" sz="1400" dirty="0" smtClean="0">
                <a:solidFill>
                  <a:srgbClr val="D6A300"/>
                </a:solidFill>
              </a:rPr>
              <a:t>@</a:t>
            </a:r>
            <a:r>
              <a:rPr lang="en-US" sz="1400" dirty="0" err="1" smtClean="0">
                <a:solidFill>
                  <a:srgbClr val="D6A300"/>
                </a:solidFill>
              </a:rPr>
              <a:t>UniKentCCP</a:t>
            </a:r>
            <a:r>
              <a:rPr lang="en-US" sz="1400" dirty="0">
                <a:solidFill>
                  <a:srgbClr val="D6A300"/>
                </a:solidFill>
              </a:rPr>
              <a:t>	</a:t>
            </a:r>
            <a:r>
              <a:rPr lang="en-US" sz="1400" dirty="0" smtClean="0">
                <a:solidFill>
                  <a:srgbClr val="D6A300"/>
                </a:solidFill>
              </a:rPr>
              <a:t>#</a:t>
            </a:r>
            <a:r>
              <a:rPr lang="en-US" sz="1400" dirty="0" err="1" smtClean="0">
                <a:solidFill>
                  <a:srgbClr val="D6A300"/>
                </a:solidFill>
              </a:rPr>
              <a:t>ccponlineforums</a:t>
            </a:r>
            <a:endParaRPr lang="en-US" sz="1400" dirty="0" smtClean="0">
              <a:solidFill>
                <a:srgbClr val="D6A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9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360" y="784665"/>
            <a:ext cx="8291513" cy="576263"/>
          </a:xfrm>
        </p:spPr>
        <p:txBody>
          <a:bodyPr/>
          <a:lstStyle/>
          <a:p>
            <a:r>
              <a:rPr lang="en-GB" dirty="0" smtClean="0"/>
              <a:t>Theme 1: Challenged </a:t>
            </a:r>
            <a:r>
              <a:rPr lang="en-GB" dirty="0"/>
              <a:t>existing paradigms of </a:t>
            </a:r>
            <a:r>
              <a:rPr lang="en-GB" dirty="0" smtClean="0"/>
              <a:t>practice </a:t>
            </a:r>
            <a:r>
              <a:rPr lang="en-GB" sz="2000" dirty="0" smtClean="0"/>
              <a:t>(I)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7671" y="1749425"/>
            <a:ext cx="6985000" cy="4897437"/>
          </a:xfrm>
        </p:spPr>
        <p:txBody>
          <a:bodyPr/>
          <a:lstStyle/>
          <a:p>
            <a:r>
              <a:rPr lang="en-GB" sz="2800" b="1" dirty="0"/>
              <a:t>Reinforcing importance of child-centred practice and moving focus away from the parent; </a:t>
            </a:r>
          </a:p>
          <a:p>
            <a:r>
              <a:rPr lang="en-GB" sz="2800" dirty="0" smtClean="0"/>
              <a:t>Attributing </a:t>
            </a:r>
            <a:r>
              <a:rPr lang="en-GB" sz="2800" dirty="0"/>
              <a:t>far more attention to the role of supervision and managing worker emotions; </a:t>
            </a:r>
            <a:endParaRPr lang="en-GB" sz="2800" dirty="0" smtClean="0"/>
          </a:p>
          <a:p>
            <a:r>
              <a:rPr lang="en-GB" sz="2800" dirty="0" smtClean="0"/>
              <a:t>Developing </a:t>
            </a:r>
            <a:r>
              <a:rPr lang="en-GB" sz="2800" dirty="0" err="1"/>
              <a:t>mentalization</a:t>
            </a:r>
            <a:r>
              <a:rPr lang="en-GB" sz="2800" dirty="0"/>
              <a:t> </a:t>
            </a:r>
            <a:r>
              <a:rPr lang="en-GB" sz="2800" dirty="0" smtClean="0"/>
              <a:t>skills.  </a:t>
            </a:r>
            <a:endParaRPr lang="en-GB" sz="2800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ccp@kent.ac.uk		01227 823737		https://www.kent.ac.uk/sspssr/ccp/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93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Theme </a:t>
            </a:r>
            <a:r>
              <a:rPr lang="en-GB" dirty="0" smtClean="0"/>
              <a:t>2: Changing perceptions of practice </a:t>
            </a:r>
            <a:r>
              <a:rPr lang="en-GB" sz="2000" dirty="0" smtClean="0"/>
              <a:t>(I)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b="1" dirty="0" smtClean="0"/>
              <a:t>The need to examine </a:t>
            </a:r>
            <a:r>
              <a:rPr lang="en-GB" sz="2800" b="1" u="sng" dirty="0" smtClean="0"/>
              <a:t>why</a:t>
            </a:r>
            <a:r>
              <a:rPr lang="en-GB" sz="2800" b="1" dirty="0" smtClean="0"/>
              <a:t> a parent/carer is parenting negatively – their own emotional ‘baggage’;</a:t>
            </a:r>
          </a:p>
          <a:p>
            <a:r>
              <a:rPr lang="en-GB" sz="2800" dirty="0" smtClean="0"/>
              <a:t>The importance of what this analysis means for improved outcomes for children;</a:t>
            </a:r>
          </a:p>
          <a:p>
            <a:r>
              <a:rPr lang="en-GB" sz="2800" dirty="0" smtClean="0"/>
              <a:t>The importance of developing parental knowledge in understanding the psychology of their child.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ccp@kent.ac.uk		01227 823737		https://www.kent.ac.uk/sspssr/ccp/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Theme </a:t>
            </a:r>
            <a:r>
              <a:rPr lang="en-GB" dirty="0" smtClean="0"/>
              <a:t>3: Ability to conceptualise and critique multiagency practice </a:t>
            </a:r>
            <a:r>
              <a:rPr lang="en-GB" sz="2000" dirty="0" smtClean="0"/>
              <a:t>(I)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913" y="1622738"/>
            <a:ext cx="6985000" cy="4759012"/>
          </a:xfrm>
        </p:spPr>
        <p:txBody>
          <a:bodyPr/>
          <a:lstStyle/>
          <a:p>
            <a:r>
              <a:rPr lang="en-GB" sz="2800" b="1" dirty="0" smtClean="0"/>
              <a:t>Effective and wholesome collaboration needs to take place at an early stage of a child’s life;</a:t>
            </a:r>
          </a:p>
          <a:p>
            <a:r>
              <a:rPr lang="en-GB" sz="2800" dirty="0" smtClean="0"/>
              <a:t>The need for agencies other than just social services to have knowledge about ‘attachment’ theory and child development;</a:t>
            </a:r>
          </a:p>
          <a:p>
            <a:r>
              <a:rPr lang="en-GB" sz="2800" dirty="0" smtClean="0"/>
              <a:t>To best support a family and child requires a collaborative approach</a:t>
            </a:r>
            <a:endParaRPr lang="en-GB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ccp@kent.ac.uk		01227 823737		https://www.kent.ac.uk/sspssr/ccp/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1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Theme </a:t>
            </a:r>
            <a:r>
              <a:rPr lang="en-GB" dirty="0" smtClean="0"/>
              <a:t>4: Ability to integrate theory into practice </a:t>
            </a:r>
            <a:r>
              <a:rPr lang="en-GB" sz="2000" dirty="0" smtClean="0"/>
              <a:t>(I)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913" y="1635617"/>
            <a:ext cx="6985000" cy="4746133"/>
          </a:xfrm>
        </p:spPr>
        <p:txBody>
          <a:bodyPr/>
          <a:lstStyle/>
          <a:p>
            <a:r>
              <a:rPr lang="en-GB" sz="2800" b="1" dirty="0"/>
              <a:t>Psychodynamic theories proved very useful in helping make sense of organisational dynamics and </a:t>
            </a:r>
            <a:r>
              <a:rPr lang="en-GB" sz="2800" b="1" dirty="0" smtClean="0"/>
              <a:t>pressures;</a:t>
            </a:r>
            <a:endParaRPr lang="en-GB" sz="2800" b="1" dirty="0"/>
          </a:p>
          <a:p>
            <a:r>
              <a:rPr lang="en-GB" sz="2800" dirty="0" smtClean="0"/>
              <a:t>The need to know more about theories such as attachment (e.g. disorganised attachment) so that it can be integrated into practice assessments.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ccp@kent.ac.uk		01227 823737		https://www.kent.ac.uk/sspssr/ccp/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74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Theme </a:t>
            </a:r>
            <a:r>
              <a:rPr lang="en-GB" dirty="0" smtClean="0"/>
              <a:t>5: Application of forum learning to practice </a:t>
            </a:r>
            <a:r>
              <a:rPr lang="en-GB" sz="2000" dirty="0"/>
              <a:t>(V)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9034" y="1389297"/>
            <a:ext cx="6985000" cy="4862043"/>
          </a:xfrm>
        </p:spPr>
        <p:txBody>
          <a:bodyPr/>
          <a:lstStyle/>
          <a:p>
            <a:r>
              <a:rPr lang="en-GB" sz="2800" b="1" dirty="0"/>
              <a:t> Increased awareness of how to assess when parents are being manipulative (disguised compliance</a:t>
            </a:r>
            <a:r>
              <a:rPr lang="en-GB" sz="2800" b="1" dirty="0" smtClean="0"/>
              <a:t>);</a:t>
            </a:r>
          </a:p>
          <a:p>
            <a:r>
              <a:rPr lang="en-GB" sz="2800" dirty="0" smtClean="0"/>
              <a:t>Realisation that existing agency assessment forms sometimes have no pace to add anything about the parent-child relationship…..or attachment relations!</a:t>
            </a:r>
          </a:p>
          <a:p>
            <a:r>
              <a:rPr lang="en-GB" sz="2800" dirty="0" smtClean="0"/>
              <a:t>A review of training to incorporate working with parents more effectively.</a:t>
            </a:r>
            <a:endParaRPr lang="en-GB" sz="2800" dirty="0"/>
          </a:p>
          <a:p>
            <a:endParaRPr lang="en-GB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ccp@kent.ac.uk		01227 823737		https://www.kent.ac.uk/sspssr/ccp/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00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Theme 6</a:t>
            </a:r>
            <a:r>
              <a:rPr lang="en-GB" dirty="0" smtClean="0"/>
              <a:t>: Peer to peer learning </a:t>
            </a:r>
            <a:r>
              <a:rPr lang="en-GB" sz="2000" dirty="0"/>
              <a:t>(V)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913" y="1262131"/>
            <a:ext cx="6985000" cy="5119620"/>
          </a:xfrm>
        </p:spPr>
        <p:txBody>
          <a:bodyPr/>
          <a:lstStyle/>
          <a:p>
            <a:r>
              <a:rPr lang="en-GB" b="1" dirty="0" smtClean="0"/>
              <a:t>Valuing how different practitioners may view the same situation differently;</a:t>
            </a:r>
          </a:p>
          <a:p>
            <a:r>
              <a:rPr lang="en-GB" dirty="0" smtClean="0"/>
              <a:t>A whole discussion about what we should wear when meeting parents especially when imparting bad news;</a:t>
            </a:r>
          </a:p>
          <a:p>
            <a:r>
              <a:rPr lang="en-GB" dirty="0" smtClean="0"/>
              <a:t>Practitioners need to feel confident in using the tools shared in the MA (guided parenting task/Adult Attachment Interview);</a:t>
            </a:r>
          </a:p>
          <a:p>
            <a:r>
              <a:rPr lang="en-GB" dirty="0" smtClean="0"/>
              <a:t>Masses of shared student resources.</a:t>
            </a:r>
          </a:p>
          <a:p>
            <a:endParaRPr lang="en-GB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ccp@kent.ac.uk		01227 823737		https://www.kent.ac.uk/sspssr/ccp/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21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698500" y="59944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ccp@kent.ac.uk		01227 823737		https://www.kent.ac.uk/sspssr/ccp/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91513" cy="576263"/>
          </a:xfrm>
        </p:spPr>
        <p:txBody>
          <a:bodyPr/>
          <a:lstStyle/>
          <a:p>
            <a:r>
              <a:rPr lang="en-US" dirty="0" smtClean="0"/>
              <a:t>Findings and thoughts </a:t>
            </a:r>
            <a:r>
              <a:rPr lang="en-GB" sz="2000" dirty="0"/>
              <a:t>(V)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698500" y="59944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152400" y="6515100"/>
            <a:ext cx="673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">
              <a:spcBef>
                <a:spcPct val="3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">
              <a:spcBef>
                <a:spcPct val="3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">
              <a:spcBef>
                <a:spcPct val="3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">
              <a:spcBef>
                <a:spcPct val="3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">
              <a:spcBef>
                <a:spcPct val="3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16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3208" y="1421394"/>
            <a:ext cx="8021370" cy="5546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dirty="0" smtClean="0"/>
              <a:t>‘Transformational learning’ amongst the self-directed adult learners; </a:t>
            </a:r>
            <a:br>
              <a:rPr lang="en-GB" dirty="0" smtClean="0"/>
            </a:br>
            <a:endParaRPr lang="en-GB" dirty="0" smtClean="0"/>
          </a:p>
          <a:p>
            <a:pPr marL="342900" indent="-342900">
              <a:buFont typeface="Arial" charset="0"/>
              <a:buChar char="•"/>
            </a:pPr>
            <a:r>
              <a:rPr lang="en-GB" dirty="0" smtClean="0"/>
              <a:t>Forums as an appropriate tool to facilitate the much needed critical analysis of CP issues;</a:t>
            </a:r>
            <a:br>
              <a:rPr lang="en-GB" dirty="0" smtClean="0"/>
            </a:br>
            <a:endParaRPr lang="en-GB" dirty="0" smtClean="0"/>
          </a:p>
          <a:p>
            <a:pPr marL="342900" indent="-342900">
              <a:buFont typeface="Arial" charset="0"/>
              <a:buChar char="•"/>
            </a:pPr>
            <a:r>
              <a:rPr lang="en-GB" u="sng" dirty="0" smtClean="0"/>
              <a:t>Permanent</a:t>
            </a:r>
            <a:r>
              <a:rPr lang="en-GB" dirty="0" smtClean="0"/>
              <a:t> hard data challenging existing ideologies and professional practices and biases;</a:t>
            </a:r>
          </a:p>
          <a:p>
            <a:pPr marL="342900" indent="-342900">
              <a:buFont typeface="Arial" charset="0"/>
              <a:buChar char="•"/>
            </a:pPr>
            <a:endParaRPr lang="en-GB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GB" dirty="0" smtClean="0"/>
              <a:t>Potential for so much more learning for practitioners in  the future.  </a:t>
            </a:r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 smtClean="0"/>
          </a:p>
          <a:p>
            <a:endParaRPr lang="en-GB" sz="1800" b="1" dirty="0"/>
          </a:p>
          <a:p>
            <a:pPr marL="342900" indent="-342900">
              <a:buFont typeface="Arial" charset="0"/>
              <a:buChar char="•"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68326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253" y="739398"/>
            <a:ext cx="8291513" cy="576263"/>
          </a:xfrm>
        </p:spPr>
        <p:txBody>
          <a:bodyPr/>
          <a:lstStyle/>
          <a:p>
            <a:r>
              <a:rPr lang="en-GB" dirty="0"/>
              <a:t>Traditional v blended: the debate within child protection </a:t>
            </a:r>
            <a:r>
              <a:rPr lang="en-GB" sz="2400" dirty="0"/>
              <a:t>(I)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ccp@kent.ac.uk		01227 823737		https://www.kent.ac.uk/sspssr/ccp/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17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60721" y="1276083"/>
            <a:ext cx="6985000" cy="4897437"/>
          </a:xfrm>
          <a:prstGeom prst="rect">
            <a:avLst/>
          </a:prstGeom>
        </p:spPr>
        <p:txBody>
          <a:bodyPr/>
          <a:lstStyle>
            <a:lvl1pPr marL="355600" indent="-355600" algn="l" rtl="0" eaLnBrk="1" fontAlgn="ctr" hangingPunct="1">
              <a:spcBef>
                <a:spcPct val="35000"/>
              </a:spcBef>
              <a:spcAft>
                <a:spcPct val="0"/>
              </a:spcAft>
              <a:buClr>
                <a:srgbClr val="6C0421"/>
              </a:buClr>
              <a:buSzPct val="175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800" indent="-277813" algn="l" rtl="0" eaLnBrk="1" fontAlgn="ctr" hangingPunct="1">
              <a:spcBef>
                <a:spcPct val="0"/>
              </a:spcBef>
              <a:spcAft>
                <a:spcPct val="0"/>
              </a:spcAft>
              <a:buClr>
                <a:srgbClr val="6C042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68400" indent="-176213" algn="l" rtl="0" eaLnBrk="1" fontAlgn="ctr" hangingPunct="1">
              <a:spcBef>
                <a:spcPct val="0"/>
              </a:spcBef>
              <a:spcAft>
                <a:spcPct val="0"/>
              </a:spcAft>
              <a:buClr>
                <a:srgbClr val="6C0421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524000" indent="-176213" algn="l" rtl="0" eaLnBrk="1" fontAlgn="ctr" hangingPunct="1">
              <a:spcBef>
                <a:spcPct val="0"/>
              </a:spcBef>
              <a:spcAft>
                <a:spcPct val="0"/>
              </a:spcAft>
              <a:buClr>
                <a:srgbClr val="6C0421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8796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3368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7940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2512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7084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GB" sz="1200" kern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GB" sz="1800" kern="0" dirty="0" smtClean="0"/>
              <a:t>‘Concerns about the appropriateness and effectiveness of using technology based education for preparing students for a person-centred discipline have likely stood in the way of our profession fully embracing online learning.’(Ayala, 2009)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 smtClean="0"/>
              <a:t>Question: How might more traditional teaching methods facilitate the </a:t>
            </a:r>
            <a:r>
              <a:rPr lang="en-GB" sz="1800" dirty="0" err="1" smtClean="0"/>
              <a:t>interprofessional</a:t>
            </a:r>
            <a:r>
              <a:rPr lang="en-GB" sz="1800" dirty="0" smtClean="0"/>
              <a:t> child protection learning? Is this reticence valid/ understandable?  </a:t>
            </a:r>
          </a:p>
          <a:p>
            <a:pPr marL="0" indent="0">
              <a:buNone/>
            </a:pPr>
            <a:endParaRPr lang="en-GB" sz="1600" kern="0" dirty="0" smtClean="0"/>
          </a:p>
          <a:p>
            <a:pPr marL="0" indent="0">
              <a:buNone/>
            </a:pPr>
            <a:r>
              <a:rPr lang="en-GB" sz="1800" b="1" kern="0" dirty="0" smtClean="0">
                <a:solidFill>
                  <a:srgbClr val="C00000"/>
                </a:solidFill>
              </a:rPr>
              <a:t>But who are our students?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600" kern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GB" sz="1800" kern="0" dirty="0" smtClean="0"/>
              <a:t>‘Students in professional education are likely to be both goal orientated and self directed, and distance education, especially web-based, suits the learning needs and temperaments of these students.’ (Moore, 2005)</a:t>
            </a:r>
          </a:p>
          <a:p>
            <a:pPr marL="0" indent="0">
              <a:buFontTx/>
              <a:buNone/>
            </a:pPr>
            <a:endParaRPr lang="en-GB" sz="1600" kern="0" dirty="0" smtClean="0"/>
          </a:p>
          <a:p>
            <a:pPr marL="0" indent="0">
              <a:buNone/>
            </a:pPr>
            <a:endParaRPr lang="en-GB" sz="1600" kern="0" dirty="0"/>
          </a:p>
          <a:p>
            <a:pPr marL="0" indent="0">
              <a:buFontTx/>
              <a:buNone/>
            </a:pPr>
            <a:endParaRPr lang="en-GB" sz="1600" kern="0" dirty="0" smtClean="0"/>
          </a:p>
          <a:p>
            <a:pPr marL="0" indent="0">
              <a:buFontTx/>
              <a:buNone/>
            </a:pPr>
            <a:endParaRPr lang="en-GB" sz="1600" kern="0" dirty="0"/>
          </a:p>
        </p:txBody>
      </p:sp>
    </p:spTree>
    <p:extLst>
      <p:ext uri="{BB962C8B-B14F-4D97-AF65-F5344CB8AC3E}">
        <p14:creationId xmlns:p14="http://schemas.microsoft.com/office/powerpoint/2010/main" val="423172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94204"/>
          </a:xfrm>
        </p:spPr>
        <p:txBody>
          <a:bodyPr/>
          <a:lstStyle/>
          <a:p>
            <a:r>
              <a:rPr lang="en-GB" sz="2800" dirty="0" smtClean="0"/>
              <a:t>Communities of Practice (CoP)</a:t>
            </a:r>
            <a:endParaRPr lang="en-GB" sz="2800" dirty="0"/>
          </a:p>
        </p:txBody>
      </p:sp>
      <p:pic>
        <p:nvPicPr>
          <p:cNvPr id="9" name="Picture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brightnessContrast bright="-7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066" y="1222132"/>
            <a:ext cx="4671326" cy="4308230"/>
          </a:xfrm>
        </p:spPr>
      </p:pic>
      <p:sp>
        <p:nvSpPr>
          <p:cNvPr id="10" name="Text Placeholder 4"/>
          <p:cNvSpPr txBox="1">
            <a:spLocks/>
          </p:cNvSpPr>
          <p:nvPr/>
        </p:nvSpPr>
        <p:spPr>
          <a:xfrm>
            <a:off x="457200" y="1934308"/>
            <a:ext cx="3008313" cy="4191855"/>
          </a:xfrm>
          <a:prstGeom prst="rect">
            <a:avLst/>
          </a:prstGeom>
        </p:spPr>
        <p:txBody>
          <a:bodyPr/>
          <a:lstStyle>
            <a:lvl1pPr marL="355600" indent="-355600" algn="l" rtl="0" eaLnBrk="1" fontAlgn="ctr" hangingPunct="1">
              <a:spcBef>
                <a:spcPct val="35000"/>
              </a:spcBef>
              <a:spcAft>
                <a:spcPct val="0"/>
              </a:spcAft>
              <a:buClr>
                <a:srgbClr val="6C0421"/>
              </a:buClr>
              <a:buSzPct val="175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800" indent="-277813" algn="l" rtl="0" eaLnBrk="1" fontAlgn="ctr" hangingPunct="1">
              <a:spcBef>
                <a:spcPct val="0"/>
              </a:spcBef>
              <a:spcAft>
                <a:spcPct val="0"/>
              </a:spcAft>
              <a:buClr>
                <a:srgbClr val="6C042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68400" indent="-176213" algn="l" rtl="0" eaLnBrk="1" fontAlgn="ctr" hangingPunct="1">
              <a:spcBef>
                <a:spcPct val="0"/>
              </a:spcBef>
              <a:spcAft>
                <a:spcPct val="0"/>
              </a:spcAft>
              <a:buClr>
                <a:srgbClr val="6C0421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524000" indent="-176213" algn="l" rtl="0" eaLnBrk="1" fontAlgn="ctr" hangingPunct="1">
              <a:spcBef>
                <a:spcPct val="0"/>
              </a:spcBef>
              <a:spcAft>
                <a:spcPct val="0"/>
              </a:spcAft>
              <a:buClr>
                <a:srgbClr val="6C0421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8796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3368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7940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2512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7084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en-GB" sz="2000" b="1" kern="0" smtClean="0"/>
          </a:p>
          <a:p>
            <a:r>
              <a:rPr lang="en-GB" sz="2000" b="1" kern="0" smtClean="0"/>
              <a:t>‘The concept of CoP is neither old nor new. It has both the eye opening character of novelty and the forgotten familiarity of obviousness.’ (Wenger, 1999)</a:t>
            </a:r>
          </a:p>
          <a:p>
            <a:endParaRPr lang="en-GB" sz="2000" b="1" kern="0" smtClean="0"/>
          </a:p>
          <a:p>
            <a:endParaRPr lang="en-GB" kern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ccp@kent.ac.uk		01227 823737		https://www.kent.ac.uk/sspssr/ccp/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3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kern="0" dirty="0" smtClean="0"/>
              <a:t>Relevance of </a:t>
            </a:r>
            <a:r>
              <a:rPr lang="en-GB" kern="0" dirty="0" err="1" smtClean="0"/>
              <a:t>CoP</a:t>
            </a:r>
            <a:r>
              <a:rPr lang="en-GB" kern="0" dirty="0" smtClean="0"/>
              <a:t> to child protection and forums</a:t>
            </a:r>
            <a:endParaRPr lang="en-GB" kern="0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326" y="706170"/>
            <a:ext cx="4762123" cy="5748952"/>
          </a:xfrm>
          <a:prstGeom prst="rect">
            <a:avLst/>
          </a:prstGeom>
        </p:spPr>
      </p:pic>
      <p:sp>
        <p:nvSpPr>
          <p:cNvPr id="5" name="Text Placeholder 3"/>
          <p:cNvSpPr txBox="1">
            <a:spLocks/>
          </p:cNvSpPr>
          <p:nvPr/>
        </p:nvSpPr>
        <p:spPr>
          <a:xfrm>
            <a:off x="289711" y="2284434"/>
            <a:ext cx="4001632" cy="4170688"/>
          </a:xfrm>
          <a:prstGeom prst="rect">
            <a:avLst/>
          </a:prstGeom>
        </p:spPr>
        <p:txBody>
          <a:bodyPr/>
          <a:lstStyle>
            <a:lvl1pPr marL="355600" indent="-355600" algn="l" rtl="0" eaLnBrk="1" fontAlgn="ctr" hangingPunct="1">
              <a:spcBef>
                <a:spcPct val="35000"/>
              </a:spcBef>
              <a:spcAft>
                <a:spcPct val="0"/>
              </a:spcAft>
              <a:buClr>
                <a:srgbClr val="6C0421"/>
              </a:buClr>
              <a:buSzPct val="175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800" indent="-277813" algn="l" rtl="0" eaLnBrk="1" fontAlgn="ctr" hangingPunct="1">
              <a:spcBef>
                <a:spcPct val="0"/>
              </a:spcBef>
              <a:spcAft>
                <a:spcPct val="0"/>
              </a:spcAft>
              <a:buClr>
                <a:srgbClr val="6C042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68400" indent="-176213" algn="l" rtl="0" eaLnBrk="1" fontAlgn="ctr" hangingPunct="1">
              <a:spcBef>
                <a:spcPct val="0"/>
              </a:spcBef>
              <a:spcAft>
                <a:spcPct val="0"/>
              </a:spcAft>
              <a:buClr>
                <a:srgbClr val="6C0421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524000" indent="-176213" algn="l" rtl="0" eaLnBrk="1" fontAlgn="ctr" hangingPunct="1">
              <a:spcBef>
                <a:spcPct val="0"/>
              </a:spcBef>
              <a:spcAft>
                <a:spcPct val="0"/>
              </a:spcAft>
              <a:buClr>
                <a:srgbClr val="6C0421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8796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3368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7940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2512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7084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GB" sz="1400" b="1" kern="0" dirty="0" smtClean="0"/>
              <a:t>Their work transcends the classroom context’ (Moore, 2005).</a:t>
            </a:r>
          </a:p>
          <a:p>
            <a:endParaRPr lang="en-GB" sz="1400" kern="0" dirty="0" smtClean="0"/>
          </a:p>
          <a:p>
            <a:r>
              <a:rPr lang="en-GB" sz="1400" b="1" kern="0" dirty="0" smtClean="0"/>
              <a:t>‘Members develop tacit or implicit knowledge that cannot necessarily be catalogued, bulleted, or identified in procedure manuals. This kind of learning or knowledge gives members an </a:t>
            </a:r>
            <a:r>
              <a:rPr lang="en-GB" sz="1400" b="1" i="1" kern="0" dirty="0" smtClean="0"/>
              <a:t>understanding </a:t>
            </a:r>
            <a:r>
              <a:rPr lang="en-GB" sz="1400" b="1" kern="0" dirty="0" smtClean="0"/>
              <a:t>of practice’ (Moore, 2008).</a:t>
            </a:r>
          </a:p>
          <a:p>
            <a:endParaRPr lang="en-GB" sz="1400" kern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kern="0" dirty="0" smtClean="0"/>
              <a:t>Consider this in relation to professional child protection practice and the facilitation of learning through </a:t>
            </a:r>
            <a:r>
              <a:rPr lang="en-GB" sz="1400" kern="0" dirty="0" err="1" smtClean="0"/>
              <a:t>asynchronistic</a:t>
            </a:r>
            <a:r>
              <a:rPr lang="en-GB" sz="1400" kern="0" dirty="0" smtClean="0"/>
              <a:t> forums.</a:t>
            </a:r>
          </a:p>
          <a:p>
            <a:pPr marL="0" indent="0">
              <a:buNone/>
            </a:pPr>
            <a:endParaRPr lang="en-GB" sz="1400" kern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kern="0" dirty="0" err="1" smtClean="0"/>
              <a:t>CoP</a:t>
            </a:r>
            <a:r>
              <a:rPr lang="en-GB" sz="1400" kern="0" dirty="0" smtClean="0"/>
              <a:t> helps connect the classroom with the practice setting.</a:t>
            </a:r>
          </a:p>
          <a:p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02239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15" y="1352282"/>
            <a:ext cx="1904570" cy="247279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ccp@kent.ac.uk		01227 823737		https://www.kent.ac.uk/sspssr/ccp/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50" y="2339813"/>
            <a:ext cx="2500226" cy="29705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176" y="3086102"/>
            <a:ext cx="2289936" cy="28313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473" y="3940935"/>
            <a:ext cx="2555629" cy="251304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Inter-professional CP practice: the failings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4474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Quick tips for not seeing forums as a chore </a:t>
            </a:r>
            <a:r>
              <a:rPr lang="en-GB" sz="2000" dirty="0" smtClean="0"/>
              <a:t>(V)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38654"/>
            <a:ext cx="7693269" cy="433460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ccp@kent.ac.uk		01227 823737		https://www.kent.ac.uk/sspssr/ccp/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63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Hear it from the students themselves…… </a:t>
            </a:r>
            <a:r>
              <a:rPr lang="en-GB" sz="2400" dirty="0" smtClean="0"/>
              <a:t>(I)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25500" y="6515100"/>
            <a:ext cx="6491186" cy="244475"/>
          </a:xfrm>
        </p:spPr>
        <p:txBody>
          <a:bodyPr/>
          <a:lstStyle/>
          <a:p>
            <a:r>
              <a:rPr lang="nl-NL" smtClean="0"/>
              <a:t>ccp@kent.ac.uk		01227 823737		https://www.kent.ac.uk/sspssr/ccp/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21</a:t>
            </a:fld>
            <a:endParaRPr lang="en-US" dirty="0"/>
          </a:p>
        </p:txBody>
      </p:sp>
      <p:pic>
        <p:nvPicPr>
          <p:cNvPr id="6" name="Rebekah Button FC0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913" y="1968500"/>
            <a:ext cx="6985000" cy="3929063"/>
          </a:xfrm>
        </p:spPr>
      </p:pic>
    </p:spTree>
    <p:extLst>
      <p:ext uri="{BB962C8B-B14F-4D97-AF65-F5344CB8AC3E}">
        <p14:creationId xmlns:p14="http://schemas.microsoft.com/office/powerpoint/2010/main" val="250764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91513" cy="576263"/>
          </a:xfrm>
        </p:spPr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97529" y="1285592"/>
            <a:ext cx="7976103" cy="554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 </a:t>
            </a:r>
          </a:p>
          <a:p>
            <a:pPr marL="342900" indent="-342900">
              <a:buFont typeface="Arial" charset="0"/>
              <a:buChar char="•"/>
            </a:pPr>
            <a:r>
              <a:rPr lang="en-GB" sz="1200" dirty="0"/>
              <a:t>Appleton, J. V., &amp; Stanley, N. (2009). Learning and training in safeguarding work. </a:t>
            </a:r>
            <a:r>
              <a:rPr lang="en-GB" sz="1200" i="1" dirty="0"/>
              <a:t>Child Abuse Review</a:t>
            </a:r>
            <a:r>
              <a:rPr lang="en-GB" sz="1200" dirty="0"/>
              <a:t>, </a:t>
            </a:r>
            <a:r>
              <a:rPr lang="en-GB" sz="1200" i="1" dirty="0"/>
              <a:t>18</a:t>
            </a:r>
            <a:r>
              <a:rPr lang="en-GB" sz="1200" dirty="0"/>
              <a:t>(3), 147-150.</a:t>
            </a:r>
          </a:p>
          <a:p>
            <a:pPr marL="342900" indent="-342900">
              <a:buFont typeface="Arial" charset="0"/>
              <a:buChar char="•"/>
            </a:pPr>
            <a:r>
              <a:rPr lang="en-GB" sz="1200" dirty="0" smtClean="0"/>
              <a:t>Ayala, J. S. (2009). Blended learning as a new approach to social work education. </a:t>
            </a:r>
            <a:r>
              <a:rPr lang="en-GB" sz="1200" i="1" dirty="0" smtClean="0"/>
              <a:t>Journal of Social Work Education</a:t>
            </a:r>
            <a:r>
              <a:rPr lang="en-GB" sz="1200" dirty="0" smtClean="0"/>
              <a:t>, </a:t>
            </a:r>
            <a:r>
              <a:rPr lang="en-GB" sz="1200" i="1" dirty="0" smtClean="0"/>
              <a:t>45</a:t>
            </a:r>
            <a:r>
              <a:rPr lang="en-GB" sz="1200" dirty="0" smtClean="0"/>
              <a:t>(2), 277-288.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200" dirty="0" err="1" smtClean="0"/>
              <a:t>Bajinsky</a:t>
            </a:r>
            <a:r>
              <a:rPr lang="en-US" sz="1200" dirty="0" smtClean="0"/>
              <a:t>, W. (2013). ‘Rosie 2’: a serious training game. </a:t>
            </a:r>
            <a:r>
              <a:rPr lang="en-US" sz="1200" i="1" dirty="0" smtClean="0"/>
              <a:t>Child </a:t>
            </a:r>
            <a:r>
              <a:rPr lang="en-US" sz="1200" i="1" dirty="0"/>
              <a:t>Abuse </a:t>
            </a:r>
            <a:r>
              <a:rPr lang="en-US" sz="1200" i="1"/>
              <a:t>Review</a:t>
            </a:r>
            <a:r>
              <a:rPr lang="en-US" sz="1200"/>
              <a:t> </a:t>
            </a:r>
            <a:r>
              <a:rPr lang="en-US" sz="1200" smtClean="0"/>
              <a:t>22</a:t>
            </a:r>
            <a:r>
              <a:rPr lang="en-US" sz="1200"/>
              <a:t>: </a:t>
            </a:r>
            <a:r>
              <a:rPr lang="en-US" sz="1200" smtClean="0"/>
              <a:t>224–226.</a:t>
            </a:r>
            <a:endParaRPr lang="en-GB" sz="1200" dirty="0" smtClean="0"/>
          </a:p>
          <a:p>
            <a:pPr marL="342900" indent="-342900">
              <a:buFont typeface="Arial" charset="0"/>
              <a:buChar char="•"/>
            </a:pPr>
            <a:r>
              <a:rPr lang="en-GB" sz="1200" dirty="0" err="1" smtClean="0"/>
              <a:t>Bellefeuille</a:t>
            </a:r>
            <a:r>
              <a:rPr lang="en-GB" sz="1200" dirty="0" smtClean="0"/>
              <a:t>, G., McGrath, J., &amp; Jamieson, D. (2008). A pedagogical response to a changing world: Towards a globally-informed pedagogy for child and youth care education and practice. </a:t>
            </a:r>
            <a:r>
              <a:rPr lang="en-GB" sz="1200" i="1" dirty="0" smtClean="0"/>
              <a:t>Children and Youth Services Review</a:t>
            </a:r>
            <a:r>
              <a:rPr lang="en-GB" sz="1200" dirty="0" smtClean="0"/>
              <a:t>, </a:t>
            </a:r>
            <a:r>
              <a:rPr lang="en-GB" sz="1200" i="1" dirty="0" smtClean="0"/>
              <a:t>30</a:t>
            </a:r>
            <a:r>
              <a:rPr lang="en-GB" sz="1200" dirty="0" smtClean="0"/>
              <a:t>(7), 717-726.</a:t>
            </a:r>
          </a:p>
          <a:p>
            <a:pPr marL="342900" indent="-342900">
              <a:buFont typeface="Arial" charset="0"/>
              <a:buChar char="•"/>
            </a:pPr>
            <a:r>
              <a:rPr lang="en-GB" sz="1200" dirty="0" smtClean="0"/>
              <a:t>Chen, J.C. (2014). “Teaching </a:t>
            </a:r>
            <a:r>
              <a:rPr lang="en-GB" sz="1200" dirty="0" err="1" smtClean="0"/>
              <a:t>nontraditional</a:t>
            </a:r>
            <a:r>
              <a:rPr lang="en-GB" sz="1200" dirty="0" smtClean="0"/>
              <a:t> adult students: adult learning theories in practice” </a:t>
            </a:r>
            <a:r>
              <a:rPr lang="en-GB" sz="1200" i="1" dirty="0" smtClean="0"/>
              <a:t>Teaching in Higher Education </a:t>
            </a:r>
            <a:r>
              <a:rPr lang="en-GB" sz="1200" dirty="0" smtClean="0"/>
              <a:t>19 (4): 406-418. </a:t>
            </a:r>
          </a:p>
          <a:p>
            <a:pPr marL="342900" indent="-342900">
              <a:buFont typeface="Arial" charset="0"/>
              <a:buChar char="•"/>
            </a:pPr>
            <a:r>
              <a:rPr lang="en-GB" sz="1200" dirty="0" err="1"/>
              <a:t>Cooner</a:t>
            </a:r>
            <a:r>
              <a:rPr lang="en-GB" sz="1200" dirty="0"/>
              <a:t>, T. S., &amp; Hickman, G. (2008). Child protection teaching: students' experiences of a blended learning design. </a:t>
            </a:r>
            <a:r>
              <a:rPr lang="en-GB" sz="1200" i="1" dirty="0"/>
              <a:t>Social Work Education</a:t>
            </a:r>
            <a:r>
              <a:rPr lang="en-GB" sz="1200" dirty="0"/>
              <a:t>, </a:t>
            </a:r>
            <a:r>
              <a:rPr lang="en-GB" sz="1200" i="1" dirty="0"/>
              <a:t>27</a:t>
            </a:r>
            <a:r>
              <a:rPr lang="en-GB" sz="1200" dirty="0"/>
              <a:t>(6), 647-657.</a:t>
            </a:r>
          </a:p>
          <a:p>
            <a:pPr marL="342900" indent="-342900">
              <a:buFont typeface="Arial" charset="0"/>
              <a:buChar char="•"/>
            </a:pPr>
            <a:r>
              <a:rPr lang="en-GB" sz="1200" dirty="0" err="1"/>
              <a:t>Glennie</a:t>
            </a:r>
            <a:r>
              <a:rPr lang="en-GB" sz="1200" dirty="0"/>
              <a:t>, S. (2007). Developing </a:t>
            </a:r>
            <a:r>
              <a:rPr lang="en-GB" sz="1200" dirty="0" err="1"/>
              <a:t>interprofessional</a:t>
            </a:r>
            <a:r>
              <a:rPr lang="en-GB" sz="1200" dirty="0"/>
              <a:t> relationships: Tapping the potential of inter‐agency training. </a:t>
            </a:r>
            <a:r>
              <a:rPr lang="en-GB" sz="1200" i="1" dirty="0"/>
              <a:t>Child Abuse Review</a:t>
            </a:r>
            <a:r>
              <a:rPr lang="en-GB" sz="1200" dirty="0"/>
              <a:t>, </a:t>
            </a:r>
            <a:r>
              <a:rPr lang="en-GB" sz="1200" i="1" dirty="0"/>
              <a:t>16</a:t>
            </a:r>
            <a:r>
              <a:rPr lang="en-GB" sz="1200" dirty="0"/>
              <a:t>(3), 171-183.</a:t>
            </a:r>
          </a:p>
          <a:p>
            <a:pPr marL="342900" indent="-342900">
              <a:buFont typeface="Arial" charset="0"/>
              <a:buChar char="•"/>
            </a:pPr>
            <a:r>
              <a:rPr lang="en-GB" sz="1200" dirty="0" err="1" smtClean="0"/>
              <a:t>Guiller,J</a:t>
            </a:r>
            <a:r>
              <a:rPr lang="en-GB" sz="1200" dirty="0"/>
              <a:t>., </a:t>
            </a:r>
            <a:r>
              <a:rPr lang="en-GB" sz="1200" dirty="0" err="1"/>
              <a:t>Durndell</a:t>
            </a:r>
            <a:r>
              <a:rPr lang="en-GB" sz="1200" dirty="0"/>
              <a:t>, A. and Ross, A. (2008). “Peer interaction and critical </a:t>
            </a:r>
            <a:r>
              <a:rPr lang="en-GB" sz="1200" dirty="0" err="1"/>
              <a:t>thnking</a:t>
            </a:r>
            <a:r>
              <a:rPr lang="en-GB" sz="1200" dirty="0"/>
              <a:t>: Face-to-face or online discussion?” </a:t>
            </a:r>
            <a:r>
              <a:rPr lang="en-GB" sz="1200" i="1" dirty="0"/>
              <a:t>Learning and Instruction</a:t>
            </a:r>
            <a:r>
              <a:rPr lang="en-GB" sz="1200" dirty="0"/>
              <a:t> 18: 187-200.</a:t>
            </a:r>
          </a:p>
          <a:p>
            <a:pPr marL="342900" indent="-342900">
              <a:buFont typeface="Arial" charset="0"/>
              <a:buChar char="•"/>
            </a:pPr>
            <a:r>
              <a:rPr lang="en-GB" sz="1200" dirty="0" smtClean="0"/>
              <a:t>Jacobs, G. </a:t>
            </a:r>
            <a:r>
              <a:rPr lang="en-GB" sz="1200" dirty="0"/>
              <a:t>and </a:t>
            </a:r>
            <a:r>
              <a:rPr lang="en-GB" sz="1200" dirty="0" err="1" smtClean="0"/>
              <a:t>Seow</a:t>
            </a:r>
            <a:r>
              <a:rPr lang="en-GB" sz="1200" dirty="0" smtClean="0"/>
              <a:t>, P. </a:t>
            </a:r>
            <a:r>
              <a:rPr lang="en-GB" sz="1200" dirty="0"/>
              <a:t>(2015</a:t>
            </a:r>
            <a:r>
              <a:rPr lang="en-GB" sz="1200" dirty="0" smtClean="0"/>
              <a:t>). Cooperation Learning Principles Enhance Online Interaction. </a:t>
            </a:r>
            <a:r>
              <a:rPr lang="en-GB" sz="1200" i="1" dirty="0" smtClean="0"/>
              <a:t>Journal of International and Comparative Education, </a:t>
            </a:r>
            <a:r>
              <a:rPr lang="en-GB" sz="1200" dirty="0" smtClean="0"/>
              <a:t>4 (1), 28-38.</a:t>
            </a:r>
            <a:endParaRPr lang="en-GB" sz="1200" dirty="0"/>
          </a:p>
          <a:p>
            <a:pPr marL="342900" indent="-342900">
              <a:buFont typeface="Arial" charset="0"/>
              <a:buChar char="•"/>
            </a:pPr>
            <a:r>
              <a:rPr lang="en-GB" sz="1200" dirty="0" err="1"/>
              <a:t>Mazzolini</a:t>
            </a:r>
            <a:r>
              <a:rPr lang="en-GB" sz="1200" dirty="0"/>
              <a:t>, M. and Maddison, S. (2005) “When to jump in: The role of the instructor in online discussion forums” </a:t>
            </a:r>
            <a:r>
              <a:rPr lang="en-GB" sz="1200" i="1" dirty="0"/>
              <a:t>Computers &amp; Education</a:t>
            </a:r>
            <a:r>
              <a:rPr lang="en-GB" sz="1200" dirty="0"/>
              <a:t>  doi:10.1016/j.compedu.2005.06.011</a:t>
            </a:r>
          </a:p>
          <a:p>
            <a:pPr marL="342900" indent="-342900">
              <a:buFont typeface="Arial" charset="0"/>
              <a:buChar char="•"/>
            </a:pPr>
            <a:r>
              <a:rPr lang="en-GB" sz="1200" dirty="0"/>
              <a:t>Moore, B. (2005). Key issues in web-based education in the human services: A review of the literature. </a:t>
            </a:r>
            <a:r>
              <a:rPr lang="en-GB" sz="1200" i="1" dirty="0"/>
              <a:t>Journal of technology in human services</a:t>
            </a:r>
            <a:r>
              <a:rPr lang="en-GB" sz="1200" dirty="0"/>
              <a:t>, </a:t>
            </a:r>
            <a:r>
              <a:rPr lang="en-GB" sz="1200" i="1" dirty="0"/>
              <a:t>23</a:t>
            </a:r>
            <a:r>
              <a:rPr lang="en-GB" sz="1200" dirty="0"/>
              <a:t>(1-2), 11-28</a:t>
            </a:r>
            <a:r>
              <a:rPr lang="en-GB" sz="1200" dirty="0" smtClean="0"/>
              <a:t>.</a:t>
            </a:r>
          </a:p>
          <a:p>
            <a:pPr marL="342900" indent="-342900">
              <a:buFont typeface="Arial" charset="0"/>
              <a:buChar char="•"/>
            </a:pPr>
            <a:endParaRPr lang="en-GB" sz="1200" dirty="0"/>
          </a:p>
          <a:p>
            <a:pPr marL="342900" indent="-342900">
              <a:buFont typeface="Arial" charset="0"/>
              <a:buChar char="•"/>
            </a:pPr>
            <a:endParaRPr lang="en-GB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ccp@kent.ac.uk		01227 823737		https://www.kent.ac.uk/sspssr/ccp/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96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457200" y="549275"/>
            <a:ext cx="8291513" cy="5762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kern="0" smtClean="0"/>
              <a:t>References</a:t>
            </a:r>
            <a:endParaRPr lang="en-GB" kern="0" dirty="0"/>
          </a:p>
        </p:txBody>
      </p:sp>
      <p:sp>
        <p:nvSpPr>
          <p:cNvPr id="4" name="TextBox 3"/>
          <p:cNvSpPr txBox="1"/>
          <p:nvPr/>
        </p:nvSpPr>
        <p:spPr>
          <a:xfrm>
            <a:off x="597529" y="1285592"/>
            <a:ext cx="7976103" cy="385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endParaRPr lang="en-US" sz="1200" dirty="0" smtClean="0"/>
          </a:p>
          <a:p>
            <a:pPr marL="342900" indent="-342900">
              <a:buFont typeface="Arial" charset="0"/>
              <a:buChar char="•"/>
            </a:pPr>
            <a:r>
              <a:rPr lang="en-GB" sz="1200" dirty="0"/>
              <a:t>Moore, B. (2008). Using technology to promote communities of practice (</a:t>
            </a:r>
            <a:r>
              <a:rPr lang="en-GB" sz="1200" dirty="0" err="1"/>
              <a:t>CoP</a:t>
            </a:r>
            <a:r>
              <a:rPr lang="en-GB" sz="1200" dirty="0"/>
              <a:t>) in social work education. </a:t>
            </a:r>
            <a:r>
              <a:rPr lang="en-GB" sz="1200" i="1" dirty="0"/>
              <a:t>Social Work Education</a:t>
            </a:r>
            <a:r>
              <a:rPr lang="en-GB" sz="1200" dirty="0"/>
              <a:t>, </a:t>
            </a:r>
            <a:r>
              <a:rPr lang="en-GB" sz="1200" i="1" dirty="0"/>
              <a:t>27</a:t>
            </a:r>
            <a:r>
              <a:rPr lang="en-GB" sz="1200" dirty="0"/>
              <a:t>(6), 592-600.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200" dirty="0" smtClean="0"/>
              <a:t>Munro</a:t>
            </a:r>
            <a:r>
              <a:rPr lang="en-US" sz="1200" dirty="0"/>
              <a:t>, E. (2011). </a:t>
            </a:r>
            <a:r>
              <a:rPr lang="en-US" sz="1200" i="1" dirty="0"/>
              <a:t>The Munro review of child protection: final report, a child-</a:t>
            </a:r>
            <a:r>
              <a:rPr lang="en-US" sz="1200" i="1" dirty="0" err="1"/>
              <a:t>centred</a:t>
            </a:r>
            <a:r>
              <a:rPr lang="en-US" sz="1200" i="1" dirty="0"/>
              <a:t> system</a:t>
            </a:r>
            <a:r>
              <a:rPr lang="en-US" sz="1200" dirty="0"/>
              <a:t> (Vol. 8062). The Stationery Office.</a:t>
            </a:r>
            <a:endParaRPr lang="en-GB" sz="1200" dirty="0"/>
          </a:p>
          <a:p>
            <a:pPr marL="342900" indent="-342900">
              <a:buFont typeface="Arial" charset="0"/>
              <a:buChar char="•"/>
            </a:pPr>
            <a:r>
              <a:rPr lang="en-GB" sz="1200" dirty="0" err="1"/>
              <a:t>Nimmagadda</a:t>
            </a:r>
            <a:r>
              <a:rPr lang="en-GB" sz="1200" dirty="0"/>
              <a:t>, J., &amp; Murphy, J. I. (2014). Using Simulations to Enhance </a:t>
            </a:r>
            <a:r>
              <a:rPr lang="en-GB" sz="1200" dirty="0" err="1"/>
              <a:t>Interprofessional</a:t>
            </a:r>
            <a:r>
              <a:rPr lang="en-GB" sz="1200" dirty="0"/>
              <a:t> Competencies for Social Work and Nursing Students. </a:t>
            </a:r>
            <a:r>
              <a:rPr lang="en-GB" sz="1200" i="1" dirty="0"/>
              <a:t>Social Work Education</a:t>
            </a:r>
            <a:r>
              <a:rPr lang="en-GB" sz="1200" dirty="0"/>
              <a:t>, </a:t>
            </a:r>
            <a:r>
              <a:rPr lang="en-GB" sz="1200" i="1" dirty="0"/>
              <a:t>33</a:t>
            </a:r>
            <a:r>
              <a:rPr lang="en-GB" sz="1200" dirty="0"/>
              <a:t>(4), 539-548.</a:t>
            </a:r>
          </a:p>
          <a:p>
            <a:pPr marL="342900" indent="-342900">
              <a:buFont typeface="Arial" charset="0"/>
              <a:buChar char="•"/>
            </a:pPr>
            <a:r>
              <a:rPr lang="en-GB" sz="1200" dirty="0" err="1"/>
              <a:t>Schrire</a:t>
            </a:r>
            <a:r>
              <a:rPr lang="en-GB" sz="1200" dirty="0"/>
              <a:t>, S. (2006). “Knowledge-building in asynchronous discussion groups: Going beyond quantitative analysis” </a:t>
            </a:r>
            <a:r>
              <a:rPr lang="en-GB" sz="1200" i="1" dirty="0"/>
              <a:t>Computers &amp; Education </a:t>
            </a:r>
            <a:r>
              <a:rPr lang="en-GB" sz="1200" dirty="0"/>
              <a:t>46: 49-70.</a:t>
            </a:r>
          </a:p>
          <a:p>
            <a:pPr marL="342900" indent="-342900">
              <a:buFont typeface="Arial" charset="0"/>
              <a:buChar char="•"/>
            </a:pPr>
            <a:r>
              <a:rPr lang="en-GB" sz="1200" dirty="0" smtClean="0"/>
              <a:t>Wang</a:t>
            </a:r>
            <a:r>
              <a:rPr lang="en-GB" sz="1200" dirty="0"/>
              <a:t>, Q. and Woo, H.L. (2007) “Comparing asynchronous online discussions and face-to-face discussions in a classroom setting” </a:t>
            </a:r>
            <a:r>
              <a:rPr lang="en-GB" sz="1200" i="1" dirty="0"/>
              <a:t>British Journal of Educational Technology</a:t>
            </a:r>
            <a:r>
              <a:rPr lang="en-GB" sz="1200" dirty="0"/>
              <a:t> 38 (2): 272-286.  </a:t>
            </a:r>
            <a:endParaRPr lang="en-GB" sz="1200" dirty="0" smtClean="0"/>
          </a:p>
          <a:p>
            <a:pPr marL="342900" indent="-342900">
              <a:buFont typeface="Arial" charset="0"/>
              <a:buChar char="•"/>
            </a:pPr>
            <a:r>
              <a:rPr lang="en-GB" sz="1200" dirty="0" smtClean="0"/>
              <a:t>Watkin</a:t>
            </a:r>
            <a:r>
              <a:rPr lang="en-GB" sz="1200" dirty="0"/>
              <a:t>, A., </a:t>
            </a:r>
            <a:r>
              <a:rPr lang="en-GB" sz="1200" dirty="0" err="1"/>
              <a:t>Lindqvist</a:t>
            </a:r>
            <a:r>
              <a:rPr lang="en-GB" sz="1200" dirty="0"/>
              <a:t>, S., Black, J., &amp; Watts, F. (2009). Report on the implementation and evaluation of an </a:t>
            </a:r>
            <a:r>
              <a:rPr lang="en-GB" sz="1200" dirty="0" err="1"/>
              <a:t>interprofessional</a:t>
            </a:r>
            <a:r>
              <a:rPr lang="en-GB" sz="1200" dirty="0"/>
              <a:t> learning programme for inter‐agency child protection teams. </a:t>
            </a:r>
            <a:r>
              <a:rPr lang="en-GB" sz="1200" i="1" dirty="0"/>
              <a:t>Child abuse review</a:t>
            </a:r>
            <a:r>
              <a:rPr lang="en-GB" sz="1200" dirty="0"/>
              <a:t>, </a:t>
            </a:r>
            <a:r>
              <a:rPr lang="en-GB" sz="1200" i="1" dirty="0"/>
              <a:t>18</a:t>
            </a:r>
            <a:r>
              <a:rPr lang="en-GB" sz="1200" dirty="0"/>
              <a:t>(3), 151-167</a:t>
            </a:r>
            <a:r>
              <a:rPr lang="en-GB" sz="1200" dirty="0" smtClean="0"/>
              <a:t>.</a:t>
            </a:r>
          </a:p>
          <a:p>
            <a:pPr marL="342900" indent="-342900">
              <a:buFont typeface="Arial" charset="0"/>
              <a:buChar char="•"/>
            </a:pPr>
            <a:r>
              <a:rPr lang="en-GB" sz="1200" dirty="0"/>
              <a:t>Wenger, E. (1999). </a:t>
            </a:r>
            <a:r>
              <a:rPr lang="en-GB" sz="1200" i="1" dirty="0"/>
              <a:t>Communities of practice: Learning, meaning, and identity</a:t>
            </a:r>
            <a:r>
              <a:rPr lang="en-GB" sz="1200" dirty="0"/>
              <a:t>. Cambridge University Press.</a:t>
            </a:r>
          </a:p>
          <a:p>
            <a:pPr marL="342900" indent="-342900">
              <a:buFont typeface="Arial" charset="0"/>
              <a:buChar char="•"/>
            </a:pPr>
            <a:endParaRPr lang="en-GB" sz="1200" dirty="0"/>
          </a:p>
          <a:p>
            <a:pPr marL="342900" indent="-342900">
              <a:buFont typeface="Arial" charset="0"/>
              <a:buChar char="•"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3833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38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Inter-professional CP practice through simulations: “Rosie 2” </a:t>
            </a:r>
            <a:r>
              <a:rPr lang="en-GB" sz="2000" dirty="0" smtClean="0"/>
              <a:t>(I)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4963"/>
            <a:ext cx="8291513" cy="4897437"/>
          </a:xfrm>
        </p:spPr>
        <p:txBody>
          <a:bodyPr/>
          <a:lstStyle/>
          <a:p>
            <a:r>
              <a:rPr lang="en-GB" b="1" dirty="0"/>
              <a:t> </a:t>
            </a:r>
            <a:r>
              <a:rPr lang="en-US" i="1" dirty="0" smtClean="0"/>
              <a:t>“ </a:t>
            </a:r>
            <a:r>
              <a:rPr lang="en-US" sz="2000" dirty="0" smtClean="0"/>
              <a:t>[“Rosie 2”] </a:t>
            </a:r>
            <a:r>
              <a:rPr lang="en-US" sz="2000" i="1" dirty="0" smtClean="0"/>
              <a:t>is </a:t>
            </a:r>
            <a:r>
              <a:rPr lang="en-US" sz="2000" i="1" dirty="0"/>
              <a:t>designed to suit the differing learning needs of professionals </a:t>
            </a:r>
            <a:r>
              <a:rPr lang="en-US" sz="2000" i="1" dirty="0" smtClean="0"/>
              <a:t>with varying </a:t>
            </a:r>
            <a:r>
              <a:rPr lang="en-US" sz="2000" i="1" dirty="0"/>
              <a:t>experience and importantly </a:t>
            </a:r>
            <a:r>
              <a:rPr lang="en-US" sz="2000" i="1" dirty="0" err="1"/>
              <a:t>emphasises</a:t>
            </a:r>
            <a:r>
              <a:rPr lang="en-US" sz="2000" i="1" dirty="0"/>
              <a:t> it is not intended to be a ‘</a:t>
            </a:r>
            <a:r>
              <a:rPr lang="en-US" sz="2000" i="1" dirty="0" smtClean="0"/>
              <a:t>model of </a:t>
            </a:r>
            <a:r>
              <a:rPr lang="en-US" sz="2000" i="1" dirty="0"/>
              <a:t>best practice’, but instead aims to inspire discussion as the game </a:t>
            </a:r>
            <a:r>
              <a:rPr lang="en-US" sz="2000" i="1" dirty="0" smtClean="0"/>
              <a:t>progresses” (</a:t>
            </a:r>
            <a:r>
              <a:rPr lang="en-US" sz="2000" dirty="0" err="1" smtClean="0"/>
              <a:t>Baginsky</a:t>
            </a:r>
            <a:r>
              <a:rPr lang="en-US" sz="2000" dirty="0" smtClean="0"/>
              <a:t>, 2013)</a:t>
            </a:r>
            <a:r>
              <a:rPr lang="en-US" sz="2000" i="1" dirty="0" smtClean="0"/>
              <a:t>.</a:t>
            </a:r>
            <a:br>
              <a:rPr lang="en-US" sz="2000" i="1" dirty="0" smtClean="0"/>
            </a:br>
            <a:endParaRPr lang="en-GB" sz="2000" b="1" i="1" dirty="0" smtClean="0"/>
          </a:p>
          <a:p>
            <a:r>
              <a:rPr lang="en-GB" sz="2000" dirty="0" smtClean="0"/>
              <a:t>Simulation </a:t>
            </a:r>
            <a:r>
              <a:rPr lang="en-GB" sz="2000" dirty="0"/>
              <a:t>is a pedagogy using a real world problem in a realistic environment to promote critical thinking , problem solving and learning. “ (</a:t>
            </a:r>
            <a:r>
              <a:rPr lang="en-GB" sz="2000" dirty="0" err="1"/>
              <a:t>Nimmagadda</a:t>
            </a:r>
            <a:r>
              <a:rPr lang="en-GB" sz="2000" dirty="0"/>
              <a:t> and Murphy, 2014</a:t>
            </a:r>
            <a:r>
              <a:rPr lang="en-GB" sz="2000" dirty="0" smtClean="0"/>
              <a:t>)</a:t>
            </a:r>
            <a:br>
              <a:rPr lang="en-GB" sz="2000" dirty="0" smtClean="0"/>
            </a:br>
            <a:endParaRPr lang="en-GB" sz="2000" dirty="0" smtClean="0"/>
          </a:p>
          <a:p>
            <a:r>
              <a:rPr lang="en-GB" sz="2000" dirty="0" smtClean="0"/>
              <a:t>“Rosie 2” – Bedroom scene </a:t>
            </a:r>
            <a:endParaRPr lang="en-GB" sz="2000" b="1" dirty="0"/>
          </a:p>
          <a:p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ccp@kent.ac.uk		01227 823737		https://www.kent.ac.uk/sspssr/ccp/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54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213010"/>
            <a:ext cx="5486400" cy="566738"/>
          </a:xfrm>
        </p:spPr>
        <p:txBody>
          <a:bodyPr/>
          <a:lstStyle/>
          <a:p>
            <a:pPr algn="ctr"/>
            <a:r>
              <a:rPr lang="en-GB" dirty="0" smtClean="0"/>
              <a:t>(Munro </a:t>
            </a:r>
            <a:r>
              <a:rPr lang="en-GB" dirty="0"/>
              <a:t>Review of Child Protection, 2011)</a:t>
            </a:r>
            <a:br>
              <a:rPr lang="en-GB" dirty="0"/>
            </a:br>
            <a:endParaRPr lang="en-GB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r="142"/>
          <a:stretch>
            <a:fillRect/>
          </a:stretch>
        </p:blipFill>
        <p:spPr>
          <a:xfrm>
            <a:off x="1792288" y="333375"/>
            <a:ext cx="5486400" cy="378786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9093" y="4499684"/>
            <a:ext cx="8718997" cy="1653106"/>
          </a:xfrm>
        </p:spPr>
        <p:txBody>
          <a:bodyPr/>
          <a:lstStyle/>
          <a:p>
            <a:pPr algn="ctr"/>
            <a:r>
              <a:rPr lang="en-GB" sz="2300" i="1" dirty="0"/>
              <a:t>“A major challenge in building a more responsive child protection system is </a:t>
            </a:r>
            <a:r>
              <a:rPr lang="en-GB" sz="2300" b="1" i="1" dirty="0"/>
              <a:t>helping a wide range of professionals to work together well</a:t>
            </a:r>
            <a:r>
              <a:rPr lang="en-GB" sz="2300" i="1" dirty="0"/>
              <a:t> in order to build an accurate understanding of what is happening in a child or young person’s life, so the right help can be provided</a:t>
            </a:r>
            <a:r>
              <a:rPr lang="en-GB" sz="2300" i="1" dirty="0" smtClean="0"/>
              <a:t>”</a:t>
            </a:r>
            <a:endParaRPr lang="en-GB" sz="23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ccp@kent.ac.uk		01227 823737		https://www.kent.ac.uk/sspssr/ccp/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69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is this not happening?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549" y="1135063"/>
            <a:ext cx="8169164" cy="5246687"/>
          </a:xfrm>
        </p:spPr>
        <p:txBody>
          <a:bodyPr/>
          <a:lstStyle/>
          <a:p>
            <a:pPr marL="0" indent="0">
              <a:buNone/>
            </a:pPr>
            <a:endParaRPr lang="en-GB" sz="1800" dirty="0" smtClean="0"/>
          </a:p>
          <a:p>
            <a:r>
              <a:rPr lang="en-GB" dirty="0" smtClean="0"/>
              <a:t>Limited time spent together as an inter-agency group (Watkins et al, 2009)</a:t>
            </a:r>
          </a:p>
          <a:p>
            <a:r>
              <a:rPr lang="en-GB" dirty="0"/>
              <a:t>The lack of opportunity to come together </a:t>
            </a:r>
            <a:r>
              <a:rPr lang="en-GB" b="1" dirty="0"/>
              <a:t>reflect upon practice </a:t>
            </a:r>
            <a:endParaRPr lang="en-GB" dirty="0"/>
          </a:p>
          <a:p>
            <a:r>
              <a:rPr lang="en-GB" dirty="0" smtClean="0"/>
              <a:t>Positive developments with multi-agency </a:t>
            </a:r>
            <a:r>
              <a:rPr lang="en-GB" dirty="0"/>
              <a:t>safeguarding </a:t>
            </a:r>
            <a:r>
              <a:rPr lang="en-GB" dirty="0" smtClean="0"/>
              <a:t>hubs etc.</a:t>
            </a:r>
          </a:p>
          <a:p>
            <a:r>
              <a:rPr lang="en-GB" dirty="0" smtClean="0"/>
              <a:t>The role of teaching and learning:</a:t>
            </a:r>
            <a:br>
              <a:rPr lang="en-GB" dirty="0" smtClean="0"/>
            </a:br>
            <a:endParaRPr lang="en-GB" sz="2000" dirty="0"/>
          </a:p>
          <a:p>
            <a:r>
              <a:rPr lang="en-GB" sz="2000" i="1" dirty="0" smtClean="0"/>
              <a:t>“</a:t>
            </a:r>
            <a:r>
              <a:rPr lang="en-GB" sz="2000" i="1" dirty="0"/>
              <a:t>The connection between inter-agency </a:t>
            </a:r>
            <a:r>
              <a:rPr lang="en-GB" sz="2000" b="1" i="1" dirty="0"/>
              <a:t>child protection training and effective working relationships in practice</a:t>
            </a:r>
            <a:r>
              <a:rPr lang="en-GB" sz="2000" i="1" dirty="0"/>
              <a:t> were given relatively scant attention by central government </a:t>
            </a:r>
            <a:r>
              <a:rPr lang="en-GB" sz="2000" i="1" dirty="0" smtClean="0"/>
              <a:t>….</a:t>
            </a:r>
            <a:r>
              <a:rPr lang="en-GB" sz="2000" i="1" u="sng" dirty="0" smtClean="0"/>
              <a:t>prior </a:t>
            </a:r>
            <a:r>
              <a:rPr lang="en-GB" sz="2000" i="1" u="sng" dirty="0"/>
              <a:t>to the late 1980s</a:t>
            </a:r>
            <a:r>
              <a:rPr lang="en-GB" sz="2000" i="1" dirty="0"/>
              <a:t>” </a:t>
            </a:r>
            <a:r>
              <a:rPr lang="en-GB" sz="2000" dirty="0"/>
              <a:t>(</a:t>
            </a:r>
            <a:r>
              <a:rPr lang="en-GB" sz="2000" dirty="0" err="1"/>
              <a:t>Glennie</a:t>
            </a:r>
            <a:r>
              <a:rPr lang="en-GB" sz="2000" dirty="0"/>
              <a:t>, 2007);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ccp@kent.ac.uk		01227 823737		https://www.kent.ac.uk/sspssr/ccp/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55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 txBox="1">
            <a:spLocks/>
          </p:cNvSpPr>
          <p:nvPr/>
        </p:nvSpPr>
        <p:spPr>
          <a:xfrm>
            <a:off x="152400" y="6515100"/>
            <a:ext cx="673100" cy="2667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">
              <a:spcBef>
                <a:spcPct val="3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">
              <a:spcBef>
                <a:spcPct val="3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">
              <a:spcBef>
                <a:spcPct val="3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">
              <a:spcBef>
                <a:spcPct val="3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">
              <a:spcBef>
                <a:spcPct val="3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09600" y="701675"/>
            <a:ext cx="829151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kern="0" dirty="0" smtClean="0"/>
              <a:t>MA Advanced Child Protection </a:t>
            </a:r>
            <a:r>
              <a:rPr lang="en-GB" sz="2000" dirty="0"/>
              <a:t>(V)</a:t>
            </a:r>
            <a:r>
              <a:rPr lang="en-GB" kern="0" dirty="0" smtClean="0"/>
              <a:t> </a:t>
            </a:r>
            <a:endParaRPr lang="en-GB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484313" y="1636713"/>
            <a:ext cx="6985000" cy="489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5600" indent="-355600" algn="l" rtl="0" eaLnBrk="1" fontAlgn="ctr" hangingPunct="1">
              <a:spcBef>
                <a:spcPct val="35000"/>
              </a:spcBef>
              <a:spcAft>
                <a:spcPct val="0"/>
              </a:spcAft>
              <a:buClr>
                <a:srgbClr val="6C0421"/>
              </a:buClr>
              <a:buSzPct val="175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800" indent="-277813" algn="l" rtl="0" eaLnBrk="1" fontAlgn="ctr" hangingPunct="1">
              <a:spcBef>
                <a:spcPct val="0"/>
              </a:spcBef>
              <a:spcAft>
                <a:spcPct val="0"/>
              </a:spcAft>
              <a:buClr>
                <a:srgbClr val="6C042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68400" indent="-176213" algn="l" rtl="0" eaLnBrk="1" fontAlgn="ctr" hangingPunct="1">
              <a:spcBef>
                <a:spcPct val="0"/>
              </a:spcBef>
              <a:spcAft>
                <a:spcPct val="0"/>
              </a:spcAft>
              <a:buClr>
                <a:srgbClr val="6C0421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524000" indent="-176213" algn="l" rtl="0" eaLnBrk="1" fontAlgn="ctr" hangingPunct="1">
              <a:spcBef>
                <a:spcPct val="0"/>
              </a:spcBef>
              <a:spcAft>
                <a:spcPct val="0"/>
              </a:spcAft>
              <a:buClr>
                <a:srgbClr val="6C0421"/>
              </a:buClr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8796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3368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7940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2512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7084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GB" sz="2800" kern="0" dirty="0" smtClean="0"/>
              <a:t>12 distance learning online students</a:t>
            </a:r>
          </a:p>
          <a:p>
            <a:r>
              <a:rPr lang="en-GB" sz="2800" kern="0" dirty="0" smtClean="0"/>
              <a:t>experienced practitioners/managers</a:t>
            </a:r>
          </a:p>
          <a:p>
            <a:r>
              <a:rPr lang="en-GB" sz="2800" kern="0" dirty="0" smtClean="0"/>
              <a:t>12 agencies</a:t>
            </a:r>
          </a:p>
          <a:p>
            <a:r>
              <a:rPr lang="en-GB" sz="2800" kern="0" dirty="0" smtClean="0"/>
              <a:t>4 sectors</a:t>
            </a:r>
          </a:p>
          <a:p>
            <a:r>
              <a:rPr lang="en-GB" sz="2800" kern="0" dirty="0" smtClean="0"/>
              <a:t>2 years of conversation about how best to keep children safe and support good practice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304800" y="6667500"/>
            <a:ext cx="673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">
              <a:spcBef>
                <a:spcPct val="3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">
              <a:spcBef>
                <a:spcPct val="3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">
              <a:spcBef>
                <a:spcPct val="3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">
              <a:spcBef>
                <a:spcPct val="3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">
              <a:spcBef>
                <a:spcPct val="30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 participants: agencies </a:t>
            </a:r>
            <a:r>
              <a:rPr lang="en-GB" dirty="0"/>
              <a:t>representation </a:t>
            </a:r>
            <a:r>
              <a:rPr lang="en-GB" sz="2000" dirty="0"/>
              <a:t>(V</a:t>
            </a:r>
            <a:r>
              <a:rPr lang="en-GB" sz="2000" dirty="0" smtClean="0"/>
              <a:t>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33068" y="6497464"/>
            <a:ext cx="6491186" cy="244475"/>
          </a:xfrm>
        </p:spPr>
        <p:txBody>
          <a:bodyPr/>
          <a:lstStyle/>
          <a:p>
            <a:r>
              <a:rPr lang="nl-NL" smtClean="0">
                <a:hlinkClick r:id="rId2"/>
              </a:rPr>
              <a:t>ccp@kent.ac.uk		01227 823737		https://www.kent.ac.uk/sspssr/ccp/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3" b="47970"/>
          <a:stretch/>
        </p:blipFill>
        <p:spPr bwMode="auto">
          <a:xfrm>
            <a:off x="273623" y="1442434"/>
            <a:ext cx="441428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1" t="50000"/>
          <a:stretch/>
        </p:blipFill>
        <p:spPr bwMode="auto">
          <a:xfrm>
            <a:off x="4828003" y="1478250"/>
            <a:ext cx="4315997" cy="41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13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5003"/>
            <a:ext cx="8291513" cy="740857"/>
          </a:xfrm>
        </p:spPr>
        <p:txBody>
          <a:bodyPr/>
          <a:lstStyle/>
          <a:p>
            <a:pPr algn="ctr"/>
            <a:r>
              <a:rPr lang="en-GB" dirty="0" smtClean="0"/>
              <a:t>Discussing how professionals can better assess ‘at risk’ children </a:t>
            </a:r>
            <a:r>
              <a:rPr lang="en-GB" sz="2000" dirty="0"/>
              <a:t>(V)</a:t>
            </a:r>
            <a:r>
              <a:rPr lang="en-GB" dirty="0"/>
              <a:t>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ccp@kent.ac.uk		01227 823737		https://www.kent.ac.uk/sspssr/ccp/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7</a:t>
            </a:fld>
            <a:endParaRPr lang="en-US" dirty="0"/>
          </a:p>
        </p:txBody>
      </p:sp>
      <p:pic>
        <p:nvPicPr>
          <p:cNvPr id="7" name="SO929Wk1-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7499" b="8936"/>
          <a:stretch/>
        </p:blipFill>
        <p:spPr>
          <a:xfrm>
            <a:off x="467359" y="1204318"/>
            <a:ext cx="8232895" cy="525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6071" y="409094"/>
            <a:ext cx="8291513" cy="576263"/>
          </a:xfrm>
        </p:spPr>
        <p:txBody>
          <a:bodyPr/>
          <a:lstStyle/>
          <a:p>
            <a:r>
              <a:rPr lang="en-GB" dirty="0" smtClean="0"/>
              <a:t>The move to more innovative approaches: online forums </a:t>
            </a:r>
            <a:r>
              <a:rPr lang="en-GB" sz="2000" dirty="0"/>
              <a:t>(V) 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2400" y="1156544"/>
            <a:ext cx="8913880" cy="5056026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sz="1600" dirty="0"/>
              <a:t>Advantages of  asynchronous online discussions over face-to-face (Wang and Woo, 2007; </a:t>
            </a:r>
            <a:r>
              <a:rPr lang="en-GB" sz="1600" dirty="0" err="1"/>
              <a:t>Mazzolini</a:t>
            </a:r>
            <a:r>
              <a:rPr lang="en-GB" sz="1600" dirty="0"/>
              <a:t> and Maddison, 2005; </a:t>
            </a:r>
            <a:r>
              <a:rPr lang="en-GB" sz="1600" dirty="0" err="1"/>
              <a:t>Guiller</a:t>
            </a:r>
            <a:r>
              <a:rPr lang="en-GB" sz="1600" dirty="0"/>
              <a:t> and Ross, 2008</a:t>
            </a:r>
            <a:r>
              <a:rPr lang="en-GB" sz="1600" dirty="0" smtClean="0"/>
              <a:t>);</a:t>
            </a:r>
          </a:p>
          <a:p>
            <a:pPr>
              <a:buFont typeface="Arial" charset="0"/>
              <a:buChar char="•"/>
            </a:pPr>
            <a:endParaRPr lang="en-GB" sz="1600" dirty="0" smtClean="0"/>
          </a:p>
          <a:p>
            <a:pPr>
              <a:buFont typeface="Arial" charset="0"/>
              <a:buChar char="•"/>
            </a:pPr>
            <a:r>
              <a:rPr lang="en-GB" sz="1600" dirty="0" smtClean="0"/>
              <a:t>Adult learners – wanting to share their </a:t>
            </a:r>
            <a:r>
              <a:rPr lang="en-GB" sz="1600" u="sng" dirty="0" smtClean="0"/>
              <a:t>experience</a:t>
            </a:r>
            <a:r>
              <a:rPr lang="en-GB" sz="1600" dirty="0" smtClean="0"/>
              <a:t> and discuss and reflect (Chen, 2014);</a:t>
            </a:r>
          </a:p>
          <a:p>
            <a:pPr>
              <a:buFont typeface="Arial" charset="0"/>
              <a:buChar char="•"/>
            </a:pPr>
            <a:endParaRPr lang="en-GB" sz="1600" dirty="0" smtClean="0"/>
          </a:p>
          <a:p>
            <a:pPr>
              <a:buFont typeface="Arial" charset="0"/>
              <a:buChar char="•"/>
            </a:pPr>
            <a:r>
              <a:rPr lang="en-GB" sz="1600" dirty="0" smtClean="0"/>
              <a:t>The need to belong and interdependence (Maslow) and benefits of collaborative learning;</a:t>
            </a:r>
          </a:p>
          <a:p>
            <a:pPr>
              <a:buFont typeface="Arial" charset="0"/>
              <a:buChar char="•"/>
            </a:pPr>
            <a:endParaRPr lang="en-GB" sz="1600" dirty="0" smtClean="0"/>
          </a:p>
          <a:p>
            <a:pPr>
              <a:buFont typeface="Arial" charset="0"/>
              <a:buChar char="•"/>
            </a:pPr>
            <a:r>
              <a:rPr lang="en-GB" sz="1600" dirty="0" smtClean="0"/>
              <a:t>Encouraging agencies </a:t>
            </a:r>
            <a:r>
              <a:rPr lang="en-GB" sz="1600" i="1" dirty="0" smtClean="0"/>
              <a:t>“to </a:t>
            </a:r>
            <a:r>
              <a:rPr lang="en-GB" sz="1600" i="1" dirty="0"/>
              <a:t>see different perspectives and to learn to work with people different from themselves</a:t>
            </a:r>
            <a:r>
              <a:rPr lang="en-GB" sz="1600" i="1" dirty="0" smtClean="0"/>
              <a:t>” – ‘</a:t>
            </a:r>
            <a:r>
              <a:rPr lang="en-GB" sz="1600" dirty="0" err="1" smtClean="0"/>
              <a:t>heterogenous</a:t>
            </a:r>
            <a:r>
              <a:rPr lang="en-GB" sz="1600" dirty="0" smtClean="0"/>
              <a:t> grouping’ (</a:t>
            </a:r>
            <a:r>
              <a:rPr lang="en-GB" sz="1600" dirty="0"/>
              <a:t>Jacobs and </a:t>
            </a:r>
            <a:r>
              <a:rPr lang="en-GB" sz="1600" dirty="0" err="1"/>
              <a:t>Seow</a:t>
            </a:r>
            <a:r>
              <a:rPr lang="en-GB" sz="1600" dirty="0"/>
              <a:t>, 2015); </a:t>
            </a:r>
            <a:endParaRPr lang="en-GB" sz="1600" dirty="0" smtClean="0"/>
          </a:p>
          <a:p>
            <a:pPr>
              <a:buFont typeface="Arial" charset="0"/>
              <a:buChar char="•"/>
            </a:pPr>
            <a:endParaRPr lang="en-GB" sz="1600" dirty="0"/>
          </a:p>
          <a:p>
            <a:pPr>
              <a:buFont typeface="Arial" charset="0"/>
              <a:buChar char="•"/>
            </a:pPr>
            <a:r>
              <a:rPr lang="en-GB" sz="1600" i="1" dirty="0" smtClean="0"/>
              <a:t>“There </a:t>
            </a:r>
            <a:r>
              <a:rPr lang="en-GB" sz="1600" i="1" dirty="0"/>
              <a:t>appears to be a consistent view that an </a:t>
            </a:r>
            <a:r>
              <a:rPr lang="en-GB" sz="1600" i="1" dirty="0" err="1"/>
              <a:t>asynchronistic</a:t>
            </a:r>
            <a:r>
              <a:rPr lang="en-GB" sz="1600" i="1" dirty="0"/>
              <a:t> method enabled the students to think about their response before posting’</a:t>
            </a:r>
            <a:r>
              <a:rPr lang="en-GB" sz="1600" dirty="0"/>
              <a:t> (</a:t>
            </a:r>
            <a:r>
              <a:rPr lang="en-GB" sz="1600" dirty="0" err="1"/>
              <a:t>Cooner</a:t>
            </a:r>
            <a:r>
              <a:rPr lang="en-GB" sz="1600" dirty="0"/>
              <a:t> and Hickman, 2008</a:t>
            </a:r>
            <a:r>
              <a:rPr lang="en-GB" sz="1600" dirty="0" smtClean="0"/>
              <a:t>);</a:t>
            </a:r>
          </a:p>
          <a:p>
            <a:pPr>
              <a:buFont typeface="Arial" charset="0"/>
              <a:buChar char="•"/>
            </a:pPr>
            <a:endParaRPr lang="en-GB" sz="1600" dirty="0"/>
          </a:p>
          <a:p>
            <a:pPr>
              <a:buFont typeface="Arial" charset="0"/>
              <a:buChar char="•"/>
            </a:pPr>
            <a:r>
              <a:rPr lang="en-GB" sz="1600" dirty="0" smtClean="0"/>
              <a:t>Facilitating ‘higher-order thinking’ which is particularly critical to inter-professional CP practice, and </a:t>
            </a:r>
            <a:r>
              <a:rPr lang="en-GB" sz="1600" dirty="0"/>
              <a:t>constructing knowledge (</a:t>
            </a:r>
            <a:r>
              <a:rPr lang="en-GB" sz="1600" dirty="0" err="1"/>
              <a:t>Bellefeuille</a:t>
            </a:r>
            <a:r>
              <a:rPr lang="en-GB" sz="1600" dirty="0"/>
              <a:t> </a:t>
            </a:r>
            <a:r>
              <a:rPr lang="en-GB" sz="1600" i="1" dirty="0"/>
              <a:t>et al, </a:t>
            </a:r>
            <a:r>
              <a:rPr lang="en-GB" sz="1600" dirty="0"/>
              <a:t>2008</a:t>
            </a:r>
            <a:r>
              <a:rPr lang="en-GB" sz="1600" dirty="0" smtClean="0"/>
              <a:t>);</a:t>
            </a:r>
          </a:p>
          <a:p>
            <a:pPr>
              <a:buFont typeface="Arial" charset="0"/>
              <a:buChar char="•"/>
            </a:pPr>
            <a:endParaRPr lang="en-GB" sz="1600" dirty="0"/>
          </a:p>
          <a:p>
            <a:pPr>
              <a:buFont typeface="Arial" charset="0"/>
              <a:buChar char="•"/>
            </a:pPr>
            <a:r>
              <a:rPr lang="en-GB" sz="1600" dirty="0" smtClean="0"/>
              <a:t>Importance of forum question (Wang </a:t>
            </a:r>
            <a:r>
              <a:rPr lang="en-GB" sz="1600" dirty="0"/>
              <a:t>and Woo, 2007</a:t>
            </a:r>
            <a:r>
              <a:rPr lang="en-GB" sz="1600" dirty="0" smtClean="0"/>
              <a:t>).</a:t>
            </a:r>
            <a:br>
              <a:rPr lang="en-GB" sz="1600" dirty="0" smtClean="0"/>
            </a:br>
            <a:endParaRPr lang="en-GB" sz="1600" dirty="0"/>
          </a:p>
          <a:p>
            <a:pPr>
              <a:buFont typeface="Arial" charset="0"/>
              <a:buChar char="•"/>
            </a:pPr>
            <a:endParaRPr lang="en-GB" sz="1500" dirty="0" smtClean="0"/>
          </a:p>
          <a:p>
            <a:pPr>
              <a:buFont typeface="Arial" charset="0"/>
              <a:buChar char="•"/>
            </a:pPr>
            <a:endParaRPr lang="en-GB" sz="1500" dirty="0" smtClean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78747" y="6524625"/>
            <a:ext cx="6491186" cy="244475"/>
          </a:xfrm>
        </p:spPr>
        <p:txBody>
          <a:bodyPr/>
          <a:lstStyle/>
          <a:p>
            <a:r>
              <a:rPr lang="nl-NL" smtClean="0"/>
              <a:t>ccp@kent.ac.uk		01227 823737		https://www.kent.ac.uk/sspssr/ccp/</a:t>
            </a:r>
            <a:endParaRPr lang="en-GB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52400" y="6515100"/>
            <a:ext cx="673100" cy="266700"/>
          </a:xfrm>
        </p:spPr>
        <p:txBody>
          <a:bodyPr/>
          <a:lstStyle/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97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The CCP MA research project </a:t>
            </a:r>
            <a:r>
              <a:rPr lang="en-GB" sz="2000" dirty="0" smtClean="0"/>
              <a:t>(I)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GB" dirty="0" smtClean="0"/>
              <a:t>Analysis of over 50 student posts over a 10 week period from 1 MA module</a:t>
            </a:r>
            <a:br>
              <a:rPr lang="en-GB" dirty="0" smtClean="0"/>
            </a:br>
            <a:endParaRPr lang="en-GB" dirty="0" smtClean="0"/>
          </a:p>
          <a:p>
            <a:pPr>
              <a:buFont typeface="Arial" charset="0"/>
              <a:buChar char="•"/>
            </a:pPr>
            <a:r>
              <a:rPr lang="en-GB" dirty="0" smtClean="0"/>
              <a:t>A start of a long journey</a:t>
            </a:r>
            <a:br>
              <a:rPr lang="en-GB" dirty="0" smtClean="0"/>
            </a:br>
            <a:endParaRPr lang="en-GB" dirty="0" smtClean="0"/>
          </a:p>
          <a:p>
            <a:pPr>
              <a:buFont typeface="Arial" charset="0"/>
              <a:buChar char="•"/>
            </a:pPr>
            <a:r>
              <a:rPr lang="en-GB" dirty="0" smtClean="0"/>
              <a:t>Emergence of an </a:t>
            </a:r>
            <a:r>
              <a:rPr lang="en-GB" dirty="0"/>
              <a:t>interaction pattern which is ‘synergistic’ (</a:t>
            </a:r>
            <a:r>
              <a:rPr lang="en-GB" dirty="0" err="1"/>
              <a:t>Schrire</a:t>
            </a:r>
            <a:r>
              <a:rPr lang="en-GB" dirty="0"/>
              <a:t>, </a:t>
            </a:r>
            <a:r>
              <a:rPr lang="en-GB" dirty="0" smtClean="0"/>
              <a:t>2006) consisting of significant student-student </a:t>
            </a:r>
            <a:r>
              <a:rPr lang="en-GB" dirty="0"/>
              <a:t>collaboration </a:t>
            </a:r>
            <a:r>
              <a:rPr lang="en-GB" dirty="0" smtClean="0"/>
              <a:t>and an appropriate balance </a:t>
            </a:r>
            <a:r>
              <a:rPr lang="en-GB" dirty="0"/>
              <a:t>of tutor interaction </a:t>
            </a:r>
            <a:r>
              <a:rPr lang="en-GB" dirty="0" smtClean="0"/>
              <a:t>(</a:t>
            </a:r>
            <a:r>
              <a:rPr lang="en-GB" dirty="0" err="1"/>
              <a:t>Mazzolini</a:t>
            </a:r>
            <a:r>
              <a:rPr lang="en-GB" dirty="0"/>
              <a:t> and Maddison, </a:t>
            </a:r>
            <a:r>
              <a:rPr lang="en-GB" dirty="0" smtClean="0"/>
              <a:t>2005).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ccp@kent.ac.uk		01227 823737		https://www.kent.ac.uk/sspssr/ccp/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Page </a:t>
            </a:r>
            <a:fld id="{BB9ACB3B-81A4-6247-87B5-FC3E0A04C89B}" type="slidenum">
              <a:rPr lang="en-US" smtClean="0"/>
              <a:pPr algn="l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9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ent2013">
  <a:themeElements>
    <a:clrScheme name="bulletsandcolours 1">
      <a:dk1>
        <a:srgbClr val="000000"/>
      </a:dk1>
      <a:lt1>
        <a:srgbClr val="FFFFFF"/>
      </a:lt1>
      <a:dk2>
        <a:srgbClr val="003882"/>
      </a:dk2>
      <a:lt2>
        <a:srgbClr val="808080"/>
      </a:lt2>
      <a:accent1>
        <a:srgbClr val="008AC4"/>
      </a:accent1>
      <a:accent2>
        <a:srgbClr val="A8034F"/>
      </a:accent2>
      <a:accent3>
        <a:srgbClr val="FFFFFF"/>
      </a:accent3>
      <a:accent4>
        <a:srgbClr val="000000"/>
      </a:accent4>
      <a:accent5>
        <a:srgbClr val="AAC4DE"/>
      </a:accent5>
      <a:accent6>
        <a:srgbClr val="980247"/>
      </a:accent6>
      <a:hlink>
        <a:srgbClr val="007A5E"/>
      </a:hlink>
      <a:folHlink>
        <a:srgbClr val="DE5433"/>
      </a:folHlink>
    </a:clrScheme>
    <a:fontScheme name="bulletsandcolour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" latinLnBrk="0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" latinLnBrk="0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ulletsandcolours 1">
        <a:dk1>
          <a:srgbClr val="000000"/>
        </a:dk1>
        <a:lt1>
          <a:srgbClr val="FFFFFF"/>
        </a:lt1>
        <a:dk2>
          <a:srgbClr val="003882"/>
        </a:dk2>
        <a:lt2>
          <a:srgbClr val="808080"/>
        </a:lt2>
        <a:accent1>
          <a:srgbClr val="008AC4"/>
        </a:accent1>
        <a:accent2>
          <a:srgbClr val="A8034F"/>
        </a:accent2>
        <a:accent3>
          <a:srgbClr val="FFFFFF"/>
        </a:accent3>
        <a:accent4>
          <a:srgbClr val="000000"/>
        </a:accent4>
        <a:accent5>
          <a:srgbClr val="AAC4DE"/>
        </a:accent5>
        <a:accent6>
          <a:srgbClr val="980247"/>
        </a:accent6>
        <a:hlink>
          <a:srgbClr val="007A5E"/>
        </a:hlink>
        <a:folHlink>
          <a:srgbClr val="DE54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2">
        <a:dk1>
          <a:srgbClr val="000000"/>
        </a:dk1>
        <a:lt1>
          <a:srgbClr val="F9F8F5"/>
        </a:lt1>
        <a:dk2>
          <a:srgbClr val="003882"/>
        </a:dk2>
        <a:lt2>
          <a:srgbClr val="808080"/>
        </a:lt2>
        <a:accent1>
          <a:srgbClr val="008AC4"/>
        </a:accent1>
        <a:accent2>
          <a:srgbClr val="A8034F"/>
        </a:accent2>
        <a:accent3>
          <a:srgbClr val="FBFBF9"/>
        </a:accent3>
        <a:accent4>
          <a:srgbClr val="000000"/>
        </a:accent4>
        <a:accent5>
          <a:srgbClr val="AAC4DE"/>
        </a:accent5>
        <a:accent6>
          <a:srgbClr val="980247"/>
        </a:accent6>
        <a:hlink>
          <a:srgbClr val="007A5E"/>
        </a:hlink>
        <a:folHlink>
          <a:srgbClr val="DE54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3">
        <a:dk1>
          <a:srgbClr val="000000"/>
        </a:dk1>
        <a:lt1>
          <a:srgbClr val="FFFFFF"/>
        </a:lt1>
        <a:dk2>
          <a:srgbClr val="003882"/>
        </a:dk2>
        <a:lt2>
          <a:srgbClr val="808080"/>
        </a:lt2>
        <a:accent1>
          <a:srgbClr val="008AC4"/>
        </a:accent1>
        <a:accent2>
          <a:srgbClr val="B8CCDE"/>
        </a:accent2>
        <a:accent3>
          <a:srgbClr val="FFFFFF"/>
        </a:accent3>
        <a:accent4>
          <a:srgbClr val="000000"/>
        </a:accent4>
        <a:accent5>
          <a:srgbClr val="AAC4DE"/>
        </a:accent5>
        <a:accent6>
          <a:srgbClr val="A6B9C9"/>
        </a:accent6>
        <a:hlink>
          <a:srgbClr val="00789C"/>
        </a:hlink>
        <a:folHlink>
          <a:srgbClr val="82B8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4">
        <a:dk1>
          <a:srgbClr val="000000"/>
        </a:dk1>
        <a:lt1>
          <a:srgbClr val="F9F8F5"/>
        </a:lt1>
        <a:dk2>
          <a:srgbClr val="003882"/>
        </a:dk2>
        <a:lt2>
          <a:srgbClr val="808080"/>
        </a:lt2>
        <a:accent1>
          <a:srgbClr val="008AC4"/>
        </a:accent1>
        <a:accent2>
          <a:srgbClr val="B8CCDE"/>
        </a:accent2>
        <a:accent3>
          <a:srgbClr val="FBFBF9"/>
        </a:accent3>
        <a:accent4>
          <a:srgbClr val="000000"/>
        </a:accent4>
        <a:accent5>
          <a:srgbClr val="AAC4DE"/>
        </a:accent5>
        <a:accent6>
          <a:srgbClr val="A6B9C9"/>
        </a:accent6>
        <a:hlink>
          <a:srgbClr val="00789C"/>
        </a:hlink>
        <a:folHlink>
          <a:srgbClr val="82B8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5">
        <a:dk1>
          <a:srgbClr val="000000"/>
        </a:dk1>
        <a:lt1>
          <a:srgbClr val="FFFFFF"/>
        </a:lt1>
        <a:dk2>
          <a:srgbClr val="003882"/>
        </a:dk2>
        <a:lt2>
          <a:srgbClr val="808080"/>
        </a:lt2>
        <a:accent1>
          <a:srgbClr val="B4035C"/>
        </a:accent1>
        <a:accent2>
          <a:srgbClr val="E29A74"/>
        </a:accent2>
        <a:accent3>
          <a:srgbClr val="FFFFFF"/>
        </a:accent3>
        <a:accent4>
          <a:srgbClr val="000000"/>
        </a:accent4>
        <a:accent5>
          <a:srgbClr val="D6AAB5"/>
        </a:accent5>
        <a:accent6>
          <a:srgbClr val="CD8B68"/>
        </a:accent6>
        <a:hlink>
          <a:srgbClr val="80293D"/>
        </a:hlink>
        <a:folHlink>
          <a:srgbClr val="D1242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6">
        <a:dk1>
          <a:srgbClr val="000000"/>
        </a:dk1>
        <a:lt1>
          <a:srgbClr val="F9F8F5"/>
        </a:lt1>
        <a:dk2>
          <a:srgbClr val="003882"/>
        </a:dk2>
        <a:lt2>
          <a:srgbClr val="808080"/>
        </a:lt2>
        <a:accent1>
          <a:srgbClr val="B4035C"/>
        </a:accent1>
        <a:accent2>
          <a:srgbClr val="E29A74"/>
        </a:accent2>
        <a:accent3>
          <a:srgbClr val="FBFBF9"/>
        </a:accent3>
        <a:accent4>
          <a:srgbClr val="000000"/>
        </a:accent4>
        <a:accent5>
          <a:srgbClr val="D6AAB5"/>
        </a:accent5>
        <a:accent6>
          <a:srgbClr val="CD8B68"/>
        </a:accent6>
        <a:hlink>
          <a:srgbClr val="80293D"/>
        </a:hlink>
        <a:folHlink>
          <a:srgbClr val="D1242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7">
        <a:dk1>
          <a:srgbClr val="000000"/>
        </a:dk1>
        <a:lt1>
          <a:srgbClr val="FFFFFF"/>
        </a:lt1>
        <a:dk2>
          <a:srgbClr val="003882"/>
        </a:dk2>
        <a:lt2>
          <a:srgbClr val="808080"/>
        </a:lt2>
        <a:accent1>
          <a:srgbClr val="664A78"/>
        </a:accent1>
        <a:accent2>
          <a:srgbClr val="A891B0"/>
        </a:accent2>
        <a:accent3>
          <a:srgbClr val="FFFFFF"/>
        </a:accent3>
        <a:accent4>
          <a:srgbClr val="000000"/>
        </a:accent4>
        <a:accent5>
          <a:srgbClr val="B8B1BE"/>
        </a:accent5>
        <a:accent6>
          <a:srgbClr val="98839F"/>
        </a:accent6>
        <a:hlink>
          <a:srgbClr val="C985A3"/>
        </a:hlink>
        <a:folHlink>
          <a:srgbClr val="DEADB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8">
        <a:dk1>
          <a:srgbClr val="000000"/>
        </a:dk1>
        <a:lt1>
          <a:srgbClr val="FFFFFF"/>
        </a:lt1>
        <a:dk2>
          <a:srgbClr val="003882"/>
        </a:dk2>
        <a:lt2>
          <a:srgbClr val="808080"/>
        </a:lt2>
        <a:accent1>
          <a:srgbClr val="007A5E"/>
        </a:accent1>
        <a:accent2>
          <a:srgbClr val="A8B50A"/>
        </a:accent2>
        <a:accent3>
          <a:srgbClr val="FFFFFF"/>
        </a:accent3>
        <a:accent4>
          <a:srgbClr val="000000"/>
        </a:accent4>
        <a:accent5>
          <a:srgbClr val="AABEB6"/>
        </a:accent5>
        <a:accent6>
          <a:srgbClr val="98A408"/>
        </a:accent6>
        <a:hlink>
          <a:srgbClr val="75A38C"/>
        </a:hlink>
        <a:folHlink>
          <a:srgbClr val="D6DE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9">
        <a:dk1>
          <a:srgbClr val="000000"/>
        </a:dk1>
        <a:lt1>
          <a:srgbClr val="FFFFFF"/>
        </a:lt1>
        <a:dk2>
          <a:srgbClr val="003882"/>
        </a:dk2>
        <a:lt2>
          <a:srgbClr val="808080"/>
        </a:lt2>
        <a:accent1>
          <a:srgbClr val="DE5433"/>
        </a:accent1>
        <a:accent2>
          <a:srgbClr val="E87D0D"/>
        </a:accent2>
        <a:accent3>
          <a:srgbClr val="FFFFFF"/>
        </a:accent3>
        <a:accent4>
          <a:srgbClr val="000000"/>
        </a:accent4>
        <a:accent5>
          <a:srgbClr val="ECB3AD"/>
        </a:accent5>
        <a:accent6>
          <a:srgbClr val="D2710B"/>
        </a:accent6>
        <a:hlink>
          <a:srgbClr val="FA8A75"/>
        </a:hlink>
        <a:folHlink>
          <a:srgbClr val="EDBD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10">
        <a:dk1>
          <a:srgbClr val="000000"/>
        </a:dk1>
        <a:lt1>
          <a:srgbClr val="F9F8F5"/>
        </a:lt1>
        <a:dk2>
          <a:srgbClr val="003882"/>
        </a:dk2>
        <a:lt2>
          <a:srgbClr val="808080"/>
        </a:lt2>
        <a:accent1>
          <a:srgbClr val="664A78"/>
        </a:accent1>
        <a:accent2>
          <a:srgbClr val="A891B0"/>
        </a:accent2>
        <a:accent3>
          <a:srgbClr val="FBFBF9"/>
        </a:accent3>
        <a:accent4>
          <a:srgbClr val="000000"/>
        </a:accent4>
        <a:accent5>
          <a:srgbClr val="B8B1BE"/>
        </a:accent5>
        <a:accent6>
          <a:srgbClr val="98839F"/>
        </a:accent6>
        <a:hlink>
          <a:srgbClr val="C985A3"/>
        </a:hlink>
        <a:folHlink>
          <a:srgbClr val="DEADB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11">
        <a:dk1>
          <a:srgbClr val="000000"/>
        </a:dk1>
        <a:lt1>
          <a:srgbClr val="F9F8F5"/>
        </a:lt1>
        <a:dk2>
          <a:srgbClr val="003882"/>
        </a:dk2>
        <a:lt2>
          <a:srgbClr val="808080"/>
        </a:lt2>
        <a:accent1>
          <a:srgbClr val="007A5E"/>
        </a:accent1>
        <a:accent2>
          <a:srgbClr val="A8B50A"/>
        </a:accent2>
        <a:accent3>
          <a:srgbClr val="FBFBF9"/>
        </a:accent3>
        <a:accent4>
          <a:srgbClr val="000000"/>
        </a:accent4>
        <a:accent5>
          <a:srgbClr val="AABEB6"/>
        </a:accent5>
        <a:accent6>
          <a:srgbClr val="98A408"/>
        </a:accent6>
        <a:hlink>
          <a:srgbClr val="75A38C"/>
        </a:hlink>
        <a:folHlink>
          <a:srgbClr val="D6DE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12">
        <a:dk1>
          <a:srgbClr val="000000"/>
        </a:dk1>
        <a:lt1>
          <a:srgbClr val="F9F8F5"/>
        </a:lt1>
        <a:dk2>
          <a:srgbClr val="003882"/>
        </a:dk2>
        <a:lt2>
          <a:srgbClr val="808080"/>
        </a:lt2>
        <a:accent1>
          <a:srgbClr val="DE5433"/>
        </a:accent1>
        <a:accent2>
          <a:srgbClr val="E87D0D"/>
        </a:accent2>
        <a:accent3>
          <a:srgbClr val="FBFBF9"/>
        </a:accent3>
        <a:accent4>
          <a:srgbClr val="000000"/>
        </a:accent4>
        <a:accent5>
          <a:srgbClr val="ECB3AD"/>
        </a:accent5>
        <a:accent6>
          <a:srgbClr val="D2710B"/>
        </a:accent6>
        <a:hlink>
          <a:srgbClr val="FA8A75"/>
        </a:hlink>
        <a:folHlink>
          <a:srgbClr val="EDBD3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</TotalTime>
  <Words>1386</Words>
  <Application>Microsoft Office PowerPoint</Application>
  <PresentationFormat>On-screen Show (4:3)</PresentationFormat>
  <Paragraphs>169</Paragraphs>
  <Slides>25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kent2013</vt:lpstr>
      <vt:lpstr>PowerPoint Presentation</vt:lpstr>
      <vt:lpstr>Inter-professional CP practice: the failings</vt:lpstr>
      <vt:lpstr>(Munro Review of Child Protection, 2011) </vt:lpstr>
      <vt:lpstr>Why is this not happening?</vt:lpstr>
      <vt:lpstr>PowerPoint Presentation</vt:lpstr>
      <vt:lpstr>MA participants: agencies representation (V)</vt:lpstr>
      <vt:lpstr>Discussing how professionals can better assess ‘at risk’ children (V)  </vt:lpstr>
      <vt:lpstr>The move to more innovative approaches: online forums (V) </vt:lpstr>
      <vt:lpstr>The CCP MA research project (I)</vt:lpstr>
      <vt:lpstr>Theme 1: Challenged existing paradigms of practice (I) </vt:lpstr>
      <vt:lpstr>Theme 2: Changing perceptions of practice (I)</vt:lpstr>
      <vt:lpstr>Theme 3: Ability to conceptualise and critique multiagency practice (I) </vt:lpstr>
      <vt:lpstr>Theme 4: Ability to integrate theory into practice (I)</vt:lpstr>
      <vt:lpstr>Theme 5: Application of forum learning to practice (V)</vt:lpstr>
      <vt:lpstr>Theme 6: Peer to peer learning (V)</vt:lpstr>
      <vt:lpstr>Findings and thoughts (V)</vt:lpstr>
      <vt:lpstr>Traditional v blended: the debate within child protection (I)  </vt:lpstr>
      <vt:lpstr>Communities of Practice (CoP)</vt:lpstr>
      <vt:lpstr>PowerPoint Presentation</vt:lpstr>
      <vt:lpstr>Quick tips for not seeing forums as a chore (V) </vt:lpstr>
      <vt:lpstr>Hear it from the students themselves…… (I) </vt:lpstr>
      <vt:lpstr>References</vt:lpstr>
      <vt:lpstr>PowerPoint Presentation</vt:lpstr>
      <vt:lpstr>PowerPoint Presentation</vt:lpstr>
      <vt:lpstr>Inter-professional CP practice through simulations: “Rosie 2” (I) </vt:lpstr>
    </vt:vector>
  </TitlesOfParts>
  <Company>University of Kent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Kent - PG Powerpoint template</dc:title>
  <dc:creator>Miles Banbery</dc:creator>
  <cp:lastModifiedBy>Vanisha Jassal</cp:lastModifiedBy>
  <cp:revision>166</cp:revision>
  <cp:lastPrinted>2015-09-03T14:41:27Z</cp:lastPrinted>
  <dcterms:created xsi:type="dcterms:W3CDTF">2013-06-07T14:52:08Z</dcterms:created>
  <dcterms:modified xsi:type="dcterms:W3CDTF">2015-09-10T14:48:55Z</dcterms:modified>
</cp:coreProperties>
</file>