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2" r:id="rId1"/>
  </p:sldMasterIdLst>
  <p:notesMasterIdLst>
    <p:notesMasterId r:id="rId20"/>
  </p:notesMasterIdLst>
  <p:handoutMasterIdLst>
    <p:handoutMasterId r:id="rId21"/>
  </p:handoutMasterIdLst>
  <p:sldIdLst>
    <p:sldId id="256" r:id="rId2"/>
    <p:sldId id="290" r:id="rId3"/>
    <p:sldId id="263" r:id="rId4"/>
    <p:sldId id="275" r:id="rId5"/>
    <p:sldId id="285" r:id="rId6"/>
    <p:sldId id="292" r:id="rId7"/>
    <p:sldId id="291" r:id="rId8"/>
    <p:sldId id="279" r:id="rId9"/>
    <p:sldId id="282" r:id="rId10"/>
    <p:sldId id="278" r:id="rId11"/>
    <p:sldId id="265" r:id="rId12"/>
    <p:sldId id="294" r:id="rId13"/>
    <p:sldId id="289" r:id="rId14"/>
    <p:sldId id="270" r:id="rId15"/>
    <p:sldId id="271" r:id="rId16"/>
    <p:sldId id="293" r:id="rId17"/>
    <p:sldId id="280" r:id="rId18"/>
    <p:sldId id="281" r:id="rId19"/>
  </p:sldIdLst>
  <p:sldSz cx="9906000" cy="6858000" type="A4"/>
  <p:notesSz cx="6797675" cy="9928225"/>
  <p:defaultTextStyle>
    <a:defPPr>
      <a:defRPr lang="en-GB"/>
    </a:defPPr>
    <a:lvl1pPr algn="l" rtl="0" fontAlgn="base">
      <a:spcBef>
        <a:spcPct val="0"/>
      </a:spcBef>
      <a:spcAft>
        <a:spcPct val="0"/>
      </a:spcAft>
      <a:defRPr sz="2400" kern="1200">
        <a:solidFill>
          <a:schemeClr val="tx1"/>
        </a:solidFill>
        <a:latin typeface="Tahoma" pitchFamily="34" charset="0"/>
        <a:ea typeface="+mn-ea"/>
        <a:cs typeface="Arial" charset="0"/>
      </a:defRPr>
    </a:lvl1pPr>
    <a:lvl2pPr marL="457200" algn="l" rtl="0" fontAlgn="base">
      <a:spcBef>
        <a:spcPct val="0"/>
      </a:spcBef>
      <a:spcAft>
        <a:spcPct val="0"/>
      </a:spcAft>
      <a:defRPr sz="2400" kern="1200">
        <a:solidFill>
          <a:schemeClr val="tx1"/>
        </a:solidFill>
        <a:latin typeface="Tahoma" pitchFamily="34" charset="0"/>
        <a:ea typeface="+mn-ea"/>
        <a:cs typeface="Arial" charset="0"/>
      </a:defRPr>
    </a:lvl2pPr>
    <a:lvl3pPr marL="914400" algn="l" rtl="0" fontAlgn="base">
      <a:spcBef>
        <a:spcPct val="0"/>
      </a:spcBef>
      <a:spcAft>
        <a:spcPct val="0"/>
      </a:spcAft>
      <a:defRPr sz="2400" kern="1200">
        <a:solidFill>
          <a:schemeClr val="tx1"/>
        </a:solidFill>
        <a:latin typeface="Tahoma" pitchFamily="34" charset="0"/>
        <a:ea typeface="+mn-ea"/>
        <a:cs typeface="Arial" charset="0"/>
      </a:defRPr>
    </a:lvl3pPr>
    <a:lvl4pPr marL="1371600" algn="l" rtl="0" fontAlgn="base">
      <a:spcBef>
        <a:spcPct val="0"/>
      </a:spcBef>
      <a:spcAft>
        <a:spcPct val="0"/>
      </a:spcAft>
      <a:defRPr sz="2400" kern="1200">
        <a:solidFill>
          <a:schemeClr val="tx1"/>
        </a:solidFill>
        <a:latin typeface="Tahoma" pitchFamily="34" charset="0"/>
        <a:ea typeface="+mn-ea"/>
        <a:cs typeface="Arial" charset="0"/>
      </a:defRPr>
    </a:lvl4pPr>
    <a:lvl5pPr marL="1828800" algn="l" rtl="0" fontAlgn="base">
      <a:spcBef>
        <a:spcPct val="0"/>
      </a:spcBef>
      <a:spcAft>
        <a:spcPct val="0"/>
      </a:spcAft>
      <a:defRPr sz="2400" kern="1200">
        <a:solidFill>
          <a:schemeClr val="tx1"/>
        </a:solidFill>
        <a:latin typeface="Tahoma" pitchFamily="34" charset="0"/>
        <a:ea typeface="+mn-ea"/>
        <a:cs typeface="Arial" charset="0"/>
      </a:defRPr>
    </a:lvl5pPr>
    <a:lvl6pPr marL="2286000" algn="l" defTabSz="914400" rtl="0" eaLnBrk="1" latinLnBrk="0" hangingPunct="1">
      <a:defRPr sz="2400" kern="1200">
        <a:solidFill>
          <a:schemeClr val="tx1"/>
        </a:solidFill>
        <a:latin typeface="Tahoma" pitchFamily="34" charset="0"/>
        <a:ea typeface="+mn-ea"/>
        <a:cs typeface="Arial" charset="0"/>
      </a:defRPr>
    </a:lvl6pPr>
    <a:lvl7pPr marL="2743200" algn="l" defTabSz="914400" rtl="0" eaLnBrk="1" latinLnBrk="0" hangingPunct="1">
      <a:defRPr sz="2400" kern="1200">
        <a:solidFill>
          <a:schemeClr val="tx1"/>
        </a:solidFill>
        <a:latin typeface="Tahoma" pitchFamily="34" charset="0"/>
        <a:ea typeface="+mn-ea"/>
        <a:cs typeface="Arial" charset="0"/>
      </a:defRPr>
    </a:lvl7pPr>
    <a:lvl8pPr marL="3200400" algn="l" defTabSz="914400" rtl="0" eaLnBrk="1" latinLnBrk="0" hangingPunct="1">
      <a:defRPr sz="2400" kern="1200">
        <a:solidFill>
          <a:schemeClr val="tx1"/>
        </a:solidFill>
        <a:latin typeface="Tahoma" pitchFamily="34" charset="0"/>
        <a:ea typeface="+mn-ea"/>
        <a:cs typeface="Arial" charset="0"/>
      </a:defRPr>
    </a:lvl8pPr>
    <a:lvl9pPr marL="3657600" algn="l" defTabSz="914400" rtl="0" eaLnBrk="1" latinLnBrk="0" hangingPunct="1">
      <a:defRPr sz="2400"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7CF"/>
    <a:srgbClr val="D20F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88369" autoAdjust="0"/>
  </p:normalViewPr>
  <p:slideViewPr>
    <p:cSldViewPr>
      <p:cViewPr varScale="1">
        <p:scale>
          <a:sx n="102" d="100"/>
          <a:sy n="102" d="100"/>
        </p:scale>
        <p:origin x="1176" y="96"/>
      </p:cViewPr>
      <p:guideLst>
        <p:guide orient="horz" pos="2160"/>
        <p:guide pos="3120"/>
      </p:guideLst>
    </p:cSldViewPr>
  </p:slideViewPr>
  <p:notesTextViewPr>
    <p:cViewPr>
      <p:scale>
        <a:sx n="100" d="100"/>
        <a:sy n="100" d="100"/>
      </p:scale>
      <p:origin x="0" y="0"/>
    </p:cViewPr>
  </p:notesTextViewPr>
  <p:notesViewPr>
    <p:cSldViewPr>
      <p:cViewPr varScale="1">
        <p:scale>
          <a:sx n="65" d="100"/>
          <a:sy n="65" d="100"/>
        </p:scale>
        <p:origin x="-2436" y="-10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2">
  <dgm:title val=""/>
  <dgm:desc val=""/>
  <dgm:catLst>
    <dgm:cat type="mainScheme" pri="10200"/>
  </dgm:catLst>
  <dgm:styleLbl name="node0">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lig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lnNode1">
    <dgm:fillClrLst meth="repeat">
      <a:schemeClr val="lt1"/>
    </dgm:fillClrLst>
    <dgm:linClrLst meth="repeat">
      <a:schemeClr val="dk2">
        <a:shade val="80000"/>
      </a:schemeClr>
    </dgm:linClrLst>
    <dgm:effectClrLst/>
    <dgm:txLinClrLst/>
    <dgm:txFillClrLst meth="repeat">
      <a:schemeClr val="dk2"/>
    </dgm:txFillClrLst>
    <dgm:txEffectClrLst/>
  </dgm:styleLbl>
  <dgm:styleLbl name="vennNode1">
    <dgm:fillClrLst meth="repeat">
      <a:schemeClr val="lt1">
        <a:alpha val="50000"/>
      </a:schemeClr>
    </dgm:fillClrLst>
    <dgm:linClrLst meth="repeat">
      <a:schemeClr val="dk2">
        <a:shade val="80000"/>
      </a:schemeClr>
    </dgm:linClrLst>
    <dgm:effectClrLst/>
    <dgm:txLinClrLst/>
    <dgm:txFillClrLst/>
    <dgm:txEffectClrLst/>
  </dgm:styleLbl>
  <dgm:styleLbl name="node2">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3">
    <dgm:fillClrLst meth="repeat">
      <a:schemeClr val="lt1"/>
    </dgm:fillClrLst>
    <dgm:linClrLst meth="repeat">
      <a:schemeClr val="dk2">
        <a:shade val="80000"/>
      </a:schemeClr>
    </dgm:linClrLst>
    <dgm:effectClrLst/>
    <dgm:txLinClrLst/>
    <dgm:txFillClrLst meth="repeat">
      <a:schemeClr val="dk2"/>
    </dgm:txFillClrLst>
    <dgm:txEffectClrLst/>
  </dgm:styleLbl>
  <dgm:styleLbl name="node4">
    <dgm:fillClrLst meth="repeat">
      <a:schemeClr val="lt1"/>
    </dgm:fillClrLst>
    <dgm:linClrLst meth="repeat">
      <a:schemeClr val="dk2">
        <a:shade val="80000"/>
      </a:schemeClr>
    </dgm:linClrLst>
    <dgm:effectClrLst/>
    <dgm:txLinClrLst/>
    <dgm:txFillClrLst meth="repeat">
      <a:schemeClr val="dk2"/>
    </dgm:txFillClrLst>
    <dgm:txEffectClrLst/>
  </dgm:styleLbl>
  <dgm:styleLbl name="f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align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bgImgPlace1">
    <dgm:fillClrLst meth="repeat">
      <a:schemeClr val="dk2">
        <a:tint val="40000"/>
      </a:schemeClr>
    </dgm:fillClrLst>
    <dgm:linClrLst meth="repeat">
      <a:schemeClr val="dk2">
        <a:shade val="80000"/>
      </a:schemeClr>
    </dgm:linClrLst>
    <dgm:effectClrLst/>
    <dgm:txLinClrLst/>
    <dgm:txFillClrLst meth="repeat">
      <a:schemeClr val="lt1"/>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meth="repeat">
      <a:schemeClr val="dk2"/>
    </dgm:txFillClrLst>
    <dgm:txEffectClrLst/>
  </dgm:styleLbl>
  <dgm:styleLbl name="sibTrans1D1">
    <dgm:fillClrLst meth="repeat">
      <a:schemeClr val="dk2"/>
    </dgm:fillClrLst>
    <dgm:linClrLst meth="repeat">
      <a:schemeClr val="dk2"/>
    </dgm:linClrLst>
    <dgm:effectClrLst/>
    <dgm:txLinClrLst/>
    <dgm:txFillClrLst meth="repeat">
      <a:schemeClr val="tx1"/>
    </dgm:txFillClrLst>
    <dgm:txEffectClrLst/>
  </dgm:styleLbl>
  <dgm:styleLbl name="callout">
    <dgm:fillClrLst meth="repeat">
      <a:schemeClr val="dk2"/>
    </dgm:fillClrLst>
    <dgm:linClrLst meth="repeat">
      <a:schemeClr val="dk2"/>
    </dgm:linClrLst>
    <dgm:effectClrLst/>
    <dgm:txLinClrLst/>
    <dgm:txFillClrLst meth="repeat">
      <a:schemeClr val="tx1"/>
    </dgm:txFillClrLst>
    <dgm:txEffectClrLst/>
  </dgm:styleLbl>
  <dgm:styleLbl name="asst0">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1">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2">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3">
    <dgm:fillClrLst meth="repeat">
      <a:schemeClr val="lt1"/>
    </dgm:fillClrLst>
    <dgm:linClrLst meth="repeat">
      <a:schemeClr val="dk2">
        <a:shade val="80000"/>
      </a:schemeClr>
    </dgm:linClrLst>
    <dgm:effectClrLst/>
    <dgm:txLinClrLst/>
    <dgm:txFillClrLst meth="repeat">
      <a:schemeClr val="dk2"/>
    </dgm:txFillClrLst>
    <dgm:txEffectClrLst/>
  </dgm:styleLbl>
  <dgm:styleLbl name="asst4">
    <dgm:fillClrLst meth="repeat">
      <a:schemeClr val="lt1"/>
    </dgm:fillClrLst>
    <dgm:linClrLst meth="repeat">
      <a:schemeClr val="dk2">
        <a:shade val="80000"/>
      </a:schemeClr>
    </dgm:linClrLst>
    <dgm:effectClrLst/>
    <dgm:txLinClrLst/>
    <dgm:txFillClrLst meth="repeat">
      <a:schemeClr val="dk2"/>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dgm:txEffectClrLst/>
  </dgm:styleLbl>
  <dgm:styleLbl name="parChTrans2D2">
    <dgm:fillClrLst meth="repeat">
      <a:schemeClr val="dk2"/>
    </dgm:fillClrLst>
    <dgm:linClrLst meth="repeat">
      <a:schemeClr val="dk2"/>
    </dgm:linClrLst>
    <dgm:effectClrLst/>
    <dgm:txLinClrLst/>
    <dgm:txFillClrLst/>
    <dgm:txEffectClrLst/>
  </dgm:styleLbl>
  <dgm:styleLbl name="parChTrans2D3">
    <dgm:fillClrLst meth="repeat">
      <a:schemeClr val="dk2"/>
    </dgm:fillClrLst>
    <dgm:linClrLst meth="repeat">
      <a:schemeClr val="dk2"/>
    </dgm:linClrLst>
    <dgm:effectClrLst/>
    <dgm:txLinClrLst/>
    <dgm:txFillClrLst/>
    <dgm:txEffectClrLst/>
  </dgm:styleLbl>
  <dgm:styleLbl name="parChTrans2D4">
    <dgm:fillClrLst meth="repeat">
      <a:schemeClr val="dk2"/>
    </dgm:fillClrLst>
    <dgm:linClrLst meth="repeat">
      <a:schemeClr val="dk2"/>
    </dgm:linClrLst>
    <dgm:effectClrLst/>
    <dgm:txLinClrLst/>
    <dgm:txFillClrLst meth="repeat">
      <a:schemeClr val="lt1"/>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conF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align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trAlignAcc1">
    <dgm:fillClrLst meth="repeat">
      <a:schemeClr val="dk2">
        <a:alpha val="40000"/>
        <a:tint val="40000"/>
      </a:schemeClr>
    </dgm:fillClrLst>
    <dgm:linClrLst meth="repeat">
      <a:schemeClr val="dk2"/>
    </dgm:linClrLst>
    <dgm:effectClrLst/>
    <dgm:txLinClrLst/>
    <dgm:txFillClrLst meth="repeat">
      <a:schemeClr val="dk2"/>
    </dgm:txFillClrLst>
    <dgm:txEffectClrLst/>
  </dgm:styleLbl>
  <dgm:styleLbl name="bgAcc1">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solidFgAcc1">
    <dgm:fillClrLst meth="repeat">
      <a:schemeClr val="lt1"/>
    </dgm:fillClrLst>
    <dgm:linClrLst meth="repeat">
      <a:schemeClr val="dk2"/>
    </dgm:linClrLst>
    <dgm:effectClrLst/>
    <dgm:txLinClrLst/>
    <dgm:txFillClrLst meth="repeat">
      <a:schemeClr val="dk2"/>
    </dgm:txFillClrLst>
    <dgm:txEffectClrLst/>
  </dgm:styleLbl>
  <dgm:styleLbl name="solidAlignAcc1">
    <dgm:fillClrLst meth="repeat">
      <a:schemeClr val="lt1"/>
    </dgm:fillClrLst>
    <dgm:linClrLst meth="repeat">
      <a:schemeClr val="dk2"/>
    </dgm:linClrLst>
    <dgm:effectClrLst/>
    <dgm:txLinClrLst/>
    <dgm:txFillClrLst meth="repeat">
      <a:schemeClr val="dk2"/>
    </dgm:txFillClrLst>
    <dgm:txEffectClrLst/>
  </dgm:styleLbl>
  <dgm:styleLbl name="solidBgAcc1">
    <dgm:fillClrLst meth="repeat">
      <a:schemeClr val="lt1"/>
    </dgm:fillClrLst>
    <dgm:linClrLst meth="repeat">
      <a:schemeClr val="dk2"/>
    </dgm:linClrLst>
    <dgm:effectClrLst/>
    <dgm:txLinClrLst/>
    <dgm:txFillClrLst meth="repeat">
      <a:schemeClr val="dk2"/>
    </dgm:txFillClrLst>
    <dgm:txEffectClrLst/>
  </dgm:styleLbl>
  <dgm:styleLbl name="f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align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bgAccFollowNode1">
    <dgm:fillClrLst meth="repeat">
      <a:schemeClr val="lt1">
        <a:alpha val="90000"/>
        <a:tint val="40000"/>
      </a:schemeClr>
    </dgm:fillClrLst>
    <dgm:linClrLst meth="repeat">
      <a:schemeClr val="dk2">
        <a:alpha val="90000"/>
      </a:schemeClr>
    </dgm:linClrLst>
    <dgm:effectClrLst/>
    <dgm:txLinClrLst/>
    <dgm:txFillClrLst meth="repeat">
      <a:schemeClr val="dk2"/>
    </dgm:txFillClrLst>
    <dgm:txEffectClrLst/>
  </dgm:styleLbl>
  <dgm:styleLbl name="fgAcc0">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2">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3">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fgAcc4">
    <dgm:fillClrLst meth="repeat">
      <a:schemeClr val="dk2">
        <a:alpha val="90000"/>
        <a:tint val="40000"/>
      </a:schemeClr>
    </dgm:fillClrLst>
    <dgm:linClrLst meth="repeat">
      <a:schemeClr val="dk2"/>
    </dgm:linClrLst>
    <dgm:effectClrLst/>
    <dgm:txLinClrLst/>
    <dgm:txFillClrLst meth="repeat">
      <a:schemeClr val="dk2"/>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2"/>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2"/>
    </dgm:txFillClrLst>
    <dgm:txEffectClrLst/>
  </dgm:styleLbl>
  <dgm:styleLbl name="fgShp">
    <dgm:fillClrLst meth="repeat">
      <a:schemeClr val="dk2">
        <a:tint val="60000"/>
      </a:schemeClr>
    </dgm:fillClrLst>
    <dgm:linClrLst meth="repeat">
      <a:schemeClr val="lt1"/>
    </dgm:linClrLst>
    <dgm:effectClrLst/>
    <dgm:txLinClrLst/>
    <dgm:txFillClrLst meth="repeat">
      <a:schemeClr val="dk2"/>
    </dgm:txFillClrLst>
    <dgm:txEffectClrLst/>
  </dgm:styleLbl>
  <dgm:styleLbl name="revTx">
    <dgm:fillClrLst meth="repeat">
      <a:schemeClr val="lt1">
        <a:alpha val="0"/>
      </a:schemeClr>
    </dgm:fillClrLst>
    <dgm:linClrLst meth="repeat">
      <a:schemeClr val="dk2">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51724B-9208-477E-B53F-CD8CEFCB3BFC}" type="doc">
      <dgm:prSet loTypeId="urn:microsoft.com/office/officeart/2005/8/layout/hChevron3" loCatId="process" qsTypeId="urn:microsoft.com/office/officeart/2005/8/quickstyle/simple2" qsCatId="simple" csTypeId="urn:microsoft.com/office/officeart/2005/8/colors/accent0_2" csCatId="mainScheme" phldr="1"/>
      <dgm:spPr/>
      <dgm:t>
        <a:bodyPr/>
        <a:lstStyle/>
        <a:p>
          <a:endParaRPr lang="en-GB"/>
        </a:p>
      </dgm:t>
    </dgm:pt>
    <dgm:pt modelId="{3A96515A-A50A-4B61-A9D6-4D56192A16DC}">
      <dgm:prSet/>
      <dgm:spPr/>
      <dgm:t>
        <a:bodyPr/>
        <a:lstStyle/>
        <a:p>
          <a:r>
            <a:rPr lang="en-GB" dirty="0" smtClean="0">
              <a:solidFill>
                <a:schemeClr val="tx1"/>
              </a:solidFill>
            </a:rPr>
            <a:t>Previous research</a:t>
          </a:r>
          <a:endParaRPr lang="en-GB" dirty="0">
            <a:solidFill>
              <a:schemeClr val="tx1"/>
            </a:solidFill>
          </a:endParaRPr>
        </a:p>
      </dgm:t>
    </dgm:pt>
    <dgm:pt modelId="{1880B2ED-6523-4F38-89B1-BEE38E7698D5}" type="parTrans" cxnId="{F21DB4F3-4AE9-4761-832D-A7D7070F11DA}">
      <dgm:prSet/>
      <dgm:spPr/>
      <dgm:t>
        <a:bodyPr/>
        <a:lstStyle/>
        <a:p>
          <a:endParaRPr lang="en-GB">
            <a:solidFill>
              <a:schemeClr val="tx1"/>
            </a:solidFill>
          </a:endParaRPr>
        </a:p>
      </dgm:t>
    </dgm:pt>
    <dgm:pt modelId="{3BE20E0E-3348-4521-96BE-F3436A9B7F00}" type="sibTrans" cxnId="{F21DB4F3-4AE9-4761-832D-A7D7070F11DA}">
      <dgm:prSet/>
      <dgm:spPr/>
      <dgm:t>
        <a:bodyPr/>
        <a:lstStyle/>
        <a:p>
          <a:endParaRPr lang="en-GB">
            <a:solidFill>
              <a:schemeClr val="tx1"/>
            </a:solidFill>
          </a:endParaRPr>
        </a:p>
      </dgm:t>
    </dgm:pt>
    <dgm:pt modelId="{A76BFD17-ACFF-435E-899F-06C636856665}">
      <dgm:prSet/>
      <dgm:spPr/>
      <dgm:t>
        <a:bodyPr/>
        <a:lstStyle/>
        <a:p>
          <a:r>
            <a:rPr lang="en-GB" dirty="0" smtClean="0">
              <a:solidFill>
                <a:schemeClr val="tx1"/>
              </a:solidFill>
            </a:rPr>
            <a:t>Focus groups</a:t>
          </a:r>
          <a:endParaRPr lang="en-GB" dirty="0">
            <a:solidFill>
              <a:schemeClr val="tx1"/>
            </a:solidFill>
          </a:endParaRPr>
        </a:p>
      </dgm:t>
    </dgm:pt>
    <dgm:pt modelId="{80C800B2-A890-4B65-9732-C0E02B9FF6D3}" type="parTrans" cxnId="{73ADC9C5-9083-41B8-9FE8-A0C26E47A25D}">
      <dgm:prSet/>
      <dgm:spPr/>
      <dgm:t>
        <a:bodyPr/>
        <a:lstStyle/>
        <a:p>
          <a:endParaRPr lang="en-GB">
            <a:solidFill>
              <a:schemeClr val="tx1"/>
            </a:solidFill>
          </a:endParaRPr>
        </a:p>
      </dgm:t>
    </dgm:pt>
    <dgm:pt modelId="{82B54ABE-9D42-4094-8F9B-D58EFF851B98}" type="sibTrans" cxnId="{73ADC9C5-9083-41B8-9FE8-A0C26E47A25D}">
      <dgm:prSet/>
      <dgm:spPr/>
      <dgm:t>
        <a:bodyPr/>
        <a:lstStyle/>
        <a:p>
          <a:endParaRPr lang="en-GB">
            <a:solidFill>
              <a:schemeClr val="tx1"/>
            </a:solidFill>
          </a:endParaRPr>
        </a:p>
      </dgm:t>
    </dgm:pt>
    <dgm:pt modelId="{BA7C93BA-787E-4F9A-B013-AD5B2316AFEC}">
      <dgm:prSet/>
      <dgm:spPr/>
      <dgm:t>
        <a:bodyPr/>
        <a:lstStyle/>
        <a:p>
          <a:r>
            <a:rPr lang="en-GB" dirty="0" smtClean="0">
              <a:solidFill>
                <a:schemeClr val="tx1"/>
              </a:solidFill>
            </a:rPr>
            <a:t>Questionnaire design</a:t>
          </a:r>
          <a:endParaRPr lang="en-GB" dirty="0">
            <a:solidFill>
              <a:schemeClr val="tx1"/>
            </a:solidFill>
          </a:endParaRPr>
        </a:p>
      </dgm:t>
    </dgm:pt>
    <dgm:pt modelId="{9ECD8A40-A24C-46C0-96E7-B380CE98E6D3}" type="parTrans" cxnId="{A9D98B3F-5239-468E-BAE7-3B6F4A153083}">
      <dgm:prSet/>
      <dgm:spPr/>
      <dgm:t>
        <a:bodyPr/>
        <a:lstStyle/>
        <a:p>
          <a:endParaRPr lang="en-GB">
            <a:solidFill>
              <a:schemeClr val="tx1"/>
            </a:solidFill>
          </a:endParaRPr>
        </a:p>
      </dgm:t>
    </dgm:pt>
    <dgm:pt modelId="{707F3AA6-68E9-41A2-BB31-E093800D38C2}" type="sibTrans" cxnId="{A9D98B3F-5239-468E-BAE7-3B6F4A153083}">
      <dgm:prSet/>
      <dgm:spPr/>
      <dgm:t>
        <a:bodyPr/>
        <a:lstStyle/>
        <a:p>
          <a:endParaRPr lang="en-GB">
            <a:solidFill>
              <a:schemeClr val="tx1"/>
            </a:solidFill>
          </a:endParaRPr>
        </a:p>
      </dgm:t>
    </dgm:pt>
    <dgm:pt modelId="{8E619763-042F-4EA6-9C30-07755B03110B}">
      <dgm:prSet/>
      <dgm:spPr/>
      <dgm:t>
        <a:bodyPr/>
        <a:lstStyle/>
        <a:p>
          <a:r>
            <a:rPr lang="en-GB" dirty="0" smtClean="0">
              <a:solidFill>
                <a:schemeClr val="tx1"/>
              </a:solidFill>
            </a:rPr>
            <a:t>Question testing</a:t>
          </a:r>
          <a:endParaRPr lang="en-GB" dirty="0">
            <a:solidFill>
              <a:schemeClr val="tx1"/>
            </a:solidFill>
          </a:endParaRPr>
        </a:p>
      </dgm:t>
    </dgm:pt>
    <dgm:pt modelId="{613B5CB4-6E5C-4420-BB76-9789D5B6F3D8}" type="parTrans" cxnId="{E3980BB7-6B76-49E9-BBA5-8F183FC0500E}">
      <dgm:prSet/>
      <dgm:spPr/>
      <dgm:t>
        <a:bodyPr/>
        <a:lstStyle/>
        <a:p>
          <a:endParaRPr lang="en-GB">
            <a:solidFill>
              <a:schemeClr val="tx1"/>
            </a:solidFill>
          </a:endParaRPr>
        </a:p>
      </dgm:t>
    </dgm:pt>
    <dgm:pt modelId="{CE67C23C-44D4-4FF7-B99C-465034AFDBDF}" type="sibTrans" cxnId="{E3980BB7-6B76-49E9-BBA5-8F183FC0500E}">
      <dgm:prSet/>
      <dgm:spPr/>
      <dgm:t>
        <a:bodyPr/>
        <a:lstStyle/>
        <a:p>
          <a:endParaRPr lang="en-GB">
            <a:solidFill>
              <a:schemeClr val="tx1"/>
            </a:solidFill>
          </a:endParaRPr>
        </a:p>
      </dgm:t>
    </dgm:pt>
    <dgm:pt modelId="{902763E1-E773-4D05-B1E3-0E1CD01BA480}">
      <dgm:prSet/>
      <dgm:spPr/>
      <dgm:t>
        <a:bodyPr/>
        <a:lstStyle/>
        <a:p>
          <a:r>
            <a:rPr lang="en-GB" dirty="0" smtClean="0">
              <a:solidFill>
                <a:schemeClr val="tx1"/>
              </a:solidFill>
            </a:rPr>
            <a:t>2008 Carers Strategy</a:t>
          </a:r>
          <a:endParaRPr lang="en-GB" dirty="0">
            <a:solidFill>
              <a:schemeClr val="tx1"/>
            </a:solidFill>
          </a:endParaRPr>
        </a:p>
      </dgm:t>
    </dgm:pt>
    <dgm:pt modelId="{FCF6834E-B232-481E-A361-A6178038A7D3}" type="parTrans" cxnId="{3D657BE6-00B1-4058-9628-E694519B2FCF}">
      <dgm:prSet/>
      <dgm:spPr/>
      <dgm:t>
        <a:bodyPr/>
        <a:lstStyle/>
        <a:p>
          <a:endParaRPr lang="en-GB">
            <a:solidFill>
              <a:schemeClr val="tx1"/>
            </a:solidFill>
          </a:endParaRPr>
        </a:p>
      </dgm:t>
    </dgm:pt>
    <dgm:pt modelId="{94A1A91A-9155-49BC-804E-CB4800D7BEE6}" type="sibTrans" cxnId="{3D657BE6-00B1-4058-9628-E694519B2FCF}">
      <dgm:prSet/>
      <dgm:spPr/>
      <dgm:t>
        <a:bodyPr/>
        <a:lstStyle/>
        <a:p>
          <a:endParaRPr lang="en-GB">
            <a:solidFill>
              <a:schemeClr val="tx1"/>
            </a:solidFill>
          </a:endParaRPr>
        </a:p>
      </dgm:t>
    </dgm:pt>
    <dgm:pt modelId="{D74A64B1-D6B5-4A27-B0B1-F624A20F728B}">
      <dgm:prSet/>
      <dgm:spPr/>
      <dgm:t>
        <a:bodyPr/>
        <a:lstStyle/>
        <a:p>
          <a:r>
            <a:rPr lang="en-GB" dirty="0" smtClean="0">
              <a:solidFill>
                <a:schemeClr val="tx1"/>
              </a:solidFill>
            </a:rPr>
            <a:t>Questionnaire re-design</a:t>
          </a:r>
          <a:endParaRPr lang="en-GB" dirty="0">
            <a:solidFill>
              <a:schemeClr val="tx1"/>
            </a:solidFill>
          </a:endParaRPr>
        </a:p>
      </dgm:t>
    </dgm:pt>
    <dgm:pt modelId="{9937A8B0-8E47-477D-B71B-195897302202}" type="parTrans" cxnId="{EEF11B61-B7F2-48DB-AFB5-F66D34272DE2}">
      <dgm:prSet/>
      <dgm:spPr/>
      <dgm:t>
        <a:bodyPr/>
        <a:lstStyle/>
        <a:p>
          <a:endParaRPr lang="en-GB">
            <a:solidFill>
              <a:schemeClr val="tx1"/>
            </a:solidFill>
          </a:endParaRPr>
        </a:p>
      </dgm:t>
    </dgm:pt>
    <dgm:pt modelId="{67C12D9F-E32F-4F62-B38C-7A408B27EF59}" type="sibTrans" cxnId="{EEF11B61-B7F2-48DB-AFB5-F66D34272DE2}">
      <dgm:prSet/>
      <dgm:spPr/>
      <dgm:t>
        <a:bodyPr/>
        <a:lstStyle/>
        <a:p>
          <a:endParaRPr lang="en-GB">
            <a:solidFill>
              <a:schemeClr val="tx1"/>
            </a:solidFill>
          </a:endParaRPr>
        </a:p>
      </dgm:t>
    </dgm:pt>
    <dgm:pt modelId="{0B993B0F-A832-4212-AFA7-663152C3FC9D}">
      <dgm:prSet/>
      <dgm:spPr/>
      <dgm:t>
        <a:bodyPr/>
        <a:lstStyle/>
        <a:p>
          <a:r>
            <a:rPr lang="en-GB" dirty="0" smtClean="0">
              <a:solidFill>
                <a:schemeClr val="tx1"/>
              </a:solidFill>
            </a:rPr>
            <a:t>Question testing</a:t>
          </a:r>
          <a:endParaRPr lang="en-GB" dirty="0">
            <a:solidFill>
              <a:schemeClr val="tx1"/>
            </a:solidFill>
          </a:endParaRPr>
        </a:p>
      </dgm:t>
    </dgm:pt>
    <dgm:pt modelId="{CCA6C093-B614-4ABE-A297-6224283327CE}" type="parTrans" cxnId="{F622664B-B278-420D-B169-773BFF0A252B}">
      <dgm:prSet/>
      <dgm:spPr/>
      <dgm:t>
        <a:bodyPr/>
        <a:lstStyle/>
        <a:p>
          <a:endParaRPr lang="en-GB">
            <a:solidFill>
              <a:schemeClr val="tx1"/>
            </a:solidFill>
          </a:endParaRPr>
        </a:p>
      </dgm:t>
    </dgm:pt>
    <dgm:pt modelId="{603767CB-BBE9-4433-810B-7965ECA0E42F}" type="sibTrans" cxnId="{F622664B-B278-420D-B169-773BFF0A252B}">
      <dgm:prSet/>
      <dgm:spPr/>
      <dgm:t>
        <a:bodyPr/>
        <a:lstStyle/>
        <a:p>
          <a:endParaRPr lang="en-GB">
            <a:solidFill>
              <a:schemeClr val="tx1"/>
            </a:solidFill>
          </a:endParaRPr>
        </a:p>
      </dgm:t>
    </dgm:pt>
    <dgm:pt modelId="{65FFE07D-2323-4D34-82AE-DAA7BE8EAAC7}" type="pres">
      <dgm:prSet presAssocID="{7651724B-9208-477E-B53F-CD8CEFCB3BFC}" presName="Name0" presStyleCnt="0">
        <dgm:presLayoutVars>
          <dgm:dir/>
          <dgm:resizeHandles val="exact"/>
        </dgm:presLayoutVars>
      </dgm:prSet>
      <dgm:spPr/>
      <dgm:t>
        <a:bodyPr/>
        <a:lstStyle/>
        <a:p>
          <a:endParaRPr lang="en-US"/>
        </a:p>
      </dgm:t>
    </dgm:pt>
    <dgm:pt modelId="{5914E7CC-5579-46FC-BEF2-46BE6112E11F}" type="pres">
      <dgm:prSet presAssocID="{3A96515A-A50A-4B61-A9D6-4D56192A16DC}" presName="parTxOnly" presStyleLbl="node1" presStyleIdx="0" presStyleCnt="7">
        <dgm:presLayoutVars>
          <dgm:bulletEnabled val="1"/>
        </dgm:presLayoutVars>
      </dgm:prSet>
      <dgm:spPr/>
      <dgm:t>
        <a:bodyPr/>
        <a:lstStyle/>
        <a:p>
          <a:endParaRPr lang="en-US"/>
        </a:p>
      </dgm:t>
    </dgm:pt>
    <dgm:pt modelId="{6A91B552-9BE3-46BF-8661-1CE21B739D29}" type="pres">
      <dgm:prSet presAssocID="{3BE20E0E-3348-4521-96BE-F3436A9B7F00}" presName="parSpace" presStyleCnt="0"/>
      <dgm:spPr/>
      <dgm:t>
        <a:bodyPr/>
        <a:lstStyle/>
        <a:p>
          <a:endParaRPr lang="en-GB"/>
        </a:p>
      </dgm:t>
    </dgm:pt>
    <dgm:pt modelId="{2EF284D4-0B52-4550-B9D4-1645F3D8411B}" type="pres">
      <dgm:prSet presAssocID="{A76BFD17-ACFF-435E-899F-06C636856665}" presName="parTxOnly" presStyleLbl="node1" presStyleIdx="1" presStyleCnt="7">
        <dgm:presLayoutVars>
          <dgm:bulletEnabled val="1"/>
        </dgm:presLayoutVars>
      </dgm:prSet>
      <dgm:spPr/>
      <dgm:t>
        <a:bodyPr/>
        <a:lstStyle/>
        <a:p>
          <a:endParaRPr lang="en-US"/>
        </a:p>
      </dgm:t>
    </dgm:pt>
    <dgm:pt modelId="{111976F0-4D39-486F-866F-63F149238543}" type="pres">
      <dgm:prSet presAssocID="{82B54ABE-9D42-4094-8F9B-D58EFF851B98}" presName="parSpace" presStyleCnt="0"/>
      <dgm:spPr/>
      <dgm:t>
        <a:bodyPr/>
        <a:lstStyle/>
        <a:p>
          <a:endParaRPr lang="en-GB"/>
        </a:p>
      </dgm:t>
    </dgm:pt>
    <dgm:pt modelId="{F3FEAB70-0D1F-4AB7-8720-A5A627DF7F1C}" type="pres">
      <dgm:prSet presAssocID="{BA7C93BA-787E-4F9A-B013-AD5B2316AFEC}" presName="parTxOnly" presStyleLbl="node1" presStyleIdx="2" presStyleCnt="7">
        <dgm:presLayoutVars>
          <dgm:bulletEnabled val="1"/>
        </dgm:presLayoutVars>
      </dgm:prSet>
      <dgm:spPr/>
      <dgm:t>
        <a:bodyPr/>
        <a:lstStyle/>
        <a:p>
          <a:endParaRPr lang="en-US"/>
        </a:p>
      </dgm:t>
    </dgm:pt>
    <dgm:pt modelId="{853ED564-EECB-425E-8166-69DB1FC512E8}" type="pres">
      <dgm:prSet presAssocID="{707F3AA6-68E9-41A2-BB31-E093800D38C2}" presName="parSpace" presStyleCnt="0"/>
      <dgm:spPr/>
      <dgm:t>
        <a:bodyPr/>
        <a:lstStyle/>
        <a:p>
          <a:endParaRPr lang="en-GB"/>
        </a:p>
      </dgm:t>
    </dgm:pt>
    <dgm:pt modelId="{A8A27818-99FA-4019-BBC6-7A7E319BDF85}" type="pres">
      <dgm:prSet presAssocID="{8E619763-042F-4EA6-9C30-07755B03110B}" presName="parTxOnly" presStyleLbl="node1" presStyleIdx="3" presStyleCnt="7">
        <dgm:presLayoutVars>
          <dgm:bulletEnabled val="1"/>
        </dgm:presLayoutVars>
      </dgm:prSet>
      <dgm:spPr/>
      <dgm:t>
        <a:bodyPr/>
        <a:lstStyle/>
        <a:p>
          <a:endParaRPr lang="en-US"/>
        </a:p>
      </dgm:t>
    </dgm:pt>
    <dgm:pt modelId="{AF79AD18-36FB-4527-9D29-8DE0CDA41A3B}" type="pres">
      <dgm:prSet presAssocID="{CE67C23C-44D4-4FF7-B99C-465034AFDBDF}" presName="parSpace" presStyleCnt="0"/>
      <dgm:spPr/>
      <dgm:t>
        <a:bodyPr/>
        <a:lstStyle/>
        <a:p>
          <a:endParaRPr lang="en-GB"/>
        </a:p>
      </dgm:t>
    </dgm:pt>
    <dgm:pt modelId="{544E6E33-EACA-403A-8584-9AAE31403631}" type="pres">
      <dgm:prSet presAssocID="{902763E1-E773-4D05-B1E3-0E1CD01BA480}" presName="parTxOnly" presStyleLbl="node1" presStyleIdx="4" presStyleCnt="7">
        <dgm:presLayoutVars>
          <dgm:bulletEnabled val="1"/>
        </dgm:presLayoutVars>
      </dgm:prSet>
      <dgm:spPr/>
      <dgm:t>
        <a:bodyPr/>
        <a:lstStyle/>
        <a:p>
          <a:endParaRPr lang="en-US"/>
        </a:p>
      </dgm:t>
    </dgm:pt>
    <dgm:pt modelId="{F84C6F2A-B464-41FB-BCC1-CBE2593C59BC}" type="pres">
      <dgm:prSet presAssocID="{94A1A91A-9155-49BC-804E-CB4800D7BEE6}" presName="parSpace" presStyleCnt="0"/>
      <dgm:spPr/>
      <dgm:t>
        <a:bodyPr/>
        <a:lstStyle/>
        <a:p>
          <a:endParaRPr lang="en-GB"/>
        </a:p>
      </dgm:t>
    </dgm:pt>
    <dgm:pt modelId="{F2ED3E12-520E-4AC4-8AAA-B0AD8C0D99F9}" type="pres">
      <dgm:prSet presAssocID="{D74A64B1-D6B5-4A27-B0B1-F624A20F728B}" presName="parTxOnly" presStyleLbl="node1" presStyleIdx="5" presStyleCnt="7">
        <dgm:presLayoutVars>
          <dgm:bulletEnabled val="1"/>
        </dgm:presLayoutVars>
      </dgm:prSet>
      <dgm:spPr/>
      <dgm:t>
        <a:bodyPr/>
        <a:lstStyle/>
        <a:p>
          <a:endParaRPr lang="en-US"/>
        </a:p>
      </dgm:t>
    </dgm:pt>
    <dgm:pt modelId="{20A48391-DA8C-471A-9A09-FFDC366B5CAE}" type="pres">
      <dgm:prSet presAssocID="{67C12D9F-E32F-4F62-B38C-7A408B27EF59}" presName="parSpace" presStyleCnt="0"/>
      <dgm:spPr/>
      <dgm:t>
        <a:bodyPr/>
        <a:lstStyle/>
        <a:p>
          <a:endParaRPr lang="en-GB"/>
        </a:p>
      </dgm:t>
    </dgm:pt>
    <dgm:pt modelId="{164D6EC6-9345-4A67-80F5-C6D4CB020616}" type="pres">
      <dgm:prSet presAssocID="{0B993B0F-A832-4212-AFA7-663152C3FC9D}" presName="parTxOnly" presStyleLbl="node1" presStyleIdx="6" presStyleCnt="7">
        <dgm:presLayoutVars>
          <dgm:bulletEnabled val="1"/>
        </dgm:presLayoutVars>
      </dgm:prSet>
      <dgm:spPr/>
      <dgm:t>
        <a:bodyPr/>
        <a:lstStyle/>
        <a:p>
          <a:endParaRPr lang="en-US"/>
        </a:p>
      </dgm:t>
    </dgm:pt>
  </dgm:ptLst>
  <dgm:cxnLst>
    <dgm:cxn modelId="{F2594F15-45E5-423D-AADB-AE332E8A94FA}" type="presOf" srcId="{A76BFD17-ACFF-435E-899F-06C636856665}" destId="{2EF284D4-0B52-4550-B9D4-1645F3D8411B}" srcOrd="0" destOrd="0" presId="urn:microsoft.com/office/officeart/2005/8/layout/hChevron3"/>
    <dgm:cxn modelId="{EEF11B61-B7F2-48DB-AFB5-F66D34272DE2}" srcId="{7651724B-9208-477E-B53F-CD8CEFCB3BFC}" destId="{D74A64B1-D6B5-4A27-B0B1-F624A20F728B}" srcOrd="5" destOrd="0" parTransId="{9937A8B0-8E47-477D-B71B-195897302202}" sibTransId="{67C12D9F-E32F-4F62-B38C-7A408B27EF59}"/>
    <dgm:cxn modelId="{F622664B-B278-420D-B169-773BFF0A252B}" srcId="{7651724B-9208-477E-B53F-CD8CEFCB3BFC}" destId="{0B993B0F-A832-4212-AFA7-663152C3FC9D}" srcOrd="6" destOrd="0" parTransId="{CCA6C093-B614-4ABE-A297-6224283327CE}" sibTransId="{603767CB-BBE9-4433-810B-7965ECA0E42F}"/>
    <dgm:cxn modelId="{C8D68AE0-9A25-45F1-85F2-DB7731D303C4}" type="presOf" srcId="{0B993B0F-A832-4212-AFA7-663152C3FC9D}" destId="{164D6EC6-9345-4A67-80F5-C6D4CB020616}" srcOrd="0" destOrd="0" presId="urn:microsoft.com/office/officeart/2005/8/layout/hChevron3"/>
    <dgm:cxn modelId="{A7AF8B4B-0C94-498B-ADB3-1B32F635235F}" type="presOf" srcId="{BA7C93BA-787E-4F9A-B013-AD5B2316AFEC}" destId="{F3FEAB70-0D1F-4AB7-8720-A5A627DF7F1C}" srcOrd="0" destOrd="0" presId="urn:microsoft.com/office/officeart/2005/8/layout/hChevron3"/>
    <dgm:cxn modelId="{1DCCF335-8E1E-415E-B8CA-4FA301881AED}" type="presOf" srcId="{D74A64B1-D6B5-4A27-B0B1-F624A20F728B}" destId="{F2ED3E12-520E-4AC4-8AAA-B0AD8C0D99F9}" srcOrd="0" destOrd="0" presId="urn:microsoft.com/office/officeart/2005/8/layout/hChevron3"/>
    <dgm:cxn modelId="{1859F736-BCE1-470F-9357-1B63FE7393DE}" type="presOf" srcId="{7651724B-9208-477E-B53F-CD8CEFCB3BFC}" destId="{65FFE07D-2323-4D34-82AE-DAA7BE8EAAC7}" srcOrd="0" destOrd="0" presId="urn:microsoft.com/office/officeart/2005/8/layout/hChevron3"/>
    <dgm:cxn modelId="{211199E3-B319-4092-A791-F142F6204BE8}" type="presOf" srcId="{902763E1-E773-4D05-B1E3-0E1CD01BA480}" destId="{544E6E33-EACA-403A-8584-9AAE31403631}" srcOrd="0" destOrd="0" presId="urn:microsoft.com/office/officeart/2005/8/layout/hChevron3"/>
    <dgm:cxn modelId="{E3980BB7-6B76-49E9-BBA5-8F183FC0500E}" srcId="{7651724B-9208-477E-B53F-CD8CEFCB3BFC}" destId="{8E619763-042F-4EA6-9C30-07755B03110B}" srcOrd="3" destOrd="0" parTransId="{613B5CB4-6E5C-4420-BB76-9789D5B6F3D8}" sibTransId="{CE67C23C-44D4-4FF7-B99C-465034AFDBDF}"/>
    <dgm:cxn modelId="{3D657BE6-00B1-4058-9628-E694519B2FCF}" srcId="{7651724B-9208-477E-B53F-CD8CEFCB3BFC}" destId="{902763E1-E773-4D05-B1E3-0E1CD01BA480}" srcOrd="4" destOrd="0" parTransId="{FCF6834E-B232-481E-A361-A6178038A7D3}" sibTransId="{94A1A91A-9155-49BC-804E-CB4800D7BEE6}"/>
    <dgm:cxn modelId="{8ED49B9C-2A64-4E0B-83AD-D72ACD30A291}" type="presOf" srcId="{8E619763-042F-4EA6-9C30-07755B03110B}" destId="{A8A27818-99FA-4019-BBC6-7A7E319BDF85}" srcOrd="0" destOrd="0" presId="urn:microsoft.com/office/officeart/2005/8/layout/hChevron3"/>
    <dgm:cxn modelId="{A9D98B3F-5239-468E-BAE7-3B6F4A153083}" srcId="{7651724B-9208-477E-B53F-CD8CEFCB3BFC}" destId="{BA7C93BA-787E-4F9A-B013-AD5B2316AFEC}" srcOrd="2" destOrd="0" parTransId="{9ECD8A40-A24C-46C0-96E7-B380CE98E6D3}" sibTransId="{707F3AA6-68E9-41A2-BB31-E093800D38C2}"/>
    <dgm:cxn modelId="{48438CEC-469E-4860-8440-AB6238099A0C}" type="presOf" srcId="{3A96515A-A50A-4B61-A9D6-4D56192A16DC}" destId="{5914E7CC-5579-46FC-BEF2-46BE6112E11F}" srcOrd="0" destOrd="0" presId="urn:microsoft.com/office/officeart/2005/8/layout/hChevron3"/>
    <dgm:cxn modelId="{73ADC9C5-9083-41B8-9FE8-A0C26E47A25D}" srcId="{7651724B-9208-477E-B53F-CD8CEFCB3BFC}" destId="{A76BFD17-ACFF-435E-899F-06C636856665}" srcOrd="1" destOrd="0" parTransId="{80C800B2-A890-4B65-9732-C0E02B9FF6D3}" sibTransId="{82B54ABE-9D42-4094-8F9B-D58EFF851B98}"/>
    <dgm:cxn modelId="{F21DB4F3-4AE9-4761-832D-A7D7070F11DA}" srcId="{7651724B-9208-477E-B53F-CD8CEFCB3BFC}" destId="{3A96515A-A50A-4B61-A9D6-4D56192A16DC}" srcOrd="0" destOrd="0" parTransId="{1880B2ED-6523-4F38-89B1-BEE38E7698D5}" sibTransId="{3BE20E0E-3348-4521-96BE-F3436A9B7F00}"/>
    <dgm:cxn modelId="{7A482192-DC5F-467B-BB2C-1FF13A089060}" type="presParOf" srcId="{65FFE07D-2323-4D34-82AE-DAA7BE8EAAC7}" destId="{5914E7CC-5579-46FC-BEF2-46BE6112E11F}" srcOrd="0" destOrd="0" presId="urn:microsoft.com/office/officeart/2005/8/layout/hChevron3"/>
    <dgm:cxn modelId="{EDDAF511-8BCE-4D0D-B134-CC67ACD0329D}" type="presParOf" srcId="{65FFE07D-2323-4D34-82AE-DAA7BE8EAAC7}" destId="{6A91B552-9BE3-46BF-8661-1CE21B739D29}" srcOrd="1" destOrd="0" presId="urn:microsoft.com/office/officeart/2005/8/layout/hChevron3"/>
    <dgm:cxn modelId="{67B5AB2B-AF30-41DE-A675-EA20A82DF463}" type="presParOf" srcId="{65FFE07D-2323-4D34-82AE-DAA7BE8EAAC7}" destId="{2EF284D4-0B52-4550-B9D4-1645F3D8411B}" srcOrd="2" destOrd="0" presId="urn:microsoft.com/office/officeart/2005/8/layout/hChevron3"/>
    <dgm:cxn modelId="{1AFD6C81-E0A4-4E60-81A4-3B70EAC0F792}" type="presParOf" srcId="{65FFE07D-2323-4D34-82AE-DAA7BE8EAAC7}" destId="{111976F0-4D39-486F-866F-63F149238543}" srcOrd="3" destOrd="0" presId="urn:microsoft.com/office/officeart/2005/8/layout/hChevron3"/>
    <dgm:cxn modelId="{8AA777E3-0623-42CA-A1E3-72486E939FDC}" type="presParOf" srcId="{65FFE07D-2323-4D34-82AE-DAA7BE8EAAC7}" destId="{F3FEAB70-0D1F-4AB7-8720-A5A627DF7F1C}" srcOrd="4" destOrd="0" presId="urn:microsoft.com/office/officeart/2005/8/layout/hChevron3"/>
    <dgm:cxn modelId="{ED0D5401-C9C7-41D8-820B-3B437EC462DA}" type="presParOf" srcId="{65FFE07D-2323-4D34-82AE-DAA7BE8EAAC7}" destId="{853ED564-EECB-425E-8166-69DB1FC512E8}" srcOrd="5" destOrd="0" presId="urn:microsoft.com/office/officeart/2005/8/layout/hChevron3"/>
    <dgm:cxn modelId="{8048E55E-BFFB-449B-9850-B98AD96A7603}" type="presParOf" srcId="{65FFE07D-2323-4D34-82AE-DAA7BE8EAAC7}" destId="{A8A27818-99FA-4019-BBC6-7A7E319BDF85}" srcOrd="6" destOrd="0" presId="urn:microsoft.com/office/officeart/2005/8/layout/hChevron3"/>
    <dgm:cxn modelId="{D68428F0-2807-4634-993B-C629840680D2}" type="presParOf" srcId="{65FFE07D-2323-4D34-82AE-DAA7BE8EAAC7}" destId="{AF79AD18-36FB-4527-9D29-8DE0CDA41A3B}" srcOrd="7" destOrd="0" presId="urn:microsoft.com/office/officeart/2005/8/layout/hChevron3"/>
    <dgm:cxn modelId="{06403A5F-8FDD-4F38-9A80-FB3B29DB0537}" type="presParOf" srcId="{65FFE07D-2323-4D34-82AE-DAA7BE8EAAC7}" destId="{544E6E33-EACA-403A-8584-9AAE31403631}" srcOrd="8" destOrd="0" presId="urn:microsoft.com/office/officeart/2005/8/layout/hChevron3"/>
    <dgm:cxn modelId="{4BC15BC3-D9DC-455F-9289-2E2B7D6F9B22}" type="presParOf" srcId="{65FFE07D-2323-4D34-82AE-DAA7BE8EAAC7}" destId="{F84C6F2A-B464-41FB-BCC1-CBE2593C59BC}" srcOrd="9" destOrd="0" presId="urn:microsoft.com/office/officeart/2005/8/layout/hChevron3"/>
    <dgm:cxn modelId="{2BBC5B06-9CE1-47CC-B770-B8CABF2727F9}" type="presParOf" srcId="{65FFE07D-2323-4D34-82AE-DAA7BE8EAAC7}" destId="{F2ED3E12-520E-4AC4-8AAA-B0AD8C0D99F9}" srcOrd="10" destOrd="0" presId="urn:microsoft.com/office/officeart/2005/8/layout/hChevron3"/>
    <dgm:cxn modelId="{BB8E407E-BDA8-44B7-96B1-95790C3A4F63}" type="presParOf" srcId="{65FFE07D-2323-4D34-82AE-DAA7BE8EAAC7}" destId="{20A48391-DA8C-471A-9A09-FFDC366B5CAE}" srcOrd="11" destOrd="0" presId="urn:microsoft.com/office/officeart/2005/8/layout/hChevron3"/>
    <dgm:cxn modelId="{DB23AE28-F233-4A5F-BC98-9BAAB0114043}" type="presParOf" srcId="{65FFE07D-2323-4D34-82AE-DAA7BE8EAAC7}" destId="{164D6EC6-9345-4A67-80F5-C6D4CB020616}" srcOrd="12"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14E7CC-5579-46FC-BEF2-46BE6112E11F}">
      <dsp:nvSpPr>
        <dsp:cNvPr id="0" name=""/>
        <dsp:cNvSpPr/>
      </dsp:nvSpPr>
      <dsp:spPr>
        <a:xfrm>
          <a:off x="1381" y="1655037"/>
          <a:ext cx="1625911" cy="650364"/>
        </a:xfrm>
        <a:prstGeom prst="homePlate">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58674" tIns="29337" rIns="14669" bIns="29337" numCol="1" spcCol="1270" anchor="ctr" anchorCtr="0">
          <a:noAutofit/>
        </a:bodyPr>
        <a:lstStyle/>
        <a:p>
          <a:pPr lvl="0" algn="ctr" defTabSz="488950">
            <a:lnSpc>
              <a:spcPct val="90000"/>
            </a:lnSpc>
            <a:spcBef>
              <a:spcPct val="0"/>
            </a:spcBef>
            <a:spcAft>
              <a:spcPct val="35000"/>
            </a:spcAft>
          </a:pPr>
          <a:r>
            <a:rPr lang="en-GB" sz="1100" kern="1200" dirty="0" smtClean="0">
              <a:solidFill>
                <a:schemeClr val="tx1"/>
              </a:solidFill>
            </a:rPr>
            <a:t>Previous research</a:t>
          </a:r>
          <a:endParaRPr lang="en-GB" sz="1100" kern="1200" dirty="0">
            <a:solidFill>
              <a:schemeClr val="tx1"/>
            </a:solidFill>
          </a:endParaRPr>
        </a:p>
      </dsp:txBody>
      <dsp:txXfrm>
        <a:off x="1381" y="1655037"/>
        <a:ext cx="1463320" cy="650364"/>
      </dsp:txXfrm>
    </dsp:sp>
    <dsp:sp modelId="{2EF284D4-0B52-4550-B9D4-1645F3D8411B}">
      <dsp:nvSpPr>
        <dsp:cNvPr id="0" name=""/>
        <dsp:cNvSpPr/>
      </dsp:nvSpPr>
      <dsp:spPr>
        <a:xfrm>
          <a:off x="1302110" y="1655037"/>
          <a:ext cx="1625911" cy="650364"/>
        </a:xfrm>
        <a:prstGeom prst="chevron">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GB" sz="1100" kern="1200" dirty="0" smtClean="0">
              <a:solidFill>
                <a:schemeClr val="tx1"/>
              </a:solidFill>
            </a:rPr>
            <a:t>Focus groups</a:t>
          </a:r>
          <a:endParaRPr lang="en-GB" sz="1100" kern="1200" dirty="0">
            <a:solidFill>
              <a:schemeClr val="tx1"/>
            </a:solidFill>
          </a:endParaRPr>
        </a:p>
      </dsp:txBody>
      <dsp:txXfrm>
        <a:off x="1627292" y="1655037"/>
        <a:ext cx="975547" cy="650364"/>
      </dsp:txXfrm>
    </dsp:sp>
    <dsp:sp modelId="{F3FEAB70-0D1F-4AB7-8720-A5A627DF7F1C}">
      <dsp:nvSpPr>
        <dsp:cNvPr id="0" name=""/>
        <dsp:cNvSpPr/>
      </dsp:nvSpPr>
      <dsp:spPr>
        <a:xfrm>
          <a:off x="2602839" y="1655037"/>
          <a:ext cx="1625911" cy="650364"/>
        </a:xfrm>
        <a:prstGeom prst="chevron">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GB" sz="1100" kern="1200" dirty="0" smtClean="0">
              <a:solidFill>
                <a:schemeClr val="tx1"/>
              </a:solidFill>
            </a:rPr>
            <a:t>Questionnaire design</a:t>
          </a:r>
          <a:endParaRPr lang="en-GB" sz="1100" kern="1200" dirty="0">
            <a:solidFill>
              <a:schemeClr val="tx1"/>
            </a:solidFill>
          </a:endParaRPr>
        </a:p>
      </dsp:txBody>
      <dsp:txXfrm>
        <a:off x="2928021" y="1655037"/>
        <a:ext cx="975547" cy="650364"/>
      </dsp:txXfrm>
    </dsp:sp>
    <dsp:sp modelId="{A8A27818-99FA-4019-BBC6-7A7E319BDF85}">
      <dsp:nvSpPr>
        <dsp:cNvPr id="0" name=""/>
        <dsp:cNvSpPr/>
      </dsp:nvSpPr>
      <dsp:spPr>
        <a:xfrm>
          <a:off x="3903568" y="1655037"/>
          <a:ext cx="1625911" cy="650364"/>
        </a:xfrm>
        <a:prstGeom prst="chevron">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GB" sz="1100" kern="1200" dirty="0" smtClean="0">
              <a:solidFill>
                <a:schemeClr val="tx1"/>
              </a:solidFill>
            </a:rPr>
            <a:t>Question testing</a:t>
          </a:r>
          <a:endParaRPr lang="en-GB" sz="1100" kern="1200" dirty="0">
            <a:solidFill>
              <a:schemeClr val="tx1"/>
            </a:solidFill>
          </a:endParaRPr>
        </a:p>
      </dsp:txBody>
      <dsp:txXfrm>
        <a:off x="4228750" y="1655037"/>
        <a:ext cx="975547" cy="650364"/>
      </dsp:txXfrm>
    </dsp:sp>
    <dsp:sp modelId="{544E6E33-EACA-403A-8584-9AAE31403631}">
      <dsp:nvSpPr>
        <dsp:cNvPr id="0" name=""/>
        <dsp:cNvSpPr/>
      </dsp:nvSpPr>
      <dsp:spPr>
        <a:xfrm>
          <a:off x="5204297" y="1655037"/>
          <a:ext cx="1625911" cy="650364"/>
        </a:xfrm>
        <a:prstGeom prst="chevron">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GB" sz="1100" kern="1200" dirty="0" smtClean="0">
              <a:solidFill>
                <a:schemeClr val="tx1"/>
              </a:solidFill>
            </a:rPr>
            <a:t>2008 Carers Strategy</a:t>
          </a:r>
          <a:endParaRPr lang="en-GB" sz="1100" kern="1200" dirty="0">
            <a:solidFill>
              <a:schemeClr val="tx1"/>
            </a:solidFill>
          </a:endParaRPr>
        </a:p>
      </dsp:txBody>
      <dsp:txXfrm>
        <a:off x="5529479" y="1655037"/>
        <a:ext cx="975547" cy="650364"/>
      </dsp:txXfrm>
    </dsp:sp>
    <dsp:sp modelId="{F2ED3E12-520E-4AC4-8AAA-B0AD8C0D99F9}">
      <dsp:nvSpPr>
        <dsp:cNvPr id="0" name=""/>
        <dsp:cNvSpPr/>
      </dsp:nvSpPr>
      <dsp:spPr>
        <a:xfrm>
          <a:off x="6505026" y="1655037"/>
          <a:ext cx="1625911" cy="650364"/>
        </a:xfrm>
        <a:prstGeom prst="chevron">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GB" sz="1100" kern="1200" dirty="0" smtClean="0">
              <a:solidFill>
                <a:schemeClr val="tx1"/>
              </a:solidFill>
            </a:rPr>
            <a:t>Questionnaire re-design</a:t>
          </a:r>
          <a:endParaRPr lang="en-GB" sz="1100" kern="1200" dirty="0">
            <a:solidFill>
              <a:schemeClr val="tx1"/>
            </a:solidFill>
          </a:endParaRPr>
        </a:p>
      </dsp:txBody>
      <dsp:txXfrm>
        <a:off x="6830208" y="1655037"/>
        <a:ext cx="975547" cy="650364"/>
      </dsp:txXfrm>
    </dsp:sp>
    <dsp:sp modelId="{164D6EC6-9345-4A67-80F5-C6D4CB020616}">
      <dsp:nvSpPr>
        <dsp:cNvPr id="0" name=""/>
        <dsp:cNvSpPr/>
      </dsp:nvSpPr>
      <dsp:spPr>
        <a:xfrm>
          <a:off x="7805755" y="1655037"/>
          <a:ext cx="1625911" cy="650364"/>
        </a:xfrm>
        <a:prstGeom prst="chevron">
          <a:avLst/>
        </a:prstGeom>
        <a:solidFill>
          <a:schemeClr val="lt1">
            <a:hueOff val="0"/>
            <a:satOff val="0"/>
            <a:lumOff val="0"/>
            <a:alphaOff val="0"/>
          </a:schemeClr>
        </a:solidFill>
        <a:ln w="38100" cap="flat" cmpd="sng" algn="ctr">
          <a:solidFill>
            <a:schemeClr val="dk2">
              <a:shade val="80000"/>
              <a:hueOff val="0"/>
              <a:satOff val="0"/>
              <a:lumOff val="0"/>
              <a:alphaOff val="0"/>
            </a:schemeClr>
          </a:solidFill>
          <a:prstDash val="solid"/>
        </a:ln>
        <a:effectLst>
          <a:outerShdw blurRad="40000" dist="20000" dir="5400000" rotWithShape="0">
            <a:srgbClr val="000000">
              <a:alpha val="38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44006" tIns="29337" rIns="14669" bIns="29337" numCol="1" spcCol="1270" anchor="ctr" anchorCtr="0">
          <a:noAutofit/>
        </a:bodyPr>
        <a:lstStyle/>
        <a:p>
          <a:pPr lvl="0" algn="ctr" defTabSz="488950">
            <a:lnSpc>
              <a:spcPct val="90000"/>
            </a:lnSpc>
            <a:spcBef>
              <a:spcPct val="0"/>
            </a:spcBef>
            <a:spcAft>
              <a:spcPct val="35000"/>
            </a:spcAft>
          </a:pPr>
          <a:r>
            <a:rPr lang="en-GB" sz="1100" kern="1200" dirty="0" smtClean="0">
              <a:solidFill>
                <a:schemeClr val="tx1"/>
              </a:solidFill>
            </a:rPr>
            <a:t>Question testing</a:t>
          </a:r>
          <a:endParaRPr lang="en-GB" sz="1100" kern="1200" dirty="0">
            <a:solidFill>
              <a:schemeClr val="tx1"/>
            </a:solidFill>
          </a:endParaRPr>
        </a:p>
      </dsp:txBody>
      <dsp:txXfrm>
        <a:off x="8130937" y="1655037"/>
        <a:ext cx="975547" cy="650364"/>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p:cNvSpPr>
            <a:spLocks noGrp="1" noChangeArrowheads="1"/>
          </p:cNvSpPr>
          <p:nvPr>
            <p:ph type="hdr" sz="quarter"/>
          </p:nvPr>
        </p:nvSpPr>
        <p:spPr bwMode="auto">
          <a:xfrm>
            <a:off x="0" y="0"/>
            <a:ext cx="2946298" cy="494980"/>
          </a:xfrm>
          <a:prstGeom prst="rect">
            <a:avLst/>
          </a:prstGeom>
          <a:noFill/>
          <a:ln w="9525">
            <a:noFill/>
            <a:miter lim="800000"/>
            <a:headEnd/>
            <a:tailEnd/>
          </a:ln>
          <a:effectLst/>
        </p:spPr>
        <p:txBody>
          <a:bodyPr vert="horz" wrap="square" lIns="95035" tIns="47517" rIns="95035" bIns="47517" numCol="1" anchor="t" anchorCtr="0" compatLnSpc="1">
            <a:prstTxWarp prst="textNoShape">
              <a:avLst/>
            </a:prstTxWarp>
          </a:bodyPr>
          <a:lstStyle>
            <a:lvl1pPr defTabSz="950913" eaLnBrk="0" hangingPunct="0">
              <a:defRPr sz="1200">
                <a:cs typeface="+mn-cs"/>
              </a:defRPr>
            </a:lvl1pPr>
          </a:lstStyle>
          <a:p>
            <a:pPr>
              <a:defRPr/>
            </a:pPr>
            <a:endParaRPr lang="en-GB"/>
          </a:p>
        </p:txBody>
      </p:sp>
      <p:sp>
        <p:nvSpPr>
          <p:cNvPr id="28675" name="Rectangle 3"/>
          <p:cNvSpPr>
            <a:spLocks noGrp="1" noChangeArrowheads="1"/>
          </p:cNvSpPr>
          <p:nvPr>
            <p:ph type="dt" sz="quarter" idx="1"/>
          </p:nvPr>
        </p:nvSpPr>
        <p:spPr bwMode="auto">
          <a:xfrm>
            <a:off x="3851380" y="0"/>
            <a:ext cx="2946297" cy="494980"/>
          </a:xfrm>
          <a:prstGeom prst="rect">
            <a:avLst/>
          </a:prstGeom>
          <a:noFill/>
          <a:ln w="9525">
            <a:noFill/>
            <a:miter lim="800000"/>
            <a:headEnd/>
            <a:tailEnd/>
          </a:ln>
          <a:effectLst/>
        </p:spPr>
        <p:txBody>
          <a:bodyPr vert="horz" wrap="square" lIns="95035" tIns="47517" rIns="95035" bIns="47517" numCol="1" anchor="t" anchorCtr="0" compatLnSpc="1">
            <a:prstTxWarp prst="textNoShape">
              <a:avLst/>
            </a:prstTxWarp>
          </a:bodyPr>
          <a:lstStyle>
            <a:lvl1pPr algn="r" defTabSz="950913" eaLnBrk="0" hangingPunct="0">
              <a:defRPr sz="1200">
                <a:cs typeface="+mn-cs"/>
              </a:defRPr>
            </a:lvl1pPr>
          </a:lstStyle>
          <a:p>
            <a:pPr>
              <a:defRPr/>
            </a:pPr>
            <a:endParaRPr lang="en-GB"/>
          </a:p>
        </p:txBody>
      </p:sp>
      <p:sp>
        <p:nvSpPr>
          <p:cNvPr id="28676" name="Rectangle 4"/>
          <p:cNvSpPr>
            <a:spLocks noGrp="1" noChangeArrowheads="1"/>
          </p:cNvSpPr>
          <p:nvPr>
            <p:ph type="ftr" sz="quarter" idx="2"/>
          </p:nvPr>
        </p:nvSpPr>
        <p:spPr bwMode="auto">
          <a:xfrm>
            <a:off x="0" y="9433247"/>
            <a:ext cx="2946298" cy="494979"/>
          </a:xfrm>
          <a:prstGeom prst="rect">
            <a:avLst/>
          </a:prstGeom>
          <a:noFill/>
          <a:ln w="9525">
            <a:noFill/>
            <a:miter lim="800000"/>
            <a:headEnd/>
            <a:tailEnd/>
          </a:ln>
          <a:effectLst/>
        </p:spPr>
        <p:txBody>
          <a:bodyPr vert="horz" wrap="square" lIns="95035" tIns="47517" rIns="95035" bIns="47517" numCol="1" anchor="b" anchorCtr="0" compatLnSpc="1">
            <a:prstTxWarp prst="textNoShape">
              <a:avLst/>
            </a:prstTxWarp>
          </a:bodyPr>
          <a:lstStyle>
            <a:lvl1pPr defTabSz="950913" eaLnBrk="0" hangingPunct="0">
              <a:defRPr sz="1200">
                <a:cs typeface="+mn-cs"/>
              </a:defRPr>
            </a:lvl1pPr>
          </a:lstStyle>
          <a:p>
            <a:pPr>
              <a:defRPr/>
            </a:pPr>
            <a:endParaRPr lang="en-GB"/>
          </a:p>
        </p:txBody>
      </p:sp>
      <p:sp>
        <p:nvSpPr>
          <p:cNvPr id="28677" name="Rectangle 5"/>
          <p:cNvSpPr>
            <a:spLocks noGrp="1" noChangeArrowheads="1"/>
          </p:cNvSpPr>
          <p:nvPr>
            <p:ph type="sldNum" sz="quarter" idx="3"/>
          </p:nvPr>
        </p:nvSpPr>
        <p:spPr bwMode="auto">
          <a:xfrm>
            <a:off x="3851380" y="9433247"/>
            <a:ext cx="2946297" cy="494979"/>
          </a:xfrm>
          <a:prstGeom prst="rect">
            <a:avLst/>
          </a:prstGeom>
          <a:noFill/>
          <a:ln w="9525">
            <a:noFill/>
            <a:miter lim="800000"/>
            <a:headEnd/>
            <a:tailEnd/>
          </a:ln>
          <a:effectLst/>
        </p:spPr>
        <p:txBody>
          <a:bodyPr vert="horz" wrap="square" lIns="95035" tIns="47517" rIns="95035" bIns="47517" numCol="1" anchor="b" anchorCtr="0" compatLnSpc="1">
            <a:prstTxWarp prst="textNoShape">
              <a:avLst/>
            </a:prstTxWarp>
          </a:bodyPr>
          <a:lstStyle>
            <a:lvl1pPr algn="r" defTabSz="950913" eaLnBrk="0" hangingPunct="0">
              <a:defRPr sz="1200">
                <a:cs typeface="+mn-cs"/>
              </a:defRPr>
            </a:lvl1pPr>
          </a:lstStyle>
          <a:p>
            <a:pPr>
              <a:defRPr/>
            </a:pPr>
            <a:fld id="{27337221-1E47-4D3C-A557-6CB7CCC45B5A}" type="slidenum">
              <a:rPr lang="en-GB"/>
              <a:pPr>
                <a:defRPr/>
              </a:pPr>
              <a:t>‹#›</a:t>
            </a:fld>
            <a:endParaRPr lang="en-GB"/>
          </a:p>
        </p:txBody>
      </p:sp>
    </p:spTree>
    <p:extLst>
      <p:ext uri="{BB962C8B-B14F-4D97-AF65-F5344CB8AC3E}">
        <p14:creationId xmlns:p14="http://schemas.microsoft.com/office/powerpoint/2010/main" val="4190264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22" name="Rectangle 2"/>
          <p:cNvSpPr>
            <a:spLocks noGrp="1" noChangeArrowheads="1"/>
          </p:cNvSpPr>
          <p:nvPr>
            <p:ph type="hdr" sz="quarter"/>
          </p:nvPr>
        </p:nvSpPr>
        <p:spPr bwMode="auto">
          <a:xfrm>
            <a:off x="0" y="0"/>
            <a:ext cx="2946298" cy="494980"/>
          </a:xfrm>
          <a:prstGeom prst="rect">
            <a:avLst/>
          </a:prstGeom>
          <a:noFill/>
          <a:ln w="9525">
            <a:noFill/>
            <a:miter lim="800000"/>
            <a:headEnd/>
            <a:tailEnd/>
          </a:ln>
          <a:effectLst/>
        </p:spPr>
        <p:txBody>
          <a:bodyPr vert="horz" wrap="square" lIns="95035" tIns="47517" rIns="95035" bIns="47517" numCol="1" anchor="t" anchorCtr="0" compatLnSpc="1">
            <a:prstTxWarp prst="textNoShape">
              <a:avLst/>
            </a:prstTxWarp>
          </a:bodyPr>
          <a:lstStyle>
            <a:lvl1pPr defTabSz="950913" eaLnBrk="0" hangingPunct="0">
              <a:defRPr sz="1200">
                <a:cs typeface="+mn-cs"/>
              </a:defRPr>
            </a:lvl1pPr>
          </a:lstStyle>
          <a:p>
            <a:pPr>
              <a:defRPr/>
            </a:pPr>
            <a:endParaRPr lang="en-GB"/>
          </a:p>
        </p:txBody>
      </p:sp>
      <p:sp>
        <p:nvSpPr>
          <p:cNvPr id="30723" name="Rectangle 3"/>
          <p:cNvSpPr>
            <a:spLocks noGrp="1" noChangeArrowheads="1"/>
          </p:cNvSpPr>
          <p:nvPr>
            <p:ph type="dt" idx="1"/>
          </p:nvPr>
        </p:nvSpPr>
        <p:spPr bwMode="auto">
          <a:xfrm>
            <a:off x="3851380" y="0"/>
            <a:ext cx="2946297" cy="494980"/>
          </a:xfrm>
          <a:prstGeom prst="rect">
            <a:avLst/>
          </a:prstGeom>
          <a:noFill/>
          <a:ln w="9525">
            <a:noFill/>
            <a:miter lim="800000"/>
            <a:headEnd/>
            <a:tailEnd/>
          </a:ln>
          <a:effectLst/>
        </p:spPr>
        <p:txBody>
          <a:bodyPr vert="horz" wrap="square" lIns="95035" tIns="47517" rIns="95035" bIns="47517" numCol="1" anchor="t" anchorCtr="0" compatLnSpc="1">
            <a:prstTxWarp prst="textNoShape">
              <a:avLst/>
            </a:prstTxWarp>
          </a:bodyPr>
          <a:lstStyle>
            <a:lvl1pPr algn="r" defTabSz="950913" eaLnBrk="0" hangingPunct="0">
              <a:defRPr sz="1200">
                <a:cs typeface="+mn-cs"/>
              </a:defRPr>
            </a:lvl1pPr>
          </a:lstStyle>
          <a:p>
            <a:pPr>
              <a:defRPr/>
            </a:pPr>
            <a:endParaRPr lang="en-GB"/>
          </a:p>
        </p:txBody>
      </p:sp>
      <p:sp>
        <p:nvSpPr>
          <p:cNvPr id="20484" name="Rectangle 4"/>
          <p:cNvSpPr>
            <a:spLocks noGrp="1" noRot="1" noChangeAspect="1" noChangeArrowheads="1" noTextEdit="1"/>
          </p:cNvSpPr>
          <p:nvPr>
            <p:ph type="sldImg" idx="2"/>
          </p:nvPr>
        </p:nvSpPr>
        <p:spPr bwMode="auto">
          <a:xfrm>
            <a:off x="711200" y="744538"/>
            <a:ext cx="5376863" cy="3722687"/>
          </a:xfrm>
          <a:prstGeom prst="rect">
            <a:avLst/>
          </a:prstGeom>
          <a:noFill/>
          <a:ln w="9525">
            <a:solidFill>
              <a:srgbClr val="000000"/>
            </a:solidFill>
            <a:miter lim="800000"/>
            <a:headEnd/>
            <a:tailEnd/>
          </a:ln>
        </p:spPr>
      </p:sp>
      <p:sp>
        <p:nvSpPr>
          <p:cNvPr id="30725" name="Rectangle 5"/>
          <p:cNvSpPr>
            <a:spLocks noGrp="1" noChangeArrowheads="1"/>
          </p:cNvSpPr>
          <p:nvPr>
            <p:ph type="body" sz="quarter" idx="3"/>
          </p:nvPr>
        </p:nvSpPr>
        <p:spPr bwMode="auto">
          <a:xfrm>
            <a:off x="906676" y="4714236"/>
            <a:ext cx="4984324" cy="4469134"/>
          </a:xfrm>
          <a:prstGeom prst="rect">
            <a:avLst/>
          </a:prstGeom>
          <a:noFill/>
          <a:ln w="9525">
            <a:noFill/>
            <a:miter lim="800000"/>
            <a:headEnd/>
            <a:tailEnd/>
          </a:ln>
          <a:effectLst/>
        </p:spPr>
        <p:txBody>
          <a:bodyPr vert="horz" wrap="square" lIns="95035" tIns="47517" rIns="95035" bIns="47517"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26" name="Rectangle 6"/>
          <p:cNvSpPr>
            <a:spLocks noGrp="1" noChangeArrowheads="1"/>
          </p:cNvSpPr>
          <p:nvPr>
            <p:ph type="ftr" sz="quarter" idx="4"/>
          </p:nvPr>
        </p:nvSpPr>
        <p:spPr bwMode="auto">
          <a:xfrm>
            <a:off x="0" y="9433247"/>
            <a:ext cx="2946298" cy="494979"/>
          </a:xfrm>
          <a:prstGeom prst="rect">
            <a:avLst/>
          </a:prstGeom>
          <a:noFill/>
          <a:ln w="9525">
            <a:noFill/>
            <a:miter lim="800000"/>
            <a:headEnd/>
            <a:tailEnd/>
          </a:ln>
          <a:effectLst/>
        </p:spPr>
        <p:txBody>
          <a:bodyPr vert="horz" wrap="square" lIns="95035" tIns="47517" rIns="95035" bIns="47517" numCol="1" anchor="b" anchorCtr="0" compatLnSpc="1">
            <a:prstTxWarp prst="textNoShape">
              <a:avLst/>
            </a:prstTxWarp>
          </a:bodyPr>
          <a:lstStyle>
            <a:lvl1pPr defTabSz="950913" eaLnBrk="0" hangingPunct="0">
              <a:defRPr sz="1200">
                <a:cs typeface="+mn-cs"/>
              </a:defRPr>
            </a:lvl1pPr>
          </a:lstStyle>
          <a:p>
            <a:pPr>
              <a:defRPr/>
            </a:pPr>
            <a:endParaRPr lang="en-GB"/>
          </a:p>
        </p:txBody>
      </p:sp>
      <p:sp>
        <p:nvSpPr>
          <p:cNvPr id="30727" name="Rectangle 7"/>
          <p:cNvSpPr>
            <a:spLocks noGrp="1" noChangeArrowheads="1"/>
          </p:cNvSpPr>
          <p:nvPr>
            <p:ph type="sldNum" sz="quarter" idx="5"/>
          </p:nvPr>
        </p:nvSpPr>
        <p:spPr bwMode="auto">
          <a:xfrm>
            <a:off x="3851380" y="9433247"/>
            <a:ext cx="2946297" cy="494979"/>
          </a:xfrm>
          <a:prstGeom prst="rect">
            <a:avLst/>
          </a:prstGeom>
          <a:noFill/>
          <a:ln w="9525">
            <a:noFill/>
            <a:miter lim="800000"/>
            <a:headEnd/>
            <a:tailEnd/>
          </a:ln>
          <a:effectLst/>
        </p:spPr>
        <p:txBody>
          <a:bodyPr vert="horz" wrap="square" lIns="95035" tIns="47517" rIns="95035" bIns="47517" numCol="1" anchor="b" anchorCtr="0" compatLnSpc="1">
            <a:prstTxWarp prst="textNoShape">
              <a:avLst/>
            </a:prstTxWarp>
          </a:bodyPr>
          <a:lstStyle>
            <a:lvl1pPr algn="r" defTabSz="950913" eaLnBrk="0" hangingPunct="0">
              <a:defRPr sz="1200">
                <a:cs typeface="+mn-cs"/>
              </a:defRPr>
            </a:lvl1pPr>
          </a:lstStyle>
          <a:p>
            <a:pPr>
              <a:defRPr/>
            </a:pPr>
            <a:fld id="{988DFAB3-5B18-490A-96CB-38DEAFFE291D}" type="slidenum">
              <a:rPr lang="en-GB"/>
              <a:pPr>
                <a:defRPr/>
              </a:pPr>
              <a:t>‹#›</a:t>
            </a:fld>
            <a:endParaRPr lang="en-GB"/>
          </a:p>
        </p:txBody>
      </p:sp>
    </p:spTree>
    <p:extLst>
      <p:ext uri="{BB962C8B-B14F-4D97-AF65-F5344CB8AC3E}">
        <p14:creationId xmlns:p14="http://schemas.microsoft.com/office/powerpoint/2010/main" val="397616097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ahoma"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Tahoma"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Tahoma"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Tahoma"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Tahom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10</a:t>
            </a:fld>
            <a:endParaRPr lang="en-GB"/>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11</a:t>
            </a:fld>
            <a:endParaRPr lang="en-GB"/>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13</a:t>
            </a:fld>
            <a:endParaRPr lang="en-GB"/>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smtClean="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14</a:t>
            </a:fld>
            <a:endParaRPr lang="en-GB"/>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15</a:t>
            </a:fld>
            <a:endParaRPr lang="en-GB"/>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16</a:t>
            </a:fld>
            <a:endParaRPr lang="en-GB"/>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17</a:t>
            </a:fld>
            <a:endParaRPr lang="en-GB"/>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18</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2</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6</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7</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88DFAB3-5B18-490A-96CB-38DEAFFE291D}" type="slidenum">
              <a:rPr lang="en-GB" smtClean="0"/>
              <a:pPr>
                <a:defRPr/>
              </a:pPr>
              <a:t>9</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9" descr="H:\UNITINFO\LOGOS\3Branch\Logosite.png"/>
          <p:cNvPicPr>
            <a:picLocks noChangeAspect="1" noChangeArrowheads="1"/>
          </p:cNvPicPr>
          <p:nvPr/>
        </p:nvPicPr>
        <p:blipFill>
          <a:blip r:embed="rId2" cstate="print"/>
          <a:srcRect/>
          <a:stretch>
            <a:fillRect/>
          </a:stretch>
        </p:blipFill>
        <p:spPr bwMode="auto">
          <a:xfrm>
            <a:off x="3581400" y="4352925"/>
            <a:ext cx="2657475" cy="1514475"/>
          </a:xfrm>
          <a:prstGeom prst="rect">
            <a:avLst/>
          </a:prstGeom>
          <a:noFill/>
          <a:ln w="9525">
            <a:noFill/>
            <a:miter lim="800000"/>
            <a:headEnd/>
            <a:tailEnd/>
          </a:ln>
        </p:spPr>
      </p:pic>
      <p:sp>
        <p:nvSpPr>
          <p:cNvPr id="125954" name="Rectangle 2"/>
          <p:cNvSpPr>
            <a:spLocks noGrp="1" noChangeArrowheads="1"/>
          </p:cNvSpPr>
          <p:nvPr>
            <p:ph type="ctrTitle" sz="quarter"/>
          </p:nvPr>
        </p:nvSpPr>
        <p:spPr>
          <a:xfrm>
            <a:off x="704850" y="609600"/>
            <a:ext cx="8420100" cy="1828800"/>
          </a:xfrm>
          <a:solidFill>
            <a:schemeClr val="bg2"/>
          </a:solidFill>
        </p:spPr>
        <p:txBody>
          <a:bodyPr/>
          <a:lstStyle>
            <a:lvl1pPr>
              <a:defRPr/>
            </a:lvl1pPr>
          </a:lstStyle>
          <a:p>
            <a:r>
              <a:rPr lang="en-GB"/>
              <a:t>Click to edit Master title style</a:t>
            </a:r>
          </a:p>
        </p:txBody>
      </p:sp>
      <p:sp>
        <p:nvSpPr>
          <p:cNvPr id="125955" name="Rectangle 3"/>
          <p:cNvSpPr>
            <a:spLocks noGrp="1" noChangeArrowheads="1"/>
          </p:cNvSpPr>
          <p:nvPr>
            <p:ph type="subTitle" sz="quarter" idx="1"/>
          </p:nvPr>
        </p:nvSpPr>
        <p:spPr>
          <a:xfrm>
            <a:off x="914400" y="2514600"/>
            <a:ext cx="8001000" cy="1371600"/>
          </a:xfrm>
        </p:spPr>
        <p:txBody>
          <a:bodyPr/>
          <a:lstStyle>
            <a:lvl1pPr marL="0" indent="0" algn="ctr">
              <a:buFont typeface="Wingdings" pitchFamily="2" charset="2"/>
              <a:buNone/>
              <a:defRPr sz="2800">
                <a:solidFill>
                  <a:schemeClr val="tx2"/>
                </a:solidFill>
              </a:defRPr>
            </a:lvl1pPr>
          </a:lstStyle>
          <a:p>
            <a:r>
              <a:rPr lang="en-GB"/>
              <a:t>Click to edit Master subtitle style</a:t>
            </a:r>
          </a:p>
        </p:txBody>
      </p:sp>
    </p:spTree>
  </p:cSld>
  <p:clrMapOvr>
    <a:masterClrMapping/>
  </p:clrMapOvr>
  <p:transition>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28"/>
          <p:cNvSpPr>
            <a:spLocks noGrp="1" noChangeArrowheads="1"/>
          </p:cNvSpPr>
          <p:nvPr>
            <p:ph type="dt" sz="half" idx="10"/>
          </p:nvPr>
        </p:nvSpPr>
        <p:spPr>
          <a:ln/>
        </p:spPr>
        <p:txBody>
          <a:bodyPr/>
          <a:lstStyle>
            <a:lvl1pPr>
              <a:defRPr/>
            </a:lvl1pPr>
          </a:lstStyle>
          <a:p>
            <a:pPr>
              <a:defRPr/>
            </a:pPr>
            <a:fld id="{0166875B-A8FF-4CF6-9266-F8ED2858DCEE}" type="datetime1">
              <a:rPr lang="en-GB"/>
              <a:pPr>
                <a:defRPr/>
              </a:pPr>
              <a:t>21/10/2019</a:t>
            </a:fld>
            <a:endParaRPr lang="en-GB" sz="1400"/>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5DF5B0D7-5A3F-4BFB-BCBB-5161F58DAF82}" type="slidenum">
              <a:rPr lang="en-GB"/>
              <a:pPr>
                <a:defRPr/>
              </a:pPr>
              <a:t>‹#›</a:t>
            </a:fld>
            <a:endParaRPr lang="en-GB"/>
          </a:p>
        </p:txBody>
      </p:sp>
    </p:spTree>
  </p:cSld>
  <p:clrMapOvr>
    <a:masterClrMapping/>
  </p:clrMapOvr>
  <p:transition>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58025" y="609600"/>
            <a:ext cx="2105025" cy="5486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742950" y="609600"/>
            <a:ext cx="6162675"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28"/>
          <p:cNvSpPr>
            <a:spLocks noGrp="1" noChangeArrowheads="1"/>
          </p:cNvSpPr>
          <p:nvPr>
            <p:ph type="dt" sz="half" idx="10"/>
          </p:nvPr>
        </p:nvSpPr>
        <p:spPr>
          <a:ln/>
        </p:spPr>
        <p:txBody>
          <a:bodyPr/>
          <a:lstStyle>
            <a:lvl1pPr>
              <a:defRPr/>
            </a:lvl1pPr>
          </a:lstStyle>
          <a:p>
            <a:pPr>
              <a:defRPr/>
            </a:pPr>
            <a:fld id="{2411FE5B-8A5A-4F2C-B7A8-50185DCA4885}" type="datetime1">
              <a:rPr lang="en-GB"/>
              <a:pPr>
                <a:defRPr/>
              </a:pPr>
              <a:t>21/10/2019</a:t>
            </a:fld>
            <a:endParaRPr lang="en-GB" sz="1400"/>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80283EC8-9A07-41EC-96BB-1164B82A15A8}" type="slidenum">
              <a:rPr lang="en-GB"/>
              <a:pPr>
                <a:defRPr/>
              </a:pPr>
              <a:t>‹#›</a:t>
            </a:fld>
            <a:endParaRPr lang="en-GB"/>
          </a:p>
        </p:txBody>
      </p:sp>
    </p:spTree>
  </p:cSld>
  <p:clrMapOvr>
    <a:masterClrMapping/>
  </p:clrMapOvr>
  <p:transition>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1028"/>
          <p:cNvSpPr>
            <a:spLocks noGrp="1" noChangeArrowheads="1"/>
          </p:cNvSpPr>
          <p:nvPr>
            <p:ph type="dt" sz="half" idx="10"/>
          </p:nvPr>
        </p:nvSpPr>
        <p:spPr>
          <a:ln/>
        </p:spPr>
        <p:txBody>
          <a:bodyPr/>
          <a:lstStyle>
            <a:lvl1pPr>
              <a:defRPr/>
            </a:lvl1pPr>
          </a:lstStyle>
          <a:p>
            <a:pPr>
              <a:defRPr/>
            </a:pPr>
            <a:fld id="{B6621E81-2742-482E-B952-08CEE08CE1A1}" type="datetime1">
              <a:rPr lang="en-GB"/>
              <a:pPr>
                <a:defRPr/>
              </a:pPr>
              <a:t>21/10/2019</a:t>
            </a:fld>
            <a:endParaRPr lang="en-GB" sz="1400"/>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E60D55E8-CADF-46D9-A32C-E3B0343C91F6}" type="slidenum">
              <a:rPr lang="en-GB"/>
              <a:pPr>
                <a:defRPr/>
              </a:pPr>
              <a:t>‹#›</a:t>
            </a:fld>
            <a:endParaRPr lang="en-GB"/>
          </a:p>
        </p:txBody>
      </p:sp>
    </p:spTree>
  </p:cSld>
  <p:clrMapOvr>
    <a:masterClrMapping/>
  </p:clrMapOvr>
  <p:transition>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0"/>
            <a:ext cx="84201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028"/>
          <p:cNvSpPr>
            <a:spLocks noGrp="1" noChangeArrowheads="1"/>
          </p:cNvSpPr>
          <p:nvPr>
            <p:ph type="dt" sz="half" idx="10"/>
          </p:nvPr>
        </p:nvSpPr>
        <p:spPr>
          <a:ln/>
        </p:spPr>
        <p:txBody>
          <a:bodyPr/>
          <a:lstStyle>
            <a:lvl1pPr>
              <a:defRPr/>
            </a:lvl1pPr>
          </a:lstStyle>
          <a:p>
            <a:pPr>
              <a:defRPr/>
            </a:pPr>
            <a:fld id="{120B8AC1-C211-478B-AA2F-E8FA7307873D}" type="datetime1">
              <a:rPr lang="en-GB"/>
              <a:pPr>
                <a:defRPr/>
              </a:pPr>
              <a:t>21/10/2019</a:t>
            </a:fld>
            <a:endParaRPr lang="en-GB" sz="1400"/>
          </a:p>
        </p:txBody>
      </p:sp>
      <p:sp>
        <p:nvSpPr>
          <p:cNvPr id="5" name="Rectangle 1029"/>
          <p:cNvSpPr>
            <a:spLocks noGrp="1" noChangeArrowheads="1"/>
          </p:cNvSpPr>
          <p:nvPr>
            <p:ph type="ftr" sz="quarter" idx="11"/>
          </p:nvPr>
        </p:nvSpPr>
        <p:spPr>
          <a:ln/>
        </p:spPr>
        <p:txBody>
          <a:bodyPr/>
          <a:lstStyle>
            <a:lvl1pPr>
              <a:defRPr/>
            </a:lvl1pPr>
          </a:lstStyle>
          <a:p>
            <a:pPr>
              <a:defRPr/>
            </a:pPr>
            <a:endParaRPr lang="en-US"/>
          </a:p>
        </p:txBody>
      </p:sp>
      <p:sp>
        <p:nvSpPr>
          <p:cNvPr id="6" name="Rectangle 1030"/>
          <p:cNvSpPr>
            <a:spLocks noGrp="1" noChangeArrowheads="1"/>
          </p:cNvSpPr>
          <p:nvPr>
            <p:ph type="sldNum" sz="quarter" idx="12"/>
          </p:nvPr>
        </p:nvSpPr>
        <p:spPr>
          <a:ln/>
        </p:spPr>
        <p:txBody>
          <a:bodyPr/>
          <a:lstStyle>
            <a:lvl1pPr>
              <a:defRPr/>
            </a:lvl1pPr>
          </a:lstStyle>
          <a:p>
            <a:pPr>
              <a:defRPr/>
            </a:pPr>
            <a:fld id="{3EAB48B5-B207-401B-8950-D3BADD3AA282}" type="slidenum">
              <a:rPr lang="en-GB"/>
              <a:pPr>
                <a:defRPr/>
              </a:pPr>
              <a:t>‹#›</a:t>
            </a:fld>
            <a:endParaRPr lang="en-GB"/>
          </a:p>
        </p:txBody>
      </p:sp>
    </p:spTree>
  </p:cSld>
  <p:clrMapOvr>
    <a:masterClrMapping/>
  </p:clrMapOvr>
  <p:transition>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1028"/>
          <p:cNvSpPr>
            <a:spLocks noGrp="1" noChangeArrowheads="1"/>
          </p:cNvSpPr>
          <p:nvPr>
            <p:ph type="dt" sz="half" idx="10"/>
          </p:nvPr>
        </p:nvSpPr>
        <p:spPr>
          <a:ln/>
        </p:spPr>
        <p:txBody>
          <a:bodyPr/>
          <a:lstStyle>
            <a:lvl1pPr>
              <a:defRPr/>
            </a:lvl1pPr>
          </a:lstStyle>
          <a:p>
            <a:pPr>
              <a:defRPr/>
            </a:pPr>
            <a:fld id="{14A7C411-07AE-441C-BEB2-D42C0A2E7091}" type="datetime1">
              <a:rPr lang="en-GB"/>
              <a:pPr>
                <a:defRPr/>
              </a:pPr>
              <a:t>21/10/2019</a:t>
            </a:fld>
            <a:endParaRPr lang="en-GB" sz="1400"/>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pPr>
              <a:defRPr/>
            </a:pPr>
            <a:fld id="{26BD80A8-ED59-4C4E-B8B1-739758BC814D}" type="slidenum">
              <a:rPr lang="en-GB"/>
              <a:pPr>
                <a:defRPr/>
              </a:pPr>
              <a:t>‹#›</a:t>
            </a:fld>
            <a:endParaRPr lang="en-GB"/>
          </a:p>
        </p:txBody>
      </p:sp>
    </p:spTree>
  </p:cSld>
  <p:clrMapOvr>
    <a:masterClrMapping/>
  </p:clrMapOvr>
  <p:transition>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1028"/>
          <p:cNvSpPr>
            <a:spLocks noGrp="1" noChangeArrowheads="1"/>
          </p:cNvSpPr>
          <p:nvPr>
            <p:ph type="dt" sz="half" idx="10"/>
          </p:nvPr>
        </p:nvSpPr>
        <p:spPr>
          <a:ln/>
        </p:spPr>
        <p:txBody>
          <a:bodyPr/>
          <a:lstStyle>
            <a:lvl1pPr>
              <a:defRPr/>
            </a:lvl1pPr>
          </a:lstStyle>
          <a:p>
            <a:pPr>
              <a:defRPr/>
            </a:pPr>
            <a:fld id="{191A71F6-4C16-4959-A348-021D9A13D2E0}" type="datetime1">
              <a:rPr lang="en-GB"/>
              <a:pPr>
                <a:defRPr/>
              </a:pPr>
              <a:t>21/10/2019</a:t>
            </a:fld>
            <a:endParaRPr lang="en-GB" sz="1400"/>
          </a:p>
        </p:txBody>
      </p:sp>
      <p:sp>
        <p:nvSpPr>
          <p:cNvPr id="8" name="Rectangle 1029"/>
          <p:cNvSpPr>
            <a:spLocks noGrp="1" noChangeArrowheads="1"/>
          </p:cNvSpPr>
          <p:nvPr>
            <p:ph type="ftr" sz="quarter" idx="11"/>
          </p:nvPr>
        </p:nvSpPr>
        <p:spPr>
          <a:ln/>
        </p:spPr>
        <p:txBody>
          <a:bodyPr/>
          <a:lstStyle>
            <a:lvl1pPr>
              <a:defRPr/>
            </a:lvl1pPr>
          </a:lstStyle>
          <a:p>
            <a:pPr>
              <a:defRPr/>
            </a:pPr>
            <a:endParaRPr lang="en-US"/>
          </a:p>
        </p:txBody>
      </p:sp>
      <p:sp>
        <p:nvSpPr>
          <p:cNvPr id="9" name="Rectangle 1030"/>
          <p:cNvSpPr>
            <a:spLocks noGrp="1" noChangeArrowheads="1"/>
          </p:cNvSpPr>
          <p:nvPr>
            <p:ph type="sldNum" sz="quarter" idx="12"/>
          </p:nvPr>
        </p:nvSpPr>
        <p:spPr>
          <a:ln/>
        </p:spPr>
        <p:txBody>
          <a:bodyPr/>
          <a:lstStyle>
            <a:lvl1pPr>
              <a:defRPr/>
            </a:lvl1pPr>
          </a:lstStyle>
          <a:p>
            <a:pPr>
              <a:defRPr/>
            </a:pPr>
            <a:fld id="{98730D9F-72F3-4400-8396-DAF8B3E8CA89}" type="slidenum">
              <a:rPr lang="en-GB"/>
              <a:pPr>
                <a:defRPr/>
              </a:pPr>
              <a:t>‹#›</a:t>
            </a:fld>
            <a:endParaRPr lang="en-GB"/>
          </a:p>
        </p:txBody>
      </p:sp>
    </p:spTree>
  </p:cSld>
  <p:clrMapOvr>
    <a:masterClrMapping/>
  </p:clrMapOvr>
  <p:transition>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1028"/>
          <p:cNvSpPr>
            <a:spLocks noGrp="1" noChangeArrowheads="1"/>
          </p:cNvSpPr>
          <p:nvPr>
            <p:ph type="dt" sz="half" idx="10"/>
          </p:nvPr>
        </p:nvSpPr>
        <p:spPr>
          <a:ln/>
        </p:spPr>
        <p:txBody>
          <a:bodyPr/>
          <a:lstStyle>
            <a:lvl1pPr>
              <a:defRPr/>
            </a:lvl1pPr>
          </a:lstStyle>
          <a:p>
            <a:pPr>
              <a:defRPr/>
            </a:pPr>
            <a:fld id="{DC2AF43C-41ED-4DF0-9451-89B87F2F46FE}" type="datetime1">
              <a:rPr lang="en-GB"/>
              <a:pPr>
                <a:defRPr/>
              </a:pPr>
              <a:t>21/10/2019</a:t>
            </a:fld>
            <a:endParaRPr lang="en-GB" sz="1400"/>
          </a:p>
        </p:txBody>
      </p:sp>
      <p:sp>
        <p:nvSpPr>
          <p:cNvPr id="4" name="Rectangle 1029"/>
          <p:cNvSpPr>
            <a:spLocks noGrp="1" noChangeArrowheads="1"/>
          </p:cNvSpPr>
          <p:nvPr>
            <p:ph type="ftr" sz="quarter" idx="11"/>
          </p:nvPr>
        </p:nvSpPr>
        <p:spPr>
          <a:ln/>
        </p:spPr>
        <p:txBody>
          <a:bodyPr/>
          <a:lstStyle>
            <a:lvl1pPr>
              <a:defRPr/>
            </a:lvl1pPr>
          </a:lstStyle>
          <a:p>
            <a:pPr>
              <a:defRPr/>
            </a:pPr>
            <a:endParaRPr lang="en-US"/>
          </a:p>
        </p:txBody>
      </p:sp>
      <p:sp>
        <p:nvSpPr>
          <p:cNvPr id="5" name="Rectangle 1030"/>
          <p:cNvSpPr>
            <a:spLocks noGrp="1" noChangeArrowheads="1"/>
          </p:cNvSpPr>
          <p:nvPr>
            <p:ph type="sldNum" sz="quarter" idx="12"/>
          </p:nvPr>
        </p:nvSpPr>
        <p:spPr>
          <a:ln/>
        </p:spPr>
        <p:txBody>
          <a:bodyPr/>
          <a:lstStyle>
            <a:lvl1pPr>
              <a:defRPr/>
            </a:lvl1pPr>
          </a:lstStyle>
          <a:p>
            <a:pPr>
              <a:defRPr/>
            </a:pPr>
            <a:fld id="{65C874DA-403B-499C-9660-F2EDE0629E50}" type="slidenum">
              <a:rPr lang="en-GB"/>
              <a:pPr>
                <a:defRPr/>
              </a:pPr>
              <a:t>‹#›</a:t>
            </a:fld>
            <a:endParaRPr lang="en-GB"/>
          </a:p>
        </p:txBody>
      </p:sp>
    </p:spTree>
  </p:cSld>
  <p:clrMapOvr>
    <a:masterClrMapping/>
  </p:clrMapOvr>
  <p:transition>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028"/>
          <p:cNvSpPr>
            <a:spLocks noGrp="1" noChangeArrowheads="1"/>
          </p:cNvSpPr>
          <p:nvPr>
            <p:ph type="dt" sz="half" idx="10"/>
          </p:nvPr>
        </p:nvSpPr>
        <p:spPr>
          <a:ln/>
        </p:spPr>
        <p:txBody>
          <a:bodyPr/>
          <a:lstStyle>
            <a:lvl1pPr>
              <a:defRPr/>
            </a:lvl1pPr>
          </a:lstStyle>
          <a:p>
            <a:pPr>
              <a:defRPr/>
            </a:pPr>
            <a:fld id="{2AFBA212-5431-4E05-A123-1189CFDAF3E4}" type="datetime1">
              <a:rPr lang="en-GB"/>
              <a:pPr>
                <a:defRPr/>
              </a:pPr>
              <a:t>21/10/2019</a:t>
            </a:fld>
            <a:endParaRPr lang="en-GB" sz="1400"/>
          </a:p>
        </p:txBody>
      </p:sp>
      <p:sp>
        <p:nvSpPr>
          <p:cNvPr id="3" name="Rectangle 1029"/>
          <p:cNvSpPr>
            <a:spLocks noGrp="1" noChangeArrowheads="1"/>
          </p:cNvSpPr>
          <p:nvPr>
            <p:ph type="ftr" sz="quarter" idx="11"/>
          </p:nvPr>
        </p:nvSpPr>
        <p:spPr>
          <a:ln/>
        </p:spPr>
        <p:txBody>
          <a:bodyPr/>
          <a:lstStyle>
            <a:lvl1pPr>
              <a:defRPr/>
            </a:lvl1pPr>
          </a:lstStyle>
          <a:p>
            <a:pPr>
              <a:defRPr/>
            </a:pPr>
            <a:endParaRPr lang="en-US"/>
          </a:p>
        </p:txBody>
      </p:sp>
      <p:sp>
        <p:nvSpPr>
          <p:cNvPr id="4" name="Rectangle 1030"/>
          <p:cNvSpPr>
            <a:spLocks noGrp="1" noChangeArrowheads="1"/>
          </p:cNvSpPr>
          <p:nvPr>
            <p:ph type="sldNum" sz="quarter" idx="12"/>
          </p:nvPr>
        </p:nvSpPr>
        <p:spPr>
          <a:ln/>
        </p:spPr>
        <p:txBody>
          <a:bodyPr/>
          <a:lstStyle>
            <a:lvl1pPr>
              <a:defRPr/>
            </a:lvl1pPr>
          </a:lstStyle>
          <a:p>
            <a:pPr>
              <a:defRPr/>
            </a:pPr>
            <a:fld id="{63BB7795-A47F-4618-91AF-AAC6D8057EA9}" type="slidenum">
              <a:rPr lang="en-GB"/>
              <a:pPr>
                <a:defRPr/>
              </a:pPr>
              <a:t>‹#›</a:t>
            </a:fld>
            <a:endParaRPr lang="en-GB"/>
          </a:p>
        </p:txBody>
      </p:sp>
    </p:spTree>
  </p:cSld>
  <p:clrMapOvr>
    <a:masterClrMapping/>
  </p:clrMapOvr>
  <p:transition>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fld id="{60819155-E48A-460D-83E2-0832AE94258B}" type="datetime1">
              <a:rPr lang="en-GB"/>
              <a:pPr>
                <a:defRPr/>
              </a:pPr>
              <a:t>21/10/2019</a:t>
            </a:fld>
            <a:endParaRPr lang="en-GB" sz="1400"/>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pPr>
              <a:defRPr/>
            </a:pPr>
            <a:fld id="{A4B14FF1-A363-4657-8ABF-4BD8EE98B936}" type="slidenum">
              <a:rPr lang="en-GB"/>
              <a:pPr>
                <a:defRPr/>
              </a:pPr>
              <a:t>‹#›</a:t>
            </a:fld>
            <a:endParaRPr lang="en-GB"/>
          </a:p>
        </p:txBody>
      </p:sp>
    </p:spTree>
  </p:cSld>
  <p:clrMapOvr>
    <a:masterClrMapping/>
  </p:clrMapOvr>
  <p:transition>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3"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028"/>
          <p:cNvSpPr>
            <a:spLocks noGrp="1" noChangeArrowheads="1"/>
          </p:cNvSpPr>
          <p:nvPr>
            <p:ph type="dt" sz="half" idx="10"/>
          </p:nvPr>
        </p:nvSpPr>
        <p:spPr>
          <a:ln/>
        </p:spPr>
        <p:txBody>
          <a:bodyPr/>
          <a:lstStyle>
            <a:lvl1pPr>
              <a:defRPr/>
            </a:lvl1pPr>
          </a:lstStyle>
          <a:p>
            <a:pPr>
              <a:defRPr/>
            </a:pPr>
            <a:fld id="{61690BE5-3066-4971-A56D-CFCFD8BFE017}" type="datetime1">
              <a:rPr lang="en-GB"/>
              <a:pPr>
                <a:defRPr/>
              </a:pPr>
              <a:t>21/10/2019</a:t>
            </a:fld>
            <a:endParaRPr lang="en-GB" sz="1400"/>
          </a:p>
        </p:txBody>
      </p:sp>
      <p:sp>
        <p:nvSpPr>
          <p:cNvPr id="6" name="Rectangle 1029"/>
          <p:cNvSpPr>
            <a:spLocks noGrp="1" noChangeArrowheads="1"/>
          </p:cNvSpPr>
          <p:nvPr>
            <p:ph type="ftr" sz="quarter" idx="11"/>
          </p:nvPr>
        </p:nvSpPr>
        <p:spPr>
          <a:ln/>
        </p:spPr>
        <p:txBody>
          <a:bodyPr/>
          <a:lstStyle>
            <a:lvl1pPr>
              <a:defRPr/>
            </a:lvl1pPr>
          </a:lstStyle>
          <a:p>
            <a:pPr>
              <a:defRPr/>
            </a:pPr>
            <a:endParaRPr lang="en-US"/>
          </a:p>
        </p:txBody>
      </p:sp>
      <p:sp>
        <p:nvSpPr>
          <p:cNvPr id="7" name="Rectangle 1030"/>
          <p:cNvSpPr>
            <a:spLocks noGrp="1" noChangeArrowheads="1"/>
          </p:cNvSpPr>
          <p:nvPr>
            <p:ph type="sldNum" sz="quarter" idx="12"/>
          </p:nvPr>
        </p:nvSpPr>
        <p:spPr>
          <a:ln/>
        </p:spPr>
        <p:txBody>
          <a:bodyPr/>
          <a:lstStyle>
            <a:lvl1pPr>
              <a:defRPr/>
            </a:lvl1pPr>
          </a:lstStyle>
          <a:p>
            <a:pPr>
              <a:defRPr/>
            </a:pPr>
            <a:fld id="{1D7BEDD8-1B77-4D7D-AF8D-7F5F43903C19}" type="slidenum">
              <a:rPr lang="en-GB"/>
              <a:pPr>
                <a:defRPr/>
              </a:pPr>
              <a:t>‹#›</a:t>
            </a:fld>
            <a:endParaRPr lang="en-GB"/>
          </a:p>
        </p:txBody>
      </p:sp>
    </p:spTree>
  </p:cSld>
  <p:clrMapOvr>
    <a:masterClrMapping/>
  </p:clrMapOvr>
  <p:transition>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1026"/>
          <p:cNvSpPr>
            <a:spLocks noGrp="1" noChangeArrowheads="1"/>
          </p:cNvSpPr>
          <p:nvPr>
            <p:ph type="title"/>
          </p:nvPr>
        </p:nvSpPr>
        <p:spPr bwMode="auto">
          <a:xfrm>
            <a:off x="742950" y="609600"/>
            <a:ext cx="8420100" cy="11430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GB" smtClean="0"/>
              <a:t>Click to edit Master title style</a:t>
            </a:r>
            <a:br>
              <a:rPr lang="en-GB" smtClean="0"/>
            </a:br>
            <a:endParaRPr lang="en-GB" smtClean="0"/>
          </a:p>
        </p:txBody>
      </p:sp>
      <p:sp>
        <p:nvSpPr>
          <p:cNvPr id="1027" name="Rectangle 1027"/>
          <p:cNvSpPr>
            <a:spLocks noGrp="1" noChangeArrowheads="1"/>
          </p:cNvSpPr>
          <p:nvPr>
            <p:ph type="body" idx="1"/>
          </p:nvPr>
        </p:nvSpPr>
        <p:spPr bwMode="auto">
          <a:xfrm>
            <a:off x="742950" y="1981200"/>
            <a:ext cx="8420100" cy="41148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p>
            <a:pPr lvl="0"/>
            <a:endParaRPr lang="en-GB" smtClean="0"/>
          </a:p>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124932" name="Rectangle 1028"/>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eaLnBrk="0" hangingPunct="0">
              <a:defRPr sz="1000"/>
            </a:lvl1pPr>
          </a:lstStyle>
          <a:p>
            <a:pPr>
              <a:defRPr/>
            </a:pPr>
            <a:fld id="{74BB54B1-9E36-41F3-A5A5-BE34CEEED02C}" type="datetime1">
              <a:rPr lang="en-GB"/>
              <a:pPr>
                <a:defRPr/>
              </a:pPr>
              <a:t>21/10/2019</a:t>
            </a:fld>
            <a:endParaRPr lang="en-GB" sz="1400"/>
          </a:p>
        </p:txBody>
      </p:sp>
      <p:sp>
        <p:nvSpPr>
          <p:cNvPr id="124933" name="Rectangle 1029"/>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ctr" eaLnBrk="0" hangingPunct="0">
              <a:defRPr sz="1000"/>
            </a:lvl1pPr>
          </a:lstStyle>
          <a:p>
            <a:pPr>
              <a:defRPr/>
            </a:pPr>
            <a:endParaRPr lang="en-US"/>
          </a:p>
        </p:txBody>
      </p:sp>
      <p:sp>
        <p:nvSpPr>
          <p:cNvPr id="124934" name="Rectangle 1030"/>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eaLnBrk="0" hangingPunct="0">
              <a:defRPr sz="1000"/>
            </a:lvl1pPr>
          </a:lstStyle>
          <a:p>
            <a:pPr>
              <a:defRPr/>
            </a:pPr>
            <a:fld id="{8D1BA8D6-DA31-4DC1-96B2-A4CBC1B48261}" type="slidenum">
              <a:rPr lang="en-GB"/>
              <a:pPr>
                <a:defRPr/>
              </a:pPr>
              <a:t>‹#›</a:t>
            </a:fld>
            <a:endParaRPr lang="en-GB"/>
          </a:p>
        </p:txBody>
      </p:sp>
      <p:pic>
        <p:nvPicPr>
          <p:cNvPr id="1031" name="Picture 1032" descr="H:\UNITINFO\LOGOS\LogoTopB.gif"/>
          <p:cNvPicPr>
            <a:picLocks noChangeAspect="1" noChangeArrowheads="1"/>
          </p:cNvPicPr>
          <p:nvPr/>
        </p:nvPicPr>
        <p:blipFill>
          <a:blip r:embed="rId13" cstate="print"/>
          <a:srcRect/>
          <a:stretch>
            <a:fillRect/>
          </a:stretch>
        </p:blipFill>
        <p:spPr bwMode="auto">
          <a:xfrm>
            <a:off x="8001000" y="304800"/>
            <a:ext cx="1168400" cy="282575"/>
          </a:xfrm>
          <a:prstGeom prst="rect">
            <a:avLst/>
          </a:prstGeom>
          <a:noFill/>
          <a:ln w="9525">
            <a:noFill/>
            <a:miter lim="800000"/>
            <a:headEnd/>
            <a:tailEnd/>
          </a:ln>
        </p:spPr>
      </p:pic>
      <p:sp>
        <p:nvSpPr>
          <p:cNvPr id="124937" name="Text Box 1033"/>
          <p:cNvSpPr txBox="1">
            <a:spLocks noChangeArrowheads="1"/>
          </p:cNvSpPr>
          <p:nvPr/>
        </p:nvSpPr>
        <p:spPr bwMode="auto">
          <a:xfrm>
            <a:off x="3352800" y="6400800"/>
            <a:ext cx="3200400" cy="212725"/>
          </a:xfrm>
          <a:prstGeom prst="rect">
            <a:avLst/>
          </a:prstGeom>
          <a:solidFill>
            <a:srgbClr val="0017CF"/>
          </a:solidFill>
          <a:ln w="12700">
            <a:noFill/>
            <a:miter lim="800000"/>
            <a:headEnd type="none" w="sm" len="sm"/>
            <a:tailEnd type="none" w="sm" len="sm"/>
          </a:ln>
          <a:effectLst/>
        </p:spPr>
        <p:txBody>
          <a:bodyPr lIns="0" tIns="0" rIns="0" bIns="0">
            <a:spAutoFit/>
          </a:bodyPr>
          <a:lstStyle/>
          <a:p>
            <a:pPr algn="ctr" eaLnBrk="0" hangingPunct="0">
              <a:spcBef>
                <a:spcPct val="50000"/>
              </a:spcBef>
              <a:defRPr/>
            </a:pPr>
            <a:r>
              <a:rPr lang="en-GB" sz="1400">
                <a:solidFill>
                  <a:schemeClr val="bg1"/>
                </a:solidFill>
                <a:cs typeface="+mn-cs"/>
              </a:rPr>
              <a:t>PSSRU, University of Kent</a:t>
            </a:r>
          </a:p>
        </p:txBody>
      </p:sp>
    </p:spTree>
  </p:cSld>
  <p:clrMap bg1="lt1" tx1="dk1" bg2="lt2" tx2="dk2" accent1="accent1" accent2="accent2" accent3="accent3" accent4="accent4" accent5="accent5" accent6="accent6" hlink="hlink" folHlink="folHlink"/>
  <p:sldLayoutIdLst>
    <p:sldLayoutId id="2147483711"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ransition>
    <p:fade thruBlk="1"/>
  </p:transition>
  <p:hf hdr="0" ftr="0"/>
  <p:txStyles>
    <p:titleStyle>
      <a:lvl1pPr algn="ctr" defTabSz="762000" rtl="0" eaLnBrk="0" fontAlgn="base" hangingPunct="0">
        <a:spcBef>
          <a:spcPct val="0"/>
        </a:spcBef>
        <a:spcAft>
          <a:spcPct val="0"/>
        </a:spcAft>
        <a:defRPr sz="3600" b="1">
          <a:solidFill>
            <a:schemeClr val="tx2"/>
          </a:solidFill>
          <a:latin typeface="+mj-lt"/>
          <a:ea typeface="+mj-ea"/>
          <a:cs typeface="+mj-cs"/>
        </a:defRPr>
      </a:lvl1pPr>
      <a:lvl2pPr algn="ctr" defTabSz="762000" rtl="0" eaLnBrk="0" fontAlgn="base" hangingPunct="0">
        <a:spcBef>
          <a:spcPct val="0"/>
        </a:spcBef>
        <a:spcAft>
          <a:spcPct val="0"/>
        </a:spcAft>
        <a:defRPr sz="3600" b="1">
          <a:solidFill>
            <a:schemeClr val="tx2"/>
          </a:solidFill>
          <a:latin typeface="Tahoma" pitchFamily="34" charset="0"/>
        </a:defRPr>
      </a:lvl2pPr>
      <a:lvl3pPr algn="ctr" defTabSz="762000" rtl="0" eaLnBrk="0" fontAlgn="base" hangingPunct="0">
        <a:spcBef>
          <a:spcPct val="0"/>
        </a:spcBef>
        <a:spcAft>
          <a:spcPct val="0"/>
        </a:spcAft>
        <a:defRPr sz="3600" b="1">
          <a:solidFill>
            <a:schemeClr val="tx2"/>
          </a:solidFill>
          <a:latin typeface="Tahoma" pitchFamily="34" charset="0"/>
        </a:defRPr>
      </a:lvl3pPr>
      <a:lvl4pPr algn="ctr" defTabSz="762000" rtl="0" eaLnBrk="0" fontAlgn="base" hangingPunct="0">
        <a:spcBef>
          <a:spcPct val="0"/>
        </a:spcBef>
        <a:spcAft>
          <a:spcPct val="0"/>
        </a:spcAft>
        <a:defRPr sz="3600" b="1">
          <a:solidFill>
            <a:schemeClr val="tx2"/>
          </a:solidFill>
          <a:latin typeface="Tahoma" pitchFamily="34" charset="0"/>
        </a:defRPr>
      </a:lvl4pPr>
      <a:lvl5pPr algn="ctr" defTabSz="762000" rtl="0" eaLnBrk="0" fontAlgn="base" hangingPunct="0">
        <a:spcBef>
          <a:spcPct val="0"/>
        </a:spcBef>
        <a:spcAft>
          <a:spcPct val="0"/>
        </a:spcAft>
        <a:defRPr sz="3600" b="1">
          <a:solidFill>
            <a:schemeClr val="tx2"/>
          </a:solidFill>
          <a:latin typeface="Tahoma" pitchFamily="34" charset="0"/>
        </a:defRPr>
      </a:lvl5pPr>
      <a:lvl6pPr marL="457200" algn="ctr" defTabSz="762000" rtl="0" eaLnBrk="0" fontAlgn="base" hangingPunct="0">
        <a:spcBef>
          <a:spcPct val="0"/>
        </a:spcBef>
        <a:spcAft>
          <a:spcPct val="0"/>
        </a:spcAft>
        <a:defRPr sz="3600" b="1">
          <a:solidFill>
            <a:schemeClr val="tx2"/>
          </a:solidFill>
          <a:latin typeface="Tahoma" pitchFamily="34" charset="0"/>
        </a:defRPr>
      </a:lvl6pPr>
      <a:lvl7pPr marL="914400" algn="ctr" defTabSz="762000" rtl="0" eaLnBrk="0" fontAlgn="base" hangingPunct="0">
        <a:spcBef>
          <a:spcPct val="0"/>
        </a:spcBef>
        <a:spcAft>
          <a:spcPct val="0"/>
        </a:spcAft>
        <a:defRPr sz="3600" b="1">
          <a:solidFill>
            <a:schemeClr val="tx2"/>
          </a:solidFill>
          <a:latin typeface="Tahoma" pitchFamily="34" charset="0"/>
        </a:defRPr>
      </a:lvl7pPr>
      <a:lvl8pPr marL="1371600" algn="ctr" defTabSz="762000" rtl="0" eaLnBrk="0" fontAlgn="base" hangingPunct="0">
        <a:spcBef>
          <a:spcPct val="0"/>
        </a:spcBef>
        <a:spcAft>
          <a:spcPct val="0"/>
        </a:spcAft>
        <a:defRPr sz="3600" b="1">
          <a:solidFill>
            <a:schemeClr val="tx2"/>
          </a:solidFill>
          <a:latin typeface="Tahoma" pitchFamily="34" charset="0"/>
        </a:defRPr>
      </a:lvl8pPr>
      <a:lvl9pPr marL="1828800" algn="ctr" defTabSz="762000" rtl="0" eaLnBrk="0" fontAlgn="base" hangingPunct="0">
        <a:spcBef>
          <a:spcPct val="0"/>
        </a:spcBef>
        <a:spcAft>
          <a:spcPct val="0"/>
        </a:spcAft>
        <a:defRPr sz="3600" b="1">
          <a:solidFill>
            <a:schemeClr val="tx2"/>
          </a:solidFill>
          <a:latin typeface="Tahoma" pitchFamily="34" charset="0"/>
        </a:defRPr>
      </a:lvl9pPr>
    </p:titleStyle>
    <p:bodyStyle>
      <a:lvl1pPr marL="342900" indent="-342900" algn="l" defTabSz="762000" rtl="0" eaLnBrk="0" fontAlgn="base" hangingPunct="0">
        <a:lnSpc>
          <a:spcPct val="90000"/>
        </a:lnSpc>
        <a:spcBef>
          <a:spcPct val="10000"/>
        </a:spcBef>
        <a:spcAft>
          <a:spcPct val="10000"/>
        </a:spcAft>
        <a:buClr>
          <a:schemeClr val="accent2"/>
        </a:buClr>
        <a:buFont typeface="Wingdings" pitchFamily="2" charset="2"/>
        <a:buChar char="n"/>
        <a:defRPr sz="3200">
          <a:solidFill>
            <a:schemeClr val="tx1"/>
          </a:solidFill>
          <a:latin typeface="+mn-lt"/>
          <a:ea typeface="+mn-ea"/>
          <a:cs typeface="+mn-cs"/>
        </a:defRPr>
      </a:lvl1pPr>
      <a:lvl2pPr marL="742950" indent="-285750" algn="l" defTabSz="762000" rtl="0" eaLnBrk="0" fontAlgn="base" hangingPunct="0">
        <a:lnSpc>
          <a:spcPct val="90000"/>
        </a:lnSpc>
        <a:spcBef>
          <a:spcPct val="0"/>
        </a:spcBef>
        <a:spcAft>
          <a:spcPct val="0"/>
        </a:spcAft>
        <a:buClr>
          <a:schemeClr val="accent2"/>
        </a:buClr>
        <a:buFont typeface="Wingdings" pitchFamily="2" charset="2"/>
        <a:buChar char="n"/>
        <a:defRPr sz="2800">
          <a:solidFill>
            <a:schemeClr val="tx1"/>
          </a:solidFill>
          <a:latin typeface="+mn-lt"/>
        </a:defRPr>
      </a:lvl2pPr>
      <a:lvl3pPr marL="1143000" indent="-228600" algn="l" defTabSz="762000" rtl="0" eaLnBrk="0" fontAlgn="base" hangingPunct="0">
        <a:lnSpc>
          <a:spcPct val="90000"/>
        </a:lnSpc>
        <a:spcBef>
          <a:spcPct val="0"/>
        </a:spcBef>
        <a:spcAft>
          <a:spcPct val="0"/>
        </a:spcAft>
        <a:buClr>
          <a:schemeClr val="accent2"/>
        </a:buClr>
        <a:buFont typeface="Wingdings" pitchFamily="2" charset="2"/>
        <a:buChar char="n"/>
        <a:defRPr sz="2400">
          <a:solidFill>
            <a:schemeClr val="tx1"/>
          </a:solidFill>
          <a:latin typeface="+mn-lt"/>
        </a:defRPr>
      </a:lvl3pPr>
      <a:lvl4pPr marL="1562100" indent="-228600" algn="l" defTabSz="762000" rtl="0" eaLnBrk="0" fontAlgn="base" hangingPunct="0">
        <a:lnSpc>
          <a:spcPct val="90000"/>
        </a:lnSpc>
        <a:spcBef>
          <a:spcPct val="0"/>
        </a:spcBef>
        <a:spcAft>
          <a:spcPct val="0"/>
        </a:spcAft>
        <a:buClr>
          <a:schemeClr val="accent2"/>
        </a:buClr>
        <a:buFont typeface="Wingdings" pitchFamily="2" charset="2"/>
        <a:buChar char="n"/>
        <a:defRPr sz="2000">
          <a:solidFill>
            <a:schemeClr val="tx1"/>
          </a:solidFill>
          <a:latin typeface="+mn-lt"/>
        </a:defRPr>
      </a:lvl4pPr>
      <a:lvl5pPr marL="1981200" indent="-228600" algn="l" defTabSz="762000" rtl="0" eaLnBrk="0" fontAlgn="base" hangingPunct="0">
        <a:lnSpc>
          <a:spcPct val="90000"/>
        </a:lnSpc>
        <a:spcBef>
          <a:spcPct val="0"/>
        </a:spcBef>
        <a:spcAft>
          <a:spcPct val="0"/>
        </a:spcAft>
        <a:buClr>
          <a:schemeClr val="accent2"/>
        </a:buClr>
        <a:buFont typeface="Wingdings" pitchFamily="2" charset="2"/>
        <a:buChar char="n"/>
        <a:defRPr sz="2000">
          <a:solidFill>
            <a:schemeClr val="tx1"/>
          </a:solidFill>
          <a:latin typeface="+mn-lt"/>
        </a:defRPr>
      </a:lvl5pPr>
      <a:lvl6pPr marL="2438400" indent="-228600" algn="l" defTabSz="762000" rtl="0" eaLnBrk="0" fontAlgn="base" hangingPunct="0">
        <a:lnSpc>
          <a:spcPct val="90000"/>
        </a:lnSpc>
        <a:spcBef>
          <a:spcPct val="0"/>
        </a:spcBef>
        <a:spcAft>
          <a:spcPct val="0"/>
        </a:spcAft>
        <a:buClr>
          <a:schemeClr val="accent2"/>
        </a:buClr>
        <a:buFont typeface="Wingdings" pitchFamily="2" charset="2"/>
        <a:buChar char="n"/>
        <a:defRPr sz="2000">
          <a:solidFill>
            <a:schemeClr val="tx1"/>
          </a:solidFill>
          <a:latin typeface="+mn-lt"/>
        </a:defRPr>
      </a:lvl6pPr>
      <a:lvl7pPr marL="2895600" indent="-228600" algn="l" defTabSz="762000" rtl="0" eaLnBrk="0" fontAlgn="base" hangingPunct="0">
        <a:lnSpc>
          <a:spcPct val="90000"/>
        </a:lnSpc>
        <a:spcBef>
          <a:spcPct val="0"/>
        </a:spcBef>
        <a:spcAft>
          <a:spcPct val="0"/>
        </a:spcAft>
        <a:buClr>
          <a:schemeClr val="accent2"/>
        </a:buClr>
        <a:buFont typeface="Wingdings" pitchFamily="2" charset="2"/>
        <a:buChar char="n"/>
        <a:defRPr sz="2000">
          <a:solidFill>
            <a:schemeClr val="tx1"/>
          </a:solidFill>
          <a:latin typeface="+mn-lt"/>
        </a:defRPr>
      </a:lvl7pPr>
      <a:lvl8pPr marL="3352800" indent="-228600" algn="l" defTabSz="762000" rtl="0" eaLnBrk="0" fontAlgn="base" hangingPunct="0">
        <a:lnSpc>
          <a:spcPct val="90000"/>
        </a:lnSpc>
        <a:spcBef>
          <a:spcPct val="0"/>
        </a:spcBef>
        <a:spcAft>
          <a:spcPct val="0"/>
        </a:spcAft>
        <a:buClr>
          <a:schemeClr val="accent2"/>
        </a:buClr>
        <a:buFont typeface="Wingdings" pitchFamily="2" charset="2"/>
        <a:buChar char="n"/>
        <a:defRPr sz="2000">
          <a:solidFill>
            <a:schemeClr val="tx1"/>
          </a:solidFill>
          <a:latin typeface="+mn-lt"/>
        </a:defRPr>
      </a:lvl8pPr>
      <a:lvl9pPr marL="3810000" indent="-228600" algn="l" defTabSz="762000" rtl="0" eaLnBrk="0" fontAlgn="base" hangingPunct="0">
        <a:lnSpc>
          <a:spcPct val="90000"/>
        </a:lnSpc>
        <a:spcBef>
          <a:spcPct val="0"/>
        </a:spcBef>
        <a:spcAft>
          <a:spcPct val="0"/>
        </a:spcAft>
        <a:buClr>
          <a:schemeClr val="accent2"/>
        </a:buClr>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www.pssru.ac.uk/archive/pdf/dp2643_2.pdf"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 Id="rId5" Type="http://schemas.openxmlformats.org/officeDocument/2006/relationships/hyperlink" Target="http://www.pssru.ac.uk/ascot/" TargetMode="External"/><Relationship Id="rId4" Type="http://schemas.openxmlformats.org/officeDocument/2006/relationships/hyperlink" Target="http://www.hscic.gov.uk/catalogue/PUB01699"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32520" y="357188"/>
            <a:ext cx="8568952" cy="1785937"/>
          </a:xfrm>
        </p:spPr>
        <p:txBody>
          <a:bodyPr/>
          <a:lstStyle/>
          <a:p>
            <a:r>
              <a:rPr lang="en-GB" dirty="0" smtClean="0"/>
              <a:t/>
            </a:r>
            <a:br>
              <a:rPr lang="en-GB" dirty="0" smtClean="0"/>
            </a:br>
            <a:r>
              <a:rPr lang="en-GB" sz="3200" dirty="0" smtClean="0"/>
              <a:t>Developing a survey of carers’ experience of services</a:t>
            </a:r>
            <a:br>
              <a:rPr lang="en-GB" sz="3200" dirty="0" smtClean="0"/>
            </a:br>
            <a:r>
              <a:rPr lang="en-GB" sz="3200" dirty="0" smtClean="0"/>
              <a:t> and quality of life </a:t>
            </a:r>
            <a:r>
              <a:rPr lang="en-GB" dirty="0" smtClean="0"/>
              <a:t/>
            </a:r>
            <a:br>
              <a:rPr lang="en-GB" dirty="0" smtClean="0"/>
            </a:br>
            <a:endParaRPr lang="en-US" dirty="0" smtClean="0"/>
          </a:p>
        </p:txBody>
      </p:sp>
      <p:sp>
        <p:nvSpPr>
          <p:cNvPr id="3075" name="Rectangle 3"/>
          <p:cNvSpPr>
            <a:spLocks noGrp="1" noChangeArrowheads="1"/>
          </p:cNvSpPr>
          <p:nvPr>
            <p:ph type="subTitle" idx="1"/>
          </p:nvPr>
        </p:nvSpPr>
        <p:spPr>
          <a:xfrm>
            <a:off x="848544" y="2514600"/>
            <a:ext cx="8136903" cy="914400"/>
          </a:xfrm>
        </p:spPr>
        <p:txBody>
          <a:bodyPr/>
          <a:lstStyle/>
          <a:p>
            <a:r>
              <a:rPr lang="en-GB" dirty="0" smtClean="0">
                <a:solidFill>
                  <a:schemeClr val="tx1"/>
                </a:solidFill>
              </a:rPr>
              <a:t>Diane Fox, Jacquetta Holder, Nick Smith </a:t>
            </a:r>
          </a:p>
          <a:p>
            <a:r>
              <a:rPr lang="en-GB" dirty="0" smtClean="0">
                <a:solidFill>
                  <a:schemeClr val="tx1"/>
                </a:solidFill>
              </a:rPr>
              <a:t>and Ann Netten</a:t>
            </a:r>
          </a:p>
          <a:p>
            <a:endParaRPr lang="en-GB" sz="2000" dirty="0" smtClean="0">
              <a:solidFill>
                <a:schemeClr val="tx1"/>
              </a:solidFill>
            </a:endParaRPr>
          </a:p>
          <a:p>
            <a:r>
              <a:rPr lang="en-GB" sz="2000" dirty="0" smtClean="0">
                <a:solidFill>
                  <a:schemeClr val="tx1"/>
                </a:solidFill>
              </a:rPr>
              <a:t>Carers UK 5</a:t>
            </a:r>
            <a:r>
              <a:rPr lang="en-GB" sz="2000" baseline="30000" dirty="0" smtClean="0">
                <a:solidFill>
                  <a:schemeClr val="tx1"/>
                </a:solidFill>
              </a:rPr>
              <a:t>th</a:t>
            </a:r>
            <a:r>
              <a:rPr lang="en-GB" sz="2000" dirty="0" smtClean="0">
                <a:solidFill>
                  <a:schemeClr val="tx1"/>
                </a:solidFill>
              </a:rPr>
              <a:t> International Conference, Leeds  - 10</a:t>
            </a:r>
            <a:r>
              <a:rPr lang="en-GB" sz="2000" baseline="30000" dirty="0" smtClean="0">
                <a:solidFill>
                  <a:schemeClr val="tx1"/>
                </a:solidFill>
              </a:rPr>
              <a:t>th</a:t>
            </a:r>
            <a:r>
              <a:rPr lang="en-GB" sz="2000" dirty="0" smtClean="0">
                <a:solidFill>
                  <a:schemeClr val="tx1"/>
                </a:solidFill>
              </a:rPr>
              <a:t> July 2010</a:t>
            </a:r>
          </a:p>
          <a:p>
            <a:endParaRPr lang="en-GB" dirty="0" smtClean="0">
              <a:solidFill>
                <a:schemeClr val="tx1"/>
              </a:solidFill>
            </a:endParaRPr>
          </a:p>
          <a:p>
            <a:endParaRPr lang="en-US" dirty="0" smtClean="0"/>
          </a:p>
        </p:txBody>
      </p:sp>
    </p:spTree>
  </p:cSld>
  <p:clrMapOvr>
    <a:masterClrMapping/>
  </p:clrMapOvr>
  <p:transition>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704528" y="404664"/>
            <a:ext cx="8420100" cy="1143000"/>
          </a:xfrm>
        </p:spPr>
        <p:txBody>
          <a:bodyPr/>
          <a:lstStyle/>
          <a:p>
            <a:r>
              <a:rPr lang="en-GB" sz="3200" dirty="0" smtClean="0"/>
              <a:t>Questionnaire development and testing</a:t>
            </a:r>
          </a:p>
        </p:txBody>
      </p:sp>
      <p:sp>
        <p:nvSpPr>
          <p:cNvPr id="9235" name="Date Placeholder 3"/>
          <p:cNvSpPr>
            <a:spLocks noGrp="1"/>
          </p:cNvSpPr>
          <p:nvPr>
            <p:ph type="dt" sz="quarter" idx="10"/>
          </p:nvPr>
        </p:nvSpPr>
        <p:spPr>
          <a:noFill/>
        </p:spPr>
        <p:txBody>
          <a:bodyPr/>
          <a:lstStyle/>
          <a:p>
            <a:fld id="{F573146D-9155-48C2-BE78-19ED1CE6761F}" type="datetime1">
              <a:rPr lang="en-GB" smtClean="0"/>
              <a:pPr/>
              <a:t>21/10/2019</a:t>
            </a:fld>
            <a:endParaRPr lang="en-GB" sz="1400" smtClean="0"/>
          </a:p>
        </p:txBody>
      </p:sp>
      <p:sp>
        <p:nvSpPr>
          <p:cNvPr id="9236" name="Slide Number Placeholder 4"/>
          <p:cNvSpPr>
            <a:spLocks noGrp="1"/>
          </p:cNvSpPr>
          <p:nvPr>
            <p:ph type="sldNum" sz="quarter" idx="12"/>
          </p:nvPr>
        </p:nvSpPr>
        <p:spPr>
          <a:noFill/>
        </p:spPr>
        <p:txBody>
          <a:bodyPr/>
          <a:lstStyle/>
          <a:p>
            <a:fld id="{4492535C-5EEB-4CC9-9BDF-ACD721804ED8}" type="slidenum">
              <a:rPr lang="en-GB" smtClean="0"/>
              <a:pPr/>
              <a:t>10</a:t>
            </a:fld>
            <a:endParaRPr lang="en-GB" smtClean="0"/>
          </a:p>
        </p:txBody>
      </p:sp>
      <p:sp>
        <p:nvSpPr>
          <p:cNvPr id="7" name="Content Placeholder 6"/>
          <p:cNvSpPr>
            <a:spLocks noGrp="1"/>
          </p:cNvSpPr>
          <p:nvPr>
            <p:ph idx="1"/>
          </p:nvPr>
        </p:nvSpPr>
        <p:spPr>
          <a:xfrm>
            <a:off x="704528" y="1412776"/>
            <a:ext cx="8420100" cy="4896544"/>
          </a:xfrm>
        </p:spPr>
        <p:txBody>
          <a:bodyPr/>
          <a:lstStyle/>
          <a:p>
            <a:pPr>
              <a:buClr>
                <a:srgbClr val="0017CF"/>
              </a:buClr>
              <a:buNone/>
            </a:pPr>
            <a:r>
              <a:rPr lang="en-GB" sz="2800" dirty="0" smtClean="0"/>
              <a:t>Challenges</a:t>
            </a:r>
          </a:p>
          <a:p>
            <a:pPr>
              <a:buClr>
                <a:srgbClr val="0017CF"/>
              </a:buClr>
              <a:buFont typeface="Arial" pitchFamily="34" charset="0"/>
              <a:buChar char="•"/>
            </a:pPr>
            <a:r>
              <a:rPr lang="en-GB" sz="2800" dirty="0" smtClean="0"/>
              <a:t>Limited local authority data available about carers</a:t>
            </a:r>
          </a:p>
          <a:p>
            <a:pPr>
              <a:buClr>
                <a:srgbClr val="0017CF"/>
              </a:buClr>
              <a:buFont typeface="Arial" pitchFamily="34" charset="0"/>
              <a:buChar char="•"/>
            </a:pPr>
            <a:r>
              <a:rPr lang="en-GB" sz="2800" dirty="0" smtClean="0"/>
              <a:t>Sampling  </a:t>
            </a:r>
          </a:p>
          <a:p>
            <a:pPr>
              <a:buClr>
                <a:srgbClr val="0017CF"/>
              </a:buClr>
              <a:buFont typeface="Arial" pitchFamily="34" charset="0"/>
              <a:buChar char="•"/>
            </a:pPr>
            <a:r>
              <a:rPr lang="en-GB" sz="2800" dirty="0" smtClean="0"/>
              <a:t>Self-completion format</a:t>
            </a:r>
          </a:p>
          <a:p>
            <a:pPr>
              <a:buClr>
                <a:srgbClr val="0017CF"/>
              </a:buClr>
              <a:buFont typeface="Arial" pitchFamily="34" charset="0"/>
              <a:buChar char="•"/>
            </a:pPr>
            <a:r>
              <a:rPr lang="en-GB" sz="2800" dirty="0" smtClean="0"/>
              <a:t>Wide range of circumstances of carers and people they care for</a:t>
            </a:r>
          </a:p>
          <a:p>
            <a:pPr>
              <a:buClr>
                <a:srgbClr val="0017CF"/>
              </a:buClr>
              <a:buFont typeface="Arial" pitchFamily="34" charset="0"/>
              <a:buChar char="•"/>
            </a:pPr>
            <a:r>
              <a:rPr lang="en-GB" sz="2800" dirty="0" smtClean="0"/>
              <a:t>Dual focus</a:t>
            </a:r>
          </a:p>
          <a:p>
            <a:pPr>
              <a:buNone/>
            </a:pPr>
            <a:endParaRPr lang="en-GB" sz="2800" dirty="0" smtClean="0"/>
          </a:p>
          <a:p>
            <a:pPr>
              <a:buNone/>
            </a:pPr>
            <a:r>
              <a:rPr lang="en-GB" sz="2800" dirty="0" smtClean="0"/>
              <a:t>Cognitive interviews with 25 carers helped refine question wording and ensure relevance</a:t>
            </a:r>
          </a:p>
        </p:txBody>
      </p:sp>
    </p:spTree>
  </p:cSld>
  <p:clrMapOvr>
    <a:masterClrMapping/>
  </p:clrMapOvr>
  <p:transition>
    <p:fade thruBlk="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776536" y="836712"/>
            <a:ext cx="8420100" cy="926976"/>
          </a:xfrm>
        </p:spPr>
        <p:txBody>
          <a:bodyPr/>
          <a:lstStyle/>
          <a:p>
            <a:r>
              <a:rPr lang="en-GB" sz="2400" dirty="0" smtClean="0"/>
              <a:t>2009/2010 Personal Social Services Survey of Adult Carers in England (PSS SACE)</a:t>
            </a:r>
          </a:p>
        </p:txBody>
      </p:sp>
      <p:sp>
        <p:nvSpPr>
          <p:cNvPr id="6" name="Content Placeholder 5"/>
          <p:cNvSpPr>
            <a:spLocks noGrp="1"/>
          </p:cNvSpPr>
          <p:nvPr>
            <p:ph idx="1"/>
          </p:nvPr>
        </p:nvSpPr>
        <p:spPr>
          <a:xfrm>
            <a:off x="560512" y="1844824"/>
            <a:ext cx="8962578" cy="4392488"/>
          </a:xfrm>
        </p:spPr>
        <p:txBody>
          <a:bodyPr/>
          <a:lstStyle/>
          <a:p>
            <a:pPr>
              <a:buClr>
                <a:srgbClr val="0017CF"/>
              </a:buClr>
              <a:buFont typeface="Arial" pitchFamily="34" charset="0"/>
              <a:buChar char="•"/>
            </a:pPr>
            <a:r>
              <a:rPr lang="en-GB" sz="2000" dirty="0" smtClean="0"/>
              <a:t>To monitor progress on the implementation of Carers Strategy at a national level</a:t>
            </a:r>
          </a:p>
          <a:p>
            <a:pPr>
              <a:buClr>
                <a:srgbClr val="0017CF"/>
              </a:buClr>
              <a:buFont typeface="Arial" pitchFamily="34" charset="0"/>
              <a:buChar char="•"/>
            </a:pPr>
            <a:r>
              <a:rPr lang="en-GB" sz="2000" dirty="0" smtClean="0"/>
              <a:t>To provide a baseline for looking at trends over time</a:t>
            </a:r>
          </a:p>
          <a:p>
            <a:pPr>
              <a:buClr>
                <a:srgbClr val="0017CF"/>
              </a:buClr>
              <a:buFont typeface="Arial" pitchFamily="34" charset="0"/>
              <a:buChar char="•"/>
            </a:pPr>
            <a:r>
              <a:rPr lang="en-GB" sz="2000" dirty="0" smtClean="0"/>
              <a:t>Provide information for </a:t>
            </a:r>
            <a:r>
              <a:rPr lang="en-GB" sz="2000" dirty="0"/>
              <a:t>C</a:t>
            </a:r>
            <a:r>
              <a:rPr lang="en-GB" sz="2000" dirty="0" smtClean="0"/>
              <a:t>ouncils with Adult Social Service Responsibilities (CASSRs) about their progress in implementing local initiatives for carers</a:t>
            </a:r>
          </a:p>
          <a:p>
            <a:pPr>
              <a:buClr>
                <a:srgbClr val="0017CF"/>
              </a:buClr>
              <a:buFont typeface="Arial" pitchFamily="34" charset="0"/>
              <a:buChar char="•"/>
            </a:pPr>
            <a:r>
              <a:rPr lang="en-GB" sz="2000" dirty="0" smtClean="0"/>
              <a:t>To be undertaken by </a:t>
            </a:r>
            <a:r>
              <a:rPr lang="en-GB" sz="2000" dirty="0" err="1" smtClean="0"/>
              <a:t>CASSRs</a:t>
            </a:r>
            <a:r>
              <a:rPr lang="en-GB" sz="2000" dirty="0" smtClean="0"/>
              <a:t> in England on a voluntary basis</a:t>
            </a:r>
          </a:p>
          <a:p>
            <a:pPr>
              <a:buClr>
                <a:srgbClr val="0017CF"/>
              </a:buClr>
              <a:buFont typeface="Arial" pitchFamily="34" charset="0"/>
              <a:buChar char="•"/>
            </a:pPr>
            <a:r>
              <a:rPr lang="en-GB" sz="2000" dirty="0" smtClean="0"/>
              <a:t>3</a:t>
            </a:r>
            <a:r>
              <a:rPr lang="en-GB" sz="2000" baseline="30000" dirty="0" smtClean="0"/>
              <a:t>rd</a:t>
            </a:r>
            <a:r>
              <a:rPr lang="en-GB" sz="2000" dirty="0" smtClean="0"/>
              <a:t> sector sampling not feasible on a national scale</a:t>
            </a:r>
          </a:p>
          <a:p>
            <a:pPr>
              <a:buClr>
                <a:srgbClr val="0017CF"/>
              </a:buClr>
              <a:buFont typeface="Arial" pitchFamily="34" charset="0"/>
              <a:buChar char="•"/>
            </a:pPr>
            <a:r>
              <a:rPr lang="en-GB" sz="2000" dirty="0" smtClean="0"/>
              <a:t>New questions added to reflect policy priorities of the 2008 Carers Strategy</a:t>
            </a:r>
          </a:p>
          <a:p>
            <a:pPr>
              <a:buClr>
                <a:srgbClr val="0017CF"/>
              </a:buClr>
              <a:buFont typeface="Arial" pitchFamily="34" charset="0"/>
              <a:buChar char="•"/>
            </a:pPr>
            <a:r>
              <a:rPr lang="en-GB" sz="2000" dirty="0" smtClean="0"/>
              <a:t>Other questions omitted following consultation</a:t>
            </a:r>
          </a:p>
          <a:p>
            <a:pPr>
              <a:buClr>
                <a:srgbClr val="0017CF"/>
              </a:buClr>
              <a:buFont typeface="Arial" pitchFamily="34" charset="0"/>
              <a:buChar char="•"/>
            </a:pPr>
            <a:r>
              <a:rPr lang="en-GB" sz="2000" dirty="0" smtClean="0"/>
              <a:t>Further cognitive testing with 30 carers recruited via Kent County Council and a 3</a:t>
            </a:r>
            <a:r>
              <a:rPr lang="en-GB" sz="2000" baseline="30000" dirty="0" smtClean="0"/>
              <a:t>rd</a:t>
            </a:r>
            <a:r>
              <a:rPr lang="en-GB" sz="2000" dirty="0" smtClean="0"/>
              <a:t> sector organisation in an urban area of the North West</a:t>
            </a:r>
          </a:p>
          <a:p>
            <a:pPr>
              <a:buFont typeface="Arial" pitchFamily="34" charset="0"/>
              <a:buChar char="•"/>
            </a:pPr>
            <a:endParaRPr lang="en-GB" sz="2800" dirty="0" smtClean="0"/>
          </a:p>
        </p:txBody>
      </p:sp>
      <p:sp>
        <p:nvSpPr>
          <p:cNvPr id="11268" name="Date Placeholder 3"/>
          <p:cNvSpPr>
            <a:spLocks noGrp="1"/>
          </p:cNvSpPr>
          <p:nvPr>
            <p:ph type="dt" sz="half" idx="10"/>
          </p:nvPr>
        </p:nvSpPr>
        <p:spPr>
          <a:noFill/>
        </p:spPr>
        <p:txBody>
          <a:bodyPr/>
          <a:lstStyle/>
          <a:p>
            <a:pPr defTabSz="762000"/>
            <a:fld id="{2740D7DF-A841-4B04-B767-073339728A27}" type="datetime1">
              <a:rPr lang="en-GB" smtClean="0"/>
              <a:pPr defTabSz="762000"/>
              <a:t>21/10/2019</a:t>
            </a:fld>
            <a:endParaRPr lang="en-GB" sz="1400" smtClean="0"/>
          </a:p>
        </p:txBody>
      </p:sp>
      <p:sp>
        <p:nvSpPr>
          <p:cNvPr id="11269" name="Slide Number Placeholder 4"/>
          <p:cNvSpPr>
            <a:spLocks noGrp="1"/>
          </p:cNvSpPr>
          <p:nvPr>
            <p:ph type="sldNum" sz="quarter" idx="12"/>
          </p:nvPr>
        </p:nvSpPr>
        <p:spPr>
          <a:noFill/>
        </p:spPr>
        <p:txBody>
          <a:bodyPr/>
          <a:lstStyle/>
          <a:p>
            <a:pPr defTabSz="762000"/>
            <a:fld id="{835D554B-0B3B-4076-B6CD-E4BE7730F331}" type="slidenum">
              <a:rPr lang="en-GB" smtClean="0"/>
              <a:pPr defTabSz="762000"/>
              <a:t>11</a:t>
            </a:fld>
            <a:endParaRPr lang="en-GB" dirty="0" smtClean="0"/>
          </a:p>
        </p:txBody>
      </p:sp>
    </p:spTree>
  </p:cSld>
  <p:clrMapOvr>
    <a:masterClrMapping/>
  </p:clrMapOvr>
  <p:transition>
    <p:fade thruBlk="1"/>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504" y="404664"/>
            <a:ext cx="8420100" cy="1143000"/>
          </a:xfrm>
        </p:spPr>
        <p:txBody>
          <a:bodyPr/>
          <a:lstStyle/>
          <a:p>
            <a:r>
              <a:rPr lang="en-GB" sz="2800" dirty="0" smtClean="0"/>
              <a:t>Carers involved in survey development </a:t>
            </a:r>
            <a:endParaRPr lang="en-GB" sz="2800" dirty="0"/>
          </a:p>
        </p:txBody>
      </p:sp>
      <p:sp>
        <p:nvSpPr>
          <p:cNvPr id="6" name="Content Placeholder 5"/>
          <p:cNvSpPr>
            <a:spLocks noGrp="1"/>
          </p:cNvSpPr>
          <p:nvPr>
            <p:ph sz="half" idx="1"/>
          </p:nvPr>
        </p:nvSpPr>
        <p:spPr>
          <a:xfrm>
            <a:off x="272480" y="3573016"/>
            <a:ext cx="5040560" cy="2520280"/>
          </a:xfrm>
        </p:spPr>
        <p:txBody>
          <a:bodyPr/>
          <a:lstStyle/>
          <a:p>
            <a:pPr>
              <a:buNone/>
            </a:pPr>
            <a:endParaRPr lang="en-GB" sz="2400" dirty="0" smtClean="0"/>
          </a:p>
          <a:p>
            <a:pPr>
              <a:buNone/>
            </a:pPr>
            <a:endParaRPr lang="en-GB" dirty="0" smtClean="0"/>
          </a:p>
        </p:txBody>
      </p:sp>
      <p:sp>
        <p:nvSpPr>
          <p:cNvPr id="7" name="Content Placeholder 6"/>
          <p:cNvSpPr>
            <a:spLocks noGrp="1"/>
          </p:cNvSpPr>
          <p:nvPr>
            <p:ph sz="half" idx="2"/>
          </p:nvPr>
        </p:nvSpPr>
        <p:spPr>
          <a:xfrm>
            <a:off x="5529064" y="3573016"/>
            <a:ext cx="4104456" cy="2448272"/>
          </a:xfrm>
        </p:spPr>
        <p:txBody>
          <a:bodyPr/>
          <a:lstStyle/>
          <a:p>
            <a:pPr>
              <a:buNone/>
            </a:pPr>
            <a:endParaRPr lang="en-GB" sz="2400" dirty="0" smtClean="0"/>
          </a:p>
          <a:p>
            <a:pPr>
              <a:buNone/>
            </a:pPr>
            <a:r>
              <a:rPr lang="en-GB" sz="2400" dirty="0" smtClean="0"/>
              <a:t>	</a:t>
            </a:r>
            <a:endParaRPr lang="en-GB" sz="2400" dirty="0"/>
          </a:p>
        </p:txBody>
      </p:sp>
      <p:sp>
        <p:nvSpPr>
          <p:cNvPr id="4" name="Date Placeholder 3"/>
          <p:cNvSpPr>
            <a:spLocks noGrp="1"/>
          </p:cNvSpPr>
          <p:nvPr>
            <p:ph type="dt" sz="half" idx="10"/>
          </p:nvPr>
        </p:nvSpPr>
        <p:spPr/>
        <p:txBody>
          <a:bodyPr/>
          <a:lstStyle/>
          <a:p>
            <a:pPr>
              <a:defRPr/>
            </a:pPr>
            <a:fld id="{B6621E81-2742-482E-B952-08CEE08CE1A1}" type="datetime1">
              <a:rPr lang="en-GB" smtClean="0"/>
              <a:pPr>
                <a:defRPr/>
              </a:pPr>
              <a:t>21/10/2019</a:t>
            </a:fld>
            <a:endParaRPr lang="en-GB" sz="1400"/>
          </a:p>
        </p:txBody>
      </p:sp>
      <p:sp>
        <p:nvSpPr>
          <p:cNvPr id="5" name="Slide Number Placeholder 4"/>
          <p:cNvSpPr>
            <a:spLocks noGrp="1"/>
          </p:cNvSpPr>
          <p:nvPr>
            <p:ph type="sldNum" sz="quarter" idx="12"/>
          </p:nvPr>
        </p:nvSpPr>
        <p:spPr/>
        <p:txBody>
          <a:bodyPr/>
          <a:lstStyle/>
          <a:p>
            <a:pPr>
              <a:defRPr/>
            </a:pPr>
            <a:fld id="{E60D55E8-CADF-46D9-A32C-E3B0343C91F6}" type="slidenum">
              <a:rPr lang="en-GB" smtClean="0"/>
              <a:pPr>
                <a:defRPr/>
              </a:pPr>
              <a:t>12</a:t>
            </a:fld>
            <a:endParaRPr lang="en-GB"/>
          </a:p>
        </p:txBody>
      </p:sp>
      <p:sp>
        <p:nvSpPr>
          <p:cNvPr id="8" name="TextBox 7"/>
          <p:cNvSpPr txBox="1"/>
          <p:nvPr/>
        </p:nvSpPr>
        <p:spPr>
          <a:xfrm>
            <a:off x="200472" y="1340768"/>
            <a:ext cx="9505056" cy="4893647"/>
          </a:xfrm>
          <a:prstGeom prst="rect">
            <a:avLst/>
          </a:prstGeom>
          <a:noFill/>
        </p:spPr>
        <p:txBody>
          <a:bodyPr wrap="square" rtlCol="0">
            <a:spAutoFit/>
          </a:bodyPr>
          <a:lstStyle/>
          <a:p>
            <a:r>
              <a:rPr lang="en-GB" dirty="0" smtClean="0"/>
              <a:t>A total of 75 carers involved over several stages of the development of both surveys</a:t>
            </a:r>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r>
              <a:rPr lang="en-GB" dirty="0" smtClean="0"/>
              <a:t>Purposive sample - covered a range of characteristics of the carer and the cared for person, and different caring situations</a:t>
            </a:r>
          </a:p>
          <a:p>
            <a:endParaRPr lang="en-GB" dirty="0"/>
          </a:p>
        </p:txBody>
      </p:sp>
      <p:graphicFrame>
        <p:nvGraphicFramePr>
          <p:cNvPr id="9" name="Table 8"/>
          <p:cNvGraphicFramePr>
            <a:graphicFrameLocks noGrp="1"/>
          </p:cNvGraphicFramePr>
          <p:nvPr>
            <p:extLst>
              <p:ext uri="{D42A27DB-BD31-4B8C-83A1-F6EECF244321}">
                <p14:modId xmlns:p14="http://schemas.microsoft.com/office/powerpoint/2010/main" val="3053107405"/>
              </p:ext>
            </p:extLst>
          </p:nvPr>
        </p:nvGraphicFramePr>
        <p:xfrm>
          <a:off x="272480" y="2636912"/>
          <a:ext cx="9001000" cy="2438581"/>
        </p:xfrm>
        <a:graphic>
          <a:graphicData uri="http://schemas.openxmlformats.org/drawingml/2006/table">
            <a:tbl>
              <a:tblPr firstRow="1" bandRow="1">
                <a:tableStyleId>{5C22544A-7EE6-4342-B048-85BDC9FD1C3A}</a:tableStyleId>
              </a:tblPr>
              <a:tblGrid>
                <a:gridCol w="4500500">
                  <a:extLst>
                    <a:ext uri="{9D8B030D-6E8A-4147-A177-3AD203B41FA5}">
                      <a16:colId xmlns:a16="http://schemas.microsoft.com/office/drawing/2014/main" val="20000"/>
                    </a:ext>
                  </a:extLst>
                </a:gridCol>
                <a:gridCol w="4500500">
                  <a:extLst>
                    <a:ext uri="{9D8B030D-6E8A-4147-A177-3AD203B41FA5}">
                      <a16:colId xmlns:a16="http://schemas.microsoft.com/office/drawing/2014/main" val="20001"/>
                    </a:ext>
                  </a:extLst>
                </a:gridCol>
              </a:tblGrid>
              <a:tr h="922933">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dirty="0" smtClean="0">
                          <a:solidFill>
                            <a:schemeClr val="tx1"/>
                          </a:solidFill>
                        </a:rPr>
                        <a:t>2008 Kent Carers Survey</a:t>
                      </a:r>
                    </a:p>
                    <a:p>
                      <a:pPr algn="ctr"/>
                      <a:endParaRPr lang="en-GB" sz="2000" dirty="0">
                        <a:solidFill>
                          <a:schemeClr val="tx1"/>
                        </a:solidFill>
                      </a:endParaRPr>
                    </a:p>
                  </a:txBody>
                  <a:tcPr>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dirty="0" smtClean="0">
                          <a:solidFill>
                            <a:schemeClr val="tx1"/>
                          </a:solidFill>
                        </a:rPr>
                        <a:t>2009/2010 Personal Social Services Survey of Adult Carers in England (PSS SACE)</a:t>
                      </a:r>
                    </a:p>
                    <a:p>
                      <a:pPr algn="ctr"/>
                      <a:endParaRPr lang="en-GB" sz="2000" dirty="0">
                        <a:solidFill>
                          <a:schemeClr val="tx1"/>
                        </a:solidFill>
                      </a:endParaRPr>
                    </a:p>
                  </a:txBody>
                  <a:tcPr>
                    <a:solidFill>
                      <a:schemeClr val="bg2"/>
                    </a:solidFill>
                  </a:tcPr>
                </a:tc>
                <a:extLst>
                  <a:ext uri="{0D108BD9-81ED-4DB2-BD59-A6C34878D82A}">
                    <a16:rowId xmlns:a16="http://schemas.microsoft.com/office/drawing/2014/main" val="10000"/>
                  </a:ext>
                </a:extLst>
              </a:tr>
              <a:tr h="112794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20 carers took part in focus groups</a:t>
                      </a:r>
                    </a:p>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25 carers contributed via interview</a:t>
                      </a:r>
                    </a:p>
                    <a:p>
                      <a:endParaRPr lang="en-GB" sz="2000" dirty="0"/>
                    </a:p>
                  </a:txBody>
                  <a:tcPr>
                    <a:solidFill>
                      <a:schemeClr val="bg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30 carers participated</a:t>
                      </a:r>
                      <a:r>
                        <a:rPr lang="en-GB" sz="2000" baseline="0" dirty="0" smtClean="0"/>
                        <a:t> in </a:t>
                      </a:r>
                      <a:r>
                        <a:rPr lang="en-GB" sz="2000" dirty="0" smtClean="0"/>
                        <a:t>interviews</a:t>
                      </a:r>
                    </a:p>
                    <a:p>
                      <a:endParaRPr lang="en-GB" sz="2000" dirty="0"/>
                    </a:p>
                  </a:txBody>
                  <a:tcPr>
                    <a:solidFill>
                      <a:schemeClr val="bg2"/>
                    </a:solidFill>
                  </a:tcPr>
                </a:tc>
                <a:extLst>
                  <a:ext uri="{0D108BD9-81ED-4DB2-BD59-A6C34878D82A}">
                    <a16:rowId xmlns:a16="http://schemas.microsoft.com/office/drawing/2014/main" val="10001"/>
                  </a:ext>
                </a:extLst>
              </a:tr>
            </a:tbl>
          </a:graphicData>
        </a:graphic>
      </p:graphicFrame>
    </p:spTree>
  </p:cSld>
  <p:clrMapOvr>
    <a:masterClrMapping/>
  </p:clrMapOvr>
  <p:transition>
    <p:fade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GB" sz="2800" dirty="0" smtClean="0"/>
              <a:t>Findings from focus groups and interviews</a:t>
            </a:r>
            <a:endParaRPr lang="en-GB" sz="2800" dirty="0"/>
          </a:p>
        </p:txBody>
      </p:sp>
      <p:sp>
        <p:nvSpPr>
          <p:cNvPr id="7" name="Content Placeholder 6"/>
          <p:cNvSpPr>
            <a:spLocks noGrp="1"/>
          </p:cNvSpPr>
          <p:nvPr>
            <p:ph idx="1"/>
          </p:nvPr>
        </p:nvSpPr>
        <p:spPr>
          <a:xfrm>
            <a:off x="742950" y="1556792"/>
            <a:ext cx="8420100" cy="4752528"/>
          </a:xfrm>
        </p:spPr>
        <p:txBody>
          <a:bodyPr/>
          <a:lstStyle/>
          <a:p>
            <a:pPr marL="342900" lvl="5" indent="-342900" algn="ctr">
              <a:spcBef>
                <a:spcPct val="10000"/>
              </a:spcBef>
              <a:spcAft>
                <a:spcPct val="10000"/>
              </a:spcAft>
              <a:buNone/>
            </a:pPr>
            <a:r>
              <a:rPr lang="en-GB" sz="2400" b="1" dirty="0" smtClean="0">
                <a:solidFill>
                  <a:srgbClr val="0017CF"/>
                </a:solidFill>
              </a:rPr>
              <a:t>Uncertainty about defining oneself as a ‘carer’</a:t>
            </a:r>
          </a:p>
          <a:p>
            <a:pPr marL="342900" lvl="5" indent="-342900">
              <a:spcBef>
                <a:spcPct val="10000"/>
              </a:spcBef>
              <a:spcAft>
                <a:spcPct val="10000"/>
              </a:spcAft>
              <a:buNone/>
            </a:pPr>
            <a:endParaRPr lang="en-GB" dirty="0" smtClean="0"/>
          </a:p>
          <a:p>
            <a:pPr marL="342900" lvl="5" indent="-342900">
              <a:spcBef>
                <a:spcPct val="10000"/>
              </a:spcBef>
              <a:spcAft>
                <a:spcPct val="10000"/>
              </a:spcAft>
              <a:buNone/>
            </a:pPr>
            <a:r>
              <a:rPr lang="en-GB" dirty="0" smtClean="0"/>
              <a:t>“</a:t>
            </a:r>
            <a:r>
              <a:rPr lang="en-GB" i="1" dirty="0" smtClean="0"/>
              <a:t>Yeah, so in terms of actually physically doing things, you know, on the other hand, you know, I do his washing for him and in fact there are loads of intelligent 24 year-olds who live at home who also get their washing done for them”</a:t>
            </a:r>
          </a:p>
          <a:p>
            <a:pPr marL="342900" lvl="5" indent="-342900">
              <a:spcBef>
                <a:spcPct val="10000"/>
              </a:spcBef>
              <a:spcAft>
                <a:spcPct val="10000"/>
              </a:spcAft>
              <a:buNone/>
            </a:pPr>
            <a:endParaRPr lang="en-GB" dirty="0" smtClean="0"/>
          </a:p>
          <a:p>
            <a:pPr marL="342900" lvl="5" indent="-342900">
              <a:spcBef>
                <a:spcPct val="10000"/>
              </a:spcBef>
              <a:spcAft>
                <a:spcPct val="10000"/>
              </a:spcAft>
              <a:buNone/>
            </a:pPr>
            <a:r>
              <a:rPr lang="en-GB" dirty="0" smtClean="0"/>
              <a:t>(Female supporting her son who has learning difficulties)</a:t>
            </a:r>
          </a:p>
          <a:p>
            <a:pPr marL="342900" lvl="5" indent="-342900">
              <a:spcBef>
                <a:spcPct val="10000"/>
              </a:spcBef>
              <a:spcAft>
                <a:spcPct val="10000"/>
              </a:spcAft>
              <a:buNone/>
            </a:pPr>
            <a:endParaRPr lang="en-GB" dirty="0" smtClean="0"/>
          </a:p>
          <a:p>
            <a:pPr marL="342900" lvl="5" indent="-342900">
              <a:spcBef>
                <a:spcPct val="10000"/>
              </a:spcBef>
              <a:spcAft>
                <a:spcPct val="10000"/>
              </a:spcAft>
              <a:buNone/>
            </a:pPr>
            <a:r>
              <a:rPr lang="en-GB" i="1" dirty="0" smtClean="0"/>
              <a:t>“And when you term yourself as a carer, there are stereotypes and there is orientation in people’s minds and there are ideas of what a carer is.  But the question is, is that, can you ever move away from that?  Can you ever be individual again?”</a:t>
            </a:r>
          </a:p>
          <a:p>
            <a:pPr>
              <a:buNone/>
            </a:pPr>
            <a:endParaRPr lang="en-US" sz="2000" dirty="0" smtClean="0"/>
          </a:p>
          <a:p>
            <a:pPr>
              <a:buNone/>
            </a:pPr>
            <a:r>
              <a:rPr lang="en-US" sz="2000" dirty="0" smtClean="0"/>
              <a:t>(Male caring for both his parents who have multiple needs)</a:t>
            </a:r>
          </a:p>
          <a:p>
            <a:pPr marL="342900" lvl="5" indent="-342900">
              <a:spcBef>
                <a:spcPct val="10000"/>
              </a:spcBef>
              <a:spcAft>
                <a:spcPct val="10000"/>
              </a:spcAft>
              <a:buNone/>
            </a:pPr>
            <a:endParaRPr lang="en-GB" dirty="0" smtClean="0"/>
          </a:p>
          <a:p>
            <a:pPr>
              <a:buNone/>
            </a:pPr>
            <a:endParaRPr lang="en-GB" dirty="0" smtClean="0"/>
          </a:p>
          <a:p>
            <a:pPr>
              <a:buNone/>
            </a:pPr>
            <a:endParaRPr lang="en-GB" dirty="0"/>
          </a:p>
        </p:txBody>
      </p:sp>
      <p:sp>
        <p:nvSpPr>
          <p:cNvPr id="4" name="Date Placeholder 3"/>
          <p:cNvSpPr>
            <a:spLocks noGrp="1"/>
          </p:cNvSpPr>
          <p:nvPr>
            <p:ph type="dt" sz="half" idx="10"/>
          </p:nvPr>
        </p:nvSpPr>
        <p:spPr/>
        <p:txBody>
          <a:bodyPr/>
          <a:lstStyle/>
          <a:p>
            <a:pPr>
              <a:defRPr/>
            </a:pPr>
            <a:fld id="{B6621E81-2742-482E-B952-08CEE08CE1A1}" type="datetime1">
              <a:rPr lang="en-GB" smtClean="0"/>
              <a:pPr>
                <a:defRPr/>
              </a:pPr>
              <a:t>21/10/2019</a:t>
            </a:fld>
            <a:endParaRPr lang="en-GB" sz="1400"/>
          </a:p>
        </p:txBody>
      </p:sp>
      <p:sp>
        <p:nvSpPr>
          <p:cNvPr id="5" name="Slide Number Placeholder 4"/>
          <p:cNvSpPr>
            <a:spLocks noGrp="1"/>
          </p:cNvSpPr>
          <p:nvPr>
            <p:ph type="sldNum" sz="quarter" idx="12"/>
          </p:nvPr>
        </p:nvSpPr>
        <p:spPr/>
        <p:txBody>
          <a:bodyPr/>
          <a:lstStyle/>
          <a:p>
            <a:pPr>
              <a:defRPr/>
            </a:pPr>
            <a:fld id="{E60D55E8-CADF-46D9-A32C-E3B0343C91F6}" type="slidenum">
              <a:rPr lang="en-GB" smtClean="0"/>
              <a:pPr>
                <a:defRPr/>
              </a:pPr>
              <a:t>13</a:t>
            </a:fld>
            <a:endParaRPr lang="en-GB"/>
          </a:p>
        </p:txBody>
      </p:sp>
    </p:spTree>
  </p:cSld>
  <p:clrMapOvr>
    <a:masterClrMapping/>
  </p:clrMapOvr>
  <p:transition>
    <p:fade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GB" sz="2800" dirty="0" smtClean="0"/>
              <a:t>One new outcome domain:</a:t>
            </a:r>
            <a:r>
              <a:rPr lang="en-GB" sz="3200" dirty="0" smtClean="0"/>
              <a:t/>
            </a:r>
            <a:br>
              <a:rPr lang="en-GB" sz="3200" dirty="0" smtClean="0"/>
            </a:br>
            <a:r>
              <a:rPr lang="en-GB" sz="2400" dirty="0" smtClean="0"/>
              <a:t>Time and space to be oneself</a:t>
            </a:r>
          </a:p>
        </p:txBody>
      </p:sp>
      <p:sp>
        <p:nvSpPr>
          <p:cNvPr id="15363" name="Content Placeholder 2"/>
          <p:cNvSpPr>
            <a:spLocks noGrp="1"/>
          </p:cNvSpPr>
          <p:nvPr>
            <p:ph idx="1"/>
          </p:nvPr>
        </p:nvSpPr>
        <p:spPr>
          <a:xfrm>
            <a:off x="272480" y="1628800"/>
            <a:ext cx="9433048" cy="4680520"/>
          </a:xfrm>
        </p:spPr>
        <p:txBody>
          <a:bodyPr/>
          <a:lstStyle/>
          <a:p>
            <a:pPr>
              <a:buNone/>
            </a:pPr>
            <a:endParaRPr lang="en-GB" sz="2000" dirty="0" smtClean="0"/>
          </a:p>
          <a:p>
            <a:pPr>
              <a:buNone/>
            </a:pPr>
            <a:r>
              <a:rPr lang="en-GB" sz="2000" dirty="0" smtClean="0"/>
              <a:t>“</a:t>
            </a:r>
            <a:r>
              <a:rPr lang="en-GB" sz="2000" i="1" dirty="0" smtClean="0"/>
              <a:t>I find that my whole life is not in control, because there’s so much things that I have to be planning to do and what days I have to do them.  I’m thinking...like this week, I’ve had so many appointments and things, all this week.  And I think, gosh, I’ve had no time for myself, and that’s how it goes sometimes.</a:t>
            </a:r>
            <a:r>
              <a:rPr lang="en-GB" sz="2000" dirty="0" smtClean="0"/>
              <a:t>”</a:t>
            </a:r>
          </a:p>
          <a:p>
            <a:pPr>
              <a:buNone/>
            </a:pPr>
            <a:endParaRPr lang="en-GB" sz="2000" dirty="0" smtClean="0"/>
          </a:p>
          <a:p>
            <a:pPr>
              <a:buNone/>
            </a:pPr>
            <a:r>
              <a:rPr lang="en-GB" sz="2000" dirty="0" smtClean="0"/>
              <a:t>(Female helping her mother who has dementia and sight/hearing loss)</a:t>
            </a:r>
          </a:p>
          <a:p>
            <a:pPr>
              <a:buNone/>
            </a:pPr>
            <a:endParaRPr lang="en-US" sz="2400" dirty="0" smtClean="0"/>
          </a:p>
          <a:p>
            <a:pPr>
              <a:buNone/>
            </a:pPr>
            <a:r>
              <a:rPr lang="en-GB" sz="2000" i="1" dirty="0" smtClean="0"/>
              <a:t>“ ...I am all the time doing things, both for him and for others and thinking about the routine and if he’s safe and what he’s doing.  Then I’m not aware of myself so much.  I seem to lose my own identity”</a:t>
            </a:r>
          </a:p>
          <a:p>
            <a:pPr>
              <a:buNone/>
            </a:pPr>
            <a:endParaRPr lang="en-GB" sz="2000" dirty="0" smtClean="0"/>
          </a:p>
          <a:p>
            <a:pPr>
              <a:buNone/>
            </a:pPr>
            <a:r>
              <a:rPr lang="en-GB" sz="2000" dirty="0" smtClean="0"/>
              <a:t>(Female supporting her husband who has dementia and physical disabilities)</a:t>
            </a:r>
            <a:endParaRPr lang="en-US" sz="2000" dirty="0" smtClean="0"/>
          </a:p>
        </p:txBody>
      </p:sp>
      <p:sp>
        <p:nvSpPr>
          <p:cNvPr id="15364" name="Date Placeholder 3"/>
          <p:cNvSpPr>
            <a:spLocks noGrp="1"/>
          </p:cNvSpPr>
          <p:nvPr>
            <p:ph type="dt" sz="quarter" idx="10"/>
          </p:nvPr>
        </p:nvSpPr>
        <p:spPr>
          <a:noFill/>
        </p:spPr>
        <p:txBody>
          <a:bodyPr/>
          <a:lstStyle/>
          <a:p>
            <a:pPr defTabSz="762000"/>
            <a:fld id="{025B6CD8-07C6-446D-928E-C0BE4096EF25}" type="datetime1">
              <a:rPr lang="en-GB" smtClean="0"/>
              <a:pPr defTabSz="762000"/>
              <a:t>21/10/2019</a:t>
            </a:fld>
            <a:endParaRPr lang="en-GB" sz="1400" smtClean="0"/>
          </a:p>
        </p:txBody>
      </p:sp>
      <p:sp>
        <p:nvSpPr>
          <p:cNvPr id="15365" name="Slide Number Placeholder 4"/>
          <p:cNvSpPr>
            <a:spLocks noGrp="1"/>
          </p:cNvSpPr>
          <p:nvPr>
            <p:ph type="sldNum" sz="quarter" idx="12"/>
          </p:nvPr>
        </p:nvSpPr>
        <p:spPr>
          <a:noFill/>
        </p:spPr>
        <p:txBody>
          <a:bodyPr/>
          <a:lstStyle/>
          <a:p>
            <a:pPr defTabSz="762000"/>
            <a:fld id="{DF111BD2-ACB8-42A8-9A38-039F091868A1}" type="slidenum">
              <a:rPr lang="en-GB" smtClean="0"/>
              <a:pPr defTabSz="762000"/>
              <a:t>14</a:t>
            </a:fld>
            <a:endParaRPr lang="en-GB" smtClean="0"/>
          </a:p>
        </p:txBody>
      </p:sp>
    </p:spTree>
  </p:cSld>
  <p:clrMapOvr>
    <a:masterClrMapping/>
  </p:clrMapOvr>
  <p:transition>
    <p:fade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GB" sz="3200" dirty="0" smtClean="0"/>
              <a:t>Carers’ experiences of services</a:t>
            </a:r>
          </a:p>
        </p:txBody>
      </p:sp>
      <p:sp>
        <p:nvSpPr>
          <p:cNvPr id="14339" name="Content Placeholder 2"/>
          <p:cNvSpPr>
            <a:spLocks noGrp="1"/>
          </p:cNvSpPr>
          <p:nvPr>
            <p:ph idx="1"/>
          </p:nvPr>
        </p:nvSpPr>
        <p:spPr>
          <a:xfrm>
            <a:off x="200472" y="1844824"/>
            <a:ext cx="9577064" cy="4392488"/>
          </a:xfrm>
        </p:spPr>
        <p:txBody>
          <a:bodyPr/>
          <a:lstStyle/>
          <a:p>
            <a:pPr>
              <a:buNone/>
            </a:pPr>
            <a:r>
              <a:rPr lang="en-GB" sz="2000" i="1" dirty="0" smtClean="0"/>
              <a:t>“I can tell you even for carers like me who are very prolific and very outspoken about the services, you get so tired and worn down with having to fight for every single thing that you....sometimes you just haven’t got the energy” </a:t>
            </a:r>
          </a:p>
          <a:p>
            <a:pPr>
              <a:buNone/>
            </a:pPr>
            <a:endParaRPr lang="en-GB" sz="2000" i="1" dirty="0" smtClean="0"/>
          </a:p>
          <a:p>
            <a:pPr>
              <a:buNone/>
            </a:pPr>
            <a:r>
              <a:rPr lang="en-GB" sz="2000" dirty="0" smtClean="0"/>
              <a:t>(Female supporting her son who has mental health problems)</a:t>
            </a:r>
          </a:p>
          <a:p>
            <a:pPr>
              <a:buNone/>
            </a:pPr>
            <a:endParaRPr lang="en-GB" sz="2000" dirty="0" smtClean="0"/>
          </a:p>
          <a:p>
            <a:pPr>
              <a:buNone/>
            </a:pPr>
            <a:r>
              <a:rPr lang="en-GB" sz="2000" i="1" dirty="0" smtClean="0"/>
              <a:t>“I shouldn’t have to fight for services.  I know from having supported carers in the past in my work in Social Services that people did fight for what they wanted and always felt that was something that shouldn’t have happened and it shouldn’t be that the person who shouts loudest gets most of the service” </a:t>
            </a:r>
          </a:p>
          <a:p>
            <a:pPr>
              <a:buNone/>
            </a:pPr>
            <a:endParaRPr lang="en-GB" sz="2000" dirty="0" smtClean="0"/>
          </a:p>
          <a:p>
            <a:pPr>
              <a:buNone/>
            </a:pPr>
            <a:r>
              <a:rPr lang="en-GB" sz="2000" dirty="0" smtClean="0"/>
              <a:t>(Female caring for her husband who has dementia and physical disabilities)</a:t>
            </a:r>
          </a:p>
          <a:p>
            <a:pPr>
              <a:buNone/>
            </a:pPr>
            <a:endParaRPr lang="en-GB" sz="2400" i="1" dirty="0" smtClean="0"/>
          </a:p>
          <a:p>
            <a:pPr lvl="5">
              <a:buNone/>
            </a:pPr>
            <a:endParaRPr lang="en-GB" dirty="0" smtClean="0"/>
          </a:p>
          <a:p>
            <a:pPr>
              <a:buNone/>
            </a:pPr>
            <a:endParaRPr lang="en-GB" sz="2400" dirty="0" smtClean="0"/>
          </a:p>
          <a:p>
            <a:endParaRPr lang="en-US" dirty="0" smtClean="0"/>
          </a:p>
          <a:p>
            <a:pPr>
              <a:buNone/>
            </a:pPr>
            <a:endParaRPr lang="en-US" dirty="0" smtClean="0"/>
          </a:p>
        </p:txBody>
      </p:sp>
      <p:sp>
        <p:nvSpPr>
          <p:cNvPr id="14340" name="Date Placeholder 3"/>
          <p:cNvSpPr>
            <a:spLocks noGrp="1"/>
          </p:cNvSpPr>
          <p:nvPr>
            <p:ph type="dt" sz="quarter" idx="10"/>
          </p:nvPr>
        </p:nvSpPr>
        <p:spPr>
          <a:noFill/>
        </p:spPr>
        <p:txBody>
          <a:bodyPr/>
          <a:lstStyle/>
          <a:p>
            <a:pPr defTabSz="762000"/>
            <a:fld id="{015E16A3-09F4-427C-B9E6-664596F8970B}" type="datetime1">
              <a:rPr lang="en-GB" smtClean="0"/>
              <a:pPr defTabSz="762000"/>
              <a:t>21/10/2019</a:t>
            </a:fld>
            <a:endParaRPr lang="en-GB" sz="1400" smtClean="0"/>
          </a:p>
        </p:txBody>
      </p:sp>
      <p:sp>
        <p:nvSpPr>
          <p:cNvPr id="14341" name="Slide Number Placeholder 4"/>
          <p:cNvSpPr>
            <a:spLocks noGrp="1"/>
          </p:cNvSpPr>
          <p:nvPr>
            <p:ph type="sldNum" sz="quarter" idx="12"/>
          </p:nvPr>
        </p:nvSpPr>
        <p:spPr>
          <a:noFill/>
        </p:spPr>
        <p:txBody>
          <a:bodyPr/>
          <a:lstStyle/>
          <a:p>
            <a:pPr defTabSz="762000"/>
            <a:fld id="{DBE37176-1835-4C9E-883D-163D01F8741F}" type="slidenum">
              <a:rPr lang="en-GB" smtClean="0"/>
              <a:pPr defTabSz="762000"/>
              <a:t>15</a:t>
            </a:fld>
            <a:endParaRPr lang="en-GB" dirty="0" smtClean="0"/>
          </a:p>
        </p:txBody>
      </p:sp>
    </p:spTree>
  </p:cSld>
  <p:clrMapOvr>
    <a:masterClrMapping/>
  </p:clrMapOvr>
  <p:transition>
    <p:fade thruBlk="1"/>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520" y="0"/>
            <a:ext cx="8420100" cy="1143000"/>
          </a:xfrm>
        </p:spPr>
        <p:txBody>
          <a:bodyPr/>
          <a:lstStyle/>
          <a:p>
            <a:r>
              <a:rPr lang="en-GB" sz="3200" dirty="0" smtClean="0"/>
              <a:t>Strengths and limitations</a:t>
            </a:r>
            <a:endParaRPr lang="en-GB" sz="3200" dirty="0"/>
          </a:p>
        </p:txBody>
      </p:sp>
      <p:sp>
        <p:nvSpPr>
          <p:cNvPr id="4" name="Date Placeholder 3"/>
          <p:cNvSpPr>
            <a:spLocks noGrp="1"/>
          </p:cNvSpPr>
          <p:nvPr>
            <p:ph type="dt" sz="half" idx="10"/>
          </p:nvPr>
        </p:nvSpPr>
        <p:spPr/>
        <p:txBody>
          <a:bodyPr/>
          <a:lstStyle/>
          <a:p>
            <a:pPr>
              <a:defRPr/>
            </a:pPr>
            <a:fld id="{B6621E81-2742-482E-B952-08CEE08CE1A1}" type="datetime1">
              <a:rPr lang="en-GB" smtClean="0"/>
              <a:pPr>
                <a:defRPr/>
              </a:pPr>
              <a:t>21/10/2019</a:t>
            </a:fld>
            <a:endParaRPr lang="en-GB" sz="1400"/>
          </a:p>
        </p:txBody>
      </p:sp>
      <p:sp>
        <p:nvSpPr>
          <p:cNvPr id="5" name="Slide Number Placeholder 4"/>
          <p:cNvSpPr>
            <a:spLocks noGrp="1"/>
          </p:cNvSpPr>
          <p:nvPr>
            <p:ph type="sldNum" sz="quarter" idx="12"/>
          </p:nvPr>
        </p:nvSpPr>
        <p:spPr/>
        <p:txBody>
          <a:bodyPr/>
          <a:lstStyle/>
          <a:p>
            <a:pPr>
              <a:defRPr/>
            </a:pPr>
            <a:fld id="{E60D55E8-CADF-46D9-A32C-E3B0343C91F6}" type="slidenum">
              <a:rPr lang="en-GB" smtClean="0"/>
              <a:pPr>
                <a:defRPr/>
              </a:pPr>
              <a:t>16</a:t>
            </a:fld>
            <a:endParaRPr lang="en-GB"/>
          </a:p>
        </p:txBody>
      </p:sp>
      <p:graphicFrame>
        <p:nvGraphicFramePr>
          <p:cNvPr id="8" name="Table 7"/>
          <p:cNvGraphicFramePr>
            <a:graphicFrameLocks noGrp="1"/>
          </p:cNvGraphicFramePr>
          <p:nvPr/>
        </p:nvGraphicFramePr>
        <p:xfrm>
          <a:off x="272480" y="1268761"/>
          <a:ext cx="9361040" cy="5422383"/>
        </p:xfrm>
        <a:graphic>
          <a:graphicData uri="http://schemas.openxmlformats.org/drawingml/2006/table">
            <a:tbl>
              <a:tblPr firstRow="1" bandRow="1">
                <a:tableStyleId>{5C22544A-7EE6-4342-B048-85BDC9FD1C3A}</a:tableStyleId>
              </a:tblPr>
              <a:tblGrid>
                <a:gridCol w="4680520">
                  <a:extLst>
                    <a:ext uri="{9D8B030D-6E8A-4147-A177-3AD203B41FA5}">
                      <a16:colId xmlns:a16="http://schemas.microsoft.com/office/drawing/2014/main" val="20000"/>
                    </a:ext>
                  </a:extLst>
                </a:gridCol>
                <a:gridCol w="4680520">
                  <a:extLst>
                    <a:ext uri="{9D8B030D-6E8A-4147-A177-3AD203B41FA5}">
                      <a16:colId xmlns:a16="http://schemas.microsoft.com/office/drawing/2014/main" val="20001"/>
                    </a:ext>
                  </a:extLst>
                </a:gridCol>
              </a:tblGrid>
              <a:tr h="576063">
                <a:tc>
                  <a:txBody>
                    <a:bodyPr/>
                    <a:lstStyle/>
                    <a:p>
                      <a:pPr algn="ctr"/>
                      <a:r>
                        <a:rPr lang="en-GB" dirty="0" smtClean="0">
                          <a:solidFill>
                            <a:schemeClr val="tx1"/>
                          </a:solidFill>
                        </a:rPr>
                        <a:t>Strengths</a:t>
                      </a:r>
                      <a:endParaRPr lang="en-GB" dirty="0">
                        <a:solidFill>
                          <a:schemeClr val="tx1"/>
                        </a:solidFill>
                      </a:endParaRPr>
                    </a:p>
                  </a:txBody>
                  <a:tcPr>
                    <a:solidFill>
                      <a:schemeClr val="bg2"/>
                    </a:solidFill>
                  </a:tcPr>
                </a:tc>
                <a:tc>
                  <a:txBody>
                    <a:bodyPr/>
                    <a:lstStyle/>
                    <a:p>
                      <a:pPr algn="ctr"/>
                      <a:r>
                        <a:rPr lang="en-GB" dirty="0" smtClean="0">
                          <a:solidFill>
                            <a:schemeClr val="tx1"/>
                          </a:solidFill>
                        </a:rPr>
                        <a:t>Limitations</a:t>
                      </a:r>
                      <a:endParaRPr lang="en-GB" dirty="0">
                        <a:solidFill>
                          <a:schemeClr val="tx1"/>
                        </a:solidFill>
                      </a:endParaRPr>
                    </a:p>
                  </a:txBody>
                  <a:tcPr>
                    <a:solidFill>
                      <a:schemeClr val="bg2"/>
                    </a:solidFill>
                  </a:tcPr>
                </a:tc>
                <a:extLst>
                  <a:ext uri="{0D108BD9-81ED-4DB2-BD59-A6C34878D82A}">
                    <a16:rowId xmlns:a16="http://schemas.microsoft.com/office/drawing/2014/main" val="10000"/>
                  </a:ext>
                </a:extLst>
              </a:tr>
              <a:tr h="823146">
                <a:tc>
                  <a:txBody>
                    <a:bodyPr/>
                    <a:lstStyle/>
                    <a:p>
                      <a:r>
                        <a:rPr lang="en-GB" dirty="0" smtClean="0"/>
                        <a:t>Sampling attempts</a:t>
                      </a:r>
                      <a:r>
                        <a:rPr lang="en-GB" baseline="0" dirty="0" smtClean="0"/>
                        <a:t> to reach carers who have not received a carers assessment</a:t>
                      </a:r>
                      <a:endParaRPr lang="en-GB" dirty="0"/>
                    </a:p>
                  </a:txBody>
                  <a:tcPr>
                    <a:solidFill>
                      <a:schemeClr val="bg2"/>
                    </a:solidFill>
                  </a:tcPr>
                </a:tc>
                <a:tc>
                  <a:txBody>
                    <a:bodyPr/>
                    <a:lstStyle/>
                    <a:p>
                      <a:r>
                        <a:rPr lang="en-GB" baseline="0" dirty="0" smtClean="0"/>
                        <a:t>Sampling does not reach </a:t>
                      </a:r>
                      <a:r>
                        <a:rPr lang="en-GB" dirty="0" smtClean="0"/>
                        <a:t>carers of people who have</a:t>
                      </a:r>
                      <a:r>
                        <a:rPr lang="en-GB" baseline="0" dirty="0" smtClean="0"/>
                        <a:t> no</a:t>
                      </a:r>
                      <a:r>
                        <a:rPr lang="en-GB" dirty="0" smtClean="0"/>
                        <a:t> contact</a:t>
                      </a:r>
                      <a:r>
                        <a:rPr lang="en-GB" baseline="0" dirty="0" smtClean="0"/>
                        <a:t> with social care services</a:t>
                      </a:r>
                      <a:endParaRPr lang="en-GB" dirty="0"/>
                    </a:p>
                  </a:txBody>
                  <a:tcPr>
                    <a:solidFill>
                      <a:schemeClr val="bg2"/>
                    </a:solidFill>
                  </a:tcPr>
                </a:tc>
                <a:extLst>
                  <a:ext uri="{0D108BD9-81ED-4DB2-BD59-A6C34878D82A}">
                    <a16:rowId xmlns:a16="http://schemas.microsoft.com/office/drawing/2014/main" val="10001"/>
                  </a:ext>
                </a:extLst>
              </a:tr>
              <a:tr h="74178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Designed to be</a:t>
                      </a:r>
                      <a:r>
                        <a:rPr lang="en-GB" baseline="0" dirty="0" smtClean="0"/>
                        <a:t> used with a range of carers in different circumstances</a:t>
                      </a:r>
                      <a:endParaRPr lang="en-GB" dirty="0" smtClean="0"/>
                    </a:p>
                    <a:p>
                      <a:endParaRPr lang="en-GB" dirty="0"/>
                    </a:p>
                  </a:txBody>
                  <a:tcPr>
                    <a:solidFill>
                      <a:schemeClr val="bg2"/>
                    </a:solidFill>
                  </a:tcPr>
                </a:tc>
                <a:tc>
                  <a:txBody>
                    <a:bodyPr/>
                    <a:lstStyle/>
                    <a:p>
                      <a:r>
                        <a:rPr lang="en-GB" dirty="0" smtClean="0"/>
                        <a:t>Unable to provide detailed</a:t>
                      </a:r>
                      <a:r>
                        <a:rPr lang="en-GB" baseline="0" dirty="0" smtClean="0"/>
                        <a:t> information about particular services</a:t>
                      </a:r>
                      <a:endParaRPr lang="en-GB" dirty="0"/>
                    </a:p>
                  </a:txBody>
                  <a:tcPr>
                    <a:solidFill>
                      <a:schemeClr val="bg2"/>
                    </a:solidFill>
                  </a:tcPr>
                </a:tc>
                <a:extLst>
                  <a:ext uri="{0D108BD9-81ED-4DB2-BD59-A6C34878D82A}">
                    <a16:rowId xmlns:a16="http://schemas.microsoft.com/office/drawing/2014/main" val="10002"/>
                  </a:ext>
                </a:extLst>
              </a:tr>
              <a:tr h="403448">
                <a:tc>
                  <a:txBody>
                    <a:bodyPr/>
                    <a:lstStyle/>
                    <a:p>
                      <a:r>
                        <a:rPr lang="en-GB" dirty="0" smtClean="0"/>
                        <a:t>Covers</a:t>
                      </a:r>
                      <a:r>
                        <a:rPr lang="en-GB" baseline="0" dirty="0" smtClean="0"/>
                        <a:t> a broad range of topic areas</a:t>
                      </a:r>
                      <a:endParaRPr lang="en-GB" dirty="0"/>
                    </a:p>
                  </a:txBody>
                  <a:tcPr>
                    <a:solidFill>
                      <a:schemeClr val="bg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Self</a:t>
                      </a:r>
                      <a:r>
                        <a:rPr lang="en-GB" baseline="0" dirty="0" smtClean="0"/>
                        <a:t>-completion format limits the amount of detail that can be collected </a:t>
                      </a:r>
                      <a:endParaRPr lang="en-GB"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GB" dirty="0"/>
                    </a:p>
                  </a:txBody>
                  <a:tcPr>
                    <a:solidFill>
                      <a:schemeClr val="bg2"/>
                    </a:solidFill>
                  </a:tcPr>
                </a:tc>
                <a:extLst>
                  <a:ext uri="{0D108BD9-81ED-4DB2-BD59-A6C34878D82A}">
                    <a16:rowId xmlns:a16="http://schemas.microsoft.com/office/drawing/2014/main" val="10003"/>
                  </a:ext>
                </a:extLst>
              </a:tr>
              <a:tr h="648072">
                <a:tc>
                  <a:txBody>
                    <a:bodyPr/>
                    <a:lstStyle/>
                    <a:p>
                      <a:r>
                        <a:rPr lang="en-GB" dirty="0" smtClean="0"/>
                        <a:t>Focused on carers and</a:t>
                      </a:r>
                      <a:r>
                        <a:rPr lang="en-GB" baseline="0" dirty="0" smtClean="0"/>
                        <a:t> the aspects of caring that are relevant to them</a:t>
                      </a:r>
                      <a:endParaRPr lang="en-GB" dirty="0"/>
                    </a:p>
                  </a:txBody>
                  <a:tcPr>
                    <a:solidFill>
                      <a:schemeClr val="bg2"/>
                    </a:solidFill>
                  </a:tcPr>
                </a:tc>
                <a:tc>
                  <a:txBody>
                    <a:bodyPr/>
                    <a:lstStyle/>
                    <a:p>
                      <a:r>
                        <a:rPr lang="en-GB" dirty="0" smtClean="0"/>
                        <a:t>The lack of consistent information</a:t>
                      </a:r>
                      <a:r>
                        <a:rPr lang="en-GB" baseline="0" dirty="0" smtClean="0"/>
                        <a:t> </a:t>
                      </a:r>
                      <a:r>
                        <a:rPr lang="en-GB" dirty="0" smtClean="0"/>
                        <a:t>held on carers affects the length of</a:t>
                      </a:r>
                      <a:r>
                        <a:rPr lang="en-GB" baseline="0" dirty="0" smtClean="0"/>
                        <a:t> the questionnaire</a:t>
                      </a:r>
                      <a:endParaRPr lang="en-GB" dirty="0"/>
                    </a:p>
                  </a:txBody>
                  <a:tcPr>
                    <a:solidFill>
                      <a:schemeClr val="bg2"/>
                    </a:solidFill>
                  </a:tcPr>
                </a:tc>
                <a:extLst>
                  <a:ext uri="{0D108BD9-81ED-4DB2-BD59-A6C34878D82A}">
                    <a16:rowId xmlns:a16="http://schemas.microsoft.com/office/drawing/2014/main" val="10004"/>
                  </a:ext>
                </a:extLst>
              </a:tr>
              <a:tr h="81187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A</a:t>
                      </a:r>
                      <a:r>
                        <a:rPr lang="en-GB" baseline="0" dirty="0" smtClean="0"/>
                        <a:t>ble to make links between characteristics, experience of services and quality of life outcomes</a:t>
                      </a:r>
                      <a:endParaRPr lang="en-GB" dirty="0" smtClean="0"/>
                    </a:p>
                    <a:p>
                      <a:endParaRPr lang="en-GB" dirty="0"/>
                    </a:p>
                  </a:txBody>
                  <a:tcPr>
                    <a:solidFill>
                      <a:schemeClr val="bg2"/>
                    </a:solidFill>
                  </a:tcPr>
                </a:tc>
                <a:tc>
                  <a:txBody>
                    <a:bodyPr/>
                    <a:lstStyle/>
                    <a:p>
                      <a:endParaRPr lang="en-GB" dirty="0"/>
                    </a:p>
                  </a:txBody>
                  <a:tcPr>
                    <a:solidFill>
                      <a:schemeClr val="bg2"/>
                    </a:solidFill>
                  </a:tcPr>
                </a:tc>
                <a:extLst>
                  <a:ext uri="{0D108BD9-81ED-4DB2-BD59-A6C34878D82A}">
                    <a16:rowId xmlns:a16="http://schemas.microsoft.com/office/drawing/2014/main" val="10005"/>
                  </a:ext>
                </a:extLst>
              </a:tr>
            </a:tbl>
          </a:graphicData>
        </a:graphic>
      </p:graphicFrame>
    </p:spTree>
  </p:cSld>
  <p:clrMapOvr>
    <a:masterClrMapping/>
  </p:clrMapOvr>
  <p:transition>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GB" sz="3200" dirty="0" smtClean="0"/>
              <a:t>Recent developments and future work</a:t>
            </a:r>
          </a:p>
        </p:txBody>
      </p:sp>
      <p:sp>
        <p:nvSpPr>
          <p:cNvPr id="18435" name="Content Placeholder 2"/>
          <p:cNvSpPr>
            <a:spLocks noGrp="1"/>
          </p:cNvSpPr>
          <p:nvPr>
            <p:ph idx="1"/>
          </p:nvPr>
        </p:nvSpPr>
        <p:spPr>
          <a:xfrm>
            <a:off x="344488" y="1556792"/>
            <a:ext cx="9323388" cy="4465042"/>
          </a:xfrm>
        </p:spPr>
        <p:txBody>
          <a:bodyPr/>
          <a:lstStyle/>
          <a:p>
            <a:pPr>
              <a:buFont typeface="Wingdings" pitchFamily="2" charset="2"/>
              <a:buNone/>
            </a:pPr>
            <a:endParaRPr lang="en-GB" sz="2400" dirty="0" smtClean="0">
              <a:solidFill>
                <a:srgbClr val="0017CF"/>
              </a:solidFill>
            </a:endParaRPr>
          </a:p>
          <a:p>
            <a:pPr>
              <a:buClr>
                <a:srgbClr val="0017CF"/>
              </a:buClr>
              <a:buFont typeface="Wingdings" pitchFamily="2" charset="2"/>
              <a:buNone/>
            </a:pPr>
            <a:r>
              <a:rPr lang="en-GB" sz="2400" dirty="0" smtClean="0"/>
              <a:t>Recent developments</a:t>
            </a:r>
          </a:p>
          <a:p>
            <a:pPr>
              <a:buClr>
                <a:srgbClr val="0017CF"/>
              </a:buClr>
              <a:buFont typeface="Arial" pitchFamily="34" charset="0"/>
              <a:buChar char="•"/>
            </a:pPr>
            <a:r>
              <a:rPr lang="en-GB" sz="2400" dirty="0" smtClean="0"/>
              <a:t>2009/2010 Personal Social Services Survey of Adult Carers in England results (PSS SACE) – 90 local authorities – total sample=35,165</a:t>
            </a:r>
          </a:p>
          <a:p>
            <a:pPr>
              <a:buClr>
                <a:srgbClr val="0017CF"/>
              </a:buClr>
              <a:buFont typeface="Arial" pitchFamily="34" charset="0"/>
              <a:buChar char="•"/>
            </a:pPr>
            <a:r>
              <a:rPr lang="en-GB" sz="2400" dirty="0" smtClean="0"/>
              <a:t>Development of Carers’ Performance Indicators</a:t>
            </a:r>
          </a:p>
          <a:p>
            <a:pPr>
              <a:buClr>
                <a:srgbClr val="0017CF"/>
              </a:buClr>
              <a:buFont typeface="Wingdings" pitchFamily="2" charset="2"/>
              <a:buNone/>
            </a:pPr>
            <a:endParaRPr lang="en-GB" sz="2400" dirty="0" smtClean="0"/>
          </a:p>
          <a:p>
            <a:pPr>
              <a:buClr>
                <a:srgbClr val="0017CF"/>
              </a:buClr>
              <a:buFont typeface="Wingdings" pitchFamily="2" charset="2"/>
              <a:buNone/>
            </a:pPr>
            <a:r>
              <a:rPr lang="en-GB" sz="2400" dirty="0" smtClean="0"/>
              <a:t>Potential future work</a:t>
            </a:r>
          </a:p>
          <a:p>
            <a:pPr>
              <a:buClr>
                <a:srgbClr val="0017CF"/>
              </a:buClr>
              <a:buFont typeface="Arial" pitchFamily="34" charset="0"/>
              <a:buChar char="•"/>
            </a:pPr>
            <a:r>
              <a:rPr lang="en-GB" sz="2400" dirty="0" smtClean="0"/>
              <a:t>Further analysis to identify whether any factors can predict outcomes</a:t>
            </a:r>
          </a:p>
          <a:p>
            <a:pPr>
              <a:buClr>
                <a:srgbClr val="0017CF"/>
              </a:buClr>
              <a:buFont typeface="Arial" pitchFamily="34" charset="0"/>
              <a:buChar char="•"/>
            </a:pPr>
            <a:r>
              <a:rPr lang="en-GB" sz="2400" dirty="0" smtClean="0"/>
              <a:t>Identify those people and their carers who are not accessing services and follow-up with further qualitative work</a:t>
            </a:r>
          </a:p>
          <a:p>
            <a:pPr>
              <a:buFont typeface="Wingdings" pitchFamily="2" charset="2"/>
              <a:buNone/>
            </a:pPr>
            <a:endParaRPr lang="en-GB" sz="2400" dirty="0" smtClean="0"/>
          </a:p>
        </p:txBody>
      </p:sp>
      <p:sp>
        <p:nvSpPr>
          <p:cNvPr id="18436" name="Date Placeholder 3"/>
          <p:cNvSpPr>
            <a:spLocks noGrp="1"/>
          </p:cNvSpPr>
          <p:nvPr>
            <p:ph type="dt" sz="quarter" idx="10"/>
          </p:nvPr>
        </p:nvSpPr>
        <p:spPr>
          <a:noFill/>
        </p:spPr>
        <p:txBody>
          <a:bodyPr/>
          <a:lstStyle/>
          <a:p>
            <a:fld id="{57C7FB3D-BED1-49F8-A31E-D1CE3B9244B7}" type="datetime1">
              <a:rPr lang="en-GB" smtClean="0"/>
              <a:pPr/>
              <a:t>21/10/2019</a:t>
            </a:fld>
            <a:endParaRPr lang="en-GB" sz="1400" dirty="0" smtClean="0"/>
          </a:p>
        </p:txBody>
      </p:sp>
      <p:sp>
        <p:nvSpPr>
          <p:cNvPr id="18437" name="Slide Number Placeholder 4"/>
          <p:cNvSpPr>
            <a:spLocks noGrp="1"/>
          </p:cNvSpPr>
          <p:nvPr>
            <p:ph type="sldNum" sz="quarter" idx="12"/>
          </p:nvPr>
        </p:nvSpPr>
        <p:spPr>
          <a:noFill/>
        </p:spPr>
        <p:txBody>
          <a:bodyPr/>
          <a:lstStyle/>
          <a:p>
            <a:fld id="{7F06D479-546C-4923-BE0E-F6F2A5733012}" type="slidenum">
              <a:rPr lang="en-GB" smtClean="0"/>
              <a:pPr/>
              <a:t>17</a:t>
            </a:fld>
            <a:endParaRPr lang="en-GB" smtClean="0"/>
          </a:p>
        </p:txBody>
      </p:sp>
    </p:spTree>
  </p:cSld>
  <p:clrMapOvr>
    <a:masterClrMapping/>
  </p:clrMapOvr>
  <p:transition>
    <p:fade thruBlk="1"/>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GB" sz="2800" dirty="0" smtClean="0"/>
              <a:t>References and contact details</a:t>
            </a:r>
          </a:p>
        </p:txBody>
      </p:sp>
      <p:sp>
        <p:nvSpPr>
          <p:cNvPr id="19459" name="Content Placeholder 2"/>
          <p:cNvSpPr>
            <a:spLocks noGrp="1"/>
          </p:cNvSpPr>
          <p:nvPr>
            <p:ph idx="1"/>
          </p:nvPr>
        </p:nvSpPr>
        <p:spPr>
          <a:xfrm>
            <a:off x="200472" y="1628800"/>
            <a:ext cx="9505056" cy="4464496"/>
          </a:xfrm>
        </p:spPr>
        <p:txBody>
          <a:bodyPr/>
          <a:lstStyle/>
          <a:p>
            <a:pPr>
              <a:buNone/>
            </a:pPr>
            <a:r>
              <a:rPr lang="en-GB" sz="2000" dirty="0" smtClean="0"/>
              <a:t>More details on the development of 2009/2010 Personal Social Services Survey of Adult Carers in England (PSS SACE)</a:t>
            </a:r>
          </a:p>
          <a:p>
            <a:pPr>
              <a:buNone/>
            </a:pPr>
            <a:r>
              <a:rPr lang="en-GB" sz="2000" dirty="0" smtClean="0">
                <a:hlinkClick r:id="rId3"/>
              </a:rPr>
              <a:t>http</a:t>
            </a:r>
            <a:r>
              <a:rPr lang="en-GB" sz="2000" dirty="0">
                <a:hlinkClick r:id="rId3"/>
              </a:rPr>
              <a:t>://</a:t>
            </a:r>
            <a:r>
              <a:rPr lang="en-GB" sz="2000" dirty="0" smtClean="0">
                <a:hlinkClick r:id="rId3"/>
              </a:rPr>
              <a:t>www.pssru.ac.uk/archive/pdf/dp2643_2.pdf</a:t>
            </a:r>
            <a:endParaRPr lang="en-GB" sz="2000" dirty="0" smtClean="0"/>
          </a:p>
          <a:p>
            <a:pPr>
              <a:buNone/>
            </a:pPr>
            <a:endParaRPr lang="en-GB" sz="2000" dirty="0" smtClean="0"/>
          </a:p>
          <a:p>
            <a:pPr>
              <a:buFont typeface="Wingdings" pitchFamily="2" charset="2"/>
              <a:buNone/>
            </a:pPr>
            <a:r>
              <a:rPr lang="en-GB" sz="2000" dirty="0" smtClean="0"/>
              <a:t>Information Centre report on results of the 2009/2010 Personal Social Services Survey of Adult Carers in England (PSS SACE)</a:t>
            </a:r>
            <a:endParaRPr lang="en-GB" sz="2000" dirty="0"/>
          </a:p>
          <a:p>
            <a:pPr>
              <a:buNone/>
            </a:pPr>
            <a:r>
              <a:rPr lang="en-GB" sz="2000" dirty="0" smtClean="0">
                <a:hlinkClick r:id="rId4"/>
              </a:rPr>
              <a:t>http</a:t>
            </a:r>
            <a:r>
              <a:rPr lang="en-GB" sz="2000" dirty="0">
                <a:hlinkClick r:id="rId4"/>
              </a:rPr>
              <a:t>://</a:t>
            </a:r>
            <a:r>
              <a:rPr lang="en-GB" sz="2000" dirty="0" smtClean="0">
                <a:hlinkClick r:id="rId4"/>
              </a:rPr>
              <a:t>www.hscic.gov.uk/catalogue/PUB01699</a:t>
            </a:r>
            <a:endParaRPr lang="en-GB" sz="2000" dirty="0" smtClean="0"/>
          </a:p>
          <a:p>
            <a:pPr>
              <a:buNone/>
            </a:pPr>
            <a:endParaRPr lang="en-GB" sz="2000" dirty="0" smtClean="0"/>
          </a:p>
          <a:p>
            <a:pPr>
              <a:buNone/>
            </a:pPr>
            <a:r>
              <a:rPr lang="en-GB" sz="2000" dirty="0" smtClean="0"/>
              <a:t>Adult </a:t>
            </a:r>
            <a:r>
              <a:rPr lang="en-GB" sz="2000" dirty="0"/>
              <a:t>Social Care Outcomes Toolkit (ASCOT)</a:t>
            </a:r>
          </a:p>
          <a:p>
            <a:pPr>
              <a:buNone/>
            </a:pPr>
            <a:r>
              <a:rPr lang="en-GB" sz="2000" dirty="0">
                <a:hlinkClick r:id="rId5"/>
              </a:rPr>
              <a:t>http://www.pssru.ac.uk/ascot/</a:t>
            </a:r>
            <a:endParaRPr lang="en-GB" sz="2000" dirty="0"/>
          </a:p>
          <a:p>
            <a:pPr>
              <a:buFont typeface="Wingdings" pitchFamily="2" charset="2"/>
              <a:buNone/>
            </a:pPr>
            <a:r>
              <a:rPr lang="en-GB" sz="2000" dirty="0" smtClean="0"/>
              <a:t>	</a:t>
            </a:r>
          </a:p>
          <a:p>
            <a:pPr>
              <a:buFont typeface="Wingdings" pitchFamily="2" charset="2"/>
              <a:buNone/>
            </a:pPr>
            <a:r>
              <a:rPr lang="en-GB" sz="2000" dirty="0" smtClean="0"/>
              <a:t>Contact</a:t>
            </a:r>
          </a:p>
          <a:p>
            <a:pPr>
              <a:buNone/>
            </a:pPr>
            <a:r>
              <a:rPr lang="en-GB" sz="2000" dirty="0" smtClean="0"/>
              <a:t>Diane Fox - d.fox@kent.ac.uk or Jacquetta Holder - j.m.holder@kent.ac.uk</a:t>
            </a:r>
          </a:p>
          <a:p>
            <a:pPr>
              <a:buFont typeface="Wingdings" pitchFamily="2" charset="2"/>
              <a:buNone/>
            </a:pPr>
            <a:endParaRPr lang="en-GB" sz="2000" dirty="0" smtClean="0"/>
          </a:p>
          <a:p>
            <a:pPr>
              <a:buFont typeface="Wingdings" pitchFamily="2" charset="2"/>
              <a:buNone/>
            </a:pPr>
            <a:endParaRPr lang="en-GB" dirty="0" smtClean="0"/>
          </a:p>
          <a:p>
            <a:pPr>
              <a:buFont typeface="Wingdings" pitchFamily="2" charset="2"/>
              <a:buNone/>
            </a:pPr>
            <a:endParaRPr lang="en-GB" dirty="0" smtClean="0"/>
          </a:p>
          <a:p>
            <a:pPr>
              <a:buFont typeface="Wingdings" pitchFamily="2" charset="2"/>
              <a:buNone/>
            </a:pPr>
            <a:endParaRPr lang="en-GB" dirty="0" smtClean="0"/>
          </a:p>
          <a:p>
            <a:pPr>
              <a:buFont typeface="Wingdings" pitchFamily="2" charset="2"/>
              <a:buNone/>
            </a:pPr>
            <a:endParaRPr lang="en-GB" dirty="0" smtClean="0"/>
          </a:p>
          <a:p>
            <a:pPr>
              <a:buFont typeface="Wingdings" pitchFamily="2" charset="2"/>
              <a:buNone/>
            </a:pPr>
            <a:endParaRPr lang="en-GB" dirty="0" smtClean="0"/>
          </a:p>
          <a:p>
            <a:pPr>
              <a:buFont typeface="Wingdings" pitchFamily="2" charset="2"/>
              <a:buNone/>
            </a:pPr>
            <a:endParaRPr lang="en-GB" dirty="0" smtClean="0"/>
          </a:p>
          <a:p>
            <a:pPr>
              <a:buFont typeface="Wingdings" pitchFamily="2" charset="2"/>
              <a:buNone/>
            </a:pPr>
            <a:endParaRPr lang="en-GB" dirty="0" smtClean="0"/>
          </a:p>
        </p:txBody>
      </p:sp>
      <p:sp>
        <p:nvSpPr>
          <p:cNvPr id="19460" name="Date Placeholder 3"/>
          <p:cNvSpPr>
            <a:spLocks noGrp="1"/>
          </p:cNvSpPr>
          <p:nvPr>
            <p:ph type="dt" sz="quarter" idx="10"/>
          </p:nvPr>
        </p:nvSpPr>
        <p:spPr>
          <a:noFill/>
        </p:spPr>
        <p:txBody>
          <a:bodyPr/>
          <a:lstStyle/>
          <a:p>
            <a:fld id="{0F9431DE-29E9-4ED1-9F49-CCABA18890ED}" type="datetime1">
              <a:rPr lang="en-GB" smtClean="0"/>
              <a:pPr/>
              <a:t>21/10/2019</a:t>
            </a:fld>
            <a:endParaRPr lang="en-GB" sz="1400" smtClean="0"/>
          </a:p>
        </p:txBody>
      </p:sp>
      <p:sp>
        <p:nvSpPr>
          <p:cNvPr id="19461" name="Slide Number Placeholder 4"/>
          <p:cNvSpPr>
            <a:spLocks noGrp="1"/>
          </p:cNvSpPr>
          <p:nvPr>
            <p:ph type="sldNum" sz="quarter" idx="12"/>
          </p:nvPr>
        </p:nvSpPr>
        <p:spPr>
          <a:noFill/>
        </p:spPr>
        <p:txBody>
          <a:bodyPr/>
          <a:lstStyle/>
          <a:p>
            <a:fld id="{5EDEA063-9B44-4509-B6B3-BFD3C8377489}" type="slidenum">
              <a:rPr lang="en-GB" smtClean="0"/>
              <a:pPr/>
              <a:t>18</a:t>
            </a:fld>
            <a:endParaRPr lang="en-GB" dirty="0" smtClean="0"/>
          </a:p>
        </p:txBody>
      </p:sp>
    </p:spTree>
  </p:cSld>
  <p:clrMapOvr>
    <a:masterClrMapping/>
  </p:clrMapOvr>
  <p:transition>
    <p:fade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528" y="260648"/>
            <a:ext cx="8420100" cy="1143000"/>
          </a:xfrm>
        </p:spPr>
        <p:txBody>
          <a:bodyPr/>
          <a:lstStyle/>
          <a:p>
            <a:r>
              <a:rPr lang="en-GB" dirty="0" smtClean="0"/>
              <a:t>Overview</a:t>
            </a:r>
            <a:endParaRPr lang="en-GB" dirty="0"/>
          </a:p>
        </p:txBody>
      </p:sp>
      <p:sp>
        <p:nvSpPr>
          <p:cNvPr id="7" name="Content Placeholder 6"/>
          <p:cNvSpPr>
            <a:spLocks noGrp="1"/>
          </p:cNvSpPr>
          <p:nvPr>
            <p:ph idx="1"/>
          </p:nvPr>
        </p:nvSpPr>
        <p:spPr>
          <a:xfrm>
            <a:off x="128464" y="1196752"/>
            <a:ext cx="9649072" cy="4968552"/>
          </a:xfrm>
        </p:spPr>
        <p:txBody>
          <a:bodyPr/>
          <a:lstStyle/>
          <a:p>
            <a:pPr marL="514350" indent="-514350">
              <a:buClr>
                <a:srgbClr val="0017CF"/>
              </a:buClr>
              <a:buFont typeface="+mj-lt"/>
              <a:buAutoNum type="arabicPeriod"/>
            </a:pPr>
            <a:r>
              <a:rPr lang="en-GB" sz="2800" dirty="0" smtClean="0"/>
              <a:t>Development of the 2009/2010 Personal Social Services Survey of Adult Carers in England (PSS SACE) from it’s origins in the 2008 Kent Carers Survey and how carers were involved.</a:t>
            </a:r>
          </a:p>
          <a:p>
            <a:pPr marL="514350" indent="-514350">
              <a:buClr>
                <a:srgbClr val="0017CF"/>
              </a:buClr>
              <a:buFont typeface="+mj-lt"/>
              <a:buAutoNum type="arabicPeriod"/>
            </a:pPr>
            <a:endParaRPr lang="en-GB" sz="2800" dirty="0" smtClean="0"/>
          </a:p>
          <a:p>
            <a:pPr marL="514350" indent="-514350">
              <a:buClr>
                <a:srgbClr val="0017CF"/>
              </a:buClr>
              <a:buFont typeface="+mj-lt"/>
              <a:buAutoNum type="arabicPeriod"/>
            </a:pPr>
            <a:r>
              <a:rPr lang="en-GB" sz="2800" dirty="0" smtClean="0"/>
              <a:t>Show how surveys were designed within the context of policy, previous work, the needs of commissioners and the chosen sample</a:t>
            </a:r>
          </a:p>
          <a:p>
            <a:pPr marL="514350" indent="-514350">
              <a:buClr>
                <a:srgbClr val="0017CF"/>
              </a:buClr>
              <a:buFont typeface="+mj-lt"/>
              <a:buAutoNum type="arabicPeriod"/>
            </a:pPr>
            <a:endParaRPr lang="en-GB" sz="2800" dirty="0" smtClean="0"/>
          </a:p>
          <a:p>
            <a:pPr marL="514350" indent="-514350">
              <a:buClr>
                <a:srgbClr val="0017CF"/>
              </a:buClr>
              <a:buFont typeface="+mj-lt"/>
              <a:buAutoNum type="arabicPeriod"/>
            </a:pPr>
            <a:r>
              <a:rPr lang="en-GB" sz="2800" dirty="0" smtClean="0"/>
              <a:t>Highlight some examples of common experiences amongst carers and draw out implications for surveying carers </a:t>
            </a:r>
            <a:endParaRPr lang="en-GB" sz="2800" dirty="0"/>
          </a:p>
        </p:txBody>
      </p:sp>
      <p:sp>
        <p:nvSpPr>
          <p:cNvPr id="5" name="Date Placeholder 4"/>
          <p:cNvSpPr>
            <a:spLocks noGrp="1"/>
          </p:cNvSpPr>
          <p:nvPr>
            <p:ph type="dt" sz="half" idx="10"/>
          </p:nvPr>
        </p:nvSpPr>
        <p:spPr/>
        <p:txBody>
          <a:bodyPr/>
          <a:lstStyle/>
          <a:p>
            <a:pPr>
              <a:defRPr/>
            </a:pPr>
            <a:fld id="{14A7C411-07AE-441C-BEB2-D42C0A2E7091}" type="datetime1">
              <a:rPr lang="en-GB" smtClean="0"/>
              <a:pPr>
                <a:defRPr/>
              </a:pPr>
              <a:t>21/10/2019</a:t>
            </a:fld>
            <a:endParaRPr lang="en-GB" sz="1400"/>
          </a:p>
        </p:txBody>
      </p:sp>
      <p:sp>
        <p:nvSpPr>
          <p:cNvPr id="6" name="Slide Number Placeholder 5"/>
          <p:cNvSpPr>
            <a:spLocks noGrp="1"/>
          </p:cNvSpPr>
          <p:nvPr>
            <p:ph type="sldNum" sz="quarter" idx="12"/>
          </p:nvPr>
        </p:nvSpPr>
        <p:spPr/>
        <p:txBody>
          <a:bodyPr/>
          <a:lstStyle/>
          <a:p>
            <a:pPr>
              <a:defRPr/>
            </a:pPr>
            <a:fld id="{26BD80A8-ED59-4C4E-B8B1-739758BC814D}" type="slidenum">
              <a:rPr lang="en-GB" smtClean="0"/>
              <a:pPr>
                <a:defRPr/>
              </a:pPr>
              <a:t>2</a:t>
            </a:fld>
            <a:endParaRPr lang="en-GB"/>
          </a:p>
        </p:txBody>
      </p:sp>
    </p:spTree>
  </p:cSld>
  <p:clrMapOvr>
    <a:masterClrMapping/>
  </p:clrMapOvr>
  <p:transition>
    <p:fade thruBlk="1"/>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5"/>
          <p:cNvSpPr>
            <a:spLocks noGrp="1"/>
          </p:cNvSpPr>
          <p:nvPr>
            <p:ph type="title"/>
          </p:nvPr>
        </p:nvSpPr>
        <p:spPr/>
        <p:txBody>
          <a:bodyPr/>
          <a:lstStyle/>
          <a:p>
            <a:r>
              <a:rPr lang="en-GB" dirty="0" smtClean="0"/>
              <a:t>Survey development</a:t>
            </a:r>
          </a:p>
        </p:txBody>
      </p:sp>
      <p:sp>
        <p:nvSpPr>
          <p:cNvPr id="4099" name="Content Placeholder 2"/>
          <p:cNvSpPr>
            <a:spLocks noGrp="1"/>
          </p:cNvSpPr>
          <p:nvPr>
            <p:ph sz="half" idx="1"/>
          </p:nvPr>
        </p:nvSpPr>
        <p:spPr>
          <a:xfrm>
            <a:off x="488504" y="2204864"/>
            <a:ext cx="4319588" cy="4114800"/>
          </a:xfrm>
        </p:spPr>
        <p:txBody>
          <a:bodyPr/>
          <a:lstStyle/>
          <a:p>
            <a:pPr algn="ctr">
              <a:buClr>
                <a:schemeClr val="tx2"/>
              </a:buClr>
              <a:buFont typeface="Wingdings" pitchFamily="2" charset="2"/>
              <a:buNone/>
            </a:pPr>
            <a:r>
              <a:rPr lang="en-GB" dirty="0" smtClean="0"/>
              <a:t>2008 </a:t>
            </a:r>
          </a:p>
          <a:p>
            <a:pPr algn="ctr">
              <a:buClr>
                <a:schemeClr val="tx2"/>
              </a:buClr>
              <a:buFont typeface="Wingdings" pitchFamily="2" charset="2"/>
              <a:buNone/>
            </a:pPr>
            <a:r>
              <a:rPr lang="en-GB" dirty="0" smtClean="0"/>
              <a:t>Kent Carers’ Survey</a:t>
            </a:r>
          </a:p>
          <a:p>
            <a:pPr algn="ctr">
              <a:buClr>
                <a:schemeClr val="tx2"/>
              </a:buClr>
              <a:buFont typeface="Wingdings" pitchFamily="2" charset="2"/>
              <a:buNone/>
            </a:pPr>
            <a:endParaRPr lang="en-GB" dirty="0" smtClean="0">
              <a:solidFill>
                <a:srgbClr val="0017CF"/>
              </a:solidFill>
            </a:endParaRPr>
          </a:p>
          <a:p>
            <a:pPr algn="ctr">
              <a:buClr>
                <a:schemeClr val="tx2"/>
              </a:buClr>
              <a:buFont typeface="Wingdings" pitchFamily="2" charset="2"/>
              <a:buNone/>
            </a:pPr>
            <a:endParaRPr lang="en-GB" dirty="0" smtClean="0">
              <a:solidFill>
                <a:srgbClr val="0017CF"/>
              </a:solidFill>
            </a:endParaRPr>
          </a:p>
        </p:txBody>
      </p:sp>
      <p:sp>
        <p:nvSpPr>
          <p:cNvPr id="4100" name="Content Placeholder 6"/>
          <p:cNvSpPr>
            <a:spLocks noGrp="1"/>
          </p:cNvSpPr>
          <p:nvPr>
            <p:ph sz="half" idx="2"/>
          </p:nvPr>
        </p:nvSpPr>
        <p:spPr>
          <a:xfrm>
            <a:off x="4953000" y="2204864"/>
            <a:ext cx="4608512" cy="4114800"/>
          </a:xfrm>
        </p:spPr>
        <p:txBody>
          <a:bodyPr/>
          <a:lstStyle/>
          <a:p>
            <a:pPr algn="ctr">
              <a:buFont typeface="Wingdings" pitchFamily="2" charset="2"/>
              <a:buNone/>
            </a:pPr>
            <a:r>
              <a:rPr lang="en-GB" dirty="0" smtClean="0"/>
              <a:t>  2009/2010 Personal Social Services Survey of Adult Carers in England </a:t>
            </a:r>
          </a:p>
          <a:p>
            <a:pPr algn="ctr">
              <a:buFont typeface="Wingdings" pitchFamily="2" charset="2"/>
              <a:buNone/>
            </a:pPr>
            <a:r>
              <a:rPr lang="en-GB" dirty="0" smtClean="0"/>
              <a:t>(PSS SACE)</a:t>
            </a:r>
          </a:p>
        </p:txBody>
      </p:sp>
      <p:sp>
        <p:nvSpPr>
          <p:cNvPr id="4101" name="Date Placeholder 3"/>
          <p:cNvSpPr>
            <a:spLocks noGrp="1"/>
          </p:cNvSpPr>
          <p:nvPr>
            <p:ph type="dt" sz="quarter" idx="10"/>
          </p:nvPr>
        </p:nvSpPr>
        <p:spPr>
          <a:noFill/>
        </p:spPr>
        <p:txBody>
          <a:bodyPr/>
          <a:lstStyle/>
          <a:p>
            <a:pPr defTabSz="762000"/>
            <a:fld id="{255E8137-F73B-4265-85A6-DDBD33D8BA0E}" type="datetime1">
              <a:rPr lang="en-GB" smtClean="0"/>
              <a:pPr defTabSz="762000"/>
              <a:t>21/10/2019</a:t>
            </a:fld>
            <a:endParaRPr lang="en-GB" sz="1400" smtClean="0"/>
          </a:p>
        </p:txBody>
      </p:sp>
      <p:sp>
        <p:nvSpPr>
          <p:cNvPr id="4102" name="Slide Number Placeholder 4"/>
          <p:cNvSpPr>
            <a:spLocks noGrp="1"/>
          </p:cNvSpPr>
          <p:nvPr>
            <p:ph type="sldNum" sz="quarter" idx="12"/>
          </p:nvPr>
        </p:nvSpPr>
        <p:spPr>
          <a:noFill/>
        </p:spPr>
        <p:txBody>
          <a:bodyPr/>
          <a:lstStyle/>
          <a:p>
            <a:pPr defTabSz="762000"/>
            <a:fld id="{59BDE186-B67A-4F78-9635-B9A3917BFB0F}" type="slidenum">
              <a:rPr lang="en-GB" smtClean="0"/>
              <a:pPr defTabSz="762000"/>
              <a:t>3</a:t>
            </a:fld>
            <a:endParaRPr lang="en-GB" smtClean="0"/>
          </a:p>
        </p:txBody>
      </p:sp>
      <p:graphicFrame>
        <p:nvGraphicFramePr>
          <p:cNvPr id="11" name="Diagram 10"/>
          <p:cNvGraphicFramePr/>
          <p:nvPr/>
        </p:nvGraphicFramePr>
        <p:xfrm>
          <a:off x="200472" y="2420888"/>
          <a:ext cx="9433048" cy="396044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fade thruBlk="1"/>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6"/>
          <p:cNvSpPr>
            <a:spLocks noGrp="1"/>
          </p:cNvSpPr>
          <p:nvPr>
            <p:ph type="title"/>
          </p:nvPr>
        </p:nvSpPr>
        <p:spPr/>
        <p:txBody>
          <a:bodyPr/>
          <a:lstStyle/>
          <a:p>
            <a:r>
              <a:rPr lang="en-GB" sz="3200" dirty="0" smtClean="0"/>
              <a:t>2008 Kent Carers’ Survey</a:t>
            </a:r>
          </a:p>
        </p:txBody>
      </p:sp>
      <p:sp>
        <p:nvSpPr>
          <p:cNvPr id="5123" name="Content Placeholder 7"/>
          <p:cNvSpPr>
            <a:spLocks noGrp="1"/>
          </p:cNvSpPr>
          <p:nvPr>
            <p:ph idx="1"/>
          </p:nvPr>
        </p:nvSpPr>
        <p:spPr>
          <a:xfrm>
            <a:off x="704528" y="1700808"/>
            <a:ext cx="8420100" cy="4320480"/>
          </a:xfrm>
        </p:spPr>
        <p:txBody>
          <a:bodyPr/>
          <a:lstStyle/>
          <a:p>
            <a:pPr>
              <a:buClr>
                <a:srgbClr val="0017CF"/>
              </a:buClr>
              <a:buFont typeface="Arial" pitchFamily="34" charset="0"/>
              <a:buChar char="•"/>
            </a:pPr>
            <a:r>
              <a:rPr lang="en-GB" sz="2800" dirty="0" smtClean="0"/>
              <a:t>Commissioned by Kent County Council and the Department of Health</a:t>
            </a:r>
          </a:p>
          <a:p>
            <a:pPr>
              <a:buClr>
                <a:srgbClr val="0017CF"/>
              </a:buClr>
              <a:buFont typeface="Arial" pitchFamily="34" charset="0"/>
              <a:buChar char="•"/>
            </a:pPr>
            <a:r>
              <a:rPr lang="en-GB" sz="2800" dirty="0" smtClean="0"/>
              <a:t>Purpose – to monitor progress in implementation of local carers initiatives</a:t>
            </a:r>
          </a:p>
          <a:p>
            <a:pPr>
              <a:buClr>
                <a:srgbClr val="0017CF"/>
              </a:buClr>
              <a:buFont typeface="Arial" pitchFamily="34" charset="0"/>
              <a:buChar char="•"/>
            </a:pPr>
            <a:r>
              <a:rPr lang="en-GB" sz="2800" dirty="0" smtClean="0"/>
              <a:t>Postal self-completion survey </a:t>
            </a:r>
          </a:p>
          <a:p>
            <a:pPr>
              <a:buClr>
                <a:srgbClr val="0017CF"/>
              </a:buClr>
              <a:buFont typeface="Arial" pitchFamily="34" charset="0"/>
              <a:buChar char="•"/>
            </a:pPr>
            <a:r>
              <a:rPr lang="en-GB" sz="2800" dirty="0" smtClean="0"/>
              <a:t>To collect baseline information on carers’ experiences of support and services and their outcomes.</a:t>
            </a:r>
          </a:p>
          <a:p>
            <a:pPr>
              <a:buClr>
                <a:srgbClr val="0017CF"/>
              </a:buClr>
              <a:buFont typeface="Arial" pitchFamily="34" charset="0"/>
              <a:buChar char="•"/>
            </a:pPr>
            <a:r>
              <a:rPr lang="en-GB" sz="2800" dirty="0" smtClean="0"/>
              <a:t>Plan to repeat in future to measure the impact over time of Kent’s local initiatives for carers</a:t>
            </a:r>
          </a:p>
          <a:p>
            <a:pPr>
              <a:buFont typeface="Wingdings" pitchFamily="2" charset="2"/>
              <a:buNone/>
            </a:pPr>
            <a:endParaRPr lang="en-GB" dirty="0" smtClean="0"/>
          </a:p>
        </p:txBody>
      </p:sp>
      <p:sp>
        <p:nvSpPr>
          <p:cNvPr id="5124" name="Date Placeholder 4"/>
          <p:cNvSpPr>
            <a:spLocks noGrp="1"/>
          </p:cNvSpPr>
          <p:nvPr>
            <p:ph type="dt" sz="quarter" idx="10"/>
          </p:nvPr>
        </p:nvSpPr>
        <p:spPr>
          <a:noFill/>
        </p:spPr>
        <p:txBody>
          <a:bodyPr/>
          <a:lstStyle/>
          <a:p>
            <a:fld id="{2A45C1EA-F2A5-47FA-858C-ABCC85339A2B}" type="datetime1">
              <a:rPr lang="en-GB" smtClean="0"/>
              <a:pPr/>
              <a:t>21/10/2019</a:t>
            </a:fld>
            <a:endParaRPr lang="en-GB" sz="1400" smtClean="0"/>
          </a:p>
        </p:txBody>
      </p:sp>
      <p:sp>
        <p:nvSpPr>
          <p:cNvPr id="5125" name="Slide Number Placeholder 5"/>
          <p:cNvSpPr>
            <a:spLocks noGrp="1"/>
          </p:cNvSpPr>
          <p:nvPr>
            <p:ph type="sldNum" sz="quarter" idx="12"/>
          </p:nvPr>
        </p:nvSpPr>
        <p:spPr>
          <a:noFill/>
        </p:spPr>
        <p:txBody>
          <a:bodyPr/>
          <a:lstStyle/>
          <a:p>
            <a:fld id="{4BED0EB8-6716-480C-90C5-8C3472654C80}" type="slidenum">
              <a:rPr lang="en-GB" smtClean="0"/>
              <a:pPr/>
              <a:t>4</a:t>
            </a:fld>
            <a:endParaRPr lang="en-GB" smtClean="0"/>
          </a:p>
        </p:txBody>
      </p:sp>
    </p:spTree>
  </p:cSld>
  <p:clrMapOvr>
    <a:masterClrMapping/>
  </p:clrMapOvr>
  <p:transition>
    <p:fade thruBlk="1"/>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2008 Kent Carers’ Survey samples</a:t>
            </a:r>
            <a:endParaRPr lang="en-GB" sz="3200" dirty="0"/>
          </a:p>
        </p:txBody>
      </p:sp>
      <p:sp>
        <p:nvSpPr>
          <p:cNvPr id="3" name="Content Placeholder 2"/>
          <p:cNvSpPr>
            <a:spLocks noGrp="1"/>
          </p:cNvSpPr>
          <p:nvPr>
            <p:ph idx="1"/>
          </p:nvPr>
        </p:nvSpPr>
        <p:spPr>
          <a:xfrm>
            <a:off x="560512" y="1981200"/>
            <a:ext cx="8784976" cy="4114800"/>
          </a:xfrm>
        </p:spPr>
        <p:txBody>
          <a:bodyPr/>
          <a:lstStyle/>
          <a:p>
            <a:pPr marL="514350" indent="-514350">
              <a:buClr>
                <a:srgbClr val="0017CF"/>
              </a:buClr>
              <a:buFont typeface="+mj-lt"/>
              <a:buAutoNum type="arabicPeriod"/>
            </a:pPr>
            <a:r>
              <a:rPr lang="en-GB" sz="2800" dirty="0" smtClean="0"/>
              <a:t>Carers who received an assessment or review in the previous 12 months</a:t>
            </a:r>
          </a:p>
          <a:p>
            <a:pPr marL="514350" indent="-514350">
              <a:buClr>
                <a:srgbClr val="0017CF"/>
              </a:buClr>
              <a:buFont typeface="+mj-lt"/>
              <a:buAutoNum type="arabicPeriod"/>
            </a:pPr>
            <a:endParaRPr lang="en-GB" sz="2800" dirty="0" smtClean="0"/>
          </a:p>
          <a:p>
            <a:pPr marL="514350" indent="-514350">
              <a:buClr>
                <a:srgbClr val="0017CF"/>
              </a:buClr>
              <a:buFont typeface="+mj-lt"/>
              <a:buAutoNum type="arabicPeriod"/>
            </a:pPr>
            <a:r>
              <a:rPr lang="en-GB" sz="2800" dirty="0" smtClean="0"/>
              <a:t>Carers named on the file of a service user who had received an assessment or review in the last 12 months (carers by association)</a:t>
            </a:r>
          </a:p>
          <a:p>
            <a:pPr marL="514350" indent="-514350">
              <a:buClr>
                <a:srgbClr val="0017CF"/>
              </a:buClr>
              <a:buFont typeface="+mj-lt"/>
              <a:buAutoNum type="arabicPeriod"/>
            </a:pPr>
            <a:endParaRPr lang="en-GB" sz="2800" dirty="0" smtClean="0"/>
          </a:p>
          <a:p>
            <a:pPr marL="514350" indent="-514350">
              <a:buClr>
                <a:srgbClr val="0017CF"/>
              </a:buClr>
              <a:buFont typeface="+mj-lt"/>
              <a:buAutoNum type="arabicPeriod"/>
            </a:pPr>
            <a:r>
              <a:rPr lang="en-GB" sz="2800" dirty="0" smtClean="0"/>
              <a:t>Carers identified by 3</a:t>
            </a:r>
            <a:r>
              <a:rPr lang="en-GB" sz="2800" baseline="30000" dirty="0" smtClean="0"/>
              <a:t>rd</a:t>
            </a:r>
            <a:r>
              <a:rPr lang="en-GB" sz="2800" dirty="0" smtClean="0"/>
              <a:t> sector organisations in Kent</a:t>
            </a:r>
            <a:endParaRPr lang="en-GB" sz="2800" dirty="0"/>
          </a:p>
        </p:txBody>
      </p:sp>
      <p:sp>
        <p:nvSpPr>
          <p:cNvPr id="4" name="Date Placeholder 3"/>
          <p:cNvSpPr>
            <a:spLocks noGrp="1"/>
          </p:cNvSpPr>
          <p:nvPr>
            <p:ph type="dt" sz="half" idx="10"/>
          </p:nvPr>
        </p:nvSpPr>
        <p:spPr/>
        <p:txBody>
          <a:bodyPr/>
          <a:lstStyle/>
          <a:p>
            <a:pPr>
              <a:defRPr/>
            </a:pPr>
            <a:fld id="{B6621E81-2742-482E-B952-08CEE08CE1A1}" type="datetime1">
              <a:rPr lang="en-GB" smtClean="0"/>
              <a:pPr>
                <a:defRPr/>
              </a:pPr>
              <a:t>21/10/2019</a:t>
            </a:fld>
            <a:endParaRPr lang="en-GB" sz="1400"/>
          </a:p>
        </p:txBody>
      </p:sp>
      <p:sp>
        <p:nvSpPr>
          <p:cNvPr id="5" name="Slide Number Placeholder 4"/>
          <p:cNvSpPr>
            <a:spLocks noGrp="1"/>
          </p:cNvSpPr>
          <p:nvPr>
            <p:ph type="sldNum" sz="quarter" idx="12"/>
          </p:nvPr>
        </p:nvSpPr>
        <p:spPr/>
        <p:txBody>
          <a:bodyPr/>
          <a:lstStyle/>
          <a:p>
            <a:pPr>
              <a:defRPr/>
            </a:pPr>
            <a:fld id="{E60D55E8-CADF-46D9-A32C-E3B0343C91F6}" type="slidenum">
              <a:rPr lang="en-GB" smtClean="0"/>
              <a:pPr>
                <a:defRPr/>
              </a:pPr>
              <a:t>5</a:t>
            </a:fld>
            <a:endParaRPr lang="en-GB"/>
          </a:p>
        </p:txBody>
      </p:sp>
    </p:spTree>
  </p:cSld>
  <p:clrMapOvr>
    <a:masterClrMapping/>
  </p:clrMapOvr>
  <p:transition>
    <p:fade thruBlk="1"/>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200" dirty="0" smtClean="0"/>
              <a:t>Broad topic areas covered</a:t>
            </a:r>
            <a:endParaRPr lang="en-GB" sz="3200" dirty="0"/>
          </a:p>
        </p:txBody>
      </p:sp>
      <p:sp>
        <p:nvSpPr>
          <p:cNvPr id="9" name="Content Placeholder 8"/>
          <p:cNvSpPr>
            <a:spLocks noGrp="1"/>
          </p:cNvSpPr>
          <p:nvPr>
            <p:ph idx="1"/>
          </p:nvPr>
        </p:nvSpPr>
        <p:spPr>
          <a:xfrm>
            <a:off x="344488" y="1772816"/>
            <a:ext cx="9073008" cy="4467200"/>
          </a:xfrm>
        </p:spPr>
        <p:txBody>
          <a:bodyPr/>
          <a:lstStyle/>
          <a:p>
            <a:pPr>
              <a:buClr>
                <a:srgbClr val="0017CF"/>
              </a:buClr>
              <a:buFont typeface="Arial" pitchFamily="34" charset="0"/>
              <a:buChar char="•"/>
            </a:pPr>
            <a:r>
              <a:rPr lang="en-GB" sz="2800" dirty="0" smtClean="0"/>
              <a:t>Characteristics of the carer</a:t>
            </a:r>
          </a:p>
          <a:p>
            <a:pPr>
              <a:buClr>
                <a:srgbClr val="0017CF"/>
              </a:buClr>
              <a:buFont typeface="Arial" pitchFamily="34" charset="0"/>
              <a:buChar char="•"/>
            </a:pPr>
            <a:r>
              <a:rPr lang="en-GB" sz="2800" dirty="0" smtClean="0"/>
              <a:t>Characteristics of the person being cared for</a:t>
            </a:r>
          </a:p>
          <a:p>
            <a:pPr>
              <a:buClr>
                <a:srgbClr val="0017CF"/>
              </a:buClr>
              <a:buFont typeface="Arial" pitchFamily="34" charset="0"/>
              <a:buChar char="•"/>
            </a:pPr>
            <a:r>
              <a:rPr lang="en-GB" sz="2800" dirty="0" smtClean="0"/>
              <a:t>Use of social care services by the carer and cared for person </a:t>
            </a:r>
          </a:p>
          <a:p>
            <a:pPr>
              <a:buClr>
                <a:srgbClr val="0017CF"/>
              </a:buClr>
              <a:buFont typeface="Arial" pitchFamily="34" charset="0"/>
              <a:buChar char="•"/>
            </a:pPr>
            <a:r>
              <a:rPr lang="en-GB" sz="2800" dirty="0" smtClean="0"/>
              <a:t>Satisfaction with services</a:t>
            </a:r>
          </a:p>
          <a:p>
            <a:pPr>
              <a:buClr>
                <a:srgbClr val="0017CF"/>
              </a:buClr>
              <a:buFont typeface="Arial" pitchFamily="34" charset="0"/>
              <a:buChar char="•"/>
            </a:pPr>
            <a:r>
              <a:rPr lang="en-GB" sz="2800" dirty="0" smtClean="0"/>
              <a:t>Views about service quality</a:t>
            </a:r>
          </a:p>
          <a:p>
            <a:pPr>
              <a:buClr>
                <a:srgbClr val="0017CF"/>
              </a:buClr>
              <a:buFont typeface="Arial" pitchFamily="34" charset="0"/>
              <a:buChar char="•"/>
            </a:pPr>
            <a:r>
              <a:rPr lang="en-GB" sz="2800" dirty="0" smtClean="0"/>
              <a:t>Views about the impact of services and their quality of life (outcomes)</a:t>
            </a:r>
            <a:endParaRPr lang="en-GB" sz="2800" dirty="0"/>
          </a:p>
        </p:txBody>
      </p:sp>
      <p:sp>
        <p:nvSpPr>
          <p:cNvPr id="7" name="Date Placeholder 6"/>
          <p:cNvSpPr>
            <a:spLocks noGrp="1"/>
          </p:cNvSpPr>
          <p:nvPr>
            <p:ph type="dt" sz="half" idx="10"/>
          </p:nvPr>
        </p:nvSpPr>
        <p:spPr/>
        <p:txBody>
          <a:bodyPr/>
          <a:lstStyle/>
          <a:p>
            <a:pPr>
              <a:defRPr/>
            </a:pPr>
            <a:fld id="{191A71F6-4C16-4959-A348-021D9A13D2E0}" type="datetime1">
              <a:rPr lang="en-GB" smtClean="0"/>
              <a:pPr>
                <a:defRPr/>
              </a:pPr>
              <a:t>21/10/2019</a:t>
            </a:fld>
            <a:endParaRPr lang="en-GB" sz="1400" dirty="0"/>
          </a:p>
        </p:txBody>
      </p:sp>
      <p:sp>
        <p:nvSpPr>
          <p:cNvPr id="8" name="Slide Number Placeholder 7"/>
          <p:cNvSpPr>
            <a:spLocks noGrp="1"/>
          </p:cNvSpPr>
          <p:nvPr>
            <p:ph type="sldNum" sz="quarter" idx="12"/>
          </p:nvPr>
        </p:nvSpPr>
        <p:spPr/>
        <p:txBody>
          <a:bodyPr/>
          <a:lstStyle/>
          <a:p>
            <a:pPr>
              <a:defRPr/>
            </a:pPr>
            <a:fld id="{98730D9F-72F3-4400-8396-DAF8B3E8CA89}" type="slidenum">
              <a:rPr lang="en-GB" smtClean="0"/>
              <a:pPr>
                <a:defRPr/>
              </a:pPr>
              <a:t>6</a:t>
            </a:fld>
            <a:endParaRPr lang="en-GB"/>
          </a:p>
        </p:txBody>
      </p:sp>
    </p:spTree>
  </p:cSld>
  <p:clrMapOvr>
    <a:masterClrMapping/>
  </p:clrMapOvr>
  <p:transition>
    <p:fade thruBlk="1"/>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528" y="332656"/>
            <a:ext cx="8420100" cy="1143000"/>
          </a:xfrm>
        </p:spPr>
        <p:txBody>
          <a:bodyPr/>
          <a:lstStyle/>
          <a:p>
            <a:r>
              <a:rPr lang="en-GB" sz="3200" dirty="0" smtClean="0"/>
              <a:t>Policy focus and existing work</a:t>
            </a:r>
            <a:endParaRPr lang="en-GB" sz="3200" dirty="0"/>
          </a:p>
        </p:txBody>
      </p:sp>
      <p:sp>
        <p:nvSpPr>
          <p:cNvPr id="9" name="Content Placeholder 8"/>
          <p:cNvSpPr>
            <a:spLocks noGrp="1"/>
          </p:cNvSpPr>
          <p:nvPr>
            <p:ph idx="1"/>
          </p:nvPr>
        </p:nvSpPr>
        <p:spPr>
          <a:xfrm>
            <a:off x="416496" y="1124744"/>
            <a:ext cx="9073008" cy="5112568"/>
          </a:xfrm>
        </p:spPr>
        <p:txBody>
          <a:bodyPr/>
          <a:lstStyle/>
          <a:p>
            <a:pPr>
              <a:buNone/>
            </a:pPr>
            <a:endParaRPr lang="en-GB" sz="2000" dirty="0" smtClean="0"/>
          </a:p>
          <a:p>
            <a:pPr>
              <a:buClr>
                <a:srgbClr val="0017CF"/>
              </a:buClr>
              <a:buNone/>
            </a:pPr>
            <a:r>
              <a:rPr lang="en-GB" sz="2400" dirty="0" smtClean="0"/>
              <a:t>Local policy focus</a:t>
            </a:r>
          </a:p>
          <a:p>
            <a:pPr>
              <a:buClr>
                <a:srgbClr val="0017CF"/>
              </a:buClr>
              <a:buFont typeface="Arial" pitchFamily="34" charset="0"/>
              <a:buChar char="•"/>
            </a:pPr>
            <a:r>
              <a:rPr lang="en-GB" sz="2400" dirty="0" smtClean="0"/>
              <a:t>Carers needs to be taken into account and assessed</a:t>
            </a:r>
          </a:p>
          <a:p>
            <a:pPr>
              <a:buClr>
                <a:srgbClr val="0017CF"/>
              </a:buClr>
              <a:buFont typeface="Arial" pitchFamily="34" charset="0"/>
              <a:buChar char="•"/>
            </a:pPr>
            <a:r>
              <a:rPr lang="en-GB" sz="2400" dirty="0" smtClean="0"/>
              <a:t>Carers to have “part of their lives away from caring”</a:t>
            </a:r>
          </a:p>
          <a:p>
            <a:pPr>
              <a:buClr>
                <a:srgbClr val="0017CF"/>
              </a:buClr>
              <a:buFont typeface="Arial" pitchFamily="34" charset="0"/>
              <a:buChar char="•"/>
            </a:pPr>
            <a:r>
              <a:rPr lang="en-GB" sz="2400" dirty="0" smtClean="0"/>
              <a:t>Strengthen support for carers</a:t>
            </a:r>
          </a:p>
          <a:p>
            <a:pPr>
              <a:buClr>
                <a:srgbClr val="0017CF"/>
              </a:buClr>
              <a:buFont typeface="Arial" pitchFamily="34" charset="0"/>
              <a:buChar char="•"/>
            </a:pPr>
            <a:endParaRPr lang="en-GB" sz="2400" dirty="0" smtClean="0"/>
          </a:p>
          <a:p>
            <a:pPr>
              <a:buClr>
                <a:srgbClr val="0017CF"/>
              </a:buClr>
              <a:buNone/>
            </a:pPr>
            <a:r>
              <a:rPr lang="en-GB" sz="2400" dirty="0" smtClean="0"/>
              <a:t>Existing work</a:t>
            </a:r>
          </a:p>
          <a:p>
            <a:pPr>
              <a:buClr>
                <a:srgbClr val="0017CF"/>
              </a:buClr>
              <a:buFont typeface="Arial" pitchFamily="34" charset="0"/>
              <a:buChar char="•"/>
            </a:pPr>
            <a:r>
              <a:rPr lang="en-GB" sz="2400" dirty="0" smtClean="0"/>
              <a:t>Outcomes for older people and their carers (Social Policy Research Unit, University of York)</a:t>
            </a:r>
          </a:p>
          <a:p>
            <a:pPr>
              <a:buClr>
                <a:srgbClr val="0017CF"/>
              </a:buClr>
              <a:buFont typeface="Arial" pitchFamily="34" charset="0"/>
              <a:buChar char="•"/>
            </a:pPr>
            <a:r>
              <a:rPr lang="en-GB" sz="2400" dirty="0" smtClean="0"/>
              <a:t>Previous PSSRU user experience surveys (</a:t>
            </a:r>
            <a:r>
              <a:rPr lang="en-GB" sz="2400" dirty="0" err="1" smtClean="0"/>
              <a:t>UES</a:t>
            </a:r>
            <a:r>
              <a:rPr lang="en-GB" sz="2400" dirty="0" smtClean="0"/>
              <a:t>) e.g. 2005/2006 Older People </a:t>
            </a:r>
            <a:r>
              <a:rPr lang="en-GB" sz="2400" dirty="0" err="1" smtClean="0"/>
              <a:t>UES</a:t>
            </a:r>
            <a:r>
              <a:rPr lang="en-GB" sz="2400" dirty="0" smtClean="0"/>
              <a:t>, 2003 Home Care </a:t>
            </a:r>
            <a:r>
              <a:rPr lang="en-GB" sz="2400" dirty="0" err="1" smtClean="0"/>
              <a:t>UES</a:t>
            </a:r>
            <a:endParaRPr lang="en-GB" sz="2400" dirty="0" smtClean="0"/>
          </a:p>
          <a:p>
            <a:pPr>
              <a:buClr>
                <a:srgbClr val="0017CF"/>
              </a:buClr>
              <a:buFont typeface="Arial" pitchFamily="34" charset="0"/>
              <a:buChar char="•"/>
            </a:pPr>
            <a:r>
              <a:rPr lang="en-GB" sz="2400" dirty="0" smtClean="0"/>
              <a:t>Kings Fund work on quality standards for carers services</a:t>
            </a:r>
          </a:p>
          <a:p>
            <a:pPr>
              <a:buClr>
                <a:srgbClr val="0017CF"/>
              </a:buClr>
              <a:buFont typeface="Arial" pitchFamily="34" charset="0"/>
              <a:buChar char="•"/>
            </a:pPr>
            <a:r>
              <a:rPr lang="en-GB" sz="2400" dirty="0" smtClean="0"/>
              <a:t>Ongoing PSSRU outcome measure development work</a:t>
            </a:r>
          </a:p>
          <a:p>
            <a:pPr>
              <a:buFont typeface="Arial" pitchFamily="34" charset="0"/>
              <a:buChar char="•"/>
            </a:pPr>
            <a:endParaRPr lang="en-GB" sz="2000" dirty="0" smtClean="0"/>
          </a:p>
          <a:p>
            <a:pPr>
              <a:buFont typeface="Arial" pitchFamily="34" charset="0"/>
              <a:buChar char="•"/>
            </a:pPr>
            <a:endParaRPr lang="en-GB" sz="2000" dirty="0" smtClean="0"/>
          </a:p>
          <a:p>
            <a:pPr>
              <a:buNone/>
            </a:pPr>
            <a:endParaRPr lang="en-GB" sz="2000" dirty="0" smtClean="0"/>
          </a:p>
          <a:p>
            <a:pPr>
              <a:buNone/>
            </a:pPr>
            <a:endParaRPr lang="en-GB" sz="2400" dirty="0" smtClean="0"/>
          </a:p>
          <a:p>
            <a:pPr>
              <a:buNone/>
            </a:pPr>
            <a:endParaRPr lang="en-GB" sz="2400" dirty="0"/>
          </a:p>
        </p:txBody>
      </p:sp>
      <p:sp>
        <p:nvSpPr>
          <p:cNvPr id="7" name="Date Placeholder 6"/>
          <p:cNvSpPr>
            <a:spLocks noGrp="1"/>
          </p:cNvSpPr>
          <p:nvPr>
            <p:ph type="dt" sz="half" idx="10"/>
          </p:nvPr>
        </p:nvSpPr>
        <p:spPr/>
        <p:txBody>
          <a:bodyPr/>
          <a:lstStyle/>
          <a:p>
            <a:pPr>
              <a:defRPr/>
            </a:pPr>
            <a:fld id="{191A71F6-4C16-4959-A348-021D9A13D2E0}" type="datetime1">
              <a:rPr lang="en-GB" smtClean="0"/>
              <a:pPr>
                <a:defRPr/>
              </a:pPr>
              <a:t>21/10/2019</a:t>
            </a:fld>
            <a:endParaRPr lang="en-GB" sz="1400"/>
          </a:p>
        </p:txBody>
      </p:sp>
      <p:sp>
        <p:nvSpPr>
          <p:cNvPr id="8" name="Slide Number Placeholder 7"/>
          <p:cNvSpPr>
            <a:spLocks noGrp="1"/>
          </p:cNvSpPr>
          <p:nvPr>
            <p:ph type="sldNum" sz="quarter" idx="12"/>
          </p:nvPr>
        </p:nvSpPr>
        <p:spPr/>
        <p:txBody>
          <a:bodyPr/>
          <a:lstStyle/>
          <a:p>
            <a:pPr>
              <a:defRPr/>
            </a:pPr>
            <a:fld id="{98730D9F-72F3-4400-8396-DAF8B3E8CA89}" type="slidenum">
              <a:rPr lang="en-GB" smtClean="0"/>
              <a:pPr>
                <a:defRPr/>
              </a:pPr>
              <a:t>7</a:t>
            </a:fld>
            <a:endParaRPr lang="en-GB"/>
          </a:p>
        </p:txBody>
      </p:sp>
    </p:spTree>
  </p:cSld>
  <p:clrMapOvr>
    <a:masterClrMapping/>
  </p:clrMapOvr>
  <p:transition>
    <p:fade thruBlk="1"/>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704528" y="620688"/>
            <a:ext cx="8420100" cy="1143000"/>
          </a:xfrm>
        </p:spPr>
        <p:txBody>
          <a:bodyPr/>
          <a:lstStyle/>
          <a:p>
            <a:r>
              <a:rPr lang="en-GB" sz="2800" dirty="0" smtClean="0"/>
              <a:t>Existing domains of service quality and outcome which were adapted for carers</a:t>
            </a:r>
          </a:p>
        </p:txBody>
      </p:sp>
      <p:graphicFrame>
        <p:nvGraphicFramePr>
          <p:cNvPr id="10" name="Content Placeholder 9"/>
          <p:cNvGraphicFramePr>
            <a:graphicFrameLocks noGrp="1"/>
          </p:cNvGraphicFramePr>
          <p:nvPr>
            <p:ph idx="1"/>
          </p:nvPr>
        </p:nvGraphicFramePr>
        <p:xfrm>
          <a:off x="344488" y="1988840"/>
          <a:ext cx="9361040" cy="4175760"/>
        </p:xfrm>
        <a:graphic>
          <a:graphicData uri="http://schemas.openxmlformats.org/drawingml/2006/table">
            <a:tbl>
              <a:tblPr firstRow="1" bandRow="1">
                <a:tableStyleId>{5C22544A-7EE6-4342-B048-85BDC9FD1C3A}</a:tableStyleId>
              </a:tblPr>
              <a:tblGrid>
                <a:gridCol w="4840629">
                  <a:extLst>
                    <a:ext uri="{9D8B030D-6E8A-4147-A177-3AD203B41FA5}">
                      <a16:colId xmlns:a16="http://schemas.microsoft.com/office/drawing/2014/main" val="20000"/>
                    </a:ext>
                  </a:extLst>
                </a:gridCol>
                <a:gridCol w="4520411">
                  <a:extLst>
                    <a:ext uri="{9D8B030D-6E8A-4147-A177-3AD203B41FA5}">
                      <a16:colId xmlns:a16="http://schemas.microsoft.com/office/drawing/2014/main" val="20001"/>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dirty="0" smtClean="0">
                          <a:solidFill>
                            <a:schemeClr val="tx1"/>
                          </a:solidFill>
                        </a:rPr>
                        <a:t>Service quality</a:t>
                      </a:r>
                    </a:p>
                    <a:p>
                      <a:pPr algn="ctr"/>
                      <a:endParaRPr lang="en-GB" sz="2000" dirty="0">
                        <a:solidFill>
                          <a:schemeClr val="tx1"/>
                        </a:solidFill>
                      </a:endParaRPr>
                    </a:p>
                  </a:txBody>
                  <a:tcPr>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dirty="0" smtClean="0">
                          <a:solidFill>
                            <a:schemeClr val="tx1"/>
                          </a:solidFill>
                        </a:rPr>
                        <a:t>Quality of life outcomes</a:t>
                      </a:r>
                    </a:p>
                    <a:p>
                      <a:pPr algn="ctr"/>
                      <a:endParaRPr lang="en-GB" sz="2000" dirty="0">
                        <a:solidFill>
                          <a:schemeClr val="tx1"/>
                        </a:solidFill>
                      </a:endParaRPr>
                    </a:p>
                  </a:txBody>
                  <a:tcPr>
                    <a:solidFill>
                      <a:schemeClr val="bg2"/>
                    </a:solidFill>
                  </a:tcPr>
                </a:tc>
                <a:extLst>
                  <a:ext uri="{0D108BD9-81ED-4DB2-BD59-A6C34878D82A}">
                    <a16:rowId xmlns:a16="http://schemas.microsoft.com/office/drawing/2014/main" val="10000"/>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Overall satisfaction</a:t>
                      </a:r>
                    </a:p>
                  </a:txBody>
                  <a:tcPr>
                    <a:solidFill>
                      <a:schemeClr val="bg2"/>
                    </a:solidFill>
                  </a:tcPr>
                </a:tc>
                <a:tc>
                  <a:txBody>
                    <a:bodyPr/>
                    <a:lstStyle/>
                    <a:p>
                      <a:r>
                        <a:rPr lang="en-GB" sz="2000" dirty="0" smtClean="0">
                          <a:solidFill>
                            <a:schemeClr val="tx1"/>
                          </a:solidFill>
                        </a:rPr>
                        <a:t>Occupation</a:t>
                      </a:r>
                      <a:endParaRPr lang="en-GB" sz="2000" dirty="0">
                        <a:solidFill>
                          <a:schemeClr val="tx1"/>
                        </a:solidFill>
                      </a:endParaRPr>
                    </a:p>
                  </a:txBody>
                  <a:tcPr>
                    <a:solidFill>
                      <a:schemeClr val="bg2"/>
                    </a:solidFill>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Continuity</a:t>
                      </a:r>
                    </a:p>
                  </a:txBody>
                  <a:tcPr>
                    <a:solidFill>
                      <a:schemeClr val="bg2"/>
                    </a:solidFill>
                  </a:tcPr>
                </a:tc>
                <a:tc>
                  <a:txBody>
                    <a:bodyPr/>
                    <a:lstStyle/>
                    <a:p>
                      <a:r>
                        <a:rPr lang="en-GB" sz="2000" dirty="0" smtClean="0">
                          <a:solidFill>
                            <a:schemeClr val="tx1"/>
                          </a:solidFill>
                        </a:rPr>
                        <a:t>Control</a:t>
                      </a:r>
                      <a:r>
                        <a:rPr lang="en-GB" sz="2000" baseline="0" dirty="0" smtClean="0">
                          <a:solidFill>
                            <a:schemeClr val="tx1"/>
                          </a:solidFill>
                        </a:rPr>
                        <a:t> over daily life</a:t>
                      </a:r>
                      <a:endParaRPr lang="en-GB" sz="2000" dirty="0">
                        <a:solidFill>
                          <a:schemeClr val="tx1"/>
                        </a:solidFill>
                      </a:endParaRPr>
                    </a:p>
                  </a:txBody>
                  <a:tcPr>
                    <a:solidFill>
                      <a:schemeClr val="bg2"/>
                    </a:solidFill>
                  </a:tcPr>
                </a:tc>
                <a:extLst>
                  <a:ext uri="{0D108BD9-81ED-4DB2-BD59-A6C34878D82A}">
                    <a16:rowId xmlns:a16="http://schemas.microsoft.com/office/drawing/2014/main" val="10002"/>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Flexibility</a:t>
                      </a:r>
                    </a:p>
                  </a:txBody>
                  <a:tcPr>
                    <a:solidFill>
                      <a:schemeClr val="bg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solidFill>
                            <a:schemeClr val="tx1"/>
                          </a:solidFill>
                        </a:rPr>
                        <a:t>Social participation</a:t>
                      </a:r>
                      <a:r>
                        <a:rPr lang="en-GB" sz="2000" baseline="0" dirty="0" smtClean="0">
                          <a:solidFill>
                            <a:schemeClr val="tx1"/>
                          </a:solidFill>
                        </a:rPr>
                        <a:t> and involvement</a:t>
                      </a:r>
                      <a:endParaRPr lang="en-GB" sz="2000" dirty="0" smtClean="0">
                        <a:solidFill>
                          <a:schemeClr val="tx1"/>
                        </a:solidFill>
                      </a:endParaRPr>
                    </a:p>
                  </a:txBody>
                  <a:tcPr>
                    <a:solidFill>
                      <a:schemeClr val="bg2"/>
                    </a:solidFill>
                  </a:tcPr>
                </a:tc>
                <a:extLst>
                  <a:ext uri="{0D108BD9-81ED-4DB2-BD59-A6C34878D82A}">
                    <a16:rowId xmlns:a16="http://schemas.microsoft.com/office/drawing/2014/main" val="10003"/>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Reliability</a:t>
                      </a:r>
                    </a:p>
                  </a:txBody>
                  <a:tcPr>
                    <a:solidFill>
                      <a:schemeClr val="bg2"/>
                    </a:solidFill>
                  </a:tcPr>
                </a:tc>
                <a:tc>
                  <a:txBody>
                    <a:bodyPr/>
                    <a:lstStyle/>
                    <a:p>
                      <a:r>
                        <a:rPr lang="en-GB" sz="2000" dirty="0" smtClean="0">
                          <a:solidFill>
                            <a:schemeClr val="tx1"/>
                          </a:solidFill>
                        </a:rPr>
                        <a:t>Safety</a:t>
                      </a:r>
                      <a:endParaRPr lang="en-GB" sz="2000" dirty="0">
                        <a:solidFill>
                          <a:schemeClr val="tx1"/>
                        </a:solidFill>
                      </a:endParaRPr>
                    </a:p>
                  </a:txBody>
                  <a:tcPr>
                    <a:solidFill>
                      <a:schemeClr val="bg2"/>
                    </a:solidFill>
                  </a:tcPr>
                </a:tc>
                <a:extLst>
                  <a:ext uri="{0D108BD9-81ED-4DB2-BD59-A6C34878D82A}">
                    <a16:rowId xmlns:a16="http://schemas.microsoft.com/office/drawing/2014/main" val="10004"/>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Communication</a:t>
                      </a:r>
                    </a:p>
                  </a:txBody>
                  <a:tcPr>
                    <a:solidFill>
                      <a:schemeClr val="bg2"/>
                    </a:solidFill>
                  </a:tcPr>
                </a:tc>
                <a:tc>
                  <a:txBody>
                    <a:bodyPr/>
                    <a:lstStyle/>
                    <a:p>
                      <a:r>
                        <a:rPr lang="en-GB" sz="2000" dirty="0" smtClean="0">
                          <a:solidFill>
                            <a:schemeClr val="tx1"/>
                          </a:solidFill>
                        </a:rPr>
                        <a:t>Food and nutrition</a:t>
                      </a:r>
                      <a:endParaRPr lang="en-GB" sz="2000" dirty="0">
                        <a:solidFill>
                          <a:schemeClr val="tx1"/>
                        </a:solidFill>
                      </a:endParaRPr>
                    </a:p>
                  </a:txBody>
                  <a:tcPr>
                    <a:solidFill>
                      <a:schemeClr val="bg2"/>
                    </a:solidFill>
                  </a:tcPr>
                </a:tc>
                <a:extLst>
                  <a:ext uri="{0D108BD9-81ED-4DB2-BD59-A6C34878D82A}">
                    <a16:rowId xmlns:a16="http://schemas.microsoft.com/office/drawing/2014/main" val="10005"/>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Relationships with staff</a:t>
                      </a:r>
                    </a:p>
                  </a:txBody>
                  <a:tcPr>
                    <a:solidFill>
                      <a:schemeClr val="bg2"/>
                    </a:solidFill>
                  </a:tcPr>
                </a:tc>
                <a:tc>
                  <a:txBody>
                    <a:bodyPr/>
                    <a:lstStyle/>
                    <a:p>
                      <a:r>
                        <a:rPr lang="en-GB" sz="2000" dirty="0" smtClean="0">
                          <a:solidFill>
                            <a:schemeClr val="tx1"/>
                          </a:solidFill>
                        </a:rPr>
                        <a:t>Accommodation cleanliness</a:t>
                      </a:r>
                      <a:r>
                        <a:rPr lang="en-GB" sz="2000" baseline="0" dirty="0" smtClean="0">
                          <a:solidFill>
                            <a:schemeClr val="tx1"/>
                          </a:solidFill>
                        </a:rPr>
                        <a:t> and comfort</a:t>
                      </a:r>
                      <a:endParaRPr lang="en-GB" sz="2000" dirty="0">
                        <a:solidFill>
                          <a:schemeClr val="tx1"/>
                        </a:solidFill>
                      </a:endParaRPr>
                    </a:p>
                  </a:txBody>
                  <a:tcPr>
                    <a:solidFill>
                      <a:schemeClr val="bg2"/>
                    </a:solidFill>
                  </a:tcPr>
                </a:tc>
                <a:extLst>
                  <a:ext uri="{0D108BD9-81ED-4DB2-BD59-A6C34878D82A}">
                    <a16:rowId xmlns:a16="http://schemas.microsoft.com/office/drawing/2014/main" val="10006"/>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2000" dirty="0" smtClean="0"/>
                        <a:t>Staff skills and knowledge</a:t>
                      </a:r>
                      <a:endParaRPr lang="en-GB" sz="2000" dirty="0"/>
                    </a:p>
                  </a:txBody>
                  <a:tcPr>
                    <a:solidFill>
                      <a:schemeClr val="bg2"/>
                    </a:solidFill>
                  </a:tcPr>
                </a:tc>
                <a:tc>
                  <a:txBody>
                    <a:bodyPr/>
                    <a:lstStyle/>
                    <a:p>
                      <a:r>
                        <a:rPr lang="en-GB" sz="2000" dirty="0" smtClean="0">
                          <a:solidFill>
                            <a:schemeClr val="tx1"/>
                          </a:solidFill>
                        </a:rPr>
                        <a:t>Personal cleanliness</a:t>
                      </a:r>
                      <a:r>
                        <a:rPr lang="en-GB" sz="2000" baseline="0" dirty="0" smtClean="0">
                          <a:solidFill>
                            <a:schemeClr val="tx1"/>
                          </a:solidFill>
                        </a:rPr>
                        <a:t> and comfort</a:t>
                      </a:r>
                      <a:endParaRPr lang="en-GB" sz="2000" dirty="0">
                        <a:solidFill>
                          <a:schemeClr val="tx1"/>
                        </a:solidFill>
                      </a:endParaRPr>
                    </a:p>
                  </a:txBody>
                  <a:tcPr>
                    <a:solidFill>
                      <a:schemeClr val="bg2"/>
                    </a:solidFill>
                  </a:tcPr>
                </a:tc>
                <a:extLst>
                  <a:ext uri="{0D108BD9-81ED-4DB2-BD59-A6C34878D82A}">
                    <a16:rowId xmlns:a16="http://schemas.microsoft.com/office/drawing/2014/main" val="10007"/>
                  </a:ext>
                </a:extLst>
              </a:tr>
              <a:tr h="370840">
                <a:tc>
                  <a:txBody>
                    <a:bodyPr/>
                    <a:lstStyle/>
                    <a:p>
                      <a:endParaRPr lang="en-GB" sz="2000" dirty="0"/>
                    </a:p>
                  </a:txBody>
                  <a:tcPr>
                    <a:solidFill>
                      <a:schemeClr val="bg2"/>
                    </a:solidFill>
                  </a:tcPr>
                </a:tc>
                <a:tc>
                  <a:txBody>
                    <a:bodyPr/>
                    <a:lstStyle/>
                    <a:p>
                      <a:r>
                        <a:rPr lang="en-GB" sz="2000" dirty="0" smtClean="0">
                          <a:solidFill>
                            <a:schemeClr val="tx1"/>
                          </a:solidFill>
                        </a:rPr>
                        <a:t>Dignity</a:t>
                      </a:r>
                      <a:endParaRPr lang="en-GB" sz="2000" dirty="0">
                        <a:solidFill>
                          <a:schemeClr val="tx1"/>
                        </a:solidFill>
                      </a:endParaRPr>
                    </a:p>
                  </a:txBody>
                  <a:tcPr>
                    <a:solidFill>
                      <a:schemeClr val="bg2"/>
                    </a:solidFill>
                  </a:tcPr>
                </a:tc>
                <a:extLst>
                  <a:ext uri="{0D108BD9-81ED-4DB2-BD59-A6C34878D82A}">
                    <a16:rowId xmlns:a16="http://schemas.microsoft.com/office/drawing/2014/main" val="10008"/>
                  </a:ext>
                </a:extLst>
              </a:tr>
            </a:tbl>
          </a:graphicData>
        </a:graphic>
      </p:graphicFrame>
      <p:sp>
        <p:nvSpPr>
          <p:cNvPr id="7203" name="Date Placeholder 3"/>
          <p:cNvSpPr>
            <a:spLocks noGrp="1"/>
          </p:cNvSpPr>
          <p:nvPr>
            <p:ph type="dt" sz="half" idx="10"/>
          </p:nvPr>
        </p:nvSpPr>
        <p:spPr>
          <a:noFill/>
        </p:spPr>
        <p:txBody>
          <a:bodyPr/>
          <a:lstStyle/>
          <a:p>
            <a:fld id="{71B66941-42FF-47B6-AD66-9ACA127CB851}" type="datetime1">
              <a:rPr lang="en-GB" smtClean="0"/>
              <a:pPr/>
              <a:t>21/10/2019</a:t>
            </a:fld>
            <a:endParaRPr lang="en-GB" sz="1400" dirty="0" smtClean="0"/>
          </a:p>
        </p:txBody>
      </p:sp>
      <p:sp>
        <p:nvSpPr>
          <p:cNvPr id="7204" name="Slide Number Placeholder 4"/>
          <p:cNvSpPr>
            <a:spLocks noGrp="1"/>
          </p:cNvSpPr>
          <p:nvPr>
            <p:ph type="sldNum" sz="quarter" idx="12"/>
          </p:nvPr>
        </p:nvSpPr>
        <p:spPr>
          <a:noFill/>
        </p:spPr>
        <p:txBody>
          <a:bodyPr/>
          <a:lstStyle/>
          <a:p>
            <a:fld id="{69F6B007-D6B6-4B7E-A8CE-7B73EA585573}" type="slidenum">
              <a:rPr lang="en-GB" smtClean="0"/>
              <a:pPr/>
              <a:t>8</a:t>
            </a:fld>
            <a:endParaRPr lang="en-GB" smtClean="0"/>
          </a:p>
        </p:txBody>
      </p:sp>
    </p:spTree>
  </p:cSld>
  <p:clrMapOvr>
    <a:masterClrMapping/>
  </p:clrMapOvr>
  <p:transition>
    <p:fade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632520" y="0"/>
            <a:ext cx="8420100" cy="1143000"/>
          </a:xfrm>
        </p:spPr>
        <p:txBody>
          <a:bodyPr/>
          <a:lstStyle/>
          <a:p>
            <a:r>
              <a:rPr lang="en-GB" sz="3200" dirty="0" smtClean="0"/>
              <a:t>Focus groups</a:t>
            </a:r>
          </a:p>
        </p:txBody>
      </p:sp>
      <p:sp>
        <p:nvSpPr>
          <p:cNvPr id="6" name="Content Placeholder 5"/>
          <p:cNvSpPr>
            <a:spLocks noGrp="1"/>
          </p:cNvSpPr>
          <p:nvPr>
            <p:ph idx="1"/>
          </p:nvPr>
        </p:nvSpPr>
        <p:spPr>
          <a:xfrm>
            <a:off x="776536" y="980728"/>
            <a:ext cx="8420100" cy="5877272"/>
          </a:xfrm>
        </p:spPr>
        <p:txBody>
          <a:bodyPr/>
          <a:lstStyle/>
          <a:p>
            <a:pPr eaLnBrk="1" fontAlgn="auto" hangingPunct="1">
              <a:buClr>
                <a:srgbClr val="0017CF"/>
              </a:buClr>
              <a:buNone/>
            </a:pPr>
            <a:r>
              <a:rPr lang="en-GB" sz="2000" dirty="0" smtClean="0"/>
              <a:t>4 focus groups – 20 carers recruited via 18 third sector organisations </a:t>
            </a:r>
          </a:p>
          <a:p>
            <a:pPr eaLnBrk="1" fontAlgn="auto" hangingPunct="1">
              <a:buClr>
                <a:srgbClr val="0017CF"/>
              </a:buClr>
              <a:buNone/>
            </a:pPr>
            <a:endParaRPr lang="en-GB" sz="2000" dirty="0" smtClean="0"/>
          </a:p>
          <a:p>
            <a:pPr eaLnBrk="1" fontAlgn="auto" hangingPunct="1">
              <a:buClr>
                <a:srgbClr val="0017CF"/>
              </a:buClr>
              <a:buNone/>
            </a:pPr>
            <a:endParaRPr lang="en-GB" sz="2000" dirty="0" smtClean="0">
              <a:solidFill>
                <a:schemeClr val="tx1"/>
              </a:solidFill>
              <a:latin typeface="+mn-lt"/>
              <a:ea typeface="+mn-ea"/>
              <a:cs typeface="+mn-cs"/>
            </a:endParaRPr>
          </a:p>
          <a:p>
            <a:pPr marL="457200" indent="-457200" eaLnBrk="1" fontAlgn="auto" hangingPunct="1">
              <a:buClr>
                <a:srgbClr val="0017CF"/>
              </a:buClr>
              <a:buNone/>
            </a:pPr>
            <a:endParaRPr lang="en-GB" sz="1600" dirty="0" smtClean="0"/>
          </a:p>
          <a:p>
            <a:pPr marL="457200" indent="-457200" eaLnBrk="1" fontAlgn="auto" hangingPunct="1">
              <a:buClr>
                <a:srgbClr val="0017CF"/>
              </a:buClr>
              <a:buAutoNum type="arabicPeriod" startAt="3"/>
            </a:pPr>
            <a:endParaRPr lang="en-GB" sz="2000" dirty="0" smtClean="0"/>
          </a:p>
          <a:p>
            <a:pPr eaLnBrk="1" fontAlgn="t" hangingPunct="1">
              <a:buClr>
                <a:srgbClr val="0017CF"/>
              </a:buClr>
              <a:buFont typeface="Arial" pitchFamily="34" charset="0"/>
              <a:buChar char="•"/>
            </a:pPr>
            <a:endParaRPr lang="en-GB" sz="2000" dirty="0" smtClean="0">
              <a:solidFill>
                <a:schemeClr val="tx1"/>
              </a:solidFill>
              <a:latin typeface="+mn-lt"/>
              <a:ea typeface="+mn-ea"/>
              <a:cs typeface="+mn-cs"/>
            </a:endParaRPr>
          </a:p>
          <a:p>
            <a:pPr>
              <a:buNone/>
            </a:pPr>
            <a:endParaRPr lang="en-GB" dirty="0"/>
          </a:p>
        </p:txBody>
      </p:sp>
      <p:sp>
        <p:nvSpPr>
          <p:cNvPr id="8196" name="Date Placeholder 3"/>
          <p:cNvSpPr>
            <a:spLocks noGrp="1"/>
          </p:cNvSpPr>
          <p:nvPr>
            <p:ph type="dt" sz="half" idx="10"/>
          </p:nvPr>
        </p:nvSpPr>
        <p:spPr>
          <a:noFill/>
        </p:spPr>
        <p:txBody>
          <a:bodyPr/>
          <a:lstStyle/>
          <a:p>
            <a:fld id="{3B975057-214D-4452-8ADD-420A6F52A1F5}" type="datetime1">
              <a:rPr lang="en-GB" smtClean="0"/>
              <a:pPr/>
              <a:t>21/10/2019</a:t>
            </a:fld>
            <a:endParaRPr lang="en-GB" sz="1400" smtClean="0"/>
          </a:p>
        </p:txBody>
      </p:sp>
      <p:sp>
        <p:nvSpPr>
          <p:cNvPr id="8197" name="Slide Number Placeholder 4"/>
          <p:cNvSpPr>
            <a:spLocks noGrp="1"/>
          </p:cNvSpPr>
          <p:nvPr>
            <p:ph type="sldNum" sz="quarter" idx="12"/>
          </p:nvPr>
        </p:nvSpPr>
        <p:spPr>
          <a:noFill/>
        </p:spPr>
        <p:txBody>
          <a:bodyPr/>
          <a:lstStyle/>
          <a:p>
            <a:fld id="{21C342F9-339D-4084-B52C-68F136B868A8}" type="slidenum">
              <a:rPr lang="en-GB" smtClean="0"/>
              <a:pPr/>
              <a:t>9</a:t>
            </a:fld>
            <a:endParaRPr lang="en-GB" smtClean="0"/>
          </a:p>
        </p:txBody>
      </p:sp>
      <p:graphicFrame>
        <p:nvGraphicFramePr>
          <p:cNvPr id="7" name="Table 6"/>
          <p:cNvGraphicFramePr>
            <a:graphicFrameLocks noGrp="1"/>
          </p:cNvGraphicFramePr>
          <p:nvPr/>
        </p:nvGraphicFramePr>
        <p:xfrm>
          <a:off x="704528" y="1484784"/>
          <a:ext cx="8424936" cy="4912360"/>
        </p:xfrm>
        <a:graphic>
          <a:graphicData uri="http://schemas.openxmlformats.org/drawingml/2006/table">
            <a:tbl>
              <a:tblPr firstRow="1" bandRow="1">
                <a:tableStyleId>{5C22544A-7EE6-4342-B048-85BDC9FD1C3A}</a:tableStyleId>
              </a:tblPr>
              <a:tblGrid>
                <a:gridCol w="4212468">
                  <a:extLst>
                    <a:ext uri="{9D8B030D-6E8A-4147-A177-3AD203B41FA5}">
                      <a16:colId xmlns:a16="http://schemas.microsoft.com/office/drawing/2014/main" val="20000"/>
                    </a:ext>
                  </a:extLst>
                </a:gridCol>
                <a:gridCol w="4212468">
                  <a:extLst>
                    <a:ext uri="{9D8B030D-6E8A-4147-A177-3AD203B41FA5}">
                      <a16:colId xmlns:a16="http://schemas.microsoft.com/office/drawing/2014/main" val="20001"/>
                    </a:ext>
                  </a:extLst>
                </a:gridCol>
              </a:tblGrid>
              <a:tr h="37084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dirty="0" smtClean="0">
                          <a:solidFill>
                            <a:schemeClr val="tx1"/>
                          </a:solidFill>
                        </a:rPr>
                        <a:t>Carer identified service quality domains (examples) </a:t>
                      </a:r>
                    </a:p>
                  </a:txBody>
                  <a:tcPr>
                    <a:solidFill>
                      <a:schemeClr val="bg2"/>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000" dirty="0" smtClean="0">
                          <a:solidFill>
                            <a:schemeClr val="tx1"/>
                          </a:solidFill>
                        </a:rPr>
                        <a:t>Carer</a:t>
                      </a:r>
                      <a:r>
                        <a:rPr lang="en-GB" sz="2000" baseline="0" dirty="0" smtClean="0">
                          <a:solidFill>
                            <a:schemeClr val="tx1"/>
                          </a:solidFill>
                        </a:rPr>
                        <a:t> identified q</a:t>
                      </a:r>
                      <a:r>
                        <a:rPr lang="en-GB" sz="2000" dirty="0" smtClean="0">
                          <a:solidFill>
                            <a:schemeClr val="tx1"/>
                          </a:solidFill>
                        </a:rPr>
                        <a:t>uality of life outcomes</a:t>
                      </a:r>
                    </a:p>
                  </a:txBody>
                  <a:tcPr>
                    <a:solidFill>
                      <a:schemeClr val="bg2"/>
                    </a:solidFill>
                  </a:tcPr>
                </a:tc>
                <a:extLst>
                  <a:ext uri="{0D108BD9-81ED-4DB2-BD59-A6C34878D82A}">
                    <a16:rowId xmlns:a16="http://schemas.microsoft.com/office/drawing/2014/main" val="10000"/>
                  </a:ext>
                </a:extLst>
              </a:tr>
              <a:tr h="370840">
                <a:tc>
                  <a:txBody>
                    <a:bodyPr/>
                    <a:lstStyle/>
                    <a:p>
                      <a:r>
                        <a:rPr lang="en-GB" dirty="0" smtClean="0"/>
                        <a:t>How</a:t>
                      </a:r>
                      <a:r>
                        <a:rPr lang="en-GB" baseline="0" dirty="0" smtClean="0"/>
                        <a:t> easy to find information/advice</a:t>
                      </a:r>
                      <a:endParaRPr lang="en-GB" dirty="0"/>
                    </a:p>
                  </a:txBody>
                  <a:tcPr>
                    <a:solidFill>
                      <a:schemeClr val="bg2"/>
                    </a:solidFill>
                  </a:tcPr>
                </a:tc>
                <a:tc>
                  <a:txBody>
                    <a:bodyPr/>
                    <a:lstStyle/>
                    <a:p>
                      <a:r>
                        <a:rPr lang="en-GB" b="1" dirty="0" smtClean="0"/>
                        <a:t>New domains</a:t>
                      </a:r>
                      <a:endParaRPr lang="en-GB" b="1" dirty="0"/>
                    </a:p>
                  </a:txBody>
                  <a:tcPr>
                    <a:solidFill>
                      <a:schemeClr val="bg2"/>
                    </a:solidFill>
                  </a:tcPr>
                </a:tc>
                <a:extLst>
                  <a:ext uri="{0D108BD9-81ED-4DB2-BD59-A6C34878D82A}">
                    <a16:rowId xmlns:a16="http://schemas.microsoft.com/office/drawing/2014/main" val="10001"/>
                  </a:ext>
                </a:extLst>
              </a:tr>
              <a:tr h="584304">
                <a:tc>
                  <a:txBody>
                    <a:bodyPr/>
                    <a:lstStyle/>
                    <a:p>
                      <a:r>
                        <a:rPr lang="en-GB" dirty="0" smtClean="0"/>
                        <a:t>Whether information/advice helpful</a:t>
                      </a:r>
                      <a:endParaRPr lang="en-GB" dirty="0"/>
                    </a:p>
                  </a:txBody>
                  <a:tcPr>
                    <a:solidFill>
                      <a:schemeClr val="bg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1. Time and space to oneself</a:t>
                      </a:r>
                    </a:p>
                    <a:p>
                      <a:endParaRPr lang="en-GB" dirty="0"/>
                    </a:p>
                  </a:txBody>
                  <a:tcPr>
                    <a:solidFill>
                      <a:schemeClr val="bg2"/>
                    </a:solidFill>
                  </a:tcPr>
                </a:tc>
                <a:extLst>
                  <a:ext uri="{0D108BD9-81ED-4DB2-BD59-A6C34878D82A}">
                    <a16:rowId xmlns:a16="http://schemas.microsoft.com/office/drawing/2014/main" val="10002"/>
                  </a:ext>
                </a:extLst>
              </a:tr>
              <a:tr h="370840">
                <a:tc>
                  <a:txBody>
                    <a:bodyPr/>
                    <a:lstStyle/>
                    <a:p>
                      <a:r>
                        <a:rPr lang="en-GB" dirty="0" smtClean="0"/>
                        <a:t>Whether Social Services respond</a:t>
                      </a:r>
                      <a:r>
                        <a:rPr lang="en-GB" baseline="0" dirty="0" smtClean="0"/>
                        <a:t> to queries quickly</a:t>
                      </a:r>
                      <a:endParaRPr lang="en-GB" dirty="0"/>
                    </a:p>
                  </a:txBody>
                  <a:tcPr>
                    <a:solidFill>
                      <a:schemeClr val="bg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t>2. Encouragement and support</a:t>
                      </a:r>
                    </a:p>
                    <a:p>
                      <a:endParaRPr lang="en-GB" dirty="0"/>
                    </a:p>
                  </a:txBody>
                  <a:tcPr>
                    <a:solidFill>
                      <a:schemeClr val="bg2"/>
                    </a:solidFill>
                  </a:tcPr>
                </a:tc>
                <a:extLst>
                  <a:ext uri="{0D108BD9-81ED-4DB2-BD59-A6C34878D82A}">
                    <a16:rowId xmlns:a16="http://schemas.microsoft.com/office/drawing/2014/main" val="10003"/>
                  </a:ext>
                </a:extLst>
              </a:tr>
              <a:tr h="370840">
                <a:tc>
                  <a:txBody>
                    <a:bodyPr/>
                    <a:lstStyle/>
                    <a:p>
                      <a:r>
                        <a:rPr lang="en-GB" dirty="0" smtClean="0"/>
                        <a:t>How easy to get support/services for cared for person</a:t>
                      </a:r>
                      <a:endParaRPr lang="en-GB" dirty="0"/>
                    </a:p>
                  </a:txBody>
                  <a:tcPr>
                    <a:solidFill>
                      <a:schemeClr val="bg2"/>
                    </a:solidFill>
                  </a:tcPr>
                </a:tc>
                <a:tc>
                  <a:txBody>
                    <a:bodyPr/>
                    <a:lstStyle/>
                    <a:p>
                      <a:r>
                        <a:rPr lang="en-GB" b="1" dirty="0" smtClean="0"/>
                        <a:t>Changes</a:t>
                      </a:r>
                      <a:r>
                        <a:rPr lang="en-GB" b="1" baseline="0" dirty="0" smtClean="0"/>
                        <a:t> in wording</a:t>
                      </a:r>
                      <a:endParaRPr lang="en-GB" b="1" dirty="0"/>
                    </a:p>
                  </a:txBody>
                  <a:tcPr>
                    <a:solidFill>
                      <a:schemeClr val="bg2"/>
                    </a:solidFill>
                  </a:tcPr>
                </a:tc>
                <a:extLst>
                  <a:ext uri="{0D108BD9-81ED-4DB2-BD59-A6C34878D82A}">
                    <a16:rowId xmlns:a16="http://schemas.microsoft.com/office/drawing/2014/main" val="10004"/>
                  </a:ext>
                </a:extLst>
              </a:tr>
              <a:tr h="370840">
                <a:tc>
                  <a:txBody>
                    <a:bodyPr/>
                    <a:lstStyle/>
                    <a:p>
                      <a:r>
                        <a:rPr lang="en-GB" dirty="0" smtClean="0"/>
                        <a:t>How easy</a:t>
                      </a:r>
                      <a:r>
                        <a:rPr lang="en-GB" baseline="0" dirty="0" smtClean="0"/>
                        <a:t> to get support/services for self</a:t>
                      </a:r>
                      <a:endParaRPr lang="en-GB" dirty="0"/>
                    </a:p>
                  </a:txBody>
                  <a:tcPr>
                    <a:solidFill>
                      <a:schemeClr val="bg2"/>
                    </a:solidFill>
                  </a:tcPr>
                </a:tc>
                <a:tc>
                  <a:txBody>
                    <a:bodyPr/>
                    <a:lstStyle/>
                    <a:p>
                      <a:pPr marL="342900" marR="0" indent="-342900" algn="l" defTabSz="914400" rtl="0" eaLnBrk="1" fontAlgn="auto" latinLnBrk="0" hangingPunct="1">
                        <a:lnSpc>
                          <a:spcPct val="100000"/>
                        </a:lnSpc>
                        <a:spcBef>
                          <a:spcPts val="0"/>
                        </a:spcBef>
                        <a:spcAft>
                          <a:spcPts val="0"/>
                        </a:spcAft>
                        <a:buClrTx/>
                        <a:buSzTx/>
                        <a:buFontTx/>
                        <a:buAutoNum type="arabicPeriod"/>
                        <a:tabLst/>
                        <a:defRPr/>
                      </a:pPr>
                      <a:r>
                        <a:rPr lang="en-GB" sz="1800" dirty="0" smtClean="0">
                          <a:ea typeface="+mn-ea"/>
                          <a:cs typeface="+mn-cs"/>
                        </a:rPr>
                        <a:t>Ability to look after self (getting enough sleep and eating well)</a:t>
                      </a:r>
                    </a:p>
                  </a:txBody>
                  <a:tcPr>
                    <a:solidFill>
                      <a:schemeClr val="bg2"/>
                    </a:solidFill>
                  </a:tcPr>
                </a:tc>
                <a:extLst>
                  <a:ext uri="{0D108BD9-81ED-4DB2-BD59-A6C34878D82A}">
                    <a16:rowId xmlns:a16="http://schemas.microsoft.com/office/drawing/2014/main" val="10005"/>
                  </a:ext>
                </a:extLst>
              </a:tr>
              <a:tr h="370840">
                <a:tc>
                  <a:txBody>
                    <a:bodyPr/>
                    <a:lstStyle/>
                    <a:p>
                      <a:r>
                        <a:rPr lang="en-GB" dirty="0" smtClean="0"/>
                        <a:t>Whether</a:t>
                      </a:r>
                      <a:r>
                        <a:rPr lang="en-GB" baseline="0" dirty="0" smtClean="0"/>
                        <a:t> services able to react to changes in day to day needs</a:t>
                      </a:r>
                      <a:endParaRPr lang="en-GB" dirty="0"/>
                    </a:p>
                  </a:txBody>
                  <a:tcPr>
                    <a:solidFill>
                      <a:schemeClr val="bg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dirty="0" smtClean="0">
                          <a:ea typeface="+mn-ea"/>
                          <a:cs typeface="+mn-cs"/>
                        </a:rPr>
                        <a:t>2. A home that meets caring needs</a:t>
                      </a:r>
                    </a:p>
                    <a:p>
                      <a:endParaRPr lang="en-GB" dirty="0"/>
                    </a:p>
                  </a:txBody>
                  <a:tcPr>
                    <a:solidFill>
                      <a:schemeClr val="bg2"/>
                    </a:solidFill>
                  </a:tcPr>
                </a:tc>
                <a:extLst>
                  <a:ext uri="{0D108BD9-81ED-4DB2-BD59-A6C34878D82A}">
                    <a16:rowId xmlns:a16="http://schemas.microsoft.com/office/drawing/2014/main" val="10006"/>
                  </a:ext>
                </a:extLst>
              </a:tr>
              <a:tr h="370840">
                <a:tc>
                  <a:txBody>
                    <a:bodyPr/>
                    <a:lstStyle/>
                    <a:p>
                      <a:r>
                        <a:rPr lang="en-GB" dirty="0" smtClean="0"/>
                        <a:t>Level of contact</a:t>
                      </a:r>
                      <a:r>
                        <a:rPr lang="en-GB" baseline="0" dirty="0" smtClean="0"/>
                        <a:t> with care manager</a:t>
                      </a:r>
                      <a:endParaRPr lang="en-GB" dirty="0"/>
                    </a:p>
                  </a:txBody>
                  <a:tcPr>
                    <a:solidFill>
                      <a:schemeClr val="bg2"/>
                    </a:solidFill>
                  </a:tcPr>
                </a:tc>
                <a:tc>
                  <a:txBody>
                    <a:bodyPr/>
                    <a:lstStyle/>
                    <a:p>
                      <a:r>
                        <a:rPr lang="en-GB" dirty="0" smtClean="0"/>
                        <a:t>3. Being treated with respect by care workers</a:t>
                      </a:r>
                      <a:endParaRPr lang="en-GB" dirty="0"/>
                    </a:p>
                  </a:txBody>
                  <a:tcPr>
                    <a:solidFill>
                      <a:schemeClr val="bg2"/>
                    </a:solidFill>
                  </a:tcPr>
                </a:tc>
                <a:extLst>
                  <a:ext uri="{0D108BD9-81ED-4DB2-BD59-A6C34878D82A}">
                    <a16:rowId xmlns:a16="http://schemas.microsoft.com/office/drawing/2014/main" val="10007"/>
                  </a:ext>
                </a:extLst>
              </a:tr>
            </a:tbl>
          </a:graphicData>
        </a:graphic>
      </p:graphicFrame>
    </p:spTree>
  </p:cSld>
  <p:clrMapOvr>
    <a:masterClrMapping/>
  </p:clrMapOvr>
  <p:transition>
    <p:fade thruBlk="1"/>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Theme 8">
      <a:dk1>
        <a:srgbClr val="000000"/>
      </a:dk1>
      <a:lt1>
        <a:srgbClr val="FFFFFF"/>
      </a:lt1>
      <a:dk2>
        <a:srgbClr val="0017CF"/>
      </a:dk2>
      <a:lt2>
        <a:srgbClr val="E2EAFC"/>
      </a:lt2>
      <a:accent1>
        <a:srgbClr val="F8FEAA"/>
      </a:accent1>
      <a:accent2>
        <a:srgbClr val="D20F4C"/>
      </a:accent2>
      <a:accent3>
        <a:srgbClr val="FFFFFF"/>
      </a:accent3>
      <a:accent4>
        <a:srgbClr val="000000"/>
      </a:accent4>
      <a:accent5>
        <a:srgbClr val="FBFED2"/>
      </a:accent5>
      <a:accent6>
        <a:srgbClr val="BE0C44"/>
      </a:accent6>
      <a:hlink>
        <a:srgbClr val="C4D3F7"/>
      </a:hlink>
      <a:folHlink>
        <a:srgbClr val="B2B2B2"/>
      </a:folHlink>
    </a:clrScheme>
    <a:fontScheme name="Office Theme">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ffice Theme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17CF"/>
        </a:dk2>
        <a:lt2>
          <a:srgbClr val="E2EAFC"/>
        </a:lt2>
        <a:accent1>
          <a:srgbClr val="F8FEAA"/>
        </a:accent1>
        <a:accent2>
          <a:srgbClr val="D20F4C"/>
        </a:accent2>
        <a:accent3>
          <a:srgbClr val="FFFFFF"/>
        </a:accent3>
        <a:accent4>
          <a:srgbClr val="000000"/>
        </a:accent4>
        <a:accent5>
          <a:srgbClr val="FBFED2"/>
        </a:accent5>
        <a:accent6>
          <a:srgbClr val="BE0C44"/>
        </a:accent6>
        <a:hlink>
          <a:srgbClr val="C4D3F7"/>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3037</TotalTime>
  <Words>1506</Words>
  <Application>Microsoft Office PowerPoint</Application>
  <PresentationFormat>A4 Paper (210x297 mm)</PresentationFormat>
  <Paragraphs>255</Paragraphs>
  <Slides>18</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Tahoma</vt:lpstr>
      <vt:lpstr>Wingdings</vt:lpstr>
      <vt:lpstr>Office Theme</vt:lpstr>
      <vt:lpstr> Developing a survey of carers’ experience of services  and quality of life  </vt:lpstr>
      <vt:lpstr>Overview</vt:lpstr>
      <vt:lpstr>Survey development</vt:lpstr>
      <vt:lpstr>2008 Kent Carers’ Survey</vt:lpstr>
      <vt:lpstr>2008 Kent Carers’ Survey samples</vt:lpstr>
      <vt:lpstr>Broad topic areas covered</vt:lpstr>
      <vt:lpstr>Policy focus and existing work</vt:lpstr>
      <vt:lpstr>Existing domains of service quality and outcome which were adapted for carers</vt:lpstr>
      <vt:lpstr>Focus groups</vt:lpstr>
      <vt:lpstr>Questionnaire development and testing</vt:lpstr>
      <vt:lpstr>2009/2010 Personal Social Services Survey of Adult Carers in England (PSS SACE)</vt:lpstr>
      <vt:lpstr>Carers involved in survey development </vt:lpstr>
      <vt:lpstr>Findings from focus groups and interviews</vt:lpstr>
      <vt:lpstr>One new outcome domain: Time and space to be oneself</vt:lpstr>
      <vt:lpstr>Carers’ experiences of services</vt:lpstr>
      <vt:lpstr>Strengths and limitations</vt:lpstr>
      <vt:lpstr>Recent developments and future work</vt:lpstr>
      <vt:lpstr>References and contact details</vt:lpstr>
    </vt:vector>
  </TitlesOfParts>
  <Company>PSSRU@UKC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 Brawn</dc:creator>
  <cp:lastModifiedBy>Paul Crame</cp:lastModifiedBy>
  <cp:revision>248</cp:revision>
  <cp:lastPrinted>2001-06-13T15:48:34Z</cp:lastPrinted>
  <dcterms:created xsi:type="dcterms:W3CDTF">2003-11-24T15:21:58Z</dcterms:created>
  <dcterms:modified xsi:type="dcterms:W3CDTF">2019-10-21T13:52:19Z</dcterms:modified>
</cp:coreProperties>
</file>