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2" r:id="rId3"/>
    <p:sldId id="278" r:id="rId4"/>
    <p:sldId id="292" r:id="rId5"/>
    <p:sldId id="258" r:id="rId6"/>
    <p:sldId id="294" r:id="rId7"/>
    <p:sldId id="289" r:id="rId8"/>
    <p:sldId id="293" r:id="rId9"/>
    <p:sldId id="328" r:id="rId10"/>
    <p:sldId id="280" r:id="rId11"/>
    <p:sldId id="268" r:id="rId12"/>
    <p:sldId id="320" r:id="rId13"/>
    <p:sldId id="269" r:id="rId14"/>
    <p:sldId id="321" r:id="rId15"/>
    <p:sldId id="270" r:id="rId16"/>
    <p:sldId id="322" r:id="rId17"/>
    <p:sldId id="272" r:id="rId18"/>
    <p:sldId id="323" r:id="rId19"/>
    <p:sldId id="316" r:id="rId20"/>
    <p:sldId id="339" r:id="rId21"/>
    <p:sldId id="317" r:id="rId22"/>
    <p:sldId id="318" r:id="rId23"/>
    <p:sldId id="332" r:id="rId24"/>
    <p:sldId id="338" r:id="rId25"/>
    <p:sldId id="336" r:id="rId26"/>
    <p:sldId id="337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3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229B96-2AF2-477D-884D-2F574C6640A8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D8D595-A2C0-497D-B3E3-4D3AED7D2C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eople.umass.edu/aizen/tpb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b.no/ipq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nt.ac.uk/chss/research/docs/2011/2011_09_01_postual_car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ar.kent.ac.uk/34279" TargetMode="External"/><Relationship Id="rId2" Type="http://schemas.openxmlformats.org/officeDocument/2006/relationships/hyperlink" Target="http://www.dh.gov.uk/en/Publicationsandstatistics/Publications/PublicationsPolicyAndGuidance/DH_13448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talk.org/" TargetMode="External"/><Relationship Id="rId2" Type="http://schemas.openxmlformats.org/officeDocument/2006/relationships/hyperlink" Target="http://www.healthtalk.org/content/darren-gets-down-always-needing-follow-diet-and-take-medication-he-works-hard-mak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Helping </a:t>
            </a:r>
            <a:r>
              <a:rPr lang="en-GB" dirty="0"/>
              <a:t>patients to self-manage their long-term condition. Evidence-based </a:t>
            </a:r>
            <a:r>
              <a:rPr lang="en-GB" dirty="0" smtClean="0"/>
              <a:t>approaches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 Kate Hamilton-West</a:t>
            </a:r>
          </a:p>
          <a:p>
            <a:r>
              <a:rPr lang="en-GB" dirty="0" smtClean="0"/>
              <a:t>Health Psychologist &amp; Senior Research Fellow</a:t>
            </a:r>
          </a:p>
          <a:p>
            <a:r>
              <a:rPr lang="en-GB" dirty="0" smtClean="0"/>
              <a:t>Centre for Health Services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9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Health Psychology is an applied branch of psychology  concerned understanding and improving health and the healthcare system.</a:t>
            </a:r>
          </a:p>
          <a:p>
            <a:r>
              <a:rPr lang="en-GB" dirty="0" smtClean="0"/>
              <a:t>Numerous models and theories relevant to understanding individual differences in cognitive, emotional and behavioural responses to illness.</a:t>
            </a:r>
          </a:p>
          <a:p>
            <a:r>
              <a:rPr lang="en-GB" dirty="0" smtClean="0"/>
              <a:t>These can be used to develop theory-based interventions and strategies and to train health professionals to support self-managing patients.</a:t>
            </a:r>
          </a:p>
          <a:p>
            <a:pPr lvl="1"/>
            <a:endParaRPr lang="en-GB" i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Psychology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Health Belief Model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2679192"/>
            <a:ext cx="4031303" cy="377414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GB" dirty="0" smtClean="0"/>
              <a:t>One of the earliest models of health behaviour change</a:t>
            </a:r>
          </a:p>
          <a:p>
            <a:pPr lvl="1"/>
            <a:r>
              <a:rPr lang="en-GB" dirty="0" smtClean="0"/>
              <a:t>People will take </a:t>
            </a:r>
            <a:r>
              <a:rPr lang="en-GB" dirty="0"/>
              <a:t>preventive health action (e.g. taking medication, quitting smoking) </a:t>
            </a:r>
            <a:r>
              <a:rPr lang="en-GB" dirty="0" smtClean="0"/>
              <a:t>if they believe that:</a:t>
            </a:r>
          </a:p>
          <a:p>
            <a:pPr lvl="2"/>
            <a:r>
              <a:rPr lang="en-GB" dirty="0" smtClean="0"/>
              <a:t>they are susceptive to a disease, </a:t>
            </a:r>
          </a:p>
          <a:p>
            <a:pPr lvl="2"/>
            <a:r>
              <a:rPr lang="en-GB" dirty="0" smtClean="0"/>
              <a:t>the disease is serious,</a:t>
            </a:r>
          </a:p>
          <a:p>
            <a:pPr lvl="2"/>
            <a:r>
              <a:rPr lang="en-GB" dirty="0" smtClean="0"/>
              <a:t>the benefits of taking action outweigh the barriers</a:t>
            </a:r>
          </a:p>
          <a:p>
            <a:pPr lvl="1"/>
            <a:r>
              <a:rPr lang="en-GB" dirty="0"/>
              <a:t>People can be cued to take action (e.g. by media campaigns, advice from GP, family member</a:t>
            </a:r>
            <a:r>
              <a:rPr lang="en-GB" dirty="0" smtClean="0"/>
              <a:t>)</a:t>
            </a:r>
          </a:p>
          <a:p>
            <a:pPr lvl="2"/>
            <a:endParaRPr lang="en-GB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202781"/>
            <a:ext cx="3467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Health Belief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Advantages</a:t>
            </a:r>
          </a:p>
          <a:p>
            <a:pPr lvl="2"/>
            <a:r>
              <a:rPr lang="en-GB" dirty="0" smtClean="0"/>
              <a:t>Emphasises the role of individual beliefs (which may differ from those of the health professional)</a:t>
            </a:r>
          </a:p>
          <a:p>
            <a:pPr lvl="2"/>
            <a:r>
              <a:rPr lang="en-GB" dirty="0" smtClean="0"/>
              <a:t>Recognises that behaviour change has advantages and disadvantages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sz="1900" dirty="0" smtClean="0"/>
              <a:t>Disadvantages</a:t>
            </a:r>
          </a:p>
          <a:p>
            <a:pPr lvl="1"/>
            <a:r>
              <a:rPr lang="en-GB" sz="1700" dirty="0" smtClean="0"/>
              <a:t>If decision making is this rational, why do people drink, smoke, overeat </a:t>
            </a:r>
            <a:r>
              <a:rPr lang="en-GB" sz="1700" dirty="0" err="1" smtClean="0"/>
              <a:t>etc</a:t>
            </a:r>
            <a:r>
              <a:rPr lang="en-GB" sz="1700" dirty="0" smtClean="0"/>
              <a:t>?</a:t>
            </a:r>
          </a:p>
          <a:p>
            <a:pPr lvl="1"/>
            <a:r>
              <a:rPr lang="en-GB" sz="1700" dirty="0" smtClean="0"/>
              <a:t>No role for emotion </a:t>
            </a:r>
          </a:p>
          <a:p>
            <a:pPr lvl="1"/>
            <a:r>
              <a:rPr lang="en-GB" sz="1700" dirty="0" smtClean="0"/>
              <a:t>Focused on individual’s beliefs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7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Theory of Planned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679192"/>
            <a:ext cx="4464496" cy="399016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GB" dirty="0" smtClean="0"/>
              <a:t>Behaviour is predicted by intention, which is predicted by 3 types of belief</a:t>
            </a:r>
          </a:p>
          <a:p>
            <a:pPr lvl="2"/>
            <a:r>
              <a:rPr lang="en-GB" dirty="0" smtClean="0"/>
              <a:t>Beliefs about the behaviour (e.g. ‘I think quitting smoking is a good thing to do’)</a:t>
            </a:r>
          </a:p>
          <a:p>
            <a:pPr lvl="2"/>
            <a:r>
              <a:rPr lang="en-GB" dirty="0" smtClean="0"/>
              <a:t>Perceptions of others’ beliefs (e.g. ‘my friends and family think I should quit smoking’)</a:t>
            </a:r>
          </a:p>
          <a:p>
            <a:pPr lvl="2"/>
            <a:r>
              <a:rPr lang="en-GB" dirty="0" smtClean="0"/>
              <a:t>Perceived control over the behaviour (e.g. ‘I believe I can quit if I want to’)</a:t>
            </a:r>
          </a:p>
          <a:p>
            <a:pPr lvl="1"/>
            <a:r>
              <a:rPr lang="en-GB" dirty="0" smtClean="0"/>
              <a:t>Beliefs are weighted by the power</a:t>
            </a:r>
            <a:r>
              <a:rPr lang="en-GB" dirty="0"/>
              <a:t> </a:t>
            </a:r>
            <a:r>
              <a:rPr lang="en-GB" dirty="0" smtClean="0"/>
              <a:t>of each outcome/attribute: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people.umass.edu/aizen/tpb.html</a:t>
            </a:r>
            <a:endParaRPr lang="en-GB" dirty="0" smtClean="0"/>
          </a:p>
          <a:p>
            <a:pPr lvl="2"/>
            <a:endParaRPr lang="en-GB" dirty="0" smtClean="0"/>
          </a:p>
          <a:p>
            <a:pPr marL="301943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682626" cy="18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Planned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100" dirty="0" smtClean="0"/>
              <a:t>Advantages</a:t>
            </a:r>
          </a:p>
          <a:p>
            <a:pPr lvl="1"/>
            <a:r>
              <a:rPr lang="en-GB" sz="1800" dirty="0" smtClean="0"/>
              <a:t>Recognises social influences on health behaviour (e.g. ‘peer pressure’)</a:t>
            </a:r>
          </a:p>
          <a:p>
            <a:pPr lvl="1"/>
            <a:r>
              <a:rPr lang="en-GB" sz="1800" dirty="0" smtClean="0"/>
              <a:t>Perceived control is recognised to be important and most models of health behaviour include related constructs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sz="2100" dirty="0" smtClean="0"/>
              <a:t>Disadvantages</a:t>
            </a:r>
          </a:p>
          <a:p>
            <a:pPr lvl="1"/>
            <a:r>
              <a:rPr lang="en-GB" sz="1800" dirty="0" smtClean="0"/>
              <a:t>Model predicts </a:t>
            </a:r>
            <a:r>
              <a:rPr lang="en-GB" sz="1800" i="1" dirty="0" smtClean="0"/>
              <a:t>intention</a:t>
            </a:r>
            <a:r>
              <a:rPr lang="en-GB" sz="1800" dirty="0" smtClean="0"/>
              <a:t>, but intention </a:t>
            </a:r>
            <a:r>
              <a:rPr lang="en-GB" sz="1800" dirty="0"/>
              <a:t>is </a:t>
            </a:r>
            <a:r>
              <a:rPr lang="en-GB" sz="1800" dirty="0" smtClean="0"/>
              <a:t>often a poor predictor </a:t>
            </a:r>
            <a:r>
              <a:rPr lang="en-GB" sz="1800" dirty="0"/>
              <a:t>of behaviour change (e.g. smoking cessation, dieting)</a:t>
            </a:r>
          </a:p>
          <a:p>
            <a:pPr lvl="1"/>
            <a:r>
              <a:rPr lang="en-GB" sz="1800" dirty="0"/>
              <a:t>Still v rational and focused on individual’s </a:t>
            </a:r>
            <a:r>
              <a:rPr lang="en-GB" sz="1800" dirty="0" smtClean="0"/>
              <a:t>beliefs, no </a:t>
            </a:r>
            <a:r>
              <a:rPr lang="en-GB" sz="1800" dirty="0"/>
              <a:t>role for </a:t>
            </a:r>
            <a:r>
              <a:rPr lang="en-GB" sz="1800" dirty="0" smtClean="0"/>
              <a:t>emotions </a:t>
            </a:r>
          </a:p>
          <a:p>
            <a:pPr lvl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Efficacy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70213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People are more likely to carry out an action and persist with it in the face of difficulties if they are high in ‘self-efficacy’ </a:t>
            </a:r>
          </a:p>
          <a:p>
            <a:r>
              <a:rPr lang="en-GB" dirty="0" smtClean="0"/>
              <a:t>Self-efficacy refers to the individual’s belief in their ability to carry out particular actions under particular conditions</a:t>
            </a:r>
          </a:p>
          <a:p>
            <a:pPr lvl="1"/>
            <a:r>
              <a:rPr lang="en-GB" dirty="0" smtClean="0"/>
              <a:t>e.g. a person might feel confident about eating healthily at home, but not when eating out/ on holiday / tired / run down</a:t>
            </a:r>
          </a:p>
          <a:p>
            <a:r>
              <a:rPr lang="en-GB" dirty="0"/>
              <a:t>Self-efficacy is relevant at all stages from</a:t>
            </a:r>
            <a:r>
              <a:rPr lang="en-GB" dirty="0" smtClean="0"/>
              <a:t> initiating </a:t>
            </a:r>
            <a:r>
              <a:rPr lang="en-GB" dirty="0"/>
              <a:t>an action, to maintaining behaviour and recovering from </a:t>
            </a:r>
            <a:r>
              <a:rPr lang="en-GB" dirty="0" smtClean="0"/>
              <a:t>relapse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Efficacy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100" dirty="0" smtClean="0"/>
              <a:t>Advantages</a:t>
            </a:r>
          </a:p>
          <a:p>
            <a:pPr lvl="1"/>
            <a:r>
              <a:rPr lang="en-GB" sz="1800" dirty="0" smtClean="0"/>
              <a:t>Describes </a:t>
            </a:r>
            <a:r>
              <a:rPr lang="en-GB" sz="1800" i="1" u="sng" dirty="0" smtClean="0"/>
              <a:t>how</a:t>
            </a:r>
            <a:r>
              <a:rPr lang="en-GB" sz="1800" dirty="0" smtClean="0"/>
              <a:t> to enhance self-efficacy – important for developing interventions</a:t>
            </a:r>
          </a:p>
          <a:p>
            <a:pPr lvl="1"/>
            <a:r>
              <a:rPr lang="en-GB" sz="1800" dirty="0" smtClean="0"/>
              <a:t>Emphasises interaction between individual and environment</a:t>
            </a:r>
          </a:p>
          <a:p>
            <a:pPr lvl="1"/>
            <a:r>
              <a:rPr lang="en-GB" sz="1800" dirty="0" smtClean="0"/>
              <a:t>Recognises that  behaviour change is a process, not a single action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900" dirty="0" smtClean="0"/>
              <a:t>Disadvantages</a:t>
            </a:r>
          </a:p>
          <a:p>
            <a:pPr lvl="1"/>
            <a:r>
              <a:rPr lang="en-GB" sz="1700" dirty="0" smtClean="0"/>
              <a:t>Efficacy beliefs are important, but what about other illness beliefs?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2922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Common Sense Model </a:t>
            </a:r>
            <a:br>
              <a:rPr lang="en-GB" dirty="0" smtClean="0"/>
            </a:br>
            <a:r>
              <a:rPr lang="en-GB" dirty="0" smtClean="0"/>
              <a:t>of Self 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679192"/>
            <a:ext cx="4103311" cy="39181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People monitor their bodily symptoms and interpret changes to their health along certain key dimensions:</a:t>
            </a:r>
          </a:p>
          <a:p>
            <a:pPr lvl="1"/>
            <a:r>
              <a:rPr lang="en-GB" dirty="0" smtClean="0"/>
              <a:t>The</a:t>
            </a:r>
            <a:r>
              <a:rPr lang="en-GB" b="1" dirty="0" smtClean="0"/>
              <a:t> Identity</a:t>
            </a:r>
            <a:r>
              <a:rPr lang="en-GB" dirty="0" smtClean="0"/>
              <a:t> of the illness/problem</a:t>
            </a:r>
          </a:p>
          <a:p>
            <a:pPr lvl="1"/>
            <a:r>
              <a:rPr lang="en-GB" dirty="0" smtClean="0"/>
              <a:t>Its </a:t>
            </a:r>
            <a:r>
              <a:rPr lang="en-GB" b="1" dirty="0" smtClean="0"/>
              <a:t>timeline</a:t>
            </a:r>
            <a:endParaRPr lang="en-GB" dirty="0" smtClean="0"/>
          </a:p>
          <a:p>
            <a:pPr lvl="1"/>
            <a:r>
              <a:rPr lang="en-GB" dirty="0" smtClean="0"/>
              <a:t>Its likely </a:t>
            </a:r>
            <a:r>
              <a:rPr lang="en-GB" b="1" dirty="0" smtClean="0"/>
              <a:t>cause</a:t>
            </a:r>
            <a:r>
              <a:rPr lang="en-GB" dirty="0" smtClean="0"/>
              <a:t> and </a:t>
            </a:r>
          </a:p>
          <a:p>
            <a:pPr lvl="1"/>
            <a:r>
              <a:rPr lang="en-GB" b="1" dirty="0" smtClean="0"/>
              <a:t>Consequences </a:t>
            </a:r>
            <a:r>
              <a:rPr lang="en-GB" dirty="0" smtClean="0"/>
              <a:t>and</a:t>
            </a:r>
          </a:p>
          <a:p>
            <a:pPr lvl="1"/>
            <a:r>
              <a:rPr lang="en-GB" b="1" dirty="0" smtClean="0"/>
              <a:t>controllability</a:t>
            </a:r>
            <a:r>
              <a:rPr lang="en-GB" dirty="0" smtClean="0"/>
              <a:t> (personal control and treatment control)</a:t>
            </a:r>
          </a:p>
          <a:p>
            <a:r>
              <a:rPr lang="en-GB" dirty="0" smtClean="0"/>
              <a:t>These illness representations influence the way the person copes</a:t>
            </a:r>
          </a:p>
          <a:p>
            <a:r>
              <a:rPr lang="en-GB" dirty="0" smtClean="0"/>
              <a:t>Coping is also influenced by </a:t>
            </a:r>
            <a:r>
              <a:rPr lang="en-GB" b="1" dirty="0" smtClean="0"/>
              <a:t>emotional reactions</a:t>
            </a:r>
          </a:p>
          <a:p>
            <a:endParaRPr lang="en-GB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248471" cy="220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Common Sense Model </a:t>
            </a:r>
            <a:br>
              <a:rPr lang="en-GB" dirty="0"/>
            </a:br>
            <a:r>
              <a:rPr lang="en-GB" dirty="0"/>
              <a:t>of Self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sz="2100" dirty="0" smtClean="0"/>
              <a:t>Advantages</a:t>
            </a:r>
          </a:p>
          <a:p>
            <a:pPr lvl="1"/>
            <a:r>
              <a:rPr lang="en-GB" sz="1800" dirty="0" smtClean="0"/>
              <a:t>Specifically developed to explain variation in response to illness</a:t>
            </a:r>
          </a:p>
          <a:p>
            <a:pPr lvl="1"/>
            <a:r>
              <a:rPr lang="en-GB" sz="1800" dirty="0" smtClean="0"/>
              <a:t>Includes cognitive and emotional factors</a:t>
            </a:r>
          </a:p>
          <a:p>
            <a:pPr lvl="1"/>
            <a:r>
              <a:rPr lang="en-GB" sz="1800" dirty="0" smtClean="0"/>
              <a:t>Recognises the importance of self-monitoring</a:t>
            </a:r>
          </a:p>
          <a:p>
            <a:pPr lvl="1"/>
            <a:r>
              <a:rPr lang="en-GB" sz="1800" dirty="0" smtClean="0"/>
              <a:t>Illness perceptions can </a:t>
            </a:r>
            <a:r>
              <a:rPr lang="en-GB" sz="1800" dirty="0"/>
              <a:t>be easily </a:t>
            </a:r>
            <a:r>
              <a:rPr lang="en-GB" sz="1800" dirty="0" smtClean="0"/>
              <a:t>assessed and there are several condition-specific measures available: </a:t>
            </a:r>
            <a:r>
              <a:rPr lang="en-GB" sz="1800" dirty="0" smtClean="0">
                <a:hlinkClick r:id="rId2"/>
              </a:rPr>
              <a:t>http://www.uib.no/ipq/</a:t>
            </a:r>
            <a:endParaRPr lang="en-GB" sz="1800" dirty="0" smtClean="0"/>
          </a:p>
          <a:p>
            <a:pPr lvl="1"/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sz="1900" dirty="0" smtClean="0"/>
              <a:t>Disadvantages</a:t>
            </a:r>
          </a:p>
          <a:p>
            <a:pPr lvl="1"/>
            <a:r>
              <a:rPr lang="en-GB" sz="1700" dirty="0"/>
              <a:t>Focused on </a:t>
            </a:r>
            <a:r>
              <a:rPr lang="en-GB" sz="1700" dirty="0" smtClean="0"/>
              <a:t>individual</a:t>
            </a:r>
          </a:p>
          <a:p>
            <a:pPr lvl="1"/>
            <a:r>
              <a:rPr lang="en-GB" sz="1700" dirty="0" smtClean="0"/>
              <a:t>Does not tell us how to change illness perceptions (but can be combined with approaches, e.g. CBT, MI)</a:t>
            </a:r>
          </a:p>
        </p:txBody>
      </p:sp>
    </p:spTree>
    <p:extLst>
      <p:ext uri="{BB962C8B-B14F-4D97-AF65-F5344CB8AC3E}">
        <p14:creationId xmlns:p14="http://schemas.microsoft.com/office/powerpoint/2010/main" val="18515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Since self-management is multifaceted there is no universal approach for supporting/ enhancing self-management</a:t>
            </a:r>
          </a:p>
          <a:p>
            <a:r>
              <a:rPr lang="en-GB" dirty="0" smtClean="0"/>
              <a:t>However, there are evidence based approaches to:</a:t>
            </a:r>
          </a:p>
          <a:p>
            <a:pPr lvl="1"/>
            <a:r>
              <a:rPr lang="en-GB" dirty="0" smtClean="0"/>
              <a:t>Enhance self-efficacy/confidence to self-manage</a:t>
            </a:r>
          </a:p>
          <a:p>
            <a:pPr lvl="1"/>
            <a:r>
              <a:rPr lang="en-GB" dirty="0" smtClean="0"/>
              <a:t>Enhance motivation to self-manage</a:t>
            </a:r>
          </a:p>
          <a:p>
            <a:pPr lvl="1"/>
            <a:r>
              <a:rPr lang="en-GB" dirty="0" smtClean="0"/>
              <a:t>Address inaccurate health beliefs/ illness perceptions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Evidence-based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6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challenge of chronic illness</a:t>
            </a:r>
          </a:p>
          <a:p>
            <a:r>
              <a:rPr lang="en-GB" dirty="0" smtClean="0"/>
              <a:t>What do we mean by self-management?</a:t>
            </a:r>
          </a:p>
          <a:p>
            <a:r>
              <a:rPr lang="en-GB" dirty="0" smtClean="0"/>
              <a:t>How is self-management studied?</a:t>
            </a:r>
          </a:p>
          <a:p>
            <a:r>
              <a:rPr lang="en-GB" dirty="0" smtClean="0"/>
              <a:t>How can research inform the development of interventions and strategies to help people self-manage their LTC?</a:t>
            </a:r>
          </a:p>
          <a:p>
            <a:r>
              <a:rPr lang="en-GB" dirty="0" smtClean="0"/>
              <a:t>Examples of evidence-based approaches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1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Lay led programmes, e.g.</a:t>
            </a:r>
          </a:p>
          <a:p>
            <a:pPr lvl="1"/>
            <a:r>
              <a:rPr lang="en-GB" dirty="0" smtClean="0"/>
              <a:t>Stanford Chronic Disease Self-management programme</a:t>
            </a:r>
          </a:p>
          <a:p>
            <a:pPr lvl="1"/>
            <a:r>
              <a:rPr lang="en-GB" dirty="0" smtClean="0"/>
              <a:t>NHS Expert Patients Programme</a:t>
            </a:r>
          </a:p>
          <a:p>
            <a:pPr lvl="1"/>
            <a:r>
              <a:rPr lang="en-GB" dirty="0" smtClean="0"/>
              <a:t>Sig improvements in self-efficacy, but no change in psychological wellbeing or health care use (Foster et al. 2009)</a:t>
            </a:r>
          </a:p>
          <a:p>
            <a:r>
              <a:rPr lang="en-GB" dirty="0" smtClean="0"/>
              <a:t>Train the trainer programmes, e.g.</a:t>
            </a:r>
          </a:p>
          <a:p>
            <a:pPr lvl="1"/>
            <a:r>
              <a:rPr lang="en-GB" dirty="0" smtClean="0"/>
              <a:t>UKC </a:t>
            </a:r>
            <a:r>
              <a:rPr lang="en-GB" dirty="0" err="1" smtClean="0"/>
              <a:t>PostCarD</a:t>
            </a:r>
            <a:r>
              <a:rPr lang="en-GB" dirty="0" smtClean="0"/>
              <a:t> (postural care for children with disabilities)</a:t>
            </a:r>
          </a:p>
          <a:p>
            <a:pPr lvl="1"/>
            <a:r>
              <a:rPr lang="en-GB" dirty="0" smtClean="0"/>
              <a:t>Training delivered by OT/ physiotherapists</a:t>
            </a:r>
          </a:p>
          <a:p>
            <a:pPr lvl="1"/>
            <a:r>
              <a:rPr lang="en-GB" dirty="0" smtClean="0"/>
              <a:t>Sig improvements in knowledge, understanding and confidence (self-efficacy)</a:t>
            </a:r>
          </a:p>
          <a:p>
            <a:pPr lvl="1"/>
            <a:r>
              <a:rPr lang="en-GB" dirty="0" smtClean="0">
                <a:hlinkClick r:id="rId2"/>
              </a:rPr>
              <a:t>http://www.kent.ac.uk/chss/research/docs/2011/2011_09_01_postual_care.html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Self-Efficacy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Enhance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Motivational </a:t>
            </a:r>
            <a:r>
              <a:rPr lang="en-GB" dirty="0"/>
              <a:t>interviewing involves</a:t>
            </a:r>
            <a:r>
              <a:rPr lang="en-GB" dirty="0" smtClean="0"/>
              <a:t> eliciting the patient’s own motivation for change and helping them to identify and overcome barriers </a:t>
            </a:r>
            <a:r>
              <a:rPr lang="en-GB" i="1" dirty="0" smtClean="0"/>
              <a:t>(</a:t>
            </a:r>
            <a:r>
              <a:rPr lang="en-GB" dirty="0"/>
              <a:t>Miller &amp; </a:t>
            </a:r>
            <a:r>
              <a:rPr lang="en-GB" dirty="0" err="1"/>
              <a:t>Rollnick</a:t>
            </a:r>
            <a:r>
              <a:rPr lang="en-GB" dirty="0"/>
              <a:t>, 1991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Developed for treatment of addictions</a:t>
            </a:r>
          </a:p>
          <a:p>
            <a:r>
              <a:rPr lang="en-GB" dirty="0" smtClean="0"/>
              <a:t>Also effective for improving diabetes self-care and HbA1c (Song et al., 2014)</a:t>
            </a:r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743200"/>
            <a:ext cx="3683000" cy="31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Change Illness Perceptions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4248472" cy="377414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Concordance therapy (</a:t>
            </a:r>
            <a:r>
              <a:rPr lang="en-GB" dirty="0" err="1" smtClean="0"/>
              <a:t>CcT</a:t>
            </a:r>
            <a:r>
              <a:rPr lang="en-GB" dirty="0" smtClean="0"/>
              <a:t>) uses techniques from MI and CBT to address illness perceptions preventing active self-management</a:t>
            </a:r>
          </a:p>
          <a:p>
            <a:r>
              <a:rPr lang="en-GB" dirty="0" smtClean="0"/>
              <a:t>We have used this approach to:</a:t>
            </a:r>
          </a:p>
          <a:p>
            <a:pPr lvl="1"/>
            <a:r>
              <a:rPr lang="en-GB" dirty="0" smtClean="0"/>
              <a:t>improve blood glucose and psychological outcomes in older people with type 2 diabetes (Hamilton-West </a:t>
            </a:r>
            <a:r>
              <a:rPr lang="en-GB" dirty="0"/>
              <a:t>et al., 2010; </a:t>
            </a:r>
            <a:r>
              <a:rPr lang="en-GB" dirty="0" smtClean="0"/>
              <a:t>2013)</a:t>
            </a:r>
          </a:p>
          <a:p>
            <a:pPr lvl="1"/>
            <a:r>
              <a:rPr lang="en-GB" dirty="0" smtClean="0"/>
              <a:t>train mental health workers to support diabetes self-management (Hamilton-West et al., 2014)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09" y="2679700"/>
            <a:ext cx="3400731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59143" lvl="1" indent="-457200">
              <a:buNone/>
            </a:pPr>
            <a:r>
              <a:rPr lang="en-GB" dirty="0" smtClean="0"/>
              <a:t>1. Living with a long term condition is difficult</a:t>
            </a:r>
          </a:p>
          <a:p>
            <a:pPr lvl="2"/>
            <a:r>
              <a:rPr lang="en-GB" dirty="0" smtClean="0"/>
              <a:t>Even patients who appear to be ‘inactive’ or ‘non-adherent’ are likely to be engaged in efforts to manage their condition</a:t>
            </a:r>
          </a:p>
          <a:p>
            <a:pPr lvl="2"/>
            <a:r>
              <a:rPr lang="en-GB" dirty="0" smtClean="0"/>
              <a:t>Failed attempts to self-manage (including attempts to gain support when needed) increase the risk of frustration, anger and disengagement</a:t>
            </a:r>
          </a:p>
          <a:p>
            <a:pPr lvl="2"/>
            <a:r>
              <a:rPr lang="en-GB" dirty="0" smtClean="0"/>
              <a:t>It is vital that patients’ self-management efforts are recognised and supported</a:t>
            </a:r>
          </a:p>
          <a:p>
            <a:pPr lvl="2"/>
            <a:endParaRPr lang="en-GB" dirty="0" smtClean="0"/>
          </a:p>
          <a:p>
            <a:pPr marL="301943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8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2. Information alone is not enough – patients need to feel confident and appropriately supported</a:t>
            </a:r>
          </a:p>
          <a:p>
            <a:pPr lvl="1"/>
            <a:r>
              <a:rPr lang="en-GB" dirty="0" smtClean="0"/>
              <a:t>Self-efficacy can be enhanced via self-management programmes and/or local patient support groups and by providing opportunities for ‘mastery experiences’</a:t>
            </a:r>
          </a:p>
          <a:p>
            <a:pPr lvl="1"/>
            <a:r>
              <a:rPr lang="en-GB" dirty="0" smtClean="0"/>
              <a:t>Important to acknowledge past difficulties empathically and provide verbal encouragement/reassurance</a:t>
            </a:r>
          </a:p>
          <a:p>
            <a:pPr lvl="1"/>
            <a:r>
              <a:rPr lang="en-GB" dirty="0" smtClean="0"/>
              <a:t>Support needs change over time – ‘one off’ information/support is unlikely to meet all future needs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8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/>
              <a:t>3. Emotional reactions to illness and inaccurate illness representations can act as barriers to self-management</a:t>
            </a:r>
          </a:p>
          <a:p>
            <a:pPr lvl="1"/>
            <a:r>
              <a:rPr lang="en-GB" dirty="0"/>
              <a:t>Important to explore individual’s beliefs about their condition and the role of </a:t>
            </a:r>
            <a:r>
              <a:rPr lang="en-GB" dirty="0" smtClean="0"/>
              <a:t>self-management </a:t>
            </a:r>
          </a:p>
          <a:p>
            <a:pPr lvl="1"/>
            <a:r>
              <a:rPr lang="en-GB" dirty="0" smtClean="0"/>
              <a:t>Psychological needs should also be assessed</a:t>
            </a:r>
          </a:p>
          <a:p>
            <a:pPr lvl="1"/>
            <a:r>
              <a:rPr lang="en-GB" dirty="0" smtClean="0"/>
              <a:t>Some patients will require referral to psychological therapy services</a:t>
            </a:r>
          </a:p>
          <a:p>
            <a:pPr lvl="1"/>
            <a:r>
              <a:rPr lang="en-GB" dirty="0" smtClean="0"/>
              <a:t>‘Sub-threshold needs’ (e.g. difficulties with stress and coping) can also impact self-management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0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4. Helping people to self-manage requires a collaborative approach</a:t>
            </a:r>
          </a:p>
          <a:p>
            <a:r>
              <a:rPr lang="en-US" dirty="0" smtClean="0"/>
              <a:t>“It is vital that the conversation that clinicians have with people changes from ‘What is the matter?’ to ‘What matters to you?’”</a:t>
            </a:r>
            <a:r>
              <a:rPr lang="en-GB" dirty="0" smtClean="0"/>
              <a:t>(NHS Confederation, 2014)</a:t>
            </a:r>
          </a:p>
          <a:p>
            <a:r>
              <a:rPr lang="en-GB" dirty="0" smtClean="0"/>
              <a:t>Knowledge and skills relevant to supporting self-management will become increasingly important.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95" y="3259931"/>
            <a:ext cx="318516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Corbin </a:t>
            </a:r>
            <a:r>
              <a:rPr lang="en-GB" dirty="0"/>
              <a:t>J.M. &amp; Strauss A. (1988). Unending work and care: Managing chronic illness at home. </a:t>
            </a:r>
            <a:r>
              <a:rPr lang="en-GB" dirty="0" err="1"/>
              <a:t>Jossey</a:t>
            </a:r>
            <a:r>
              <a:rPr lang="en-GB" dirty="0"/>
              <a:t>-Bass; San Francisco, CA.</a:t>
            </a:r>
          </a:p>
          <a:p>
            <a:r>
              <a:rPr lang="en-GB" dirty="0"/>
              <a:t>Department of Health (2012). </a:t>
            </a:r>
            <a:r>
              <a:rPr lang="en-GB" dirty="0">
                <a:hlinkClick r:id="rId2"/>
              </a:rPr>
              <a:t>Long-term conditions compendium of Information: 3rd edition</a:t>
            </a:r>
            <a:r>
              <a:rPr lang="en-GB" dirty="0"/>
              <a:t>. Department of Health.</a:t>
            </a:r>
          </a:p>
          <a:p>
            <a:r>
              <a:rPr lang="en-GB" dirty="0"/>
              <a:t>Foster, G., Taylor, S. J. C., Eldridge, S., Ramsay, J., Griffiths, C. J. (2009). Self-management education programmes by lay leaders for people with chronic conditions (review). The Cochrane Library. </a:t>
            </a:r>
          </a:p>
          <a:p>
            <a:r>
              <a:rPr lang="en-GB" dirty="0"/>
              <a:t>Hamilton-West, K.E. and </a:t>
            </a:r>
            <a:r>
              <a:rPr lang="en-GB" dirty="0" err="1"/>
              <a:t>Katona</a:t>
            </a:r>
            <a:r>
              <a:rPr lang="en-GB" dirty="0"/>
              <a:t>, C. and King, A. and Rowe, J and </a:t>
            </a:r>
            <a:r>
              <a:rPr lang="en-GB" dirty="0" err="1"/>
              <a:t>Coulton</a:t>
            </a:r>
            <a:r>
              <a:rPr lang="en-GB" dirty="0"/>
              <a:t>, S. and Milne, A.J. and </a:t>
            </a:r>
            <a:r>
              <a:rPr lang="en-GB" dirty="0" err="1"/>
              <a:t>Alaszewski</a:t>
            </a:r>
            <a:r>
              <a:rPr lang="en-GB" dirty="0"/>
              <a:t>, A.M. and </a:t>
            </a:r>
            <a:r>
              <a:rPr lang="en-GB" dirty="0" err="1"/>
              <a:t>Pinnock</a:t>
            </a:r>
            <a:r>
              <a:rPr lang="en-GB" dirty="0"/>
              <a:t>, H (2010) Improving Concordance in Older People with Type 2 Diabetes (ICOPE-D). Final Report to the National Institute for Health Research. Annex A. Concordance Therapy Manual [PB-PG-0906-10182]. Available at: </a:t>
            </a:r>
            <a:r>
              <a:rPr lang="en-GB" u="sng" dirty="0">
                <a:hlinkClick r:id="rId3"/>
              </a:rPr>
              <a:t>http://kar.kent.ac.uk/34279</a:t>
            </a:r>
            <a:endParaRPr lang="en-GB" dirty="0"/>
          </a:p>
          <a:p>
            <a:r>
              <a:rPr lang="en-GB" dirty="0"/>
              <a:t>Hamilton-West, K.E., Rowe, J.A., </a:t>
            </a:r>
            <a:r>
              <a:rPr lang="en-GB" dirty="0" err="1"/>
              <a:t>Katona</a:t>
            </a:r>
            <a:r>
              <a:rPr lang="en-GB" dirty="0"/>
              <a:t>, C., King, A.M., </a:t>
            </a:r>
            <a:r>
              <a:rPr lang="en-GB" dirty="0" err="1"/>
              <a:t>Coulton</a:t>
            </a:r>
            <a:r>
              <a:rPr lang="en-GB" dirty="0"/>
              <a:t>, A., Milne, A.J., </a:t>
            </a:r>
            <a:r>
              <a:rPr lang="en-GB" dirty="0" err="1"/>
              <a:t>Alaszewski</a:t>
            </a:r>
            <a:r>
              <a:rPr lang="en-GB" dirty="0"/>
              <a:t>, A., Ellis, K. &amp; </a:t>
            </a:r>
            <a:r>
              <a:rPr lang="en-GB" dirty="0" err="1"/>
              <a:t>Pinnock</a:t>
            </a:r>
            <a:r>
              <a:rPr lang="en-GB" dirty="0"/>
              <a:t>, H. (2013). A concordance therapy to help older people self-manage type 2 diabetes. Diabetes &amp; Primary Care 15: 240–8</a:t>
            </a:r>
          </a:p>
          <a:p>
            <a:r>
              <a:rPr lang="en-GB" dirty="0"/>
              <a:t>Hamilton-West, K.E., Smith, K., Grice, K., Smith, J., Vaughan, A., </a:t>
            </a:r>
            <a:r>
              <a:rPr lang="en-GB" dirty="0" err="1"/>
              <a:t>Kolubinski</a:t>
            </a:r>
            <a:r>
              <a:rPr lang="en-GB" dirty="0"/>
              <a:t>, D. &amp; </a:t>
            </a:r>
            <a:r>
              <a:rPr lang="en-GB" dirty="0" err="1"/>
              <a:t>Kanellakis</a:t>
            </a:r>
            <a:r>
              <a:rPr lang="en-GB" dirty="0"/>
              <a:t>, P. (2014). development of a primary care diabetes psychology service. </a:t>
            </a:r>
            <a:r>
              <a:rPr lang="en-GB" i="1" dirty="0"/>
              <a:t>Diabetes &amp; Primary Care, 16,</a:t>
            </a:r>
            <a:r>
              <a:rPr lang="en-GB" dirty="0"/>
              <a:t> 129-36.</a:t>
            </a:r>
          </a:p>
          <a:p>
            <a:r>
              <a:rPr lang="en-GB" dirty="0"/>
              <a:t>Hinder, S., &amp; </a:t>
            </a:r>
            <a:r>
              <a:rPr lang="en-GB" dirty="0" err="1"/>
              <a:t>Greenhalgh</a:t>
            </a:r>
            <a:r>
              <a:rPr lang="en-GB" dirty="0"/>
              <a:t>, T. (2012). ‘This does my head in.’ Ethnographic study of self-management by people with diabetes. </a:t>
            </a:r>
            <a:r>
              <a:rPr lang="en-GB" i="1" dirty="0"/>
              <a:t>BMC Health Services Research, 12,</a:t>
            </a:r>
            <a:r>
              <a:rPr lang="en-GB" dirty="0"/>
              <a:t> 1, 83.</a:t>
            </a:r>
          </a:p>
          <a:p>
            <a:r>
              <a:rPr lang="en-GB" dirty="0" err="1"/>
              <a:t>Lorig</a:t>
            </a:r>
            <a:r>
              <a:rPr lang="en-GB" dirty="0"/>
              <a:t>, K.R. &amp; Holman, H.R. (2003). Self-management education: History, definition, outcomes, and mechanisms. Annals of </a:t>
            </a:r>
            <a:r>
              <a:rPr lang="en-GB" dirty="0" err="1"/>
              <a:t>Behavioral</a:t>
            </a:r>
            <a:r>
              <a:rPr lang="en-GB" dirty="0"/>
              <a:t> Medicine, 26, 1-7.</a:t>
            </a:r>
          </a:p>
          <a:p>
            <a:r>
              <a:rPr lang="en-GB" dirty="0"/>
              <a:t>Miller, W. R. and </a:t>
            </a:r>
            <a:r>
              <a:rPr lang="en-GB" dirty="0" err="1"/>
              <a:t>Rollnick</a:t>
            </a:r>
            <a:r>
              <a:rPr lang="en-GB" dirty="0"/>
              <a:t>, S. (1991) Motivational interviewing: Preparing people to change addictive </a:t>
            </a:r>
            <a:r>
              <a:rPr lang="en-GB" dirty="0" err="1"/>
              <a:t>behavior</a:t>
            </a:r>
            <a:r>
              <a:rPr lang="en-GB" dirty="0"/>
              <a:t>. New York: Guilford Press </a:t>
            </a:r>
            <a:endParaRPr lang="en-GB" dirty="0" smtClean="0"/>
          </a:p>
          <a:p>
            <a:r>
              <a:rPr lang="en-US" dirty="0"/>
              <a:t>NHS Confederation, 2014. Not more of the same. NHS Confederation</a:t>
            </a:r>
            <a:r>
              <a:rPr lang="en-US" dirty="0" smtClean="0"/>
              <a:t>.</a:t>
            </a:r>
            <a:endParaRPr lang="en-GB" dirty="0"/>
          </a:p>
          <a:p>
            <a:r>
              <a:rPr lang="en-GB" dirty="0"/>
              <a:t>Song, D., Xu, </a:t>
            </a:r>
            <a:r>
              <a:rPr lang="en-GB" dirty="0" err="1"/>
              <a:t>Tu</a:t>
            </a:r>
            <a:r>
              <a:rPr lang="en-GB" dirty="0"/>
              <a:t>-Zhen &amp; Sun, </a:t>
            </a:r>
            <a:r>
              <a:rPr lang="en-GB" dirty="0" err="1"/>
              <a:t>Qiu</a:t>
            </a:r>
            <a:r>
              <a:rPr lang="en-GB" dirty="0"/>
              <a:t>-Hua (2014). Effect of motivational interviewing on self-management in patients with type 2 diabetes mellitus: A meta-analysis. International Journal of Nursing Sciences, 1, 291–297.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 fontScale="92500"/>
          </a:bodyPr>
          <a:lstStyle/>
          <a:p>
            <a:r>
              <a:rPr lang="en-GB" dirty="0"/>
              <a:t>Long term conditions (LTCs) or chronic diseases are those that can be managed but often not </a:t>
            </a:r>
            <a:r>
              <a:rPr lang="en-GB" dirty="0" smtClean="0"/>
              <a:t>cured (e.g. diabetes</a:t>
            </a:r>
            <a:r>
              <a:rPr lang="en-GB" dirty="0"/>
              <a:t>, arthritis, asthma, a number of cardiovascular diseases, </a:t>
            </a:r>
            <a:r>
              <a:rPr lang="en-GB" dirty="0" smtClean="0"/>
              <a:t>HIV/AIDS </a:t>
            </a:r>
            <a:r>
              <a:rPr lang="en-GB" dirty="0"/>
              <a:t>and certain </a:t>
            </a:r>
            <a:r>
              <a:rPr lang="en-GB" dirty="0" smtClean="0"/>
              <a:t>cancers)</a:t>
            </a:r>
            <a:endParaRPr lang="en-GB" dirty="0"/>
          </a:p>
          <a:p>
            <a:pPr lvl="1"/>
            <a:r>
              <a:rPr lang="en-GB" dirty="0" smtClean="0"/>
              <a:t>Around 15 </a:t>
            </a:r>
            <a:r>
              <a:rPr lang="en-GB" dirty="0"/>
              <a:t>million people in England – around 30% of the population - have one or more </a:t>
            </a:r>
            <a:r>
              <a:rPr lang="en-GB" dirty="0" smtClean="0"/>
              <a:t>LTC and </a:t>
            </a:r>
            <a:r>
              <a:rPr lang="en-GB" dirty="0"/>
              <a:t>this figure is predicted to </a:t>
            </a:r>
            <a:r>
              <a:rPr lang="en-GB" dirty="0" smtClean="0"/>
              <a:t>rise. </a:t>
            </a:r>
          </a:p>
          <a:p>
            <a:pPr lvl="1"/>
            <a:r>
              <a:rPr lang="en-GB" dirty="0" smtClean="0"/>
              <a:t>Multi-morbidity </a:t>
            </a:r>
            <a:r>
              <a:rPr lang="en-GB" dirty="0"/>
              <a:t>is also </a:t>
            </a:r>
            <a:r>
              <a:rPr lang="en-GB" dirty="0" smtClean="0"/>
              <a:t>becoming increasingly </a:t>
            </a:r>
            <a:r>
              <a:rPr lang="en-GB" dirty="0"/>
              <a:t>prevalent, with the number of people living with three or more LTCs predicted to reach 2.9 million </a:t>
            </a:r>
            <a:r>
              <a:rPr lang="en-GB" dirty="0" smtClean="0"/>
              <a:t>in 2018 </a:t>
            </a:r>
            <a:r>
              <a:rPr lang="en-GB" dirty="0"/>
              <a:t>(Department of Health, 2012</a:t>
            </a:r>
            <a:r>
              <a:rPr lang="en-GB" dirty="0" smtClean="0"/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 of Chronic Illness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Recent reports (e.g. Kings Fund, NHS </a:t>
            </a:r>
            <a:r>
              <a:rPr lang="en-GB" dirty="0" smtClean="0"/>
              <a:t>Confederation, Coalition for Collaborative Care) </a:t>
            </a:r>
            <a:r>
              <a:rPr lang="en-GB" dirty="0"/>
              <a:t>highlight that major changes will be needed for the NHS to respond effectively to </a:t>
            </a:r>
            <a:r>
              <a:rPr lang="en-GB" dirty="0" smtClean="0"/>
              <a:t>the increasing </a:t>
            </a:r>
            <a:r>
              <a:rPr lang="en-GB" dirty="0"/>
              <a:t>numbers of people living with LTCs. </a:t>
            </a:r>
            <a:endParaRPr lang="en-GB" dirty="0" smtClean="0"/>
          </a:p>
          <a:p>
            <a:r>
              <a:rPr lang="en-GB" dirty="0" smtClean="0"/>
              <a:t>This will include changes to the way services are organised and delivered and a greater emphasis on </a:t>
            </a:r>
            <a:r>
              <a:rPr lang="en-GB" dirty="0" smtClean="0">
                <a:solidFill>
                  <a:srgbClr val="FF0000"/>
                </a:solidFill>
              </a:rPr>
              <a:t>evidence-based interventions/strategies to help people manage their LTC.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 of Chronic Illness</a:t>
            </a:r>
          </a:p>
        </p:txBody>
      </p:sp>
    </p:spTree>
    <p:extLst>
      <p:ext uri="{BB962C8B-B14F-4D97-AF65-F5344CB8AC3E}">
        <p14:creationId xmlns:p14="http://schemas.microsoft.com/office/powerpoint/2010/main" val="38375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 universally agreed definition. Definitions overlap with related concepts (e.g. coping, adaptation)</a:t>
            </a:r>
          </a:p>
          <a:p>
            <a:r>
              <a:rPr lang="en-GB" dirty="0" smtClean="0"/>
              <a:t>In </a:t>
            </a:r>
            <a:r>
              <a:rPr lang="en-GB" dirty="0"/>
              <a:t>general terms self-management refers to ‘the things people do to help themselves live with a long term condition’ (Self-management UK)</a:t>
            </a:r>
          </a:p>
          <a:p>
            <a:r>
              <a:rPr lang="en-GB" dirty="0" smtClean="0"/>
              <a:t>One </a:t>
            </a:r>
            <a:r>
              <a:rPr lang="en-GB" dirty="0"/>
              <a:t>cannot </a:t>
            </a:r>
            <a:r>
              <a:rPr lang="en-GB" i="1" dirty="0"/>
              <a:t>not</a:t>
            </a:r>
            <a:r>
              <a:rPr lang="en-GB" dirty="0"/>
              <a:t> </a:t>
            </a:r>
            <a:r>
              <a:rPr lang="en-GB" dirty="0" smtClean="0"/>
              <a:t>self-manage </a:t>
            </a:r>
            <a:r>
              <a:rPr lang="en-GB" dirty="0"/>
              <a:t>– anything </a:t>
            </a:r>
            <a:r>
              <a:rPr lang="en-GB" dirty="0" smtClean="0"/>
              <a:t>a person with a LTC does/ doesn’t do </a:t>
            </a:r>
            <a:r>
              <a:rPr lang="en-GB" dirty="0"/>
              <a:t>reflects </a:t>
            </a:r>
            <a:r>
              <a:rPr lang="en-GB" dirty="0" smtClean="0"/>
              <a:t>their </a:t>
            </a:r>
            <a:r>
              <a:rPr lang="en-GB" dirty="0"/>
              <a:t>approach to self-management (</a:t>
            </a:r>
            <a:r>
              <a:rPr lang="en-GB" dirty="0" err="1"/>
              <a:t>Lorig</a:t>
            </a:r>
            <a:r>
              <a:rPr lang="en-GB" dirty="0"/>
              <a:t> &amp; Holman, 2003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Mean by </a:t>
            </a:r>
            <a:br>
              <a:rPr lang="en-GB" dirty="0" smtClean="0"/>
            </a:br>
            <a:r>
              <a:rPr lang="en-GB" dirty="0" smtClean="0"/>
              <a:t>Self-Management?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9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Two main approaches: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GB" dirty="0" smtClean="0"/>
              <a:t>Qualitative research – focusing on patients’ experiences of living with and managing LTCs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GB" dirty="0" smtClean="0"/>
              <a:t>Health psychology research – developing models and theories that can be used to:</a:t>
            </a:r>
          </a:p>
          <a:p>
            <a:pPr marL="1038543" lvl="2" indent="-457200">
              <a:buFont typeface="Arial" panose="020B0604020202020204" pitchFamily="34" charset="0"/>
              <a:buChar char="•"/>
            </a:pPr>
            <a:r>
              <a:rPr lang="en-GB" dirty="0" smtClean="0"/>
              <a:t>explain individual variability (in cognition, emotion and behaviour) among people with the same condition </a:t>
            </a:r>
          </a:p>
          <a:p>
            <a:pPr marL="1038543" lvl="2" indent="-457200">
              <a:buFont typeface="Arial" panose="020B0604020202020204" pitchFamily="34" charset="0"/>
              <a:buChar char="•"/>
            </a:pPr>
            <a:r>
              <a:rPr lang="en-GB" dirty="0" smtClean="0"/>
              <a:t>develop theory-based interventions/ strategies.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Approaches to Studying Self-Management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2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Qualitative research can provide a rich insight into patients’ experiences and the reasons why self-management can be challenging, e.g.</a:t>
            </a:r>
          </a:p>
          <a:p>
            <a:pPr lvl="1"/>
            <a:r>
              <a:rPr lang="en-GB" dirty="0" smtClean="0"/>
              <a:t>Darren describes his experiences with diabetes: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www.healthtalk.org/content/darren-gets-down-always-needing-follow-diet-and-take-medication-he-works-hard-making</a:t>
            </a:r>
            <a:endParaRPr lang="en-GB" dirty="0" smtClean="0"/>
          </a:p>
          <a:p>
            <a:pPr lvl="1"/>
            <a:r>
              <a:rPr lang="en-GB" dirty="0" smtClean="0"/>
              <a:t>For more video interviews see: </a:t>
            </a:r>
            <a:r>
              <a:rPr lang="en-GB" dirty="0" smtClean="0">
                <a:hlinkClick r:id="rId3"/>
              </a:rPr>
              <a:t>www.healthtalk.org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Qualitative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3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05861"/>
          </a:xfrm>
        </p:spPr>
        <p:txBody>
          <a:bodyPr>
            <a:normAutofit/>
          </a:bodyPr>
          <a:lstStyle/>
          <a:p>
            <a:r>
              <a:rPr lang="en-GB" dirty="0"/>
              <a:t>Qualitative research has identified sets of self-management </a:t>
            </a:r>
            <a:r>
              <a:rPr lang="en-GB" dirty="0" smtClean="0"/>
              <a:t>tasks, e.g</a:t>
            </a:r>
            <a:r>
              <a:rPr lang="en-GB" dirty="0"/>
              <a:t>. Corbin &amp; Strauss, </a:t>
            </a:r>
            <a:r>
              <a:rPr lang="en-GB" dirty="0" smtClean="0"/>
              <a:t>(1988)</a:t>
            </a:r>
          </a:p>
          <a:p>
            <a:pPr lvl="1"/>
            <a:r>
              <a:rPr lang="en-GB" dirty="0" smtClean="0"/>
              <a:t>Medical management </a:t>
            </a:r>
            <a:r>
              <a:rPr lang="en-GB" dirty="0"/>
              <a:t>(e.g.  Taking medication, </a:t>
            </a:r>
            <a:r>
              <a:rPr lang="en-GB" dirty="0" smtClean="0"/>
              <a:t>attending appointments)</a:t>
            </a:r>
            <a:endParaRPr lang="en-GB" dirty="0"/>
          </a:p>
          <a:p>
            <a:pPr lvl="1"/>
            <a:r>
              <a:rPr lang="en-GB" dirty="0" smtClean="0"/>
              <a:t>Behavioural management (e.g. adapting lifestyle and roles) </a:t>
            </a:r>
          </a:p>
          <a:p>
            <a:pPr lvl="1"/>
            <a:r>
              <a:rPr lang="en-GB" dirty="0" smtClean="0"/>
              <a:t>Emotional </a:t>
            </a:r>
            <a:r>
              <a:rPr lang="en-GB" dirty="0"/>
              <a:t>management (e.g. managing anger, frustration, fear for the future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Qualitative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3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56184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GB" dirty="0" smtClean="0"/>
              <a:t>Qualitative research also helps to understand ‘non self-management’</a:t>
            </a:r>
          </a:p>
          <a:p>
            <a:pPr lvl="2"/>
            <a:r>
              <a:rPr lang="en-GB" dirty="0" smtClean="0"/>
              <a:t>E.g. Hinder and </a:t>
            </a:r>
            <a:r>
              <a:rPr lang="en-GB" dirty="0" err="1" smtClean="0"/>
              <a:t>Greenhalgh</a:t>
            </a:r>
            <a:r>
              <a:rPr lang="en-GB" dirty="0" smtClean="0"/>
              <a:t> (2012) found that self-management  of diabetes was complex and involved a wide range of tasks </a:t>
            </a:r>
          </a:p>
          <a:p>
            <a:pPr lvl="2"/>
            <a:r>
              <a:rPr lang="en-GB" dirty="0" smtClean="0"/>
              <a:t>‘non </a:t>
            </a:r>
            <a:r>
              <a:rPr lang="en-GB" dirty="0"/>
              <a:t>self-management' </a:t>
            </a:r>
            <a:r>
              <a:rPr lang="en-GB" dirty="0" smtClean="0"/>
              <a:t>tended </a:t>
            </a:r>
            <a:r>
              <a:rPr lang="en-GB" dirty="0"/>
              <a:t>to occur in contexts where people's material, intellectual or emotional resources </a:t>
            </a:r>
            <a:r>
              <a:rPr lang="en-GB" dirty="0" smtClean="0"/>
              <a:t>were stretched </a:t>
            </a:r>
            <a:r>
              <a:rPr lang="en-GB" dirty="0"/>
              <a:t>(e.g. due to poverty, low health literacy, a demanding family or social context, or multiple co-morbidity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Findings warn against a narrow focus on the individual’s knowledge, attitudes and behaviour</a:t>
            </a:r>
          </a:p>
          <a:p>
            <a:pPr lvl="2"/>
            <a:r>
              <a:rPr lang="en-GB" dirty="0" smtClean="0"/>
              <a:t>Suggest the need for a much broader approach, including training health professionals to ‘recognise</a:t>
            </a:r>
            <a:r>
              <a:rPr lang="en-GB" dirty="0"/>
              <a:t>, value and effectively support the efforts of the self-managing patient</a:t>
            </a:r>
            <a:r>
              <a:rPr lang="en-GB" dirty="0" smtClean="0"/>
              <a:t>.’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Qualitative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3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6158</TotalTime>
  <Words>2116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Helping patients to self-manage their long-term condition. Evidence-based approaches </vt:lpstr>
      <vt:lpstr>Aims</vt:lpstr>
      <vt:lpstr>The Challenge of Chronic Illness</vt:lpstr>
      <vt:lpstr>The Challenge of Chronic Illness</vt:lpstr>
      <vt:lpstr>What do we Mean by  Self-Management?</vt:lpstr>
      <vt:lpstr>Approaches to Studying Self-Management</vt:lpstr>
      <vt:lpstr>Qualitative Research</vt:lpstr>
      <vt:lpstr>Qualitative Research</vt:lpstr>
      <vt:lpstr>Qualitative research</vt:lpstr>
      <vt:lpstr>Health Psychology Research</vt:lpstr>
      <vt:lpstr>The Health Belief Model</vt:lpstr>
      <vt:lpstr>The Health Belief Model</vt:lpstr>
      <vt:lpstr>Theory of Planned Behaviour</vt:lpstr>
      <vt:lpstr>Theory of Planned Behaviour</vt:lpstr>
      <vt:lpstr>Self Efficacy Theory</vt:lpstr>
      <vt:lpstr>Self Efficacy Theory</vt:lpstr>
      <vt:lpstr>The Common Sense Model  of Self Regulation</vt:lpstr>
      <vt:lpstr>The Common Sense Model  of Self Regulation</vt:lpstr>
      <vt:lpstr>Evidence-based approaches</vt:lpstr>
      <vt:lpstr>How to Develop Self-Efficacy</vt:lpstr>
      <vt:lpstr>How to Enhance Motivation</vt:lpstr>
      <vt:lpstr>How to Change Illness Perceptions</vt:lpstr>
      <vt:lpstr>Conclusions</vt:lpstr>
      <vt:lpstr>Conclusions</vt:lpstr>
      <vt:lpstr>Conclusions</vt:lpstr>
      <vt:lpstr>Conclusions</vt:lpstr>
      <vt:lpstr>References</vt:lpstr>
    </vt:vector>
  </TitlesOfParts>
  <Company>University of Kent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“Helping patients to self-manage their long-term condition. Evidence-based approaches”</dc:title>
  <dc:creator>keh8</dc:creator>
  <cp:lastModifiedBy>Clair Waller</cp:lastModifiedBy>
  <cp:revision>217</cp:revision>
  <dcterms:created xsi:type="dcterms:W3CDTF">2015-03-18T12:59:26Z</dcterms:created>
  <dcterms:modified xsi:type="dcterms:W3CDTF">2015-04-09T10:22:49Z</dcterms:modified>
</cp:coreProperties>
</file>