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2" r:id="rId4"/>
    <p:sldId id="257" r:id="rId5"/>
    <p:sldId id="259" r:id="rId6"/>
    <p:sldId id="261" r:id="rId7"/>
    <p:sldId id="267" r:id="rId8"/>
    <p:sldId id="263" r:id="rId9"/>
    <p:sldId id="273" r:id="rId10"/>
    <p:sldId id="266" r:id="rId11"/>
    <p:sldId id="265" r:id="rId12"/>
    <p:sldId id="269" r:id="rId13"/>
    <p:sldId id="268" r:id="rId14"/>
    <p:sldId id="26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56A"/>
    <a:srgbClr val="FC8068"/>
    <a:srgbClr val="090908"/>
    <a:srgbClr val="090907"/>
    <a:srgbClr val="FFFFFF"/>
    <a:srgbClr val="002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9419" autoAdjust="0"/>
  </p:normalViewPr>
  <p:slideViewPr>
    <p:cSldViewPr snapToGrid="0">
      <p:cViewPr varScale="1">
        <p:scale>
          <a:sx n="65" d="100"/>
          <a:sy n="65" d="100"/>
        </p:scale>
        <p:origin x="22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>
                <a:solidFill>
                  <a:sysClr val="windowText" lastClr="000000"/>
                </a:solidFill>
              </a:rPr>
              <a:t>Per faculty:</a:t>
            </a:r>
            <a:r>
              <a:rPr lang="en-GB" sz="1600" b="1" baseline="0" dirty="0">
                <a:solidFill>
                  <a:sysClr val="windowText" lastClr="000000"/>
                </a:solidFill>
              </a:rPr>
              <a:t> </a:t>
            </a:r>
            <a:r>
              <a:rPr lang="en-GB" sz="1600" b="1" dirty="0">
                <a:solidFill>
                  <a:sysClr val="windowText" lastClr="000000"/>
                </a:solidFill>
              </a:rPr>
              <a:t>A.</a:t>
            </a:r>
            <a:r>
              <a:rPr lang="en-GB" sz="1600" b="1" baseline="0" dirty="0">
                <a:solidFill>
                  <a:sysClr val="windowText" lastClr="000000"/>
                </a:solidFill>
              </a:rPr>
              <a:t> B. C. versus beyond A. B. C. deposits to repository with percentage of full time equivalent researchers  </a:t>
            </a:r>
            <a:endParaRPr lang="en-GB" sz="1600" b="1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Articles, Books, Conference Papers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46E-481B-B86C-169024E5ABE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46E-481B-B86C-169024E5ABE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46E-481B-B86C-169024E5AB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Humanitites</c:v>
                </c:pt>
                <c:pt idx="1">
                  <c:v>Sciences</c:v>
                </c:pt>
                <c:pt idx="2">
                  <c:v>Social Sciences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7305</c:v>
                </c:pt>
                <c:pt idx="1">
                  <c:v>17177</c:v>
                </c:pt>
                <c:pt idx="2">
                  <c:v>20921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46E-481B-B86C-169024E5AB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Beyond A. B. C.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Humanitites</c:v>
                </c:pt>
                <c:pt idx="1">
                  <c:v>Sciences</c:v>
                </c:pt>
                <c:pt idx="2">
                  <c:v>Social Sciences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2798</c:v>
                </c:pt>
                <c:pt idx="1">
                  <c:v>942</c:v>
                </c:pt>
                <c:pt idx="2">
                  <c:v>2552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6E-481B-B86C-169024E5AB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9511504"/>
        <c:axId val="45951019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% of FTE researchers per faculty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2.635046113306983E-3"/>
                  <c:y val="-2.9279279279279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6E-481B-B86C-169024E5AB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Humanitites</c:v>
                </c:pt>
                <c:pt idx="1">
                  <c:v>Sciences</c:v>
                </c:pt>
                <c:pt idx="2">
                  <c:v>Social Sciences</c:v>
                </c:pt>
              </c:strCache>
            </c:strRef>
          </c:cat>
          <c:val>
            <c:numRef>
              <c:f>Sheet1!$D$2:$D$4</c:f>
              <c:numCache>
                <c:formatCode>0.0%</c:formatCode>
                <c:ptCount val="3"/>
                <c:pt idx="0">
                  <c:v>0.20849999999999999</c:v>
                </c:pt>
                <c:pt idx="1">
                  <c:v>0.43359999999999999</c:v>
                </c:pt>
                <c:pt idx="2">
                  <c:v>0.3579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46E-481B-B86C-169024E5AB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9516752"/>
        <c:axId val="459509208"/>
      </c:lineChart>
      <c:catAx>
        <c:axId val="45951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510192"/>
        <c:crosses val="autoZero"/>
        <c:auto val="1"/>
        <c:lblAlgn val="ctr"/>
        <c:lblOffset val="100"/>
        <c:noMultiLvlLbl val="0"/>
      </c:catAx>
      <c:valAx>
        <c:axId val="45951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511504"/>
        <c:crosses val="autoZero"/>
        <c:crossBetween val="between"/>
      </c:valAx>
      <c:valAx>
        <c:axId val="459509208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516752"/>
        <c:crosses val="max"/>
        <c:crossBetween val="between"/>
      </c:valAx>
      <c:catAx>
        <c:axId val="45951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95092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0B17D-ECEB-49A7-847F-637805C558A0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0EE3-B86C-451B-B52C-0A83D238B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17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123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559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765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9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59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771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99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1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20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02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128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40EE3-B86C-451B-B52C-0A83D238B70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8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5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79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62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94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53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7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8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8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07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04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62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FF55-6AD2-4EEF-AE5B-227A8156583F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DC703-515D-4FEC-8188-94DCE50D7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4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www.kent.ac.uk/library/research/practice-researc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4.png"/><Relationship Id="rId21" Type="http://schemas.openxmlformats.org/officeDocument/2006/relationships/image" Target="../media/image29.jpeg"/><Relationship Id="rId7" Type="http://schemas.openxmlformats.org/officeDocument/2006/relationships/image" Target="../media/image17.jpeg"/><Relationship Id="rId12" Type="http://schemas.microsoft.com/office/2007/relationships/hdphoto" Target="../media/hdphoto3.wdp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3.jpeg"/><Relationship Id="rId10" Type="http://schemas.microsoft.com/office/2007/relationships/hdphoto" Target="../media/hdphoto2.wdp"/><Relationship Id="rId19" Type="http://schemas.openxmlformats.org/officeDocument/2006/relationships/image" Target="../media/image27.jpeg"/><Relationship Id="rId4" Type="http://schemas.openxmlformats.org/officeDocument/2006/relationships/hyperlink" Target="mailto:researchsupport@kent.ac.uk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2.jpeg"/><Relationship Id="rId2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ef.ac.uk/publications/guidance-on-submissions-20190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ydney.edu.au/research_support/performance/documents/ntro-guidelines-sydney.pdf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240431"/>
            <a:ext cx="12192000" cy="6617569"/>
            <a:chOff x="0" y="240431"/>
            <a:chExt cx="12192000" cy="6617569"/>
          </a:xfrm>
        </p:grpSpPr>
        <p:pic>
          <p:nvPicPr>
            <p:cNvPr id="4" name="Picture Placeholder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8" b="24583"/>
            <a:stretch/>
          </p:blipFill>
          <p:spPr>
            <a:xfrm>
              <a:off x="0" y="2798690"/>
              <a:ext cx="12192000" cy="405931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542958" y="955750"/>
              <a:ext cx="5667620" cy="2940841"/>
              <a:chOff x="467543" y="1095865"/>
              <a:chExt cx="6339987" cy="1607982"/>
            </a:xfrm>
          </p:grpSpPr>
          <p:sp>
            <p:nvSpPr>
              <p:cNvPr id="6" name="Text Placeholder 2"/>
              <p:cNvSpPr txBox="1">
                <a:spLocks/>
              </p:cNvSpPr>
              <p:nvPr/>
            </p:nvSpPr>
            <p:spPr>
              <a:xfrm>
                <a:off x="467543" y="1095865"/>
                <a:ext cx="6339987" cy="1213945"/>
              </a:xfrm>
              <a:prstGeom prst="rect">
                <a:avLst/>
              </a:prstGeom>
              <a:solidFill>
                <a:srgbClr val="002A62"/>
              </a:solidFill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 Placeholder 3"/>
              <p:cNvSpPr txBox="1">
                <a:spLocks/>
              </p:cNvSpPr>
              <p:nvPr/>
            </p:nvSpPr>
            <p:spPr>
              <a:xfrm>
                <a:off x="467544" y="2112799"/>
                <a:ext cx="6339986" cy="591048"/>
              </a:xfrm>
              <a:prstGeom prst="rect">
                <a:avLst/>
              </a:prstGeom>
              <a:solidFill>
                <a:srgbClr val="002A62"/>
              </a:solidFill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7580" y="1221134"/>
                <a:ext cx="52035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solidFill>
                      <a:schemeClr val="bg1"/>
                    </a:solidFill>
                  </a:rPr>
                  <a:t>Engaging practice researchers in open repositories: Beyond A. B. C. </a:t>
                </a:r>
                <a:endParaRPr lang="en-GB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17581" y="1752892"/>
                <a:ext cx="5544082" cy="77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D6A300"/>
                    </a:solidFill>
                  </a:rPr>
                  <a:t>Helen Cooper, Research Support Librarian </a:t>
                </a:r>
              </a:p>
              <a:p>
                <a:r>
                  <a:rPr lang="en-GB" b="1" dirty="0" smtClean="0">
                    <a:solidFill>
                      <a:srgbClr val="D6A300"/>
                    </a:solidFill>
                  </a:rPr>
                  <a:t>@</a:t>
                </a:r>
                <a:r>
                  <a:rPr lang="en-GB" b="1" dirty="0" err="1">
                    <a:solidFill>
                      <a:srgbClr val="D6A300"/>
                    </a:solidFill>
                  </a:rPr>
                  <a:t>UniKentResSupp</a:t>
                </a:r>
                <a:endParaRPr lang="en-GB" b="1" dirty="0">
                  <a:solidFill>
                    <a:srgbClr val="D6A300"/>
                  </a:solidFill>
                </a:endParaRPr>
              </a:p>
              <a:p>
                <a:endParaRPr lang="en-GB" b="1" dirty="0" smtClean="0">
                  <a:solidFill>
                    <a:srgbClr val="D6A300"/>
                  </a:solidFill>
                </a:endParaRPr>
              </a:p>
              <a:p>
                <a:r>
                  <a:rPr lang="en-GB" b="1" dirty="0" smtClean="0">
                    <a:solidFill>
                      <a:srgbClr val="D6A300"/>
                    </a:solidFill>
                  </a:rPr>
                  <a:t>Josie Caplehorne, Scholarly Communication Coordinator</a:t>
                </a:r>
              </a:p>
              <a:p>
                <a:r>
                  <a:rPr lang="en-GB" b="1" dirty="0" smtClean="0">
                    <a:solidFill>
                      <a:srgbClr val="D6A300"/>
                    </a:solidFill>
                  </a:rPr>
                  <a:t>@</a:t>
                </a:r>
                <a:r>
                  <a:rPr lang="en-GB" b="1" dirty="0" err="1" smtClean="0">
                    <a:solidFill>
                      <a:srgbClr val="D6A300"/>
                    </a:solidFill>
                  </a:rPr>
                  <a:t>JosieCaplehorne</a:t>
                </a:r>
                <a:endParaRPr lang="en-GB" b="1" dirty="0">
                  <a:solidFill>
                    <a:srgbClr val="D6A3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42958" y="240431"/>
              <a:ext cx="1997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2A62"/>
                  </a:solidFill>
                </a:rPr>
                <a:t>The UK’s European university</a:t>
              </a:r>
              <a:endParaRPr lang="en-GB" sz="1200" dirty="0">
                <a:solidFill>
                  <a:srgbClr val="002A62"/>
                </a:solidFill>
              </a:endParaRPr>
            </a:p>
          </p:txBody>
        </p:sp>
        <p:pic>
          <p:nvPicPr>
            <p:cNvPr id="11" name="Picture 2" descr="University of Kent logo blue on wh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4325" y="240431"/>
              <a:ext cx="1384549" cy="93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67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6471" y="1804234"/>
            <a:ext cx="11099058" cy="4468367"/>
            <a:chOff x="541664" y="1482537"/>
            <a:chExt cx="11099058" cy="4468367"/>
          </a:xfrm>
        </p:grpSpPr>
        <p:sp>
          <p:nvSpPr>
            <p:cNvPr id="8" name="Rectangle 7"/>
            <p:cNvSpPr/>
            <p:nvPr/>
          </p:nvSpPr>
          <p:spPr>
            <a:xfrm>
              <a:off x="908428" y="1482537"/>
              <a:ext cx="1116313" cy="830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1600" dirty="0"/>
                <a:t>Academic Liaison </a:t>
              </a:r>
              <a:r>
                <a:rPr lang="en-GB" sz="1600" dirty="0" smtClean="0"/>
                <a:t>interviews</a:t>
              </a:r>
              <a:endParaRPr lang="en-GB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1664" y="2873829"/>
              <a:ext cx="1849843" cy="472272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April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91507" y="2873829"/>
              <a:ext cx="1849843" cy="4722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May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41350" y="2873829"/>
              <a:ext cx="1849843" cy="4722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June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91193" y="2873829"/>
              <a:ext cx="1849843" cy="4722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July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41036" y="2873829"/>
              <a:ext cx="1849843" cy="472272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August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5964" y="3728907"/>
              <a:ext cx="3282214" cy="8309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/>
                <a:t>Liaison – external to </a:t>
              </a:r>
              <a:r>
                <a:rPr lang="en-GB" sz="1600" dirty="0" smtClean="0"/>
                <a:t>Kent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 smtClean="0"/>
                <a:t>KULTUR partners and other HEIs</a:t>
              </a:r>
              <a:endParaRPr lang="en-GB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Desk </a:t>
              </a:r>
              <a:r>
                <a:rPr lang="en-GB" sz="1600" dirty="0"/>
                <a:t>research/literature review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91506" y="5366129"/>
              <a:ext cx="3699686" cy="5847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/>
                <a:t>Conferences and events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/>
                <a:t>Best practice report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790879" y="2873829"/>
              <a:ext cx="1849843" cy="4722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September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64315" y="1488941"/>
              <a:ext cx="3053754" cy="10772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Gap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Digitisation service </a:t>
              </a:r>
              <a:r>
                <a:rPr lang="en-GB" sz="1600" dirty="0"/>
                <a:t>review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Agree </a:t>
              </a:r>
              <a:r>
                <a:rPr lang="en-GB" sz="1600" dirty="0"/>
                <a:t>offering/draft </a:t>
              </a:r>
              <a:r>
                <a:rPr lang="en-GB" sz="1600" dirty="0" smtClean="0"/>
                <a:t>statement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Communications strategy</a:t>
              </a:r>
              <a:endParaRPr lang="en-GB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1192" y="3734942"/>
              <a:ext cx="1935104" cy="10772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Glossary of terms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 smtClean="0"/>
                <a:t>Data Management Planning </a:t>
              </a:r>
              <a:endParaRPr lang="en-GB" sz="1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90878" y="3728907"/>
              <a:ext cx="1849844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/>
                <a:t>Web guidance</a:t>
              </a:r>
            </a:p>
          </p:txBody>
        </p:sp>
        <p:cxnSp>
          <p:nvCxnSpPr>
            <p:cNvPr id="20" name="Straight Connector 19"/>
            <p:cNvCxnSpPr>
              <a:stCxn id="8" idx="2"/>
              <a:endCxn id="9" idx="0"/>
            </p:cNvCxnSpPr>
            <p:nvPr/>
          </p:nvCxnSpPr>
          <p:spPr>
            <a:xfrm>
              <a:off x="1466585" y="2313534"/>
              <a:ext cx="1" cy="560295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4" idx="0"/>
            </p:cNvCxnSpPr>
            <p:nvPr/>
          </p:nvCxnSpPr>
          <p:spPr>
            <a:xfrm flipH="1">
              <a:off x="2387071" y="3346101"/>
              <a:ext cx="4436" cy="382806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091192" y="2566495"/>
              <a:ext cx="0" cy="307334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859474" y="2559755"/>
              <a:ext cx="0" cy="307334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0768729" y="3346101"/>
              <a:ext cx="0" cy="382806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94588" y="3346101"/>
              <a:ext cx="0" cy="382806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241349" y="3346101"/>
              <a:ext cx="10807" cy="2004528"/>
            </a:xfrm>
            <a:prstGeom prst="line">
              <a:avLst/>
            </a:prstGeom>
            <a:ln w="508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1"/>
          <p:cNvSpPr txBox="1">
            <a:spLocks/>
          </p:cNvSpPr>
          <p:nvPr/>
        </p:nvSpPr>
        <p:spPr>
          <a:xfrm>
            <a:off x="546471" y="762652"/>
            <a:ext cx="8039155" cy="818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2A62"/>
                </a:solidFill>
                <a:latin typeface="+mn-lt"/>
              </a:rPr>
              <a:t>Project timeline: 2018</a:t>
            </a:r>
            <a:endParaRPr lang="en-GB" b="1" dirty="0">
              <a:solidFill>
                <a:srgbClr val="002A62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939359" y="2043715"/>
            <a:ext cx="184984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600" dirty="0" smtClean="0"/>
              <a:t>Repository review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Metadata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Language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86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-1727165" y="3331728"/>
            <a:ext cx="395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4"/>
              </a:rPr>
              <a:t>https://www.kent.ac.uk/library/research/practice-research</a:t>
            </a:r>
            <a:r>
              <a:rPr lang="en-GB" sz="1200" dirty="0" smtClean="0">
                <a:hlinkClick r:id="rId4"/>
              </a:rPr>
              <a:t>/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587" r="-188" b="25074"/>
          <a:stretch/>
        </p:blipFill>
        <p:spPr>
          <a:xfrm>
            <a:off x="1648585" y="478971"/>
            <a:ext cx="9295340" cy="6030686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819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6" t="14334" r="38759" b="6012"/>
          <a:stretch/>
        </p:blipFill>
        <p:spPr>
          <a:xfrm>
            <a:off x="0" y="443732"/>
            <a:ext cx="4239693" cy="601415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42120" y="642838"/>
            <a:ext cx="6782652" cy="772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  <a:latin typeface="+mn-lt"/>
              </a:rPr>
              <a:t>Supporting our Researchers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355" y="1503951"/>
            <a:ext cx="712653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bg1"/>
                </a:solidFill>
              </a:rPr>
              <a:t>User focused – future focussed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bg1"/>
                </a:solidFill>
              </a:rPr>
              <a:t>Inclusive language – </a:t>
            </a:r>
            <a:r>
              <a:rPr lang="en-GB" sz="2200" dirty="0">
                <a:solidFill>
                  <a:schemeClr val="bg1"/>
                </a:solidFill>
              </a:rPr>
              <a:t>P</a:t>
            </a:r>
            <a:r>
              <a:rPr lang="en-GB" sz="2200" dirty="0" smtClean="0">
                <a:solidFill>
                  <a:schemeClr val="bg1"/>
                </a:solidFill>
              </a:rPr>
              <a:t>lain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bg1"/>
                </a:solidFill>
              </a:rPr>
              <a:t>Inclusive practices and services</a:t>
            </a:r>
          </a:p>
          <a:p>
            <a:endParaRPr lang="en-GB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bg1"/>
                </a:solidFill>
              </a:rPr>
              <a:t>Lines are blurred between data and output</a:t>
            </a:r>
          </a:p>
          <a:p>
            <a:pPr lvl="2"/>
            <a:r>
              <a:rPr lang="en-GB" sz="2200" dirty="0" smtClean="0">
                <a:solidFill>
                  <a:schemeClr val="bg1"/>
                </a:solidFill>
              </a:rPr>
              <a:t>…old binaries between inside-outside, and academia and the world, become inter-permeable” </a:t>
            </a:r>
            <a:r>
              <a:rPr lang="en-GB" sz="1400" dirty="0" smtClean="0">
                <a:solidFill>
                  <a:schemeClr val="bg1"/>
                </a:solidFill>
              </a:rPr>
              <a:t>(Mani,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bg1"/>
                </a:solidFill>
              </a:rPr>
              <a:t>We can contribute </a:t>
            </a:r>
          </a:p>
          <a:p>
            <a:r>
              <a:rPr lang="en-GB" sz="2200" dirty="0" smtClean="0">
                <a:solidFill>
                  <a:schemeClr val="bg1"/>
                </a:solidFill>
              </a:rPr>
              <a:t>	- “Interdisciplinary </a:t>
            </a:r>
            <a:r>
              <a:rPr lang="en-GB" sz="2200" dirty="0">
                <a:solidFill>
                  <a:schemeClr val="bg1"/>
                </a:solidFill>
              </a:rPr>
              <a:t>cross-fertilisation”</a:t>
            </a:r>
          </a:p>
          <a:p>
            <a:pPr lvl="2"/>
            <a:r>
              <a:rPr lang="en-GB" sz="2200" dirty="0" smtClean="0">
                <a:solidFill>
                  <a:schemeClr val="bg1"/>
                </a:solidFill>
              </a:rPr>
              <a:t>– by recording the unrecorded</a:t>
            </a:r>
          </a:p>
          <a:p>
            <a:pPr lvl="2"/>
            <a:r>
              <a:rPr lang="en-GB" sz="2200" dirty="0">
                <a:solidFill>
                  <a:schemeClr val="bg1"/>
                </a:solidFill>
              </a:rPr>
              <a:t>– </a:t>
            </a:r>
            <a:r>
              <a:rPr lang="en-GB" sz="2200" dirty="0" smtClean="0">
                <a:solidFill>
                  <a:schemeClr val="bg1"/>
                </a:solidFill>
              </a:rPr>
              <a:t>by providing an appropriate framework</a:t>
            </a:r>
          </a:p>
          <a:p>
            <a:pPr lvl="2"/>
            <a:r>
              <a:rPr lang="en-GB" sz="2200" dirty="0" smtClean="0">
                <a:solidFill>
                  <a:schemeClr val="bg1"/>
                </a:solidFill>
              </a:rPr>
              <a:t>– </a:t>
            </a:r>
            <a:r>
              <a:rPr lang="en-GB" sz="2200" dirty="0">
                <a:solidFill>
                  <a:schemeClr val="bg1"/>
                </a:solidFill>
              </a:rPr>
              <a:t>by </a:t>
            </a:r>
            <a:r>
              <a:rPr lang="en-GB" sz="2200" dirty="0" smtClean="0">
                <a:solidFill>
                  <a:schemeClr val="bg1"/>
                </a:solidFill>
              </a:rPr>
              <a:t>providing a persistent platform</a:t>
            </a:r>
          </a:p>
          <a:p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43000">
              <a:schemeClr val="accent2">
                <a:lumMod val="45000"/>
                <a:lumOff val="55000"/>
              </a:schemeClr>
            </a:gs>
            <a:gs pos="46000">
              <a:schemeClr val="accent2">
                <a:lumMod val="45000"/>
                <a:lumOff val="55000"/>
              </a:schemeClr>
            </a:gs>
            <a:gs pos="65000">
              <a:srgbClr val="FD856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irl wearing VR gogg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/>
          <a:stretch/>
        </p:blipFill>
        <p:spPr bwMode="auto">
          <a:xfrm>
            <a:off x="7620000" y="426182"/>
            <a:ext cx="4572000" cy="64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9072" y="649687"/>
            <a:ext cx="6953250" cy="71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+mn-lt"/>
              </a:rPr>
              <a:t>What’s next? Beyond A. B. C. </a:t>
            </a:r>
            <a:endParaRPr lang="en-GB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064" y="1586372"/>
            <a:ext cx="66142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Implement repository changes within project framework: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/>
              <a:t>Reconfigure ‘item types’: Crosswalk with </a:t>
            </a:r>
            <a:r>
              <a:rPr lang="en-GB" sz="1600" i="1" dirty="0"/>
              <a:t>CDWA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/>
              <a:t>Freestanding item type for portfolios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/>
              <a:t>Rename ‘Upload document</a:t>
            </a:r>
            <a:r>
              <a:rPr lang="en-GB" sz="1600" dirty="0" smtClean="0"/>
              <a:t>’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/>
              <a:t>Image based look and feel (Kultur influenced</a:t>
            </a:r>
            <a:r>
              <a:rPr lang="en-GB" sz="1600" dirty="0" smtClean="0"/>
              <a:t>)</a:t>
            </a:r>
            <a:endParaRPr lang="en-GB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Metadata</a:t>
            </a:r>
            <a:r>
              <a:rPr lang="en-GB" sz="1600" dirty="0"/>
              <a:t>: Dates, status,  CRediT framework and creative researcher taxonomies (Kultur influenced</a:t>
            </a:r>
            <a:r>
              <a:rPr lang="en-GB" sz="1600" dirty="0" smtClean="0"/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sz="1600" dirty="0" smtClean="0"/>
              <a:t>Digital </a:t>
            </a:r>
            <a:r>
              <a:rPr lang="en-GB" sz="1600" dirty="0"/>
              <a:t>Object Identifiers (DOIs</a:t>
            </a:r>
            <a:r>
              <a:rPr lang="en-GB" sz="1600" dirty="0" smtClean="0"/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Digitization service including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Include </a:t>
            </a:r>
            <a:r>
              <a:rPr lang="en-GB" dirty="0"/>
              <a:t>PbR sensitivity in research and repository </a:t>
            </a:r>
            <a:r>
              <a:rPr lang="en-GB" dirty="0" smtClean="0"/>
              <a:t>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Include accessibility and inclusivity in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Open accessibility</a:t>
            </a:r>
          </a:p>
          <a:p>
            <a:endParaRPr lang="en-GB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Research led teaching vertical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GB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Non-publication options in academic promotion reports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 </a:t>
            </a:r>
            <a:r>
              <a:rPr lang="en-GB" dirty="0"/>
              <a:t>are we doing? </a:t>
            </a:r>
            <a:r>
              <a:rPr lang="en-GB" dirty="0" smtClean="0"/>
              <a:t>Sense check with academics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9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14141" y="780978"/>
            <a:ext cx="3967018" cy="679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2A62"/>
                </a:solidFill>
                <a:latin typeface="+mn-lt"/>
              </a:rPr>
              <a:t>Contact us</a:t>
            </a:r>
            <a:endParaRPr lang="en-GB" b="1" dirty="0">
              <a:solidFill>
                <a:srgbClr val="002A62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54639" y="1656576"/>
            <a:ext cx="4796042" cy="4555093"/>
            <a:chOff x="609600" y="2132423"/>
            <a:chExt cx="4796042" cy="4555093"/>
          </a:xfrm>
        </p:grpSpPr>
        <p:sp>
          <p:nvSpPr>
            <p:cNvPr id="9" name="TextBox 8"/>
            <p:cNvSpPr txBox="1"/>
            <p:nvPr/>
          </p:nvSpPr>
          <p:spPr>
            <a:xfrm>
              <a:off x="609600" y="2132423"/>
              <a:ext cx="4796042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002A62"/>
                  </a:solidFill>
                </a:rPr>
                <a:t>Helen Cooper</a:t>
              </a:r>
              <a:r>
                <a:rPr lang="en-GB" b="1" dirty="0" smtClean="0">
                  <a:solidFill>
                    <a:srgbClr val="002A62"/>
                  </a:solidFill>
                </a:rPr>
                <a:t>	</a:t>
              </a:r>
              <a:r>
                <a:rPr lang="en-GB" b="1" dirty="0" smtClean="0"/>
                <a:t>	</a:t>
              </a:r>
            </a:p>
            <a:p>
              <a:r>
                <a:rPr lang="en-GB" sz="2200" dirty="0" smtClean="0">
                  <a:solidFill>
                    <a:srgbClr val="002A62"/>
                  </a:solidFill>
                  <a:latin typeface="+mj-lt"/>
                </a:rPr>
                <a:t>Research Support Librarian</a:t>
              </a:r>
            </a:p>
            <a:p>
              <a:r>
                <a:rPr lang="en-GB" sz="2400" b="1" dirty="0">
                  <a:solidFill>
                    <a:srgbClr val="002A62"/>
                  </a:solidFill>
                  <a:latin typeface="+mj-lt"/>
                </a:rPr>
                <a:t> </a:t>
              </a:r>
              <a:r>
                <a:rPr lang="en-GB" sz="2400" b="1" dirty="0" smtClean="0">
                  <a:solidFill>
                    <a:srgbClr val="002A62"/>
                  </a:solidFill>
                  <a:latin typeface="+mj-lt"/>
                </a:rPr>
                <a:t>      @UniKentResSupp</a:t>
              </a:r>
            </a:p>
            <a:p>
              <a:r>
                <a:rPr lang="en-GB" b="1" dirty="0" smtClean="0"/>
                <a:t>			</a:t>
              </a:r>
            </a:p>
            <a:p>
              <a:r>
                <a:rPr lang="en-GB" sz="2400" b="1" dirty="0">
                  <a:solidFill>
                    <a:srgbClr val="002A62"/>
                  </a:solidFill>
                </a:rPr>
                <a:t>Josie </a:t>
              </a:r>
              <a:r>
                <a:rPr lang="en-GB" sz="2400" b="1" dirty="0" smtClean="0">
                  <a:solidFill>
                    <a:srgbClr val="002A62"/>
                  </a:solidFill>
                </a:rPr>
                <a:t>Caplehorne</a:t>
              </a:r>
              <a:endParaRPr lang="en-GB" sz="2400" b="1" dirty="0">
                <a:solidFill>
                  <a:srgbClr val="002A62"/>
                </a:solidFill>
              </a:endParaRPr>
            </a:p>
            <a:p>
              <a:r>
                <a:rPr lang="en-GB" sz="2200" dirty="0" smtClean="0">
                  <a:solidFill>
                    <a:srgbClr val="002A62"/>
                  </a:solidFill>
                  <a:latin typeface="+mj-lt"/>
                </a:rPr>
                <a:t>Scholarly Communications Coordinator</a:t>
              </a:r>
            </a:p>
            <a:p>
              <a:r>
                <a:rPr lang="en-GB" sz="2400" b="1" dirty="0">
                  <a:solidFill>
                    <a:srgbClr val="002A62"/>
                  </a:solidFill>
                  <a:latin typeface="+mj-lt"/>
                </a:rPr>
                <a:t> </a:t>
              </a:r>
              <a:r>
                <a:rPr lang="en-GB" sz="2400" b="1" dirty="0" smtClean="0">
                  <a:solidFill>
                    <a:srgbClr val="002A62"/>
                  </a:solidFill>
                  <a:latin typeface="+mj-lt"/>
                </a:rPr>
                <a:t>      @JosieCaplehorne</a:t>
              </a:r>
            </a:p>
            <a:p>
              <a:endParaRPr lang="en-GB" sz="2400" b="1" dirty="0" smtClean="0">
                <a:solidFill>
                  <a:srgbClr val="002A62"/>
                </a:solidFill>
                <a:latin typeface="+mj-lt"/>
              </a:endParaRPr>
            </a:p>
            <a:p>
              <a:r>
                <a:rPr lang="en-GB" sz="2400" b="1" dirty="0" smtClean="0">
                  <a:solidFill>
                    <a:srgbClr val="002A62"/>
                  </a:solidFill>
                  <a:latin typeface="+mj-lt"/>
                </a:rPr>
                <a:t>Email us:  </a:t>
              </a:r>
            </a:p>
            <a:p>
              <a:r>
                <a:rPr lang="en-GB" sz="2400" b="1" dirty="0" smtClean="0">
                  <a:solidFill>
                    <a:srgbClr val="002A62"/>
                  </a:solidFill>
                  <a:latin typeface="+mj-lt"/>
                  <a:hlinkClick r:id="rId4"/>
                </a:rPr>
                <a:t>researchsupport@kent.ac.uk</a:t>
              </a:r>
              <a:endParaRPr lang="en-GB" sz="2400" b="1" dirty="0" smtClean="0">
                <a:solidFill>
                  <a:srgbClr val="002A62"/>
                </a:solidFill>
                <a:latin typeface="+mj-lt"/>
              </a:endParaRPr>
            </a:p>
            <a:p>
              <a:endParaRPr lang="en-GB" sz="2400" b="1" dirty="0">
                <a:solidFill>
                  <a:srgbClr val="002A62"/>
                </a:solidFill>
                <a:latin typeface="+mj-lt"/>
              </a:endParaRPr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10" name="Picture 2" descr="Image result for twitter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56" y="2899110"/>
              <a:ext cx="370898" cy="37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twitter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56" y="4307656"/>
              <a:ext cx="370898" cy="37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53421" y="744866"/>
            <a:ext cx="6128339" cy="6017483"/>
            <a:chOff x="418252" y="840517"/>
            <a:chExt cx="6128339" cy="6017483"/>
          </a:xfrm>
        </p:grpSpPr>
        <p:grpSp>
          <p:nvGrpSpPr>
            <p:cNvPr id="13" name="Group 12"/>
            <p:cNvGrpSpPr/>
            <p:nvPr/>
          </p:nvGrpSpPr>
          <p:grpSpPr>
            <a:xfrm>
              <a:off x="420997" y="840517"/>
              <a:ext cx="6076977" cy="1951732"/>
              <a:chOff x="420997" y="840517"/>
              <a:chExt cx="6076977" cy="195173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20997" y="840517"/>
                <a:ext cx="6041832" cy="1250434"/>
                <a:chOff x="420997" y="840517"/>
                <a:chExt cx="6041832" cy="1250434"/>
              </a:xfrm>
            </p:grpSpPr>
            <p:pic>
              <p:nvPicPr>
                <p:cNvPr id="44" name="Picture 8" descr="https://www.kent.ac.uk/osc/images/team/josie-caplehorne.jp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870" t="-1" r="6193" b="8280"/>
                <a:stretch/>
              </p:blipFill>
              <p:spPr bwMode="auto">
                <a:xfrm>
                  <a:off x="3001588" y="854122"/>
                  <a:ext cx="1024932" cy="12368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720" t="7802" r="8863" b="-226"/>
                <a:stretch/>
              </p:blipFill>
              <p:spPr>
                <a:xfrm>
                  <a:off x="5417800" y="840517"/>
                  <a:ext cx="1045029" cy="1216973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40" t="1535" r="9142" b="36696"/>
                <a:stretch/>
              </p:blipFill>
              <p:spPr>
                <a:xfrm>
                  <a:off x="420997" y="854122"/>
                  <a:ext cx="1045029" cy="1236829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37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74" t="3330" r="17085" b="23902"/>
                <a:stretch/>
              </p:blipFill>
              <p:spPr>
                <a:xfrm>
                  <a:off x="4209437" y="847534"/>
                  <a:ext cx="1025446" cy="1236829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28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33364" y="849183"/>
                  <a:ext cx="1084784" cy="1199643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/>
              <p:cNvSpPr txBox="1"/>
              <p:nvPr/>
            </p:nvSpPr>
            <p:spPr>
              <a:xfrm>
                <a:off x="425830" y="2080106"/>
                <a:ext cx="10353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smtClean="0">
                    <a:solidFill>
                      <a:srgbClr val="002A62"/>
                    </a:solidFill>
                  </a:rPr>
                  <a:t>Katie</a:t>
                </a:r>
                <a:r>
                  <a:rPr lang="en-GB" sz="1200" dirty="0" smtClean="0">
                    <a:solidFill>
                      <a:srgbClr val="002A62"/>
                    </a:solidFill>
                  </a:rPr>
                  <a:t> 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Arts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691302" y="2080106"/>
                <a:ext cx="10801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smtClean="0">
                    <a:solidFill>
                      <a:srgbClr val="002A62"/>
                    </a:solidFill>
                  </a:rPr>
                  <a:t>Helen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Research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946345" y="2074971"/>
                <a:ext cx="10801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smtClean="0">
                    <a:solidFill>
                      <a:srgbClr val="002A62"/>
                    </a:solidFill>
                  </a:rPr>
                  <a:t>Josie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Scholarly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Comms.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417800" y="2084363"/>
                <a:ext cx="10801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smtClean="0">
                    <a:solidFill>
                      <a:srgbClr val="002A62"/>
                    </a:solidFill>
                  </a:rPr>
                  <a:t>Sarah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Scholarly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Comms.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154709" y="2074971"/>
                <a:ext cx="10801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smtClean="0">
                    <a:solidFill>
                      <a:srgbClr val="002A62"/>
                    </a:solidFill>
                  </a:rPr>
                  <a:t>Rosalyn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Faculty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20997" y="2851994"/>
              <a:ext cx="6067710" cy="1932063"/>
              <a:chOff x="420997" y="2851994"/>
              <a:chExt cx="6067710" cy="1932063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20997" y="2851994"/>
                <a:ext cx="6044576" cy="1242535"/>
                <a:chOff x="418253" y="2261142"/>
                <a:chExt cx="6044576" cy="124253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454" t="13253" r="28645" b="21667"/>
                <a:stretch/>
              </p:blipFill>
              <p:spPr>
                <a:xfrm rot="5400000">
                  <a:off x="2895639" y="2372797"/>
                  <a:ext cx="1236829" cy="1024932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15" r="4768"/>
                <a:stretch/>
              </p:blipFill>
              <p:spPr>
                <a:xfrm>
                  <a:off x="5421698" y="2261142"/>
                  <a:ext cx="1041131" cy="1239566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17" r="8527"/>
                <a:stretch/>
              </p:blipFill>
              <p:spPr>
                <a:xfrm>
                  <a:off x="4209437" y="2263879"/>
                  <a:ext cx="1055299" cy="1236829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6621" r="3996"/>
                <a:stretch/>
              </p:blipFill>
              <p:spPr>
                <a:xfrm>
                  <a:off x="1739794" y="2263879"/>
                  <a:ext cx="1073744" cy="1239798"/>
                </a:xfrm>
                <a:prstGeom prst="rect">
                  <a:avLst/>
                </a:prstGeom>
              </p:spPr>
            </p:pic>
            <p:pic>
              <p:nvPicPr>
                <p:cNvPr id="37" name="Picture 4" descr="Jonathan Cates"/>
                <p:cNvPicPr>
                  <a:picLocks noChangeAspect="1" noChangeArrowheads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38"/>
                <a:stretch/>
              </p:blipFill>
              <p:spPr bwMode="auto">
                <a:xfrm>
                  <a:off x="418253" y="2299544"/>
                  <a:ext cx="1047773" cy="12041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8" name="TextBox 27"/>
              <p:cNvSpPr txBox="1"/>
              <p:nvPr/>
            </p:nvSpPr>
            <p:spPr>
              <a:xfrm>
                <a:off x="420997" y="4091560"/>
                <a:ext cx="104777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Johnathan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Curation Manager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30263" y="4091560"/>
                <a:ext cx="1054974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Elspeth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Digital Archivist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78823" y="4091560"/>
                <a:ext cx="1035361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Clair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Digital Curation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188633" y="4091560"/>
                <a:ext cx="109678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Angela</a:t>
                </a:r>
              </a:p>
              <a:p>
                <a:pPr algn="ctr"/>
                <a:r>
                  <a:rPr lang="en-GB" sz="1150" dirty="0" smtClean="0">
                    <a:solidFill>
                      <a:srgbClr val="002A62"/>
                    </a:solidFill>
                  </a:rPr>
                  <a:t>UX &amp; Digital Content 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391921" y="4094025"/>
                <a:ext cx="109678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Andy</a:t>
                </a:r>
              </a:p>
              <a:p>
                <a:pPr algn="ctr"/>
                <a:r>
                  <a:rPr lang="en-GB" sz="1150" dirty="0" smtClean="0">
                    <a:solidFill>
                      <a:srgbClr val="002A62"/>
                    </a:solidFill>
                  </a:rPr>
                  <a:t>Social Sciences Librarian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18252" y="4897465"/>
              <a:ext cx="6128339" cy="1960535"/>
              <a:chOff x="418252" y="4897465"/>
              <a:chExt cx="6128339" cy="196053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18253" y="4897465"/>
                <a:ext cx="6044576" cy="1247271"/>
                <a:chOff x="418253" y="3708288"/>
                <a:chExt cx="6044576" cy="1247271"/>
              </a:xfrm>
            </p:grpSpPr>
            <p:pic>
              <p:nvPicPr>
                <p:cNvPr id="22" name="Picture 11" descr="Photo of Karen Goodwin"/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430" r="6327"/>
                <a:stretch/>
              </p:blipFill>
              <p:spPr bwMode="auto">
                <a:xfrm>
                  <a:off x="4209438" y="3708288"/>
                  <a:ext cx="1030066" cy="12368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08" r="25144" b="5618"/>
                <a:stretch/>
              </p:blipFill>
              <p:spPr>
                <a:xfrm>
                  <a:off x="5441732" y="3714477"/>
                  <a:ext cx="1021097" cy="1236829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403"/>
                <a:stretch/>
              </p:blipFill>
              <p:spPr>
                <a:xfrm>
                  <a:off x="1739794" y="3718730"/>
                  <a:ext cx="1059564" cy="1236829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99" t="17235" r="13595" b="34295"/>
                <a:stretch/>
              </p:blipFill>
              <p:spPr>
                <a:xfrm>
                  <a:off x="3001586" y="3712356"/>
                  <a:ext cx="1024933" cy="1236829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17" t="12088" r="21108" b="37209"/>
                <a:stretch/>
              </p:blipFill>
              <p:spPr>
                <a:xfrm>
                  <a:off x="418253" y="3712270"/>
                  <a:ext cx="1035361" cy="1232847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418252" y="6144736"/>
                <a:ext cx="1035361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Theresa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Faculty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1302" y="6144735"/>
                <a:ext cx="1093935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Emma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Humanities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001586" y="6165503"/>
                <a:ext cx="101259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Sarah</a:t>
                </a: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Sciences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154709" y="6144735"/>
                <a:ext cx="1112771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Karen</a:t>
                </a:r>
                <a:endParaRPr lang="en-GB" sz="1500" b="1" dirty="0">
                  <a:solidFill>
                    <a:srgbClr val="002A62"/>
                  </a:solidFill>
                </a:endParaRP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Faculty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334036" y="6165503"/>
                <a:ext cx="1212555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b="1" dirty="0" smtClean="0">
                    <a:solidFill>
                      <a:srgbClr val="002A62"/>
                    </a:solidFill>
                  </a:rPr>
                  <a:t>Abigail</a:t>
                </a:r>
                <a:endParaRPr lang="en-GB" sz="1500" b="1" dirty="0">
                  <a:solidFill>
                    <a:srgbClr val="002A62"/>
                  </a:solidFill>
                </a:endParaRPr>
              </a:p>
              <a:p>
                <a:pPr algn="ctr"/>
                <a:r>
                  <a:rPr lang="en-GB" sz="1200" dirty="0" smtClean="0">
                    <a:solidFill>
                      <a:srgbClr val="002A62"/>
                    </a:solidFill>
                  </a:rPr>
                  <a:t>Social Sciences Librarian</a:t>
                </a:r>
                <a:endParaRPr lang="en-GB" sz="1200" dirty="0">
                  <a:solidFill>
                    <a:srgbClr val="002A6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6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2033" b="51953"/>
          <a:stretch/>
        </p:blipFill>
        <p:spPr>
          <a:xfrm>
            <a:off x="519259" y="2242559"/>
            <a:ext cx="6934488" cy="3152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875" t="75862"/>
          <a:stretch/>
        </p:blipFill>
        <p:spPr>
          <a:xfrm>
            <a:off x="9587345" y="5104411"/>
            <a:ext cx="2242415" cy="1589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1099" r="60400"/>
          <a:stretch/>
        </p:blipFill>
        <p:spPr>
          <a:xfrm>
            <a:off x="288347" y="4855029"/>
            <a:ext cx="3246083" cy="17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6759" y="786734"/>
            <a:ext cx="11758480" cy="10970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002A62"/>
                </a:solidFill>
                <a:latin typeface="+mn-lt"/>
              </a:rPr>
              <a:t>“Where people of various disciplines mix up”</a:t>
            </a:r>
            <a:br>
              <a:rPr lang="en-GB" b="1" dirty="0" smtClean="0">
                <a:solidFill>
                  <a:srgbClr val="002A62"/>
                </a:solidFill>
                <a:latin typeface="+mn-lt"/>
              </a:rPr>
            </a:br>
            <a:r>
              <a:rPr lang="en-GB" sz="1800" dirty="0" smtClean="0">
                <a:latin typeface="+mn-lt"/>
              </a:rPr>
              <a:t>Geoffrey Templeman, University of Kent’s first Vice-Chancellor, 1963-1980</a:t>
            </a:r>
            <a:endParaRPr lang="en-GB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4061" y="2139501"/>
            <a:ext cx="100238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2A62"/>
                </a:solidFill>
              </a:rPr>
              <a:t>Granted Royal Charter and founded in 1965 – first 500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2A62"/>
                </a:solidFill>
              </a:rPr>
              <a:t>Geoffrey Templeman, first Vice-Chancellor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2A62"/>
                </a:solidFill>
              </a:rPr>
              <a:t>Interdisciplinary</a:t>
            </a:r>
            <a:r>
              <a:rPr lang="en-GB" sz="2200" b="1" dirty="0">
                <a:solidFill>
                  <a:srgbClr val="002A62"/>
                </a:solidFill>
              </a:rPr>
              <a:t>: Humanities, Sciences and Social </a:t>
            </a:r>
            <a:r>
              <a:rPr lang="en-GB" sz="2200" b="1" dirty="0" smtClean="0">
                <a:solidFill>
                  <a:srgbClr val="002A62"/>
                </a:solidFill>
              </a:rPr>
              <a:t>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2A62"/>
                </a:solidFill>
              </a:rPr>
              <a:t>Over 15,000 undergraduates and over 4,500 postgraduates across 22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2A62"/>
                </a:solidFill>
              </a:rPr>
              <a:t>Templeman Library, Canterbury: </a:t>
            </a:r>
            <a:r>
              <a:rPr lang="en-GB" sz="2200" dirty="0" smtClean="0">
                <a:solidFill>
                  <a:srgbClr val="002A62"/>
                </a:solidFill>
              </a:rPr>
              <a:t>Athens, Brussels, Paris, 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002A62"/>
                </a:solidFill>
              </a:rPr>
              <a:t>Kent Academic Repository (KAR)</a:t>
            </a: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GB" sz="2200" dirty="0" smtClean="0">
                <a:solidFill>
                  <a:srgbClr val="002A62"/>
                </a:solidFill>
              </a:rPr>
              <a:t>Standard Eprints set-up</a:t>
            </a: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GB" sz="2200" dirty="0" smtClean="0">
                <a:solidFill>
                  <a:srgbClr val="002A62"/>
                </a:solidFill>
              </a:rPr>
              <a:t>Dublin Core and DataCite compliant metadata</a:t>
            </a: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GB" sz="2200" dirty="0" smtClean="0">
                <a:solidFill>
                  <a:srgbClr val="002A62"/>
                </a:solidFill>
              </a:rPr>
              <a:t>Research Excellence Framework Compliance Checker and 2021 plugins</a:t>
            </a: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GB" sz="2200" dirty="0" smtClean="0">
                <a:solidFill>
                  <a:srgbClr val="002A62"/>
                </a:solidFill>
              </a:rPr>
              <a:t>Supports staff profiles on web pages and promotion reports</a:t>
            </a: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GB" sz="2200" dirty="0" smtClean="0">
                <a:solidFill>
                  <a:srgbClr val="002A62"/>
                </a:solidFill>
              </a:rPr>
              <a:t>Formal reporting contexts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2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251" y="772968"/>
            <a:ext cx="1188349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 smtClean="0">
                <a:solidFill>
                  <a:srgbClr val="002A62"/>
                </a:solidFill>
              </a:rPr>
              <a:t>“True creativity needs remarkably flexible administration</a:t>
            </a:r>
            <a:r>
              <a:rPr lang="en-GB" sz="4400" b="1" dirty="0" smtClean="0">
                <a:solidFill>
                  <a:srgbClr val="002A62"/>
                </a:solidFill>
              </a:rPr>
              <a:t>”</a:t>
            </a:r>
          </a:p>
          <a:p>
            <a:pPr algn="ctr"/>
            <a:r>
              <a:rPr lang="en-GB" dirty="0" smtClean="0"/>
              <a:t>Professor Mark Connelly, University of Kent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94196" y="3014546"/>
            <a:ext cx="10803607" cy="2769989"/>
            <a:chOff x="939051" y="2720344"/>
            <a:chExt cx="10803607" cy="2769989"/>
          </a:xfrm>
        </p:grpSpPr>
        <p:sp>
          <p:nvSpPr>
            <p:cNvPr id="10" name="TextBox 9"/>
            <p:cNvSpPr txBox="1"/>
            <p:nvPr/>
          </p:nvSpPr>
          <p:spPr>
            <a:xfrm>
              <a:off x="939051" y="2795268"/>
              <a:ext cx="5299477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002A62"/>
                  </a:solidFill>
                </a:rPr>
                <a:t>What our researchers said</a:t>
              </a:r>
            </a:p>
            <a:p>
              <a:endParaRPr lang="en-GB" sz="1200" b="1" dirty="0" smtClean="0"/>
            </a:p>
            <a:p>
              <a:r>
                <a:rPr lang="en-GB" sz="2000" dirty="0"/>
                <a:t>“our current research systems are acting as barriers rather than facilitators … systems that support open access also foster interdisciplinary collaboration in individualistic cultures”</a:t>
              </a:r>
              <a:r>
                <a:rPr lang="en-GB" dirty="0"/>
                <a:t> </a:t>
              </a:r>
              <a:endParaRPr lang="en-GB" dirty="0" smtClean="0"/>
            </a:p>
            <a:p>
              <a:r>
                <a:rPr lang="en-GB" sz="1400" dirty="0" smtClean="0"/>
                <a:t>Dr. Benjamin Vis, Classical and Archaeological Studies</a:t>
              </a:r>
              <a:endParaRPr lang="en-GB" sz="1400" dirty="0"/>
            </a:p>
            <a:p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43181" y="2720344"/>
              <a:ext cx="5299477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002A62"/>
                  </a:solidFill>
                </a:rPr>
                <a:t>What this means</a:t>
              </a:r>
            </a:p>
            <a:p>
              <a:endParaRPr lang="en-GB" sz="1200" b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Academics do not feel represented by the repository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Gives impression that their research is not of interest or important to institution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View shared by researchers from across Arts and Humanities, Sciences and Social Sciences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382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07" y="668931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900" b="1" dirty="0" smtClean="0">
                <a:solidFill>
                  <a:srgbClr val="002A62"/>
                </a:solidFill>
                <a:latin typeface="+mn-lt"/>
              </a:rPr>
              <a:t>“Supporting non-textual and non-digital research outputs”</a:t>
            </a:r>
            <a:endParaRPr lang="en-GB" sz="3900" b="1" dirty="0">
              <a:solidFill>
                <a:srgbClr val="002A62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3201" y="1609424"/>
            <a:ext cx="10822811" cy="3708708"/>
            <a:chOff x="732914" y="2552350"/>
            <a:chExt cx="10822811" cy="3708708"/>
          </a:xfrm>
        </p:grpSpPr>
        <p:sp>
          <p:nvSpPr>
            <p:cNvPr id="9" name="Rectangle 8"/>
            <p:cNvSpPr/>
            <p:nvPr/>
          </p:nvSpPr>
          <p:spPr>
            <a:xfrm>
              <a:off x="732914" y="2552350"/>
              <a:ext cx="5143905" cy="3313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GB" sz="2400" b="1" dirty="0" smtClean="0">
                  <a:latin typeface="Calibri" panose="020F0502020204030204" pitchFamily="34" charset="0"/>
                  <a:ea typeface="PMingLiU"/>
                  <a:cs typeface="Arial" panose="020B0604020202020204" pitchFamily="34" charset="0"/>
                </a:rPr>
                <a:t>Project Objectives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endParaRPr lang="en-GB" sz="1200" b="1" dirty="0" smtClean="0">
                <a:latin typeface="Calibri" panose="020F0502020204030204" pitchFamily="34" charset="0"/>
                <a:ea typeface="PMingLiU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15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en-GB" sz="2000" dirty="0" smtClean="0">
                  <a:latin typeface="Calibri" panose="020F0502020204030204" pitchFamily="34" charset="0"/>
                  <a:ea typeface="PMingLiU"/>
                  <a:cs typeface="Arial" panose="020B0604020202020204" pitchFamily="34" charset="0"/>
                </a:rPr>
                <a:t>Investigate how well we are supporting all our researchers at Kent and what other Higher Education Institutions are doing</a:t>
              </a:r>
            </a:p>
            <a:p>
              <a:pPr marL="342900" indent="-342900">
                <a:lnSpc>
                  <a:spcPct val="115000"/>
                </a:lnSpc>
                <a:spcAft>
                  <a:spcPts val="0"/>
                </a:spcAft>
                <a:buFont typeface="+mj-lt"/>
                <a:buAutoNum type="arabicPeriod"/>
              </a:pPr>
              <a:endParaRPr lang="en-GB" dirty="0" smtClean="0">
                <a:latin typeface="Calibri" panose="020F0502020204030204" pitchFamily="34" charset="0"/>
                <a:ea typeface="PMingLiU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15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en-GB" sz="2000" dirty="0" smtClean="0">
                  <a:latin typeface="Calibri" panose="020F0502020204030204" pitchFamily="34" charset="0"/>
                  <a:ea typeface="PMingLiU"/>
                  <a:cs typeface="Arial" panose="020B0604020202020204" pitchFamily="34" charset="0"/>
                </a:rPr>
                <a:t>Define specific changes in policies and practice to better support practice-based research (PbR) and creative research</a:t>
              </a:r>
            </a:p>
            <a:p>
              <a:pPr marL="285750" indent="-285750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GB" sz="800" dirty="0">
                <a:latin typeface="Calibri" panose="020F0502020204030204" pitchFamily="34" charset="0"/>
                <a:ea typeface="PMingLiU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1820" y="2552350"/>
              <a:ext cx="5143905" cy="37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Project Drivers</a:t>
              </a:r>
            </a:p>
            <a:p>
              <a:endParaRPr lang="en-GB" sz="12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Maximise dissemination/preservation opportunities for all researchers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3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Nurturing and inclusive research </a:t>
              </a:r>
              <a:r>
                <a:rPr lang="en-GB" sz="2000" dirty="0" smtClean="0"/>
                <a:t>environment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3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/>
                <a:t>Research Excellence Framework 2021 </a:t>
              </a:r>
              <a:r>
                <a:rPr lang="en-GB" sz="2000" dirty="0" smtClean="0"/>
                <a:t>guidelines*</a:t>
              </a:r>
              <a:endParaRPr lang="en-GB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3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Leiden Manifesto and </a:t>
              </a:r>
              <a:r>
                <a:rPr lang="en-GB" dirty="0"/>
                <a:t>San Francisco Declaration on Research Assessment </a:t>
              </a:r>
              <a:r>
                <a:rPr lang="en-GB" dirty="0" smtClean="0"/>
                <a:t>(</a:t>
              </a:r>
              <a:r>
                <a:rPr lang="en-GB" sz="2000" dirty="0" smtClean="0"/>
                <a:t>DORA)</a:t>
              </a:r>
              <a:endParaRPr lang="en-GB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4594" y="5675086"/>
            <a:ext cx="1082281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* “All </a:t>
            </a:r>
            <a:r>
              <a:rPr lang="en-US" sz="1600" b="1" dirty="0"/>
              <a:t>types of research and all forms of research output across all disciplines shall be assessed on a fair and equal </a:t>
            </a:r>
            <a:r>
              <a:rPr lang="en-US" sz="1600" b="1" dirty="0" smtClean="0"/>
              <a:t>basis</a:t>
            </a:r>
            <a:r>
              <a:rPr lang="en-US" sz="1600" b="1" dirty="0"/>
              <a:t> </a:t>
            </a:r>
            <a:r>
              <a:rPr lang="en-US" sz="1600" b="1" dirty="0" smtClean="0"/>
              <a:t>… </a:t>
            </a:r>
            <a:r>
              <a:rPr lang="en-US" sz="1600" b="1" dirty="0"/>
              <a:t>while attaching no greater weight to one form over </a:t>
            </a:r>
            <a:r>
              <a:rPr lang="en-US" sz="1600" b="1" dirty="0" smtClean="0"/>
              <a:t>another” </a:t>
            </a:r>
            <a:r>
              <a:rPr lang="en-GB" sz="1100" dirty="0">
                <a:hlinkClick r:id="rId4"/>
              </a:rPr>
              <a:t>https://www.ref.ac.uk/publications/guidance-on-submissions-201901/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809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15373" y="682205"/>
            <a:ext cx="9161253" cy="10718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solidFill>
                  <a:srgbClr val="002A62"/>
                </a:solidFill>
                <a:latin typeface="+mn-lt"/>
              </a:rPr>
              <a:t>The numbers tell the story</a:t>
            </a:r>
            <a:endParaRPr lang="en-GB" b="1" dirty="0">
              <a:solidFill>
                <a:srgbClr val="002A62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3300" y="1657630"/>
            <a:ext cx="11485398" cy="4488250"/>
            <a:chOff x="366632" y="1657630"/>
            <a:chExt cx="11485398" cy="4488250"/>
          </a:xfrm>
        </p:grpSpPr>
        <p:sp>
          <p:nvSpPr>
            <p:cNvPr id="9" name="TextBox 8"/>
            <p:cNvSpPr txBox="1"/>
            <p:nvPr/>
          </p:nvSpPr>
          <p:spPr>
            <a:xfrm>
              <a:off x="366632" y="1776990"/>
              <a:ext cx="3236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Proportion of all item types</a:t>
              </a:r>
              <a:endParaRPr lang="en-GB" sz="1600" b="1" dirty="0"/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4" t="5284" r="18114" b="5020"/>
            <a:stretch>
              <a:fillRect/>
            </a:stretch>
          </p:blipFill>
          <p:spPr bwMode="auto">
            <a:xfrm>
              <a:off x="490888" y="2161406"/>
              <a:ext cx="2902135" cy="280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974124" y="1657630"/>
              <a:ext cx="7877906" cy="4488250"/>
              <a:chOff x="4103078" y="1789935"/>
              <a:chExt cx="7877906" cy="448825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103078" y="1789935"/>
                <a:ext cx="7877906" cy="4488250"/>
              </a:xfrm>
              <a:prstGeom prst="rect">
                <a:avLst/>
              </a:prstGeom>
              <a:solidFill>
                <a:srgbClr val="EDEDE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aphicFrame>
            <p:nvGraphicFramePr>
              <p:cNvPr id="14" name="Chart 1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7874556"/>
                  </p:ext>
                </p:extLst>
              </p:nvPr>
            </p:nvGraphicFramePr>
            <p:xfrm>
              <a:off x="4103078" y="1832182"/>
              <a:ext cx="7877906" cy="43980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12" name="TextBox 11"/>
            <p:cNvSpPr txBox="1"/>
            <p:nvPr/>
          </p:nvSpPr>
          <p:spPr>
            <a:xfrm>
              <a:off x="663143" y="5068662"/>
              <a:ext cx="264386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Articles: 57%</a:t>
              </a:r>
            </a:p>
            <a:p>
              <a:r>
                <a:rPr lang="en-GB" sz="1600" b="1" dirty="0" smtClean="0"/>
                <a:t>Books and monographs: 22%</a:t>
              </a:r>
            </a:p>
            <a:p>
              <a:r>
                <a:rPr lang="en-GB" sz="1600" b="1" dirty="0" smtClean="0"/>
                <a:t>Conferences: 18%</a:t>
              </a:r>
            </a:p>
            <a:p>
              <a:r>
                <a:rPr lang="en-GB" sz="1600" b="1" dirty="0" smtClean="0"/>
                <a:t>Other: 3%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6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8" r="26985"/>
          <a:stretch/>
        </p:blipFill>
        <p:spPr>
          <a:xfrm flipH="1">
            <a:off x="0" y="397621"/>
            <a:ext cx="4495799" cy="6429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75838" y="710050"/>
            <a:ext cx="5108758" cy="618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2A62"/>
                </a:solidFill>
                <a:latin typeface="+mn-lt"/>
              </a:rPr>
              <a:t>We Are Not Alone!</a:t>
            </a:r>
            <a:endParaRPr lang="en-GB" b="1" dirty="0">
              <a:solidFill>
                <a:srgbClr val="002A62"/>
              </a:solidFill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81255" y="1558762"/>
            <a:ext cx="7032370" cy="4662742"/>
            <a:chOff x="4681255" y="1558762"/>
            <a:chExt cx="7032370" cy="4662742"/>
          </a:xfrm>
        </p:grpSpPr>
        <p:sp>
          <p:nvSpPr>
            <p:cNvPr id="13" name="TextBox 12"/>
            <p:cNvSpPr txBox="1"/>
            <p:nvPr/>
          </p:nvSpPr>
          <p:spPr>
            <a:xfrm>
              <a:off x="4681255" y="2820621"/>
              <a:ext cx="7032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Art is Research …</a:t>
              </a:r>
              <a:endParaRPr lang="en-GB" sz="800" b="1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/>
                <a:t>“deeply-embedded prejudice against any form of creative arts research that does not conform to the humanities and Social Science research models and methodologies.” </a:t>
              </a:r>
              <a:r>
                <a:rPr lang="en-GB" sz="1000" dirty="0"/>
                <a:t>(Woodrow, 2019</a:t>
              </a:r>
              <a:r>
                <a:rPr lang="en-GB" sz="1000" dirty="0" smtClean="0"/>
                <a:t>)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1255" y="5575173"/>
              <a:ext cx="7032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‘Open Science</a:t>
              </a:r>
              <a:r>
                <a:rPr lang="en-US" b="1" dirty="0" smtClean="0"/>
                <a:t>’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 smtClean="0"/>
                <a:t>Terminology shapes the approach and image of open repositories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81255" y="1558762"/>
              <a:ext cx="7032370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 smtClean="0"/>
                <a:t>Research is “the creation of new knowledge and/or the use of existing knowledge in a new and creative way, so as to generate new concepts methodologies, and understandings in the relevant discipline areas” </a:t>
              </a:r>
              <a:r>
                <a:rPr lang="en-GB" sz="1050" dirty="0" smtClean="0"/>
                <a:t>(</a:t>
              </a:r>
              <a:r>
                <a:rPr lang="en-GB" sz="1050" dirty="0">
                  <a:hlinkClick r:id="rId5"/>
                </a:rPr>
                <a:t>https://</a:t>
              </a:r>
              <a:r>
                <a:rPr lang="en-GB" sz="1050" dirty="0" smtClean="0">
                  <a:hlinkClick r:id="rId5"/>
                </a:rPr>
                <a:t>sydney.edu.au/research_support/performance/documents/ntro-guidelines-sydney.pdf</a:t>
              </a:r>
              <a:r>
                <a:rPr lang="en-GB" sz="1050" dirty="0" smtClean="0"/>
                <a:t>)</a:t>
              </a:r>
              <a:endParaRPr lang="en-GB" sz="10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81255" y="4197897"/>
              <a:ext cx="7032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… but not as we know it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 smtClean="0"/>
                <a:t> “Practice-based Research has particular characteristics that do not conform to traditional norms about research, new knowledge and how it is generated” </a:t>
              </a:r>
              <a:r>
                <a:rPr lang="en-GB" sz="1050" dirty="0" smtClean="0"/>
                <a:t>(</a:t>
              </a:r>
              <a:r>
                <a:rPr lang="en-GB" sz="1050" dirty="0" err="1" smtClean="0"/>
                <a:t>Rikou</a:t>
              </a:r>
              <a:r>
                <a:rPr lang="en-GB" sz="1050" dirty="0" smtClean="0"/>
                <a:t> and </a:t>
              </a:r>
              <a:r>
                <a:rPr lang="en-GB" sz="1050" dirty="0" err="1" smtClean="0"/>
                <a:t>Yolari</a:t>
              </a:r>
              <a:r>
                <a:rPr lang="en-GB" sz="1050" dirty="0" smtClean="0"/>
                <a:t>, 2018)</a:t>
              </a:r>
              <a:endParaRPr lang="en-GB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61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 l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0402" y="775348"/>
            <a:ext cx="2873284" cy="7047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Solutions</a:t>
            </a:r>
            <a:endParaRPr lang="en-GB" sz="5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4781"/>
            <a:ext cx="237765" cy="5590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38570" y="867450"/>
            <a:ext cx="6947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“a transferable and sustainable IR model for research output in the arts”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8498" y="542077"/>
            <a:ext cx="6836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b="1" dirty="0">
                <a:solidFill>
                  <a:schemeClr val="bg1"/>
                </a:solidFill>
              </a:rPr>
              <a:t>KULTUR and KAPTUR 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Eprint</a:t>
            </a:r>
            <a:r>
              <a:rPr lang="en-GB" sz="2000" b="1" dirty="0" smtClean="0">
                <a:solidFill>
                  <a:schemeClr val="bg1"/>
                </a:solidFill>
              </a:rPr>
              <a:t> developments  2009 and 2013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45056" y="2394002"/>
            <a:ext cx="1515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Vocabulary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12369" y="1872360"/>
            <a:ext cx="383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Changes to the end user experience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91425" y="1393099"/>
            <a:ext cx="3885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Metadata and workflow adaptations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9943" y="4616476"/>
            <a:ext cx="32742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 smtClean="0">
                <a:solidFill>
                  <a:schemeClr val="bg1"/>
                </a:solidFill>
              </a:rPr>
              <a:t>Research </a:t>
            </a:r>
          </a:p>
          <a:p>
            <a:pPr lvl="0"/>
            <a:r>
              <a:rPr lang="en-GB" sz="2000" b="1" dirty="0" smtClean="0">
                <a:solidFill>
                  <a:schemeClr val="bg1"/>
                </a:solidFill>
              </a:rPr>
              <a:t>assessment since 2014:</a:t>
            </a:r>
          </a:p>
          <a:p>
            <a:pPr lvl="0"/>
            <a:endParaRPr lang="en-GB" sz="1100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Australia </a:t>
            </a:r>
            <a:r>
              <a:rPr lang="en-GB" sz="2000" dirty="0">
                <a:solidFill>
                  <a:schemeClr val="bg1"/>
                </a:solidFill>
              </a:rPr>
              <a:t>ERA </a:t>
            </a:r>
            <a:r>
              <a:rPr lang="en-GB" sz="2000" dirty="0" smtClean="0">
                <a:solidFill>
                  <a:schemeClr val="bg1"/>
                </a:solidFill>
              </a:rPr>
              <a:t>– NTROs</a:t>
            </a:r>
          </a:p>
          <a:p>
            <a:pPr lvl="1"/>
            <a:endParaRPr lang="en-GB" sz="11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UK </a:t>
            </a:r>
            <a:r>
              <a:rPr lang="en-GB" sz="2000" dirty="0">
                <a:solidFill>
                  <a:schemeClr val="bg1"/>
                </a:solidFill>
              </a:rPr>
              <a:t>REF 2021 guidance</a:t>
            </a:r>
          </a:p>
        </p:txBody>
      </p:sp>
    </p:spTree>
    <p:extLst>
      <p:ext uri="{BB962C8B-B14F-4D97-AF65-F5344CB8AC3E}">
        <p14:creationId xmlns:p14="http://schemas.microsoft.com/office/powerpoint/2010/main" val="25523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2148"/>
          </a:xfrm>
          <a:prstGeom prst="rect">
            <a:avLst/>
          </a:prstGeom>
          <a:solidFill>
            <a:srgbClr val="002A62"/>
          </a:solidFill>
          <a:ln>
            <a:solidFill>
              <a:srgbClr val="002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148"/>
            <a:ext cx="6063260" cy="60632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1448004" y="4971068"/>
            <a:ext cx="30942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 smtClean="0">
                <a:solidFill>
                  <a:schemeClr val="bg1"/>
                </a:solidFill>
              </a:rPr>
              <a:t>https://blogs.kent.ac.uk/templeman-exhibitions/tag/sarah-craske/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322104" y="911651"/>
            <a:ext cx="4345952" cy="669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2A62"/>
                </a:solidFill>
                <a:latin typeface="+mn-lt"/>
              </a:rPr>
              <a:t>What we did</a:t>
            </a:r>
            <a:endParaRPr lang="en-GB" b="1" dirty="0">
              <a:solidFill>
                <a:srgbClr val="002A6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2104" y="1919881"/>
            <a:ext cx="56110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Asked academics to tell us about their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Informal conversations introduced by mutual friends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r>
              <a:rPr lang="en-GB" b="1" dirty="0" smtClean="0"/>
              <a:t>Talked to other LIS professionals at  creative Universities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KULTUR/KAPTUR – where are they now?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Other Creative/Arts specialist HEIs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r>
              <a:rPr lang="en-GB" b="1" dirty="0" smtClean="0"/>
              <a:t>Desk research – UK and international approaches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Excellence in Research Australia (ERA)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Wider research context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r>
              <a:rPr lang="en-GB" b="1" dirty="0"/>
              <a:t>S</a:t>
            </a:r>
            <a:r>
              <a:rPr lang="en-GB" b="1" dirty="0" smtClean="0"/>
              <a:t>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Policies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Repository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Guidance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7510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58" y="5988093"/>
            <a:ext cx="4451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err="1" smtClean="0">
                <a:solidFill>
                  <a:schemeClr val="bg1"/>
                </a:solidFill>
              </a:rPr>
              <a:t>LifeAct-mRFP</a:t>
            </a:r>
            <a:r>
              <a:rPr lang="en-GB" sz="1050" dirty="0" smtClean="0">
                <a:solidFill>
                  <a:schemeClr val="bg1"/>
                </a:solidFill>
              </a:rPr>
              <a:t> in </a:t>
            </a:r>
            <a:r>
              <a:rPr lang="en-GB" sz="1050" i="1" dirty="0" smtClean="0">
                <a:solidFill>
                  <a:schemeClr val="bg1"/>
                </a:solidFill>
              </a:rPr>
              <a:t>C. </a:t>
            </a:r>
            <a:r>
              <a:rPr lang="en-GB" sz="1050" i="1" dirty="0" err="1" smtClean="0">
                <a:solidFill>
                  <a:schemeClr val="bg1"/>
                </a:solidFill>
              </a:rPr>
              <a:t>elegans</a:t>
            </a:r>
            <a:r>
              <a:rPr lang="en-GB" sz="1050" i="1" dirty="0" smtClean="0">
                <a:solidFill>
                  <a:schemeClr val="bg1"/>
                </a:solidFill>
              </a:rPr>
              <a:t> http://doi.org/</a:t>
            </a:r>
            <a:r>
              <a:rPr lang="en-GB" sz="1050" dirty="0">
                <a:solidFill>
                  <a:schemeClr val="bg1"/>
                </a:solidFill>
              </a:rPr>
              <a:t> 10.22024/</a:t>
            </a:r>
            <a:r>
              <a:rPr lang="en-GB" sz="1050" dirty="0" err="1">
                <a:solidFill>
                  <a:schemeClr val="bg1"/>
                </a:solidFill>
              </a:rPr>
              <a:t>unikent</a:t>
            </a:r>
            <a:r>
              <a:rPr lang="en-GB" sz="1050" dirty="0">
                <a:solidFill>
                  <a:schemeClr val="bg1"/>
                </a:solidFill>
              </a:rPr>
              <a:t>/01.01.70</a:t>
            </a:r>
            <a:endParaRPr lang="en-GB" sz="1050" i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113322" y="3747813"/>
            <a:ext cx="4480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</a:rPr>
              <a:t>Images obtained using this lab’s Spinning disk confocal microscope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9806" y="451051"/>
            <a:ext cx="35754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lapse film of </a:t>
            </a:r>
            <a:r>
              <a:rPr lang="en-GB" sz="1050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LifeAct-mRFP</a:t>
            </a:r>
            <a:r>
              <a:rPr lang="en-GB" sz="105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5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elegans</a:t>
            </a:r>
            <a:r>
              <a:rPr lang="en-GB" sz="105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early embryo development. Images were taken at 10 frames per second.</a:t>
            </a:r>
            <a:endParaRPr lang="en-GB" sz="10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0" y="383379"/>
            <a:ext cx="5435312" cy="634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5250" cy="445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907" y="6569910"/>
            <a:ext cx="2219096" cy="2843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607" y="6495408"/>
            <a:ext cx="12209214" cy="362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@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209" y="6495408"/>
            <a:ext cx="2829791" cy="3625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9223" y="648866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9357C"/>
                </a:solidFill>
              </a:rPr>
              <a:t>@</a:t>
            </a:r>
            <a:r>
              <a:rPr lang="en-GB" sz="1600" dirty="0" err="1" smtClean="0">
                <a:solidFill>
                  <a:srgbClr val="09357C"/>
                </a:solidFill>
              </a:rPr>
              <a:t>JosieCaplehorne</a:t>
            </a:r>
            <a:endParaRPr lang="en-GB" sz="1600" dirty="0">
              <a:solidFill>
                <a:srgbClr val="09357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88668"/>
            <a:ext cx="1780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23079"/>
                </a:solidFill>
              </a:rPr>
              <a:t>@</a:t>
            </a:r>
            <a:r>
              <a:rPr lang="en-GB" sz="1600" dirty="0" err="1">
                <a:solidFill>
                  <a:srgbClr val="023079"/>
                </a:solidFill>
              </a:rPr>
              <a:t>UniKentResSupp</a:t>
            </a:r>
            <a:endParaRPr lang="en-GB" sz="1600" dirty="0">
              <a:solidFill>
                <a:srgbClr val="02307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-667698" y="1105793"/>
            <a:ext cx="168828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https://data.kent.ac.uk/70/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635252" y="631536"/>
            <a:ext cx="4345952" cy="691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2A62"/>
                </a:solidFill>
                <a:latin typeface="+mn-lt"/>
              </a:rPr>
              <a:t>Decisions at Kent</a:t>
            </a:r>
            <a:endParaRPr lang="en-GB" b="1" dirty="0">
              <a:solidFill>
                <a:srgbClr val="002A62"/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35252" y="1499919"/>
            <a:ext cx="6346149" cy="4634186"/>
            <a:chOff x="5832677" y="1469120"/>
            <a:chExt cx="6168018" cy="4518667"/>
          </a:xfrm>
        </p:grpSpPr>
        <p:sp>
          <p:nvSpPr>
            <p:cNvPr id="15" name="Rectangle 14"/>
            <p:cNvSpPr/>
            <p:nvPr/>
          </p:nvSpPr>
          <p:spPr>
            <a:xfrm>
              <a:off x="5832678" y="1469120"/>
              <a:ext cx="61680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Not just Art </a:t>
              </a:r>
              <a:endParaRPr lang="en-US" b="1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Under represented research came from all faculties</a:t>
              </a:r>
              <a:endParaRPr lang="en-US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err="1" smtClean="0"/>
                <a:t>Interdisciplinarity</a:t>
              </a:r>
              <a:r>
                <a:rPr lang="en-US" dirty="0" smtClean="0"/>
                <a:t> is key to shaping the solution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Not so much </a:t>
              </a:r>
              <a:r>
                <a:rPr lang="en-US" dirty="0" err="1" smtClean="0"/>
                <a:t>Kultur-ization</a:t>
              </a:r>
              <a:r>
                <a:rPr lang="en-US" dirty="0" smtClean="0"/>
                <a:t> as Un-publication-</a:t>
              </a:r>
              <a:r>
                <a:rPr lang="en-US" dirty="0" err="1" smtClean="0"/>
                <a:t>ization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32677" y="4510459"/>
              <a:ext cx="61680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How to record the unrecorded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D</a:t>
              </a:r>
              <a:r>
                <a:rPr lang="en-GB" dirty="0" smtClean="0"/>
                <a:t>igital surrogates?</a:t>
              </a:r>
              <a:endParaRPr lang="en-GB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Accompanying text?</a:t>
              </a:r>
              <a:r>
                <a:rPr lang="en-GB" dirty="0"/>
                <a:t> </a:t>
              </a:r>
              <a:endParaRPr lang="en-GB" dirty="0" smtClean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P</a:t>
              </a:r>
              <a:r>
                <a:rPr lang="en-GB" dirty="0" smtClean="0"/>
                <a:t>ortfolios?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Flexibility within a framework for interoperability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2677" y="2851290"/>
              <a:ext cx="61680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Mind the gap – defining the absent</a:t>
              </a:r>
              <a:endParaRPr lang="en-GB" b="1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“Defiant objects”?  Non-traditional research works?</a:t>
              </a:r>
              <a:endParaRPr lang="en-GB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Practice-based Research (</a:t>
              </a:r>
              <a:r>
                <a:rPr lang="en-GB" dirty="0" err="1" smtClean="0"/>
                <a:t>PbR</a:t>
              </a:r>
              <a:r>
                <a:rPr lang="en-GB" dirty="0" smtClean="0"/>
                <a:t>) works?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Epistemic Objects – ‘knowledge’ objects</a:t>
              </a:r>
              <a:r>
                <a:rPr lang="en-GB" dirty="0"/>
                <a:t>? </a:t>
              </a:r>
              <a:endParaRPr lang="en-GB" dirty="0" smtClean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Plain </a:t>
              </a:r>
              <a:r>
                <a:rPr lang="en-GB" dirty="0"/>
                <a:t>English across all systems for a level </a:t>
              </a:r>
              <a:r>
                <a:rPr lang="en-GB" dirty="0" smtClean="0"/>
                <a:t>playing-field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818719" y="594572"/>
            <a:ext cx="608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Still from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13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1103</Words>
  <Application>Microsoft Office PowerPoint</Application>
  <PresentationFormat>Widescreen</PresentationFormat>
  <Paragraphs>271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PMingLiU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Kent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Josie Caplehorne</dc:creator>
  <cp:lastModifiedBy>Helen Cooper</cp:lastModifiedBy>
  <cp:revision>31</cp:revision>
  <dcterms:created xsi:type="dcterms:W3CDTF">2019-06-05T14:15:06Z</dcterms:created>
  <dcterms:modified xsi:type="dcterms:W3CDTF">2019-06-07T09:50:32Z</dcterms:modified>
</cp:coreProperties>
</file>